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18" r:id="rId3"/>
    <p:sldId id="319"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6433" autoAdjust="0"/>
  </p:normalViewPr>
  <p:slideViewPr>
    <p:cSldViewPr snapToGrid="0">
      <p:cViewPr varScale="1">
        <p:scale>
          <a:sx n="64" d="100"/>
          <a:sy n="64" d="100"/>
        </p:scale>
        <p:origin x="-62" y="-413"/>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316295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374065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FFA5-9811-4FD0-9C21-ADEAEAB32CC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xmlns="" val="20881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364091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FFA5-9811-4FD0-9C21-ADEAEAB32CC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xmlns="" val="367882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37618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120280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418493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181127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52016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174659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400596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197364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387846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227516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22187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AF7977-4D79-4028-B41F-90FAC553AC0A}" type="datetimeFigureOut">
              <a:rPr lang="en-US" smtClean="0">
                <a:solidFill>
                  <a:prstClr val="black">
                    <a:tint val="75000"/>
                  </a:prstClr>
                </a:solidFill>
              </a:rPr>
              <a:pPr/>
              <a:t>9/25/2017</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2BFFA5-9811-4FD0-9C21-ADEAEAB32CCC}" type="slidenum">
              <a:rPr lang="en-US" smtClean="0"/>
              <a:pPr/>
              <a:t>‹#›</a:t>
            </a:fld>
            <a:endParaRPr lang="en-US"/>
          </a:p>
        </p:txBody>
      </p:sp>
    </p:spTree>
    <p:extLst>
      <p:ext uri="{BB962C8B-B14F-4D97-AF65-F5344CB8AC3E}">
        <p14:creationId xmlns:p14="http://schemas.microsoft.com/office/powerpoint/2010/main" xmlns="" val="166893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Compiler Course </a:t>
            </a:r>
            <a:r>
              <a:rPr lang="en-US" dirty="0" smtClean="0"/>
              <a:t/>
            </a:r>
            <a:br>
              <a:rPr lang="en-US" dirty="0" smtClean="0"/>
            </a:br>
            <a:r>
              <a:rPr lang="en-US" dirty="0" smtClean="0"/>
              <a:t>Lab 3</a:t>
            </a:r>
            <a:endParaRPr lang="en-US" dirty="0"/>
          </a:p>
        </p:txBody>
      </p:sp>
      <p:sp>
        <p:nvSpPr>
          <p:cNvPr id="3" name="Subtitle 2"/>
          <p:cNvSpPr>
            <a:spLocks noGrp="1"/>
          </p:cNvSpPr>
          <p:nvPr>
            <p:ph type="subTitle" idx="1"/>
          </p:nvPr>
        </p:nvSpPr>
        <p:spPr/>
        <p:txBody>
          <a:bodyPr/>
          <a:lstStyle/>
          <a:p>
            <a:r>
              <a:rPr lang="en-US" dirty="0" smtClean="0"/>
              <a:t>CSE 440</a:t>
            </a:r>
            <a:endParaRPr lang="en-US" dirty="0"/>
          </a:p>
        </p:txBody>
      </p:sp>
    </p:spTree>
    <p:extLst>
      <p:ext uri="{BB962C8B-B14F-4D97-AF65-F5344CB8AC3E}">
        <p14:creationId xmlns:p14="http://schemas.microsoft.com/office/powerpoint/2010/main" xmlns="" val="3412995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598" y="308342"/>
            <a:ext cx="9427118" cy="2377582"/>
          </a:xfrm>
        </p:spPr>
        <p:txBody>
          <a:bodyPr>
            <a:normAutofit/>
          </a:bodyPr>
          <a:lstStyle/>
          <a:p>
            <a:r>
              <a:rPr lang="en-US" dirty="0"/>
              <a:t>Task 2: Write a Flex Program that will echo every line but it will take input from file and write output to another file, file names should be set from command line</a:t>
            </a:r>
          </a:p>
        </p:txBody>
      </p:sp>
      <p:sp>
        <p:nvSpPr>
          <p:cNvPr id="3" name="TextBox 2"/>
          <p:cNvSpPr txBox="1"/>
          <p:nvPr/>
        </p:nvSpPr>
        <p:spPr>
          <a:xfrm>
            <a:off x="4258640" y="2814714"/>
            <a:ext cx="5423280" cy="258532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noyywrap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yyin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 "r");</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yyout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yylex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0;</a:t>
            </a:r>
          </a:p>
          <a:p>
            <a:r>
              <a:rPr lang="en-US" dirty="0">
                <a:latin typeface="Courier New" panose="02070309020205020404" pitchFamily="49" charset="0"/>
                <a:cs typeface="Courier New" panose="02070309020205020404" pitchFamily="49" charset="0"/>
              </a:rPr>
              <a:t>}</a:t>
            </a:r>
          </a:p>
        </p:txBody>
      </p:sp>
      <p:sp>
        <p:nvSpPr>
          <p:cNvPr id="6" name="TextBox 5"/>
          <p:cNvSpPr txBox="1"/>
          <p:nvPr/>
        </p:nvSpPr>
        <p:spPr>
          <a:xfrm>
            <a:off x="2592925" y="2780767"/>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Tree>
    <p:extLst>
      <p:ext uri="{BB962C8B-B14F-4D97-AF65-F5344CB8AC3E}">
        <p14:creationId xmlns:p14="http://schemas.microsoft.com/office/powerpoint/2010/main" xmlns="" val="1003092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598" y="308341"/>
            <a:ext cx="9427118" cy="2576527"/>
          </a:xfrm>
        </p:spPr>
        <p:txBody>
          <a:bodyPr>
            <a:normAutofit fontScale="90000"/>
          </a:bodyPr>
          <a:lstStyle/>
          <a:p>
            <a:r>
              <a:rPr lang="en-US" dirty="0"/>
              <a:t>Task </a:t>
            </a:r>
            <a:r>
              <a:rPr lang="en-US" dirty="0" smtClean="0"/>
              <a:t>2: </a:t>
            </a:r>
            <a:r>
              <a:rPr lang="en-US" dirty="0"/>
              <a:t>Write </a:t>
            </a:r>
            <a:r>
              <a:rPr lang="en-US" dirty="0" smtClean="0"/>
              <a:t>a Flex Program that </a:t>
            </a:r>
            <a:r>
              <a:rPr lang="en-US" dirty="0"/>
              <a:t>will </a:t>
            </a:r>
            <a:r>
              <a:rPr lang="en-US" dirty="0" smtClean="0"/>
              <a:t>echo every line also print line number at the end of the line but it will take input from file and write output to another file, file names should be set from command line</a:t>
            </a:r>
            <a:endParaRPr lang="en-US" dirty="0"/>
          </a:p>
        </p:txBody>
      </p:sp>
      <p:sp>
        <p:nvSpPr>
          <p:cNvPr id="4" name="TextBox 3"/>
          <p:cNvSpPr txBox="1"/>
          <p:nvPr/>
        </p:nvSpPr>
        <p:spPr>
          <a:xfrm>
            <a:off x="4118326" y="3247730"/>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Lex2.l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Lex2.c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Scanner2.exe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Input2.txt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Output2.txt</a:t>
            </a:r>
            <a:endParaRPr lang="en-US" sz="20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605187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598" y="308342"/>
            <a:ext cx="9427118" cy="2377582"/>
          </a:xfrm>
        </p:spPr>
        <p:txBody>
          <a:bodyPr>
            <a:normAutofit fontScale="90000"/>
          </a:bodyPr>
          <a:lstStyle/>
          <a:p>
            <a:r>
              <a:rPr lang="en-US" dirty="0"/>
              <a:t>Task 2: Write a Flex Program that will echo every line also print line number at the end of the line but it will take input from file and write output to another file, file names should be set from command line</a:t>
            </a:r>
          </a:p>
        </p:txBody>
      </p:sp>
      <p:sp>
        <p:nvSpPr>
          <p:cNvPr id="3" name="TextBox 2"/>
          <p:cNvSpPr txBox="1"/>
          <p:nvPr/>
        </p:nvSpPr>
        <p:spPr>
          <a:xfrm>
            <a:off x="4258640" y="3110928"/>
            <a:ext cx="5933034" cy="34163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noyywrap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yylineno</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(yyout,"%6d\n", yylineno-1);</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yyin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 "r");</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yyout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yylex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(yyout,"%6d", </a:t>
            </a:r>
            <a:r>
              <a:rPr lang="en-US" dirty="0" err="1">
                <a:latin typeface="Courier New" panose="02070309020205020404" pitchFamily="49" charset="0"/>
                <a:cs typeface="Courier New" panose="02070309020205020404" pitchFamily="49" charset="0"/>
              </a:rPr>
              <a:t>yylineno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0;</a:t>
            </a:r>
          </a:p>
          <a:p>
            <a:r>
              <a:rPr lang="en-US" dirty="0">
                <a:latin typeface="Courier New" panose="02070309020205020404" pitchFamily="49" charset="0"/>
                <a:cs typeface="Courier New" panose="02070309020205020404" pitchFamily="49" charset="0"/>
              </a:rPr>
              <a:t>}</a:t>
            </a:r>
          </a:p>
        </p:txBody>
      </p:sp>
      <p:sp>
        <p:nvSpPr>
          <p:cNvPr id="6" name="TextBox 5"/>
          <p:cNvSpPr txBox="1"/>
          <p:nvPr/>
        </p:nvSpPr>
        <p:spPr>
          <a:xfrm>
            <a:off x="2592925" y="3076981"/>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Tree>
    <p:extLst>
      <p:ext uri="{BB962C8B-B14F-4D97-AF65-F5344CB8AC3E}">
        <p14:creationId xmlns:p14="http://schemas.microsoft.com/office/powerpoint/2010/main" xmlns="" val="4186107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487"/>
            <a:ext cx="8911687" cy="1532586"/>
          </a:xfrm>
        </p:spPr>
        <p:txBody>
          <a:bodyPr>
            <a:normAutofit fontScale="90000"/>
          </a:bodyPr>
          <a:lstStyle/>
          <a:p>
            <a:r>
              <a:rPr lang="en-US" dirty="0" smtClean="0"/>
              <a:t>Task 2: Write a Flex Program that will print line no # and occurrence of ‘A’,’B’,’C’ on the line.</a:t>
            </a:r>
            <a:endParaRPr lang="en-US" dirty="0"/>
          </a:p>
        </p:txBody>
      </p:sp>
      <p:sp>
        <p:nvSpPr>
          <p:cNvPr id="7" name="TextBox 6"/>
          <p:cNvSpPr txBox="1"/>
          <p:nvPr/>
        </p:nvSpPr>
        <p:spPr>
          <a:xfrm>
            <a:off x="4118326" y="3247730"/>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Lex3.l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Lex3.c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Scanner3.exe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Input3.txt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Output3.txt</a:t>
            </a:r>
            <a:endParaRPr lang="en-US" sz="20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82339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104" y="90152"/>
            <a:ext cx="9830358" cy="1081826"/>
          </a:xfrm>
        </p:spPr>
        <p:txBody>
          <a:bodyPr>
            <a:normAutofit fontScale="90000"/>
          </a:bodyPr>
          <a:lstStyle/>
          <a:p>
            <a:r>
              <a:rPr lang="en-US" dirty="0" smtClean="0"/>
              <a:t>Task 2: Write a Flex Program that will print line no # and occurrence of ‘A’,’B’,’C’ on the line.</a:t>
            </a:r>
            <a:endParaRPr lang="en-US" dirty="0"/>
          </a:p>
        </p:txBody>
      </p:sp>
      <p:sp>
        <p:nvSpPr>
          <p:cNvPr id="4" name="TextBox 3"/>
          <p:cNvSpPr txBox="1"/>
          <p:nvPr/>
        </p:nvSpPr>
        <p:spPr>
          <a:xfrm>
            <a:off x="1020352" y="1373899"/>
            <a:ext cx="11171648" cy="535531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=0,countB=0,countC=0;</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noyywrap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yylineno</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	{ECHO;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b	{ECHO; </a:t>
            </a:r>
            <a:r>
              <a:rPr lang="en-US" dirty="0" err="1">
                <a:latin typeface="Courier New" panose="02070309020205020404" pitchFamily="49" charset="0"/>
                <a:cs typeface="Courier New" panose="02070309020205020404" pitchFamily="49" charset="0"/>
              </a:rPr>
              <a:t>countB</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	{ECHO; </a:t>
            </a:r>
            <a:r>
              <a:rPr lang="en-US" dirty="0" err="1">
                <a:latin typeface="Courier New" panose="02070309020205020404" pitchFamily="49" charset="0"/>
                <a:cs typeface="Courier New" panose="02070309020205020404" pitchFamily="49" charset="0"/>
              </a:rPr>
              <a:t>countC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(yyout,"%6d[A=%</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d,C</a:t>
            </a:r>
            <a:r>
              <a:rPr lang="en-US" dirty="0">
                <a:latin typeface="Courier New" panose="02070309020205020404" pitchFamily="49" charset="0"/>
                <a:cs typeface="Courier New" panose="02070309020205020404" pitchFamily="49" charset="0"/>
              </a:rPr>
              <a:t>=%d]\n", yylineno-1,countA,countB,countC);</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=0;countB=0;countC=0;}</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yyin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 "r");</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yyout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yylex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(yyout,"%6d[A=%</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d,C</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yylineno,countA,countB,countC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0;</a:t>
            </a:r>
          </a:p>
          <a:p>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187205" y="300369"/>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Tree>
    <p:extLst>
      <p:ext uri="{BB962C8B-B14F-4D97-AF65-F5344CB8AC3E}">
        <p14:creationId xmlns:p14="http://schemas.microsoft.com/office/powerpoint/2010/main" xmlns="" val="96063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104" y="90152"/>
            <a:ext cx="9830358" cy="1081826"/>
          </a:xfrm>
        </p:spPr>
        <p:txBody>
          <a:bodyPr>
            <a:normAutofit fontScale="90000"/>
          </a:bodyPr>
          <a:lstStyle/>
          <a:p>
            <a:r>
              <a:rPr lang="en-US" dirty="0" smtClean="0"/>
              <a:t>Task 2: Write a Flex Program that will print line no # and occurrence of ‘A’,’B’,’C’ on the line.</a:t>
            </a:r>
            <a:endParaRPr lang="en-US" dirty="0"/>
          </a:p>
        </p:txBody>
      </p:sp>
      <p:sp>
        <p:nvSpPr>
          <p:cNvPr id="4" name="TextBox 3"/>
          <p:cNvSpPr txBox="1"/>
          <p:nvPr/>
        </p:nvSpPr>
        <p:spPr>
          <a:xfrm>
            <a:off x="648455" y="1225689"/>
            <a:ext cx="11543545" cy="563231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=0,countB=0,countC=0;</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noyywrap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%option </a:t>
            </a:r>
            <a:r>
              <a:rPr lang="en-US" dirty="0" err="1">
                <a:latin typeface="Courier New" panose="02070309020205020404" pitchFamily="49" charset="0"/>
                <a:cs typeface="Courier New" panose="02070309020205020404" pitchFamily="49" charset="0"/>
              </a:rPr>
              <a:t>yylineno</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	{ECHO;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b	{ECHO; </a:t>
            </a:r>
            <a:r>
              <a:rPr lang="en-US" dirty="0" err="1">
                <a:latin typeface="Courier New" panose="02070309020205020404" pitchFamily="49" charset="0"/>
                <a:cs typeface="Courier New" panose="02070309020205020404" pitchFamily="49" charset="0"/>
              </a:rPr>
              <a:t>countB</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	{ECHO; </a:t>
            </a:r>
            <a:r>
              <a:rPr lang="en-US" dirty="0" err="1">
                <a:latin typeface="Courier New" panose="02070309020205020404" pitchFamily="49" charset="0"/>
                <a:cs typeface="Courier New" panose="02070309020205020404" pitchFamily="49" charset="0"/>
              </a:rPr>
              <a:t>countC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(yyout,"%6d[A=%</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d,C</a:t>
            </a:r>
            <a:r>
              <a:rPr lang="en-US" dirty="0">
                <a:latin typeface="Courier New" panose="02070309020205020404" pitchFamily="49" charset="0"/>
                <a:cs typeface="Courier New" panose="02070309020205020404" pitchFamily="49" charset="0"/>
              </a:rPr>
              <a:t>=%d]\n", yylineno-1,countA,countB,countC);</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countA</a:t>
            </a:r>
            <a:r>
              <a:rPr lang="en-US" dirty="0">
                <a:latin typeface="Courier New" panose="02070309020205020404" pitchFamily="49" charset="0"/>
                <a:cs typeface="Courier New" panose="02070309020205020404" pitchFamily="49" charset="0"/>
              </a:rPr>
              <a:t>=0;countB=0;countC=0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&lt;&lt;EOF&gt;&gt;	{</a:t>
            </a:r>
            <a:r>
              <a:rPr lang="en-US" dirty="0" err="1" smtClean="0">
                <a:latin typeface="Courier New" panose="02070309020205020404" pitchFamily="49" charset="0"/>
                <a:cs typeface="Courier New" panose="02070309020205020404" pitchFamily="49" charset="0"/>
              </a:rPr>
              <a:t>fprintf</a:t>
            </a:r>
            <a:r>
              <a:rPr lang="en-US" dirty="0" smtClean="0">
                <a:latin typeface="Courier New" panose="02070309020205020404" pitchFamily="49" charset="0"/>
                <a:cs typeface="Courier New" panose="02070309020205020404" pitchFamily="49" charset="0"/>
              </a:rPr>
              <a:t>(yyout</a:t>
            </a:r>
            <a:r>
              <a:rPr lang="en-US" dirty="0">
                <a:latin typeface="Courier New" panose="02070309020205020404" pitchFamily="49" charset="0"/>
                <a:cs typeface="Courier New" panose="02070309020205020404" pitchFamily="49" charset="0"/>
              </a:rPr>
              <a:t>,"%6d[A=%</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d,C</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yylineno,countA,countB,countC</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yyterminate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yyin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 "r");</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yyout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yylex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187205" y="300369"/>
            <a:ext cx="12474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Solution2:</a:t>
            </a:r>
            <a:endParaRPr lang="en-US" dirty="0"/>
          </a:p>
        </p:txBody>
      </p:sp>
      <p:sp>
        <p:nvSpPr>
          <p:cNvPr id="6" name="TextBox 5"/>
          <p:cNvSpPr txBox="1"/>
          <p:nvPr/>
        </p:nvSpPr>
        <p:spPr>
          <a:xfrm>
            <a:off x="6520489" y="2208176"/>
            <a:ext cx="1928053" cy="70788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t>Detects End Of File</a:t>
            </a:r>
            <a:endParaRPr lang="en-US" sz="2400" b="1" dirty="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H="1">
            <a:off x="1738648" y="2575774"/>
            <a:ext cx="4790942" cy="1880316"/>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211861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487"/>
            <a:ext cx="8911687" cy="1532586"/>
          </a:xfrm>
        </p:spPr>
        <p:txBody>
          <a:bodyPr>
            <a:normAutofit fontScale="90000"/>
          </a:bodyPr>
          <a:lstStyle/>
          <a:p>
            <a:r>
              <a:rPr lang="en-US" dirty="0" smtClean="0"/>
              <a:t>Task 3: Write a Flex Program that will recognize C identifier and print its lexeme &amp; length.</a:t>
            </a:r>
            <a:endParaRPr lang="en-US" dirty="0"/>
          </a:p>
        </p:txBody>
      </p:sp>
      <p:sp>
        <p:nvSpPr>
          <p:cNvPr id="7" name="TextBox 6"/>
          <p:cNvSpPr txBox="1"/>
          <p:nvPr/>
        </p:nvSpPr>
        <p:spPr>
          <a:xfrm>
            <a:off x="4105447" y="4728801"/>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Lex1.l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Lex1.c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Scanner1.exe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Input1.txt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Output1.txt</a:t>
            </a:r>
            <a:endParaRPr lang="en-US" sz="2000" dirty="0">
              <a:solidFill>
                <a:prstClr val="black"/>
              </a:solidFill>
              <a:latin typeface="Courier New" panose="02070309020205020404" pitchFamily="49" charset="0"/>
              <a:cs typeface="Courier New" panose="02070309020205020404" pitchFamily="49"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1826491"/>
              </p:ext>
            </p:extLst>
          </p:nvPr>
        </p:nvGraphicFramePr>
        <p:xfrm>
          <a:off x="2669707" y="2460187"/>
          <a:ext cx="8834905" cy="1714500"/>
        </p:xfrm>
        <a:graphic>
          <a:graphicData uri="http://schemas.openxmlformats.org/drawingml/2006/table">
            <a:tbl>
              <a:tblPr firstRow="1" bandRow="1">
                <a:tableStyleId>{5C22544A-7EE6-4342-B048-85BDC9FD1C3A}</a:tableStyleId>
              </a:tblPr>
              <a:tblGrid>
                <a:gridCol w="5228464"/>
                <a:gridCol w="3606441"/>
              </a:tblGrid>
              <a:tr h="428625">
                <a:tc>
                  <a:txBody>
                    <a:bodyPr/>
                    <a:lstStyle/>
                    <a:p>
                      <a:pPr algn="ctr"/>
                      <a:r>
                        <a:rPr lang="en-US" dirty="0" smtClean="0"/>
                        <a:t>Patterns</a:t>
                      </a:r>
                      <a:endParaRPr lang="en-US" dirty="0"/>
                    </a:p>
                  </a:txBody>
                  <a:tcPr anchor="ctr"/>
                </a:tc>
                <a:tc>
                  <a:txBody>
                    <a:bodyPr/>
                    <a:lstStyle/>
                    <a:p>
                      <a:pPr algn="ctr"/>
                      <a:r>
                        <a:rPr lang="en-US" dirty="0" smtClean="0"/>
                        <a:t>Outputs</a:t>
                      </a:r>
                      <a:endParaRPr lang="en-US" dirty="0"/>
                    </a:p>
                  </a:txBody>
                  <a:tcPr anchor="ctr"/>
                </a:tc>
              </a:tr>
              <a:tr h="428625">
                <a:tc>
                  <a:txBody>
                    <a:bodyPr/>
                    <a:lstStyle/>
                    <a:p>
                      <a:pPr algn="ctr"/>
                      <a:r>
                        <a:rPr lang="en-US" sz="1800" b="0" i="0" u="none" strike="noStrike" kern="1200" baseline="0" smtClean="0">
                          <a:solidFill>
                            <a:schemeClr val="dk1"/>
                          </a:solidFill>
                          <a:latin typeface="+mn-lt"/>
                          <a:ea typeface="+mn-ea"/>
                          <a:cs typeface="+mn-cs"/>
                        </a:rPr>
                        <a:t>Blank Space, tab space, new line</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smtClean="0"/>
                        <a:t>Do nothing</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identifier </a:t>
                      </a:r>
                    </a:p>
                  </a:txBody>
                  <a:tcPr anchor="ctr"/>
                </a:tc>
                <a:tc>
                  <a:txBody>
                    <a:bodyPr/>
                    <a:lstStyle/>
                    <a:p>
                      <a:pPr algn="ctr"/>
                      <a:r>
                        <a:rPr lang="en-US" dirty="0" smtClean="0"/>
                        <a:t>Print </a:t>
                      </a:r>
                      <a:r>
                        <a:rPr lang="en-US" b="1" dirty="0" err="1" smtClean="0"/>
                        <a:t>ID:</a:t>
                      </a:r>
                      <a:r>
                        <a:rPr lang="en-US" b="1" i="1" dirty="0" err="1" smtClean="0"/>
                        <a:t>lexeme</a:t>
                      </a:r>
                      <a:r>
                        <a:rPr lang="en-US" b="1" i="1" dirty="0" smtClean="0"/>
                        <a:t>[length]</a:t>
                      </a:r>
                      <a:endParaRPr lang="en-US" b="1"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Anything else</a:t>
                      </a:r>
                    </a:p>
                  </a:txBody>
                  <a:tcPr anchor="ctr"/>
                </a:tc>
                <a:tc>
                  <a:txBody>
                    <a:bodyPr/>
                    <a:lstStyle/>
                    <a:p>
                      <a:pPr algn="ctr"/>
                      <a:r>
                        <a:rPr lang="en-US" sz="1800" b="0" i="0" u="none" strike="noStrike" kern="1200" baseline="0" dirty="0" smtClean="0">
                          <a:solidFill>
                            <a:schemeClr val="dk1"/>
                          </a:solidFill>
                          <a:latin typeface="+mn-lt"/>
                          <a:ea typeface="+mn-ea"/>
                          <a:cs typeface="+mn-cs"/>
                        </a:rPr>
                        <a:t>Print NOT_RECOGNIZED</a:t>
                      </a:r>
                    </a:p>
                  </a:txBody>
                  <a:tcPr anchor="ctr"/>
                </a:tc>
              </a:tr>
            </a:tbl>
          </a:graphicData>
        </a:graphic>
      </p:graphicFrame>
    </p:spTree>
    <p:extLst>
      <p:ext uri="{BB962C8B-B14F-4D97-AF65-F5344CB8AC3E}">
        <p14:creationId xmlns:p14="http://schemas.microsoft.com/office/powerpoint/2010/main" xmlns="" val="52499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487"/>
            <a:ext cx="8911687" cy="1532586"/>
          </a:xfrm>
        </p:spPr>
        <p:txBody>
          <a:bodyPr>
            <a:normAutofit fontScale="90000"/>
          </a:bodyPr>
          <a:lstStyle/>
          <a:p>
            <a:r>
              <a:rPr lang="en-US" dirty="0" smtClean="0"/>
              <a:t>Task 3: Write a Flex Program that will recognize C integer constant and print its lexeme &amp; length.</a:t>
            </a:r>
            <a:endParaRPr lang="en-US" dirty="0"/>
          </a:p>
        </p:txBody>
      </p:sp>
      <p:sp>
        <p:nvSpPr>
          <p:cNvPr id="7" name="TextBox 6"/>
          <p:cNvSpPr txBox="1"/>
          <p:nvPr/>
        </p:nvSpPr>
        <p:spPr>
          <a:xfrm>
            <a:off x="4105447" y="4728801"/>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Lex2.l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Lex2.c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Scanner2.exe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Input2.txt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Output2.txt</a:t>
            </a:r>
            <a:endParaRPr lang="en-US" sz="2000" dirty="0">
              <a:solidFill>
                <a:prstClr val="black"/>
              </a:solidFill>
              <a:latin typeface="Courier New" panose="02070309020205020404" pitchFamily="49" charset="0"/>
              <a:cs typeface="Courier New" panose="02070309020205020404" pitchFamily="49"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26291053"/>
              </p:ext>
            </p:extLst>
          </p:nvPr>
        </p:nvGraphicFramePr>
        <p:xfrm>
          <a:off x="2669707" y="2460187"/>
          <a:ext cx="8834905" cy="1714500"/>
        </p:xfrm>
        <a:graphic>
          <a:graphicData uri="http://schemas.openxmlformats.org/drawingml/2006/table">
            <a:tbl>
              <a:tblPr firstRow="1" bandRow="1">
                <a:tableStyleId>{5C22544A-7EE6-4342-B048-85BDC9FD1C3A}</a:tableStyleId>
              </a:tblPr>
              <a:tblGrid>
                <a:gridCol w="5228464"/>
                <a:gridCol w="3606441"/>
              </a:tblGrid>
              <a:tr h="428625">
                <a:tc>
                  <a:txBody>
                    <a:bodyPr/>
                    <a:lstStyle/>
                    <a:p>
                      <a:pPr algn="ctr"/>
                      <a:r>
                        <a:rPr lang="en-US" dirty="0" smtClean="0"/>
                        <a:t>Patterns</a:t>
                      </a:r>
                      <a:endParaRPr lang="en-US" dirty="0"/>
                    </a:p>
                  </a:txBody>
                  <a:tcPr anchor="ctr"/>
                </a:tc>
                <a:tc>
                  <a:txBody>
                    <a:bodyPr/>
                    <a:lstStyle/>
                    <a:p>
                      <a:pPr algn="ctr"/>
                      <a:r>
                        <a:rPr lang="en-US" dirty="0" smtClean="0"/>
                        <a:t>Outputs</a:t>
                      </a:r>
                      <a:endParaRPr lang="en-US" dirty="0"/>
                    </a:p>
                  </a:txBody>
                  <a:tcPr anchor="ctr"/>
                </a:tc>
              </a:tr>
              <a:tr h="428625">
                <a:tc>
                  <a:txBody>
                    <a:bodyPr/>
                    <a:lstStyle/>
                    <a:p>
                      <a:pPr algn="ctr"/>
                      <a:r>
                        <a:rPr lang="en-US" sz="1800" b="0" i="0" u="none" strike="noStrike" kern="1200" baseline="0" smtClean="0">
                          <a:solidFill>
                            <a:schemeClr val="dk1"/>
                          </a:solidFill>
                          <a:latin typeface="+mn-lt"/>
                          <a:ea typeface="+mn-ea"/>
                          <a:cs typeface="+mn-cs"/>
                        </a:rPr>
                        <a:t>Blank Space, tab space, new line</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smtClean="0"/>
                        <a:t>Do nothing</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a:t>
                      </a:r>
                      <a:r>
                        <a:rPr lang="en-US" dirty="0" smtClean="0"/>
                        <a:t>integer constant</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dirty="0" smtClean="0"/>
                        <a:t>Print </a:t>
                      </a:r>
                      <a:r>
                        <a:rPr lang="en-US" b="1" dirty="0" err="1" smtClean="0"/>
                        <a:t>INT:</a:t>
                      </a:r>
                      <a:r>
                        <a:rPr lang="en-US" b="1" i="1" dirty="0" err="1" smtClean="0"/>
                        <a:t>lexeme</a:t>
                      </a:r>
                      <a:r>
                        <a:rPr lang="en-US" b="1" i="1" dirty="0" smtClean="0"/>
                        <a:t>[length]</a:t>
                      </a:r>
                      <a:endParaRPr lang="en-US" b="1"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Anything else</a:t>
                      </a:r>
                    </a:p>
                  </a:txBody>
                  <a:tcPr anchor="ctr"/>
                </a:tc>
                <a:tc>
                  <a:txBody>
                    <a:bodyPr/>
                    <a:lstStyle/>
                    <a:p>
                      <a:pPr algn="ctr"/>
                      <a:r>
                        <a:rPr lang="en-US" sz="1800" b="0" i="0" u="none" strike="noStrike" kern="1200" baseline="0" dirty="0" smtClean="0">
                          <a:solidFill>
                            <a:schemeClr val="dk1"/>
                          </a:solidFill>
                          <a:latin typeface="+mn-lt"/>
                          <a:ea typeface="+mn-ea"/>
                          <a:cs typeface="+mn-cs"/>
                        </a:rPr>
                        <a:t>Print NOT_RECOGNIZED</a:t>
                      </a:r>
                    </a:p>
                  </a:txBody>
                  <a:tcPr anchor="ctr"/>
                </a:tc>
              </a:tr>
            </a:tbl>
          </a:graphicData>
        </a:graphic>
      </p:graphicFrame>
    </p:spTree>
    <p:extLst>
      <p:ext uri="{BB962C8B-B14F-4D97-AF65-F5344CB8AC3E}">
        <p14:creationId xmlns:p14="http://schemas.microsoft.com/office/powerpoint/2010/main" xmlns="" val="2506194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487"/>
            <a:ext cx="8911687" cy="1532586"/>
          </a:xfrm>
        </p:spPr>
        <p:txBody>
          <a:bodyPr>
            <a:normAutofit fontScale="90000"/>
          </a:bodyPr>
          <a:lstStyle/>
          <a:p>
            <a:r>
              <a:rPr lang="en-US" dirty="0" smtClean="0"/>
              <a:t>Task 3: Write a Flex Program that will recognize C floating point constant and print its lexeme &amp; length.</a:t>
            </a:r>
            <a:endParaRPr lang="en-US" dirty="0"/>
          </a:p>
        </p:txBody>
      </p:sp>
      <p:sp>
        <p:nvSpPr>
          <p:cNvPr id="7" name="TextBox 6"/>
          <p:cNvSpPr txBox="1"/>
          <p:nvPr/>
        </p:nvSpPr>
        <p:spPr>
          <a:xfrm>
            <a:off x="4105447" y="4728801"/>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Lex3.l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Lex3.c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Scanner3.exe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Input3.txt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Output3.txt</a:t>
            </a:r>
            <a:endParaRPr lang="en-US" sz="2000" dirty="0">
              <a:solidFill>
                <a:prstClr val="black"/>
              </a:solidFill>
              <a:latin typeface="Courier New" panose="02070309020205020404" pitchFamily="49" charset="0"/>
              <a:cs typeface="Courier New" panose="02070309020205020404" pitchFamily="49"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88282179"/>
              </p:ext>
            </p:extLst>
          </p:nvPr>
        </p:nvGraphicFramePr>
        <p:xfrm>
          <a:off x="2669707" y="2460187"/>
          <a:ext cx="8834905" cy="1714500"/>
        </p:xfrm>
        <a:graphic>
          <a:graphicData uri="http://schemas.openxmlformats.org/drawingml/2006/table">
            <a:tbl>
              <a:tblPr firstRow="1" bandRow="1">
                <a:tableStyleId>{5C22544A-7EE6-4342-B048-85BDC9FD1C3A}</a:tableStyleId>
              </a:tblPr>
              <a:tblGrid>
                <a:gridCol w="5228464"/>
                <a:gridCol w="3606441"/>
              </a:tblGrid>
              <a:tr h="428625">
                <a:tc>
                  <a:txBody>
                    <a:bodyPr/>
                    <a:lstStyle/>
                    <a:p>
                      <a:pPr algn="ctr"/>
                      <a:r>
                        <a:rPr lang="en-US" dirty="0" smtClean="0"/>
                        <a:t>Patterns</a:t>
                      </a:r>
                      <a:endParaRPr lang="en-US" dirty="0"/>
                    </a:p>
                  </a:txBody>
                  <a:tcPr anchor="ctr"/>
                </a:tc>
                <a:tc>
                  <a:txBody>
                    <a:bodyPr/>
                    <a:lstStyle/>
                    <a:p>
                      <a:pPr algn="ctr"/>
                      <a:r>
                        <a:rPr lang="en-US" dirty="0" smtClean="0"/>
                        <a:t>Outputs</a:t>
                      </a:r>
                      <a:endParaRPr lang="en-US" dirty="0"/>
                    </a:p>
                  </a:txBody>
                  <a:tcPr anchor="ctr"/>
                </a:tc>
              </a:tr>
              <a:tr h="428625">
                <a:tc>
                  <a:txBody>
                    <a:bodyPr/>
                    <a:lstStyle/>
                    <a:p>
                      <a:pPr algn="ctr"/>
                      <a:r>
                        <a:rPr lang="en-US" sz="1800" b="0" i="0" u="none" strike="noStrike" kern="1200" baseline="0" smtClean="0">
                          <a:solidFill>
                            <a:schemeClr val="dk1"/>
                          </a:solidFill>
                          <a:latin typeface="+mn-lt"/>
                          <a:ea typeface="+mn-ea"/>
                          <a:cs typeface="+mn-cs"/>
                        </a:rPr>
                        <a:t>Blank Space, tab space, new line</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smtClean="0"/>
                        <a:t>Do nothing</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a:t>
                      </a:r>
                      <a:r>
                        <a:rPr lang="en-US" dirty="0" smtClean="0"/>
                        <a:t>floating point constant</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dirty="0" smtClean="0"/>
                        <a:t>Print </a:t>
                      </a:r>
                      <a:r>
                        <a:rPr lang="en-US" b="1" dirty="0" err="1" smtClean="0"/>
                        <a:t>FLT:</a:t>
                      </a:r>
                      <a:r>
                        <a:rPr lang="en-US" b="1" i="1" dirty="0" err="1" smtClean="0"/>
                        <a:t>lexeme</a:t>
                      </a:r>
                      <a:r>
                        <a:rPr lang="en-US" b="1" i="1" dirty="0" smtClean="0"/>
                        <a:t>[length]</a:t>
                      </a:r>
                      <a:endParaRPr lang="en-US" b="1"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Anything else</a:t>
                      </a:r>
                    </a:p>
                  </a:txBody>
                  <a:tcPr anchor="ctr"/>
                </a:tc>
                <a:tc>
                  <a:txBody>
                    <a:bodyPr/>
                    <a:lstStyle/>
                    <a:p>
                      <a:pPr algn="ctr"/>
                      <a:r>
                        <a:rPr lang="en-US" sz="1800" b="0" i="0" u="none" strike="noStrike" kern="1200" baseline="0" dirty="0" smtClean="0">
                          <a:solidFill>
                            <a:schemeClr val="dk1"/>
                          </a:solidFill>
                          <a:latin typeface="+mn-lt"/>
                          <a:ea typeface="+mn-ea"/>
                          <a:cs typeface="+mn-cs"/>
                        </a:rPr>
                        <a:t>Print NOT_RECOGNIZED</a:t>
                      </a:r>
                    </a:p>
                  </a:txBody>
                  <a:tcPr anchor="ctr"/>
                </a:tc>
              </a:tr>
            </a:tbl>
          </a:graphicData>
        </a:graphic>
      </p:graphicFrame>
    </p:spTree>
    <p:extLst>
      <p:ext uri="{BB962C8B-B14F-4D97-AF65-F5344CB8AC3E}">
        <p14:creationId xmlns:p14="http://schemas.microsoft.com/office/powerpoint/2010/main" xmlns="" val="412160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045" y="0"/>
            <a:ext cx="9736427" cy="1300766"/>
          </a:xfrm>
        </p:spPr>
        <p:txBody>
          <a:bodyPr>
            <a:normAutofit/>
          </a:bodyPr>
          <a:lstStyle/>
          <a:p>
            <a:r>
              <a:rPr lang="en-US" dirty="0"/>
              <a:t>Task </a:t>
            </a:r>
            <a:r>
              <a:rPr lang="en-US" dirty="0" smtClean="0"/>
              <a:t>4: </a:t>
            </a:r>
            <a:r>
              <a:rPr lang="en-US" dirty="0"/>
              <a:t>Write a Flex Program </a:t>
            </a:r>
            <a:r>
              <a:rPr lang="en-US" dirty="0" smtClean="0"/>
              <a:t>for following patterns and outputs</a:t>
            </a:r>
            <a:endParaRPr lang="en-US" dirty="0"/>
          </a:p>
        </p:txBody>
      </p:sp>
      <p:graphicFrame>
        <p:nvGraphicFramePr>
          <p:cNvPr id="4" name="Content Placeholder 3"/>
          <p:cNvGraphicFramePr>
            <a:graphicFrameLocks noGrp="1"/>
          </p:cNvGraphicFramePr>
          <p:nvPr>
            <p:ph idx="1"/>
            <p:extLst/>
          </p:nvPr>
        </p:nvGraphicFramePr>
        <p:xfrm>
          <a:off x="1395188" y="1197982"/>
          <a:ext cx="10569283" cy="3429000"/>
        </p:xfrm>
        <a:graphic>
          <a:graphicData uri="http://schemas.openxmlformats.org/drawingml/2006/table">
            <a:tbl>
              <a:tblPr firstRow="1" bandRow="1">
                <a:tableStyleId>{5C22544A-7EE6-4342-B048-85BDC9FD1C3A}</a:tableStyleId>
              </a:tblPr>
              <a:tblGrid>
                <a:gridCol w="4982451"/>
                <a:gridCol w="5586832"/>
              </a:tblGrid>
              <a:tr h="428625">
                <a:tc>
                  <a:txBody>
                    <a:bodyPr/>
                    <a:lstStyle/>
                    <a:p>
                      <a:pPr algn="ctr"/>
                      <a:r>
                        <a:rPr lang="en-US" dirty="0" smtClean="0"/>
                        <a:t>Patterns</a:t>
                      </a:r>
                      <a:endParaRPr lang="en-US" dirty="0"/>
                    </a:p>
                  </a:txBody>
                  <a:tcPr anchor="ctr"/>
                </a:tc>
                <a:tc>
                  <a:txBody>
                    <a:bodyPr/>
                    <a:lstStyle/>
                    <a:p>
                      <a:pPr algn="ctr"/>
                      <a:r>
                        <a:rPr lang="en-US" smtClean="0"/>
                        <a:t>Outputs</a:t>
                      </a:r>
                      <a:endParaRPr lang="en-US" dirty="0"/>
                    </a:p>
                  </a:txBody>
                  <a:tcPr anchor="ctr"/>
                </a:tc>
              </a:tr>
              <a:tr h="428625">
                <a:tc>
                  <a:txBody>
                    <a:bodyPr/>
                    <a:lstStyle/>
                    <a:p>
                      <a:pPr algn="ctr"/>
                      <a:r>
                        <a:rPr lang="en-US" sz="1800" b="0" i="0" u="none" strike="noStrike" kern="1200" baseline="0" smtClean="0">
                          <a:solidFill>
                            <a:schemeClr val="dk1"/>
                          </a:solidFill>
                          <a:latin typeface="+mn-lt"/>
                          <a:ea typeface="+mn-ea"/>
                          <a:cs typeface="+mn-cs"/>
                        </a:rPr>
                        <a:t>Blank Space, tab space, new line</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smtClean="0"/>
                        <a:t>Do nothing</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identifier </a:t>
                      </a:r>
                    </a:p>
                  </a:txBody>
                  <a:tcPr anchor="ctr"/>
                </a:tc>
                <a:tc>
                  <a:txBody>
                    <a:bodyPr/>
                    <a:lstStyle/>
                    <a:p>
                      <a:pPr algn="ctr"/>
                      <a:r>
                        <a:rPr lang="en-US" dirty="0" smtClean="0"/>
                        <a:t>Print </a:t>
                      </a:r>
                      <a:r>
                        <a:rPr lang="en-US" b="1" dirty="0" err="1" smtClean="0"/>
                        <a:t>ID:</a:t>
                      </a:r>
                      <a:r>
                        <a:rPr lang="en-US" b="1" i="1" dirty="0" err="1" smtClean="0"/>
                        <a:t>lexeme</a:t>
                      </a:r>
                      <a:endParaRPr lang="en-US" b="1" dirty="0"/>
                    </a:p>
                  </a:txBody>
                  <a:tcPr anchor="ctr"/>
                </a:tc>
              </a:tr>
              <a:tr h="428625">
                <a:tc>
                  <a:txBody>
                    <a:bodyPr/>
                    <a:lstStyle/>
                    <a:p>
                      <a:pPr algn="ctr"/>
                      <a:r>
                        <a:rPr lang="en-US" sz="1800" b="0" i="0" u="none" strike="noStrike" kern="1200" baseline="0" smtClean="0">
                          <a:solidFill>
                            <a:schemeClr val="dk1"/>
                          </a:solidFill>
                          <a:latin typeface="+mn-lt"/>
                          <a:ea typeface="+mn-ea"/>
                          <a:cs typeface="+mn-cs"/>
                        </a:rPr>
                        <a:t>if/else/switch/case/while/for 	</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dirty="0" smtClean="0"/>
                        <a:t>Print </a:t>
                      </a:r>
                      <a:r>
                        <a:rPr lang="en-US" b="1" dirty="0" err="1" smtClean="0"/>
                        <a:t>KEY:</a:t>
                      </a:r>
                      <a:r>
                        <a:rPr lang="en-US" b="1" i="1" dirty="0" err="1" smtClean="0"/>
                        <a:t>lexeme</a:t>
                      </a:r>
                      <a:endParaRPr lang="en-US" b="1"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a:t>
                      </a:r>
                      <a:r>
                        <a:rPr lang="en-US" dirty="0" smtClean="0"/>
                        <a:t>integer constant</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dirty="0" smtClean="0"/>
                        <a:t>Print </a:t>
                      </a:r>
                      <a:r>
                        <a:rPr lang="en-US" b="1" dirty="0" err="1" smtClean="0"/>
                        <a:t>INT:</a:t>
                      </a:r>
                      <a:r>
                        <a:rPr lang="en-US" b="1" i="1" dirty="0" err="1" smtClean="0"/>
                        <a:t>lexeme</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C </a:t>
                      </a:r>
                      <a:r>
                        <a:rPr lang="en-US" dirty="0" smtClean="0"/>
                        <a:t>floating point constant</a:t>
                      </a:r>
                      <a:endParaRPr lang="en-US" sz="1800" b="0" i="0" u="none" strike="noStrike" kern="1200" baseline="0" dirty="0" smtClean="0">
                        <a:solidFill>
                          <a:schemeClr val="dk1"/>
                        </a:solidFill>
                        <a:latin typeface="+mn-lt"/>
                        <a:ea typeface="+mn-ea"/>
                        <a:cs typeface="+mn-cs"/>
                      </a:endParaRPr>
                    </a:p>
                  </a:txBody>
                  <a:tcPr anchor="ctr"/>
                </a:tc>
                <a:tc>
                  <a:txBody>
                    <a:bodyPr/>
                    <a:lstStyle/>
                    <a:p>
                      <a:pPr algn="ctr"/>
                      <a:r>
                        <a:rPr lang="en-US" dirty="0" smtClean="0"/>
                        <a:t>Print </a:t>
                      </a:r>
                      <a:r>
                        <a:rPr lang="en-US" b="1" dirty="0" err="1" smtClean="0"/>
                        <a:t>FLT:</a:t>
                      </a:r>
                      <a:r>
                        <a:rPr lang="en-US" b="1" i="1" dirty="0" err="1" smtClean="0"/>
                        <a:t>lexeme</a:t>
                      </a:r>
                      <a:endParaRPr lang="en-US"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Any operator (+,-,*,/)</a:t>
                      </a:r>
                    </a:p>
                  </a:txBody>
                  <a:tcPr anchor="ctr"/>
                </a:tc>
                <a:tc>
                  <a:txBody>
                    <a:bodyPr/>
                    <a:lstStyle/>
                    <a:p>
                      <a:pPr algn="ctr"/>
                      <a:r>
                        <a:rPr lang="en-US" dirty="0" smtClean="0"/>
                        <a:t>Print </a:t>
                      </a:r>
                      <a:r>
                        <a:rPr lang="en-US" b="1" dirty="0" err="1" smtClean="0"/>
                        <a:t>OP:</a:t>
                      </a:r>
                      <a:r>
                        <a:rPr lang="en-US" b="1" i="1" dirty="0" err="1" smtClean="0"/>
                        <a:t>lexeme</a:t>
                      </a:r>
                      <a:endParaRPr lang="en-US" b="1" dirty="0"/>
                    </a:p>
                  </a:txBody>
                  <a:tcPr anchor="ctr"/>
                </a:tc>
              </a:tr>
              <a:tr h="428625">
                <a:tc>
                  <a:txBody>
                    <a:bodyPr/>
                    <a:lstStyle/>
                    <a:p>
                      <a:pPr algn="ctr"/>
                      <a:r>
                        <a:rPr lang="en-US" sz="1800" b="0" i="0" u="none" strike="noStrike" kern="1200" baseline="0" dirty="0" smtClean="0">
                          <a:solidFill>
                            <a:schemeClr val="dk1"/>
                          </a:solidFill>
                          <a:latin typeface="+mn-lt"/>
                          <a:ea typeface="+mn-ea"/>
                          <a:cs typeface="+mn-cs"/>
                        </a:rPr>
                        <a:t>Anything else</a:t>
                      </a:r>
                    </a:p>
                  </a:txBody>
                  <a:tcPr anchor="ctr"/>
                </a:tc>
                <a:tc>
                  <a:txBody>
                    <a:bodyPr/>
                    <a:lstStyle/>
                    <a:p>
                      <a:pPr algn="ctr"/>
                      <a:r>
                        <a:rPr lang="en-US" sz="1800" b="0" i="0" u="none" strike="noStrike" kern="1200" baseline="0" dirty="0" smtClean="0">
                          <a:solidFill>
                            <a:schemeClr val="dk1"/>
                          </a:solidFill>
                          <a:latin typeface="+mn-lt"/>
                          <a:ea typeface="+mn-ea"/>
                          <a:cs typeface="+mn-cs"/>
                        </a:rPr>
                        <a:t>Print NOT_RECOGNIZED</a:t>
                      </a:r>
                    </a:p>
                  </a:txBody>
                  <a:tcPr anchor="ctr"/>
                </a:tc>
              </a:tr>
            </a:tbl>
          </a:graphicData>
        </a:graphic>
      </p:graphicFrame>
      <p:sp>
        <p:nvSpPr>
          <p:cNvPr id="5" name="TextBox 4"/>
          <p:cNvSpPr txBox="1"/>
          <p:nvPr/>
        </p:nvSpPr>
        <p:spPr>
          <a:xfrm>
            <a:off x="4041053" y="4909105"/>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Lex1.l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Lex1.c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Scanner1.exe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Input1.txt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Output1.txt</a:t>
            </a:r>
            <a:endParaRPr lang="en-US" sz="20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2330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1: Write a Flex Program that will print line no # and the line</a:t>
            </a:r>
            <a:endParaRPr lang="en-US" dirty="0"/>
          </a:p>
        </p:txBody>
      </p:sp>
      <p:sp>
        <p:nvSpPr>
          <p:cNvPr id="5" name="Content Placeholder 2"/>
          <p:cNvSpPr>
            <a:spLocks noGrp="1"/>
          </p:cNvSpPr>
          <p:nvPr>
            <p:ph idx="1"/>
          </p:nvPr>
        </p:nvSpPr>
        <p:spPr>
          <a:xfrm>
            <a:off x="4044524" y="2588654"/>
            <a:ext cx="3322192" cy="1068946"/>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smtClean="0"/>
              <a:t>Hint:</a:t>
            </a:r>
          </a:p>
          <a:p>
            <a:pPr marL="0" indent="0">
              <a:buNone/>
            </a:pPr>
            <a:r>
              <a:rPr lang="en-US" sz="2400" dirty="0">
                <a:latin typeface="Courier New" panose="02070309020205020404" pitchFamily="49" charset="0"/>
                <a:cs typeface="Courier New" panose="02070309020205020404" pitchFamily="49" charset="0"/>
              </a:rPr>
              <a:t>%option </a:t>
            </a:r>
            <a:r>
              <a:rPr lang="en-US" sz="2400" dirty="0" err="1">
                <a:latin typeface="Courier New" panose="02070309020205020404" pitchFamily="49" charset="0"/>
                <a:cs typeface="Courier New" panose="02070309020205020404" pitchFamily="49" charset="0"/>
              </a:rPr>
              <a:t>yylineno</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7959143" y="3602590"/>
            <a:ext cx="2765501" cy="169277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t>Sets option that flex will start counting lines and store it in a global variable named </a:t>
            </a:r>
            <a:r>
              <a:rPr lang="en-US" sz="2400" b="1" dirty="0" err="1" smtClean="0">
                <a:latin typeface="Courier New" panose="02070309020205020404" pitchFamily="49" charset="0"/>
                <a:cs typeface="Courier New" panose="02070309020205020404" pitchFamily="49" charset="0"/>
              </a:rPr>
              <a:t>yylineno</a:t>
            </a:r>
            <a:endParaRPr lang="en-US" sz="2400" b="1" dirty="0">
              <a:latin typeface="Courier New" panose="02070309020205020404" pitchFamily="49" charset="0"/>
              <a:cs typeface="Courier New" panose="02070309020205020404" pitchFamily="49" charset="0"/>
            </a:endParaRPr>
          </a:p>
        </p:txBody>
      </p:sp>
      <p:cxnSp>
        <p:nvCxnSpPr>
          <p:cNvPr id="7" name="Straight Arrow Connector 6"/>
          <p:cNvCxnSpPr>
            <a:stCxn id="6" idx="1"/>
          </p:cNvCxnSpPr>
          <p:nvPr/>
        </p:nvCxnSpPr>
        <p:spPr>
          <a:xfrm flipH="1" flipV="1">
            <a:off x="6632621" y="3477300"/>
            <a:ext cx="1326522" cy="971676"/>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007830" y="4546246"/>
            <a:ext cx="4358886"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Lex1.l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Lex1.c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Scanner1.exe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660240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a:t>
            </a:r>
            <a:r>
              <a:rPr lang="en-US" dirty="0" smtClean="0"/>
              <a:t>1: </a:t>
            </a:r>
            <a:r>
              <a:rPr lang="en-US" dirty="0"/>
              <a:t>Write a Flex Program that will print line no # and the line</a:t>
            </a:r>
          </a:p>
        </p:txBody>
      </p:sp>
      <p:sp>
        <p:nvSpPr>
          <p:cNvPr id="6" name="TextBox 5"/>
          <p:cNvSpPr txBox="1"/>
          <p:nvPr/>
        </p:nvSpPr>
        <p:spPr>
          <a:xfrm>
            <a:off x="2592925" y="2651977"/>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
        <p:nvSpPr>
          <p:cNvPr id="7" name="Rectangle 6"/>
          <p:cNvSpPr>
            <a:spLocks noChangeArrowheads="1"/>
          </p:cNvSpPr>
          <p:nvPr/>
        </p:nvSpPr>
        <p:spPr bwMode="auto">
          <a:xfrm>
            <a:off x="3275257" y="3400025"/>
            <a:ext cx="7547021" cy="1442434"/>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lstStyle/>
          <a:p>
            <a:r>
              <a:rPr lang="en-US" altLang="zh-TW" sz="2000" dirty="0">
                <a:latin typeface="Courier New" panose="02070309020205020404" pitchFamily="49" charset="0"/>
              </a:rPr>
              <a:t>%option main</a:t>
            </a:r>
          </a:p>
          <a:p>
            <a:r>
              <a:rPr lang="en-US" altLang="zh-TW" sz="2000" dirty="0">
                <a:latin typeface="Courier New" panose="02070309020205020404" pitchFamily="49" charset="0"/>
              </a:rPr>
              <a:t>%option </a:t>
            </a:r>
            <a:r>
              <a:rPr lang="en-US" altLang="zh-TW" sz="2000" dirty="0" err="1">
                <a:latin typeface="Courier New" panose="02070309020205020404" pitchFamily="49" charset="0"/>
              </a:rPr>
              <a:t>yylineno</a:t>
            </a:r>
            <a:endParaRPr lang="en-US" altLang="zh-TW" sz="2000" dirty="0">
              <a:latin typeface="Courier New" panose="02070309020205020404" pitchFamily="49" charset="0"/>
            </a:endParaRPr>
          </a:p>
          <a:p>
            <a:r>
              <a:rPr lang="en-US" altLang="zh-TW" sz="2000" dirty="0">
                <a:latin typeface="Courier New" panose="02070309020205020404" pitchFamily="49" charset="0"/>
              </a:rPr>
              <a:t>%%</a:t>
            </a:r>
          </a:p>
          <a:p>
            <a:r>
              <a:rPr lang="en-US" altLang="zh-TW" sz="2000" dirty="0">
                <a:latin typeface="Courier New" panose="02070309020205020404" pitchFamily="49" charset="0"/>
              </a:rPr>
              <a:t>\n	</a:t>
            </a:r>
            <a:r>
              <a:rPr lang="en-US" altLang="zh-TW" sz="2000" dirty="0" err="1">
                <a:latin typeface="Courier New" panose="02070309020205020404" pitchFamily="49" charset="0"/>
              </a:rPr>
              <a:t>printf</a:t>
            </a:r>
            <a:r>
              <a:rPr lang="en-US" altLang="zh-TW" sz="2000">
                <a:latin typeface="Courier New" panose="02070309020205020404" pitchFamily="49" charset="0"/>
              </a:rPr>
              <a:t>("%6d\n", yylineno-1);</a:t>
            </a:r>
            <a:endParaRPr lang="en-US" altLang="zh-TW" sz="2000" dirty="0">
              <a:latin typeface="Courier New" panose="02070309020205020404" pitchFamily="49" charset="0"/>
            </a:endParaRPr>
          </a:p>
        </p:txBody>
      </p:sp>
    </p:spTree>
    <p:extLst>
      <p:ext uri="{BB962C8B-B14F-4D97-AF65-F5344CB8AC3E}">
        <p14:creationId xmlns:p14="http://schemas.microsoft.com/office/powerpoint/2010/main" xmlns="" val="197650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758482"/>
          </a:xfrm>
        </p:spPr>
        <p:txBody>
          <a:bodyPr>
            <a:normAutofit/>
          </a:bodyPr>
          <a:lstStyle/>
          <a:p>
            <a:r>
              <a:rPr lang="en-US" dirty="0" smtClean="0"/>
              <a:t>Task 1: Write a Flex Program that will detect alpha-numeric word and print line no # at the end of the line</a:t>
            </a:r>
            <a:endParaRPr lang="en-US" dirty="0"/>
          </a:p>
        </p:txBody>
      </p:sp>
      <p:sp>
        <p:nvSpPr>
          <p:cNvPr id="5" name="Content Placeholder 2"/>
          <p:cNvSpPr>
            <a:spLocks noGrp="1"/>
          </p:cNvSpPr>
          <p:nvPr>
            <p:ph idx="1"/>
          </p:nvPr>
        </p:nvSpPr>
        <p:spPr>
          <a:xfrm>
            <a:off x="3116687" y="2704563"/>
            <a:ext cx="6903075" cy="1262130"/>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smtClean="0"/>
              <a:t>For every alpha-numeric word it will print </a:t>
            </a:r>
            <a:br>
              <a:rPr lang="en-US" sz="2000" dirty="0" smtClean="0"/>
            </a:br>
            <a:r>
              <a:rPr lang="en-US" sz="2000" b="1" dirty="0" err="1" smtClean="0"/>
              <a:t>AlNum</a:t>
            </a:r>
            <a:r>
              <a:rPr lang="en-US" sz="2000" b="1" dirty="0" smtClean="0"/>
              <a:t>[</a:t>
            </a:r>
            <a:r>
              <a:rPr lang="en-US" sz="2000" dirty="0" smtClean="0"/>
              <a:t>length of the word</a:t>
            </a:r>
            <a:r>
              <a:rPr lang="en-US" sz="2000" b="1" dirty="0" smtClean="0"/>
              <a:t>]</a:t>
            </a:r>
            <a:endParaRPr lang="en-US" sz="2000" b="1" dirty="0">
              <a:latin typeface="Courier New" panose="02070309020205020404" pitchFamily="49" charset="0"/>
              <a:cs typeface="Courier New" panose="02070309020205020404" pitchFamily="49" charset="0"/>
            </a:endParaRPr>
          </a:p>
          <a:p>
            <a:r>
              <a:rPr lang="en-US" sz="2000" dirty="0" smtClean="0">
                <a:latin typeface="+mj-lt"/>
                <a:cs typeface="Courier New" panose="02070309020205020404" pitchFamily="49" charset="0"/>
              </a:rPr>
              <a:t>Hint: use </a:t>
            </a:r>
            <a:r>
              <a:rPr lang="en-US" sz="2000" dirty="0" err="1" smtClean="0">
                <a:latin typeface="+mj-lt"/>
                <a:cs typeface="Courier New" panose="02070309020205020404" pitchFamily="49" charset="0"/>
              </a:rPr>
              <a:t>lex</a:t>
            </a:r>
            <a:r>
              <a:rPr lang="en-US" sz="2000" dirty="0" smtClean="0">
                <a:latin typeface="+mj-lt"/>
                <a:cs typeface="Courier New" panose="02070309020205020404" pitchFamily="49" charset="0"/>
              </a:rPr>
              <a:t> global variable </a:t>
            </a:r>
            <a:r>
              <a:rPr lang="en-US" sz="2000" b="1" dirty="0" err="1" smtClean="0">
                <a:latin typeface="+mj-lt"/>
                <a:cs typeface="Courier New" panose="02070309020205020404" pitchFamily="49" charset="0"/>
              </a:rPr>
              <a:t>yyleng</a:t>
            </a:r>
            <a:endParaRPr lang="en-US" sz="2000" b="1" dirty="0" smtClean="0">
              <a:latin typeface="+mj-lt"/>
              <a:cs typeface="Courier New" panose="02070309020205020404" pitchFamily="49" charset="0"/>
            </a:endParaRPr>
          </a:p>
          <a:p>
            <a:endParaRPr lang="en-US" sz="2000" dirty="0" smtClean="0">
              <a:latin typeface="+mj-lt"/>
            </a:endParaRPr>
          </a:p>
        </p:txBody>
      </p:sp>
      <p:sp>
        <p:nvSpPr>
          <p:cNvPr id="8" name="TextBox 7"/>
          <p:cNvSpPr txBox="1"/>
          <p:nvPr/>
        </p:nvSpPr>
        <p:spPr>
          <a:xfrm>
            <a:off x="3116687" y="4675036"/>
            <a:ext cx="4358886"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Lex2.l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Lex2.c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Scanner2.exe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961434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758482"/>
          </a:xfrm>
        </p:spPr>
        <p:txBody>
          <a:bodyPr>
            <a:normAutofit/>
          </a:bodyPr>
          <a:lstStyle/>
          <a:p>
            <a:r>
              <a:rPr lang="en-US" dirty="0" smtClean="0"/>
              <a:t>Task 1: Write a Flex Program that will detect alpha-numeric word and print line no # at the end of the line</a:t>
            </a:r>
            <a:endParaRPr lang="en-US" dirty="0"/>
          </a:p>
        </p:txBody>
      </p:sp>
      <p:sp>
        <p:nvSpPr>
          <p:cNvPr id="5" name="Content Placeholder 2"/>
          <p:cNvSpPr>
            <a:spLocks noGrp="1"/>
          </p:cNvSpPr>
          <p:nvPr>
            <p:ph idx="1"/>
          </p:nvPr>
        </p:nvSpPr>
        <p:spPr>
          <a:xfrm>
            <a:off x="3116687" y="3347440"/>
            <a:ext cx="6903075" cy="2241991"/>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US" sz="2000" dirty="0">
                <a:latin typeface="Courier New" panose="02070309020205020404" pitchFamily="49" charset="0"/>
                <a:cs typeface="Courier New" panose="02070309020205020404" pitchFamily="49" charset="0"/>
              </a:rPr>
              <a:t>%option main</a:t>
            </a:r>
          </a:p>
          <a:p>
            <a:pPr marL="0" indent="0">
              <a:buNone/>
            </a:pPr>
            <a:r>
              <a:rPr lang="en-US" sz="2000" dirty="0">
                <a:latin typeface="Courier New" panose="02070309020205020404" pitchFamily="49" charset="0"/>
                <a:cs typeface="Courier New" panose="02070309020205020404" pitchFamily="49" charset="0"/>
              </a:rPr>
              <a:t>%option </a:t>
            </a:r>
            <a:r>
              <a:rPr lang="en-US" sz="2000" dirty="0" err="1">
                <a:latin typeface="Courier New" panose="02070309020205020404" pitchFamily="49" charset="0"/>
                <a:cs typeface="Courier New" panose="02070309020205020404" pitchFamily="49" charset="0"/>
              </a:rPr>
              <a:t>yylineno</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[a-zA-Z0-9]+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AlNum</a:t>
            </a:r>
            <a:r>
              <a:rPr lang="en-US" sz="2000" dirty="0">
                <a:latin typeface="Courier New" panose="02070309020205020404" pitchFamily="49" charset="0"/>
                <a:cs typeface="Courier New" panose="02070309020205020404" pitchFamily="49" charset="0"/>
              </a:rPr>
              <a:t>[%d]",</a:t>
            </a:r>
            <a:r>
              <a:rPr lang="en-US" sz="2000" dirty="0" err="1">
                <a:latin typeface="Courier New" panose="02070309020205020404" pitchFamily="49" charset="0"/>
                <a:cs typeface="Courier New" panose="02070309020205020404" pitchFamily="49" charset="0"/>
              </a:rPr>
              <a:t>yyleng</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\n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("%6d\n", yylineno-1);</a:t>
            </a:r>
            <a:endParaRPr lang="en-US" sz="2000"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2592925" y="2651977"/>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Tree>
    <p:extLst>
      <p:ext uri="{BB962C8B-B14F-4D97-AF65-F5344CB8AC3E}">
        <p14:creationId xmlns:p14="http://schemas.microsoft.com/office/powerpoint/2010/main" xmlns="" val="215406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758482"/>
          </a:xfrm>
        </p:spPr>
        <p:txBody>
          <a:bodyPr>
            <a:normAutofit/>
          </a:bodyPr>
          <a:lstStyle/>
          <a:p>
            <a:r>
              <a:rPr lang="en-US" dirty="0" smtClean="0"/>
              <a:t>Task 1: Write a Flex Program that will detect alpha-numeric word and print line no # at the end of the line</a:t>
            </a:r>
            <a:endParaRPr lang="en-US" dirty="0"/>
          </a:p>
        </p:txBody>
      </p:sp>
      <p:sp>
        <p:nvSpPr>
          <p:cNvPr id="5" name="Content Placeholder 2"/>
          <p:cNvSpPr>
            <a:spLocks noGrp="1"/>
          </p:cNvSpPr>
          <p:nvPr>
            <p:ph idx="1"/>
          </p:nvPr>
        </p:nvSpPr>
        <p:spPr>
          <a:xfrm>
            <a:off x="2592925" y="3290694"/>
            <a:ext cx="6903075" cy="2241991"/>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US" sz="2000" dirty="0">
                <a:latin typeface="Courier New" panose="02070309020205020404" pitchFamily="49" charset="0"/>
                <a:cs typeface="Courier New" panose="02070309020205020404" pitchFamily="49" charset="0"/>
              </a:rPr>
              <a:t>%option main</a:t>
            </a:r>
          </a:p>
          <a:p>
            <a:pPr marL="0" indent="0">
              <a:buNone/>
            </a:pPr>
            <a:r>
              <a:rPr lang="en-US" sz="2000" dirty="0">
                <a:latin typeface="Courier New" panose="02070309020205020404" pitchFamily="49" charset="0"/>
                <a:cs typeface="Courier New" panose="02070309020205020404" pitchFamily="49" charset="0"/>
              </a:rPr>
              <a:t>%option </a:t>
            </a:r>
            <a:r>
              <a:rPr lang="en-US" sz="2000" dirty="0" err="1">
                <a:latin typeface="Courier New" panose="02070309020205020404" pitchFamily="49" charset="0"/>
                <a:cs typeface="Courier New" panose="02070309020205020404" pitchFamily="49" charset="0"/>
              </a:rPr>
              <a:t>yylineno</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alnum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AlNum</a:t>
            </a:r>
            <a:r>
              <a:rPr lang="en-US" sz="2000" dirty="0">
                <a:latin typeface="Courier New" panose="02070309020205020404" pitchFamily="49" charset="0"/>
                <a:cs typeface="Courier New" panose="02070309020205020404" pitchFamily="49" charset="0"/>
              </a:rPr>
              <a:t>[%d]",</a:t>
            </a:r>
            <a:r>
              <a:rPr lang="en-US" sz="2000" dirty="0" err="1">
                <a:latin typeface="Courier New" panose="02070309020205020404" pitchFamily="49" charset="0"/>
                <a:cs typeface="Courier New" panose="02070309020205020404" pitchFamily="49" charset="0"/>
              </a:rPr>
              <a:t>yyleng</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\n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("%6d\n", yylineno-1);</a:t>
            </a:r>
            <a:endParaRPr lang="en-US" sz="2000"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2592925" y="2651977"/>
            <a:ext cx="12474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Solution2:</a:t>
            </a:r>
            <a:endParaRPr lang="en-US" dirty="0"/>
          </a:p>
        </p:txBody>
      </p:sp>
      <p:sp>
        <p:nvSpPr>
          <p:cNvPr id="3" name="TextBox 2"/>
          <p:cNvSpPr txBox="1"/>
          <p:nvPr/>
        </p:nvSpPr>
        <p:spPr>
          <a:xfrm>
            <a:off x="9749307" y="2538043"/>
            <a:ext cx="2318197" cy="230832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character class </a:t>
            </a:r>
            <a:r>
              <a:rPr lang="en-US" b="1" i="1" dirty="0" smtClean="0"/>
              <a:t>expressions:</a:t>
            </a:r>
          </a:p>
          <a:p>
            <a:r>
              <a:rPr lang="en-US" dirty="0"/>
              <a:t>[:</a:t>
            </a:r>
            <a:r>
              <a:rPr lang="en-US" dirty="0" err="1"/>
              <a:t>alnum</a:t>
            </a:r>
            <a:r>
              <a:rPr lang="en-US" dirty="0"/>
              <a:t>:] [:alpha:] [:blank</a:t>
            </a:r>
            <a:r>
              <a:rPr lang="en-US" dirty="0" smtClean="0"/>
              <a:t>:] [:</a:t>
            </a:r>
            <a:r>
              <a:rPr lang="en-US" dirty="0" err="1"/>
              <a:t>cntrl</a:t>
            </a:r>
            <a:r>
              <a:rPr lang="en-US" dirty="0"/>
              <a:t>:] [:digit:] [:graph:]</a:t>
            </a:r>
          </a:p>
          <a:p>
            <a:r>
              <a:rPr lang="en-US" dirty="0"/>
              <a:t>[:lower:] [:print:] [:</a:t>
            </a:r>
            <a:r>
              <a:rPr lang="en-US" dirty="0" err="1"/>
              <a:t>punct</a:t>
            </a:r>
            <a:r>
              <a:rPr lang="en-US" dirty="0" smtClean="0"/>
              <a:t>:] [:</a:t>
            </a:r>
            <a:r>
              <a:rPr lang="en-US" dirty="0"/>
              <a:t>space:] [:upper:] [:</a:t>
            </a:r>
            <a:r>
              <a:rPr lang="en-US" dirty="0" err="1"/>
              <a:t>xdigit</a:t>
            </a:r>
            <a:r>
              <a:rPr lang="en-US" dirty="0"/>
              <a:t>:]</a:t>
            </a:r>
          </a:p>
        </p:txBody>
      </p:sp>
      <p:cxnSp>
        <p:nvCxnSpPr>
          <p:cNvPr id="7" name="Straight Arrow Connector 6"/>
          <p:cNvCxnSpPr/>
          <p:nvPr/>
        </p:nvCxnSpPr>
        <p:spPr>
          <a:xfrm flipH="1">
            <a:off x="4391696" y="2833352"/>
            <a:ext cx="5357611" cy="1700011"/>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55609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758482"/>
          </a:xfrm>
        </p:spPr>
        <p:txBody>
          <a:bodyPr>
            <a:normAutofit/>
          </a:bodyPr>
          <a:lstStyle/>
          <a:p>
            <a:r>
              <a:rPr lang="en-US" dirty="0" smtClean="0"/>
              <a:t>Task 1: Write a Flex Program that will count number of </a:t>
            </a:r>
            <a:r>
              <a:rPr lang="en-US" b="1" dirty="0" smtClean="0"/>
              <a:t>a </a:t>
            </a:r>
            <a:r>
              <a:rPr lang="en-US" dirty="0" smtClean="0"/>
              <a:t>and print line no # at the end of the line</a:t>
            </a:r>
            <a:endParaRPr lang="en-US" dirty="0"/>
          </a:p>
        </p:txBody>
      </p:sp>
      <p:sp>
        <p:nvSpPr>
          <p:cNvPr id="5" name="Content Placeholder 2"/>
          <p:cNvSpPr>
            <a:spLocks noGrp="1"/>
          </p:cNvSpPr>
          <p:nvPr>
            <p:ph idx="1"/>
          </p:nvPr>
        </p:nvSpPr>
        <p:spPr>
          <a:xfrm>
            <a:off x="3116687" y="2704563"/>
            <a:ext cx="6903075" cy="146819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smtClean="0"/>
              <a:t>For every line it will print count </a:t>
            </a:r>
            <a:r>
              <a:rPr lang="en-US" sz="2000" b="1" dirty="0" smtClean="0"/>
              <a:t>a</a:t>
            </a:r>
            <a:r>
              <a:rPr lang="en-US" sz="2000" dirty="0" smtClean="0"/>
              <a:t> at the end of the line after line number within third bracket. Ex:</a:t>
            </a:r>
            <a:br>
              <a:rPr lang="en-US" sz="2000" dirty="0" smtClean="0"/>
            </a:br>
            <a:r>
              <a:rPr lang="pt-BR" sz="2000" b="1" dirty="0">
                <a:latin typeface="Courier New" panose="02070309020205020404" pitchFamily="49" charset="0"/>
                <a:cs typeface="Courier New" panose="02070309020205020404" pitchFamily="49" charset="0"/>
              </a:rPr>
              <a:t>as dfas fas ds asd fasf      </a:t>
            </a:r>
            <a:r>
              <a:rPr lang="pt-BR" sz="2000" b="1" dirty="0" smtClean="0">
                <a:latin typeface="Courier New" panose="02070309020205020404" pitchFamily="49" charset="0"/>
                <a:cs typeface="Courier New" panose="02070309020205020404" pitchFamily="49" charset="0"/>
              </a:rPr>
              <a:t>1[A=5</a:t>
            </a:r>
            <a:r>
              <a:rPr lang="pt-BR" sz="2000" b="1" dirty="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dirty="0" smtClean="0">
                <a:latin typeface="+mj-lt"/>
                <a:cs typeface="Courier New" panose="02070309020205020404" pitchFamily="49" charset="0"/>
              </a:rPr>
              <a:t>Hint: use a global variable to hold the count</a:t>
            </a:r>
            <a:endParaRPr lang="en-US" sz="2000" dirty="0" smtClean="0">
              <a:latin typeface="+mj-lt"/>
            </a:endParaRPr>
          </a:p>
        </p:txBody>
      </p:sp>
      <p:sp>
        <p:nvSpPr>
          <p:cNvPr id="8" name="TextBox 7"/>
          <p:cNvSpPr txBox="1"/>
          <p:nvPr/>
        </p:nvSpPr>
        <p:spPr>
          <a:xfrm>
            <a:off x="3116687" y="4675036"/>
            <a:ext cx="4358886"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Lex3.l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Lex3.c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Scanner3.exe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1245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758482"/>
          </a:xfrm>
        </p:spPr>
        <p:txBody>
          <a:bodyPr>
            <a:normAutofit/>
          </a:bodyPr>
          <a:lstStyle/>
          <a:p>
            <a:r>
              <a:rPr lang="en-US" dirty="0" smtClean="0"/>
              <a:t>Task 1: Write a Flex Program that will count number of </a:t>
            </a:r>
            <a:r>
              <a:rPr lang="en-US" b="1" dirty="0" smtClean="0"/>
              <a:t>a </a:t>
            </a:r>
            <a:r>
              <a:rPr lang="en-US" dirty="0" smtClean="0"/>
              <a:t>and print line no # at the end of the line</a:t>
            </a:r>
            <a:endParaRPr lang="en-US" dirty="0"/>
          </a:p>
        </p:txBody>
      </p:sp>
      <p:sp>
        <p:nvSpPr>
          <p:cNvPr id="6" name="TextBox 5"/>
          <p:cNvSpPr txBox="1"/>
          <p:nvPr/>
        </p:nvSpPr>
        <p:spPr>
          <a:xfrm>
            <a:off x="2592925" y="2651977"/>
            <a:ext cx="111921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Solution:</a:t>
            </a:r>
          </a:p>
        </p:txBody>
      </p:sp>
      <p:sp>
        <p:nvSpPr>
          <p:cNvPr id="7" name="Rectangle 6"/>
          <p:cNvSpPr>
            <a:spLocks noChangeArrowheads="1"/>
          </p:cNvSpPr>
          <p:nvPr/>
        </p:nvSpPr>
        <p:spPr bwMode="auto">
          <a:xfrm>
            <a:off x="2592925" y="3290694"/>
            <a:ext cx="9204371" cy="2646467"/>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lstStyle/>
          <a:p>
            <a:r>
              <a:rPr lang="en-US" altLang="zh-TW" sz="2000" dirty="0">
                <a:latin typeface="Courier New" panose="02070309020205020404" pitchFamily="49" charset="0"/>
              </a:rPr>
              <a:t>%{ </a:t>
            </a:r>
          </a:p>
          <a:p>
            <a:r>
              <a:rPr lang="en-US" altLang="zh-TW" sz="2000" dirty="0">
                <a:latin typeface="Courier New" panose="02070309020205020404" pitchFamily="49" charset="0"/>
              </a:rPr>
              <a:t>	</a:t>
            </a:r>
            <a:r>
              <a:rPr lang="en-US" altLang="zh-TW" sz="2000" dirty="0" err="1">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countA</a:t>
            </a:r>
            <a:r>
              <a:rPr lang="en-US" altLang="zh-TW" sz="2000" dirty="0">
                <a:latin typeface="Courier New" panose="02070309020205020404" pitchFamily="49" charset="0"/>
              </a:rPr>
              <a:t>=0;</a:t>
            </a:r>
          </a:p>
          <a:p>
            <a:r>
              <a:rPr lang="en-US" altLang="zh-TW" sz="2000" dirty="0">
                <a:latin typeface="Courier New" panose="02070309020205020404" pitchFamily="49" charset="0"/>
              </a:rPr>
              <a:t>%}</a:t>
            </a:r>
          </a:p>
          <a:p>
            <a:r>
              <a:rPr lang="en-US" altLang="zh-TW" sz="2000" dirty="0">
                <a:latin typeface="Courier New" panose="02070309020205020404" pitchFamily="49" charset="0"/>
              </a:rPr>
              <a:t>%option main</a:t>
            </a:r>
          </a:p>
          <a:p>
            <a:r>
              <a:rPr lang="en-US" altLang="zh-TW" sz="2000" dirty="0">
                <a:latin typeface="Courier New" panose="02070309020205020404" pitchFamily="49" charset="0"/>
              </a:rPr>
              <a:t>%option </a:t>
            </a:r>
            <a:r>
              <a:rPr lang="en-US" altLang="zh-TW" sz="2000" dirty="0" err="1">
                <a:latin typeface="Courier New" panose="02070309020205020404" pitchFamily="49" charset="0"/>
              </a:rPr>
              <a:t>yylineno</a:t>
            </a:r>
            <a:endParaRPr lang="en-US" altLang="zh-TW" sz="2000" dirty="0">
              <a:latin typeface="Courier New" panose="02070309020205020404" pitchFamily="49" charset="0"/>
            </a:endParaRPr>
          </a:p>
          <a:p>
            <a:r>
              <a:rPr lang="en-US" altLang="zh-TW" sz="2000" dirty="0">
                <a:latin typeface="Courier New" panose="02070309020205020404" pitchFamily="49" charset="0"/>
              </a:rPr>
              <a:t>%%</a:t>
            </a:r>
          </a:p>
          <a:p>
            <a:r>
              <a:rPr lang="en-US" altLang="zh-TW" sz="2000" dirty="0">
                <a:latin typeface="Courier New" panose="02070309020205020404" pitchFamily="49" charset="0"/>
              </a:rPr>
              <a:t>a	{ECHO; </a:t>
            </a:r>
            <a:r>
              <a:rPr lang="en-US" altLang="zh-TW" sz="2000" dirty="0" err="1">
                <a:latin typeface="Courier New" panose="02070309020205020404" pitchFamily="49" charset="0"/>
              </a:rPr>
              <a:t>countA</a:t>
            </a:r>
            <a:r>
              <a:rPr lang="en-US" altLang="zh-TW" sz="2000" dirty="0">
                <a:latin typeface="Courier New" panose="02070309020205020404" pitchFamily="49" charset="0"/>
              </a:rPr>
              <a:t>++;}</a:t>
            </a:r>
          </a:p>
          <a:p>
            <a:r>
              <a:rPr lang="en-US" altLang="zh-TW" sz="2000" dirty="0">
                <a:latin typeface="Courier New" panose="02070309020205020404" pitchFamily="49" charset="0"/>
              </a:rPr>
              <a:t>\n	{</a:t>
            </a:r>
            <a:r>
              <a:rPr lang="en-US" altLang="zh-TW" sz="2000" dirty="0" err="1">
                <a:latin typeface="Courier New" panose="02070309020205020404" pitchFamily="49" charset="0"/>
              </a:rPr>
              <a:t>printf</a:t>
            </a:r>
            <a:r>
              <a:rPr lang="en-US" altLang="zh-TW" sz="2000" dirty="0">
                <a:latin typeface="Courier New" panose="02070309020205020404" pitchFamily="49" charset="0"/>
              </a:rPr>
              <a:t>("%6d[A=%d]\n", yylineno-1,countA); </a:t>
            </a:r>
            <a:r>
              <a:rPr lang="en-US" altLang="zh-TW" sz="2000" dirty="0" err="1">
                <a:latin typeface="Courier New" panose="02070309020205020404" pitchFamily="49" charset="0"/>
              </a:rPr>
              <a:t>countA</a:t>
            </a:r>
            <a:r>
              <a:rPr lang="en-US" altLang="zh-TW" sz="2000" dirty="0">
                <a:latin typeface="Courier New" panose="02070309020205020404" pitchFamily="49" charset="0"/>
              </a:rPr>
              <a:t>=0;}</a:t>
            </a:r>
          </a:p>
        </p:txBody>
      </p:sp>
    </p:spTree>
    <p:extLst>
      <p:ext uri="{BB962C8B-B14F-4D97-AF65-F5344CB8AC3E}">
        <p14:creationId xmlns:p14="http://schemas.microsoft.com/office/powerpoint/2010/main" xmlns="" val="1981040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598" y="308342"/>
            <a:ext cx="9427118" cy="2377582"/>
          </a:xfrm>
        </p:spPr>
        <p:txBody>
          <a:bodyPr>
            <a:normAutofit/>
          </a:bodyPr>
          <a:lstStyle/>
          <a:p>
            <a:r>
              <a:rPr lang="en-US" dirty="0"/>
              <a:t>Task </a:t>
            </a:r>
            <a:r>
              <a:rPr lang="en-US" dirty="0" smtClean="0"/>
              <a:t>2: </a:t>
            </a:r>
            <a:r>
              <a:rPr lang="en-US" dirty="0"/>
              <a:t>Write </a:t>
            </a:r>
            <a:r>
              <a:rPr lang="en-US" dirty="0" smtClean="0"/>
              <a:t>a Flex Program that </a:t>
            </a:r>
            <a:r>
              <a:rPr lang="en-US" dirty="0"/>
              <a:t>will </a:t>
            </a:r>
            <a:r>
              <a:rPr lang="en-US" dirty="0" smtClean="0"/>
              <a:t>echo every line but it will take input from file and write output to another file, file names should be set from command line</a:t>
            </a:r>
            <a:endParaRPr lang="en-US" dirty="0"/>
          </a:p>
        </p:txBody>
      </p:sp>
      <p:sp>
        <p:nvSpPr>
          <p:cNvPr id="5" name="Content Placeholder 2"/>
          <p:cNvSpPr>
            <a:spLocks noGrp="1"/>
          </p:cNvSpPr>
          <p:nvPr>
            <p:ph idx="1"/>
          </p:nvPr>
        </p:nvSpPr>
        <p:spPr>
          <a:xfrm>
            <a:off x="2756079" y="2665919"/>
            <a:ext cx="8500056" cy="1889699"/>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smtClean="0"/>
              <a:t>Hint:</a:t>
            </a:r>
          </a:p>
          <a:p>
            <a:pPr marL="457200" indent="-457200">
              <a:buFont typeface="+mj-lt"/>
              <a:buAutoNum type="arabicPeriod"/>
            </a:pPr>
            <a:r>
              <a:rPr lang="en-US" sz="2400" b="1" dirty="0">
                <a:latin typeface="Courier New" panose="02070309020205020404" pitchFamily="49" charset="0"/>
                <a:cs typeface="Courier New" panose="02070309020205020404" pitchFamily="49" charset="0"/>
              </a:rPr>
              <a:t>FILE  *</a:t>
            </a:r>
            <a:r>
              <a:rPr lang="en-US" sz="2400" b="1" dirty="0" err="1">
                <a:latin typeface="Courier New" panose="02070309020205020404" pitchFamily="49" charset="0"/>
                <a:cs typeface="Courier New" panose="02070309020205020404" pitchFamily="49" charset="0"/>
              </a:rPr>
              <a:t>yyin</a:t>
            </a:r>
            <a:r>
              <a:rPr lang="en-US" sz="2400" b="1" dirty="0">
                <a:latin typeface="Courier New" panose="02070309020205020404" pitchFamily="49" charset="0"/>
                <a:cs typeface="Courier New" panose="02070309020205020404" pitchFamily="49" charset="0"/>
              </a:rPr>
              <a:t> </a:t>
            </a:r>
            <a:r>
              <a:rPr lang="en-US" sz="2000" dirty="0"/>
              <a:t>is the file which by default flex reads from.</a:t>
            </a:r>
          </a:p>
          <a:p>
            <a:pPr marL="457200" indent="-457200">
              <a:buFont typeface="+mj-lt"/>
              <a:buAutoNum type="arabicPeriod"/>
            </a:pPr>
            <a:r>
              <a:rPr lang="en-US" sz="2400" b="1" dirty="0">
                <a:latin typeface="Courier New" panose="02070309020205020404" pitchFamily="49" charset="0"/>
                <a:cs typeface="Courier New" panose="02070309020205020404" pitchFamily="49" charset="0"/>
              </a:rPr>
              <a:t>FILE  *</a:t>
            </a:r>
            <a:r>
              <a:rPr lang="en-US" sz="2400" b="1" dirty="0" err="1">
                <a:latin typeface="Courier New" panose="02070309020205020404" pitchFamily="49" charset="0"/>
                <a:cs typeface="Courier New" panose="02070309020205020404" pitchFamily="49" charset="0"/>
              </a:rPr>
              <a:t>yyout</a:t>
            </a:r>
            <a:r>
              <a:rPr lang="en-US" sz="2400" b="1" dirty="0">
                <a:latin typeface="Courier New" panose="02070309020205020404" pitchFamily="49" charset="0"/>
                <a:cs typeface="Courier New" panose="02070309020205020404" pitchFamily="49" charset="0"/>
              </a:rPr>
              <a:t> </a:t>
            </a:r>
            <a:r>
              <a:rPr lang="en-US" sz="2000" dirty="0" smtClean="0"/>
              <a:t>is </a:t>
            </a:r>
            <a:r>
              <a:rPr lang="en-US" sz="2000" dirty="0"/>
              <a:t>the file to which ECHO actions are done.</a:t>
            </a:r>
          </a:p>
          <a:p>
            <a:pPr marL="457200" indent="-457200">
              <a:buFont typeface="+mj-lt"/>
              <a:buAutoNum type="arabicPeriod"/>
            </a:pPr>
            <a:r>
              <a:rPr lang="en-US" sz="2000" dirty="0"/>
              <a:t>These are global variables and can be reassigned by the user.</a:t>
            </a:r>
            <a:endParaRPr lang="en-US" sz="2000" dirty="0" smtClean="0"/>
          </a:p>
        </p:txBody>
      </p:sp>
      <p:sp>
        <p:nvSpPr>
          <p:cNvPr id="4" name="TextBox 3"/>
          <p:cNvSpPr txBox="1"/>
          <p:nvPr/>
        </p:nvSpPr>
        <p:spPr>
          <a:xfrm>
            <a:off x="4826664" y="4780316"/>
            <a:ext cx="4358886" cy="163121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t>Lex</a:t>
            </a:r>
            <a:r>
              <a:rPr lang="en-US" dirty="0" smtClean="0"/>
              <a:t> Source File Name: </a:t>
            </a:r>
            <a:r>
              <a:rPr lang="en-US" sz="2000" dirty="0" smtClean="0">
                <a:latin typeface="Courier New" panose="02070309020205020404" pitchFamily="49" charset="0"/>
                <a:cs typeface="Courier New" panose="02070309020205020404" pitchFamily="49" charset="0"/>
              </a:rPr>
              <a:t>Lex1.l</a:t>
            </a:r>
          </a:p>
          <a:p>
            <a:r>
              <a:rPr lang="en-US" dirty="0" err="1" smtClean="0"/>
              <a:t>Lex</a:t>
            </a:r>
            <a:r>
              <a:rPr lang="en-US" dirty="0" smtClean="0"/>
              <a:t> Generated C File Name: </a:t>
            </a:r>
            <a:r>
              <a:rPr lang="en-US" sz="2000" dirty="0" smtClean="0">
                <a:latin typeface="Courier New" panose="02070309020205020404" pitchFamily="49" charset="0"/>
                <a:cs typeface="Courier New" panose="02070309020205020404" pitchFamily="49" charset="0"/>
              </a:rPr>
              <a:t>Lex1.c</a:t>
            </a:r>
            <a:endParaRPr lang="en-US" dirty="0" smtClean="0"/>
          </a:p>
          <a:p>
            <a:r>
              <a:rPr lang="en-US" dirty="0" smtClean="0"/>
              <a:t>Scanner Name: </a:t>
            </a:r>
            <a:r>
              <a:rPr lang="en-US" sz="2000" dirty="0" smtClean="0">
                <a:latin typeface="Courier New" panose="02070309020205020404" pitchFamily="49" charset="0"/>
                <a:cs typeface="Courier New" panose="02070309020205020404" pitchFamily="49" charset="0"/>
              </a:rPr>
              <a:t>Scanner1.exe</a:t>
            </a:r>
          </a:p>
          <a:p>
            <a:pPr lvl="0"/>
            <a:r>
              <a:rPr lang="en-US" dirty="0" smtClean="0">
                <a:solidFill>
                  <a:prstClr val="black"/>
                </a:solidFill>
              </a:rPr>
              <a:t>Input File </a:t>
            </a:r>
            <a:r>
              <a:rPr lang="en-US" dirty="0">
                <a:solidFill>
                  <a:prstClr val="black"/>
                </a:solidFill>
              </a:rPr>
              <a:t>Name: </a:t>
            </a:r>
            <a:r>
              <a:rPr lang="en-US" sz="2000" dirty="0" smtClean="0">
                <a:solidFill>
                  <a:prstClr val="black"/>
                </a:solidFill>
                <a:latin typeface="Courier New" panose="02070309020205020404" pitchFamily="49" charset="0"/>
                <a:cs typeface="Courier New" panose="02070309020205020404" pitchFamily="49" charset="0"/>
              </a:rPr>
              <a:t>Input1.txt</a:t>
            </a:r>
            <a:endParaRPr lang="en-US" sz="2000" dirty="0">
              <a:latin typeface="Courier New" panose="02070309020205020404" pitchFamily="49" charset="0"/>
              <a:cs typeface="Courier New" panose="02070309020205020404" pitchFamily="49" charset="0"/>
            </a:endParaRPr>
          </a:p>
          <a:p>
            <a:pPr lvl="0"/>
            <a:r>
              <a:rPr lang="en-US" dirty="0" smtClean="0">
                <a:solidFill>
                  <a:prstClr val="black"/>
                </a:solidFill>
              </a:rPr>
              <a:t>Output </a:t>
            </a:r>
            <a:r>
              <a:rPr lang="en-US" dirty="0">
                <a:solidFill>
                  <a:prstClr val="black"/>
                </a:solidFill>
              </a:rPr>
              <a:t>File Name: </a:t>
            </a:r>
            <a:r>
              <a:rPr lang="en-US" sz="2000" dirty="0" smtClean="0">
                <a:solidFill>
                  <a:prstClr val="black"/>
                </a:solidFill>
                <a:latin typeface="Courier New" panose="02070309020205020404" pitchFamily="49" charset="0"/>
                <a:cs typeface="Courier New" panose="02070309020205020404" pitchFamily="49" charset="0"/>
              </a:rPr>
              <a:t>Output1.txt</a:t>
            </a:r>
            <a:endParaRPr lang="en-US" sz="20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133428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2937</TotalTime>
  <Words>976</Words>
  <Application>Microsoft Office PowerPoint</Application>
  <PresentationFormat>Custom</PresentationFormat>
  <Paragraphs>209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Compiler Course  Lab 3</vt:lpstr>
      <vt:lpstr>Task 1: Write a Flex Program that will print line no # and the line</vt:lpstr>
      <vt:lpstr>Task 1: Write a Flex Program that will print line no # and the line</vt:lpstr>
      <vt:lpstr>Task 1: Write a Flex Program that will detect alpha-numeric word and print line no # at the end of the line</vt:lpstr>
      <vt:lpstr>Task 1: Write a Flex Program that will detect alpha-numeric word and print line no # at the end of the line</vt:lpstr>
      <vt:lpstr>Task 1: Write a Flex Program that will detect alpha-numeric word and print line no # at the end of the line</vt:lpstr>
      <vt:lpstr>Task 1: Write a Flex Program that will count number of a and print line no # at the end of the line</vt:lpstr>
      <vt:lpstr>Task 1: Write a Flex Program that will count number of a and print line no # at the end of the line</vt:lpstr>
      <vt:lpstr>Task 2: Write a Flex Program that will echo every line but it will take input from file and write output to another file, file names should be set from command line</vt:lpstr>
      <vt:lpstr>Task 2: Write a Flex Program that will echo every line but it will take input from file and write output to another file, file names should be set from command line</vt:lpstr>
      <vt:lpstr>Task 2: Write a Flex Program that will echo every line also print line number at the end of the line but it will take input from file and write output to another file, file names should be set from command line</vt:lpstr>
      <vt:lpstr>Task 2: Write a Flex Program that will echo every line also print line number at the end of the line but it will take input from file and write output to another file, file names should be set from command line</vt:lpstr>
      <vt:lpstr>Task 2: Write a Flex Program that will print line no # and occurrence of ‘A’,’B’,’C’ on the line.</vt:lpstr>
      <vt:lpstr>Task 2: Write a Flex Program that will print line no # and occurrence of ‘A’,’B’,’C’ on the line.</vt:lpstr>
      <vt:lpstr>Task 2: Write a Flex Program that will print line no # and occurrence of ‘A’,’B’,’C’ on the line.</vt:lpstr>
      <vt:lpstr>Task 3: Write a Flex Program that will recognize C identifier and print its lexeme &amp; length.</vt:lpstr>
      <vt:lpstr>Task 3: Write a Flex Program that will recognize C integer constant and print its lexeme &amp; length.</vt:lpstr>
      <vt:lpstr>Task 3: Write a Flex Program that will recognize C floating point constant and print its lexeme &amp; length.</vt:lpstr>
      <vt:lpstr>Task 4: Write a Flex Program for following patterns and outputs</vt:lpstr>
    </vt:vector>
  </TitlesOfParts>
  <Company>SUST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Course  Lab 1 : Lexical Analysis</dc:title>
  <dc:creator>Md. Eamin Rahman</dc:creator>
  <cp:lastModifiedBy>CSE CARNIVAL 2017</cp:lastModifiedBy>
  <cp:revision>177</cp:revision>
  <dcterms:created xsi:type="dcterms:W3CDTF">2015-08-29T16:54:16Z</dcterms:created>
  <dcterms:modified xsi:type="dcterms:W3CDTF">2017-09-25T10:32:22Z</dcterms:modified>
</cp:coreProperties>
</file>