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18" r:id="rId3"/>
    <p:sldId id="320" r:id="rId4"/>
    <p:sldId id="319" r:id="rId5"/>
    <p:sldId id="321" r:id="rId6"/>
    <p:sldId id="324" r:id="rId7"/>
    <p:sldId id="327" r:id="rId8"/>
    <p:sldId id="328" r:id="rId9"/>
    <p:sldId id="329" r:id="rId10"/>
    <p:sldId id="313" r:id="rId11"/>
    <p:sldId id="317" r:id="rId12"/>
    <p:sldId id="330" r:id="rId13"/>
    <p:sldId id="331" r:id="rId14"/>
    <p:sldId id="3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33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10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82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61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3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7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4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6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 Course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440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857" y="96593"/>
            <a:ext cx="5662433" cy="1848117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1: </a:t>
            </a:r>
            <a:r>
              <a:rPr lang="en-US" dirty="0"/>
              <a:t>Write </a:t>
            </a:r>
            <a:r>
              <a:rPr lang="en-US" dirty="0" smtClean="0"/>
              <a:t>the following </a:t>
            </a:r>
            <a:r>
              <a:rPr lang="en-US" dirty="0" smtClean="0"/>
              <a:t>simple parsing program and execute it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2034862"/>
            <a:ext cx="5718219" cy="481025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 *);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"Yacc1.h"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%option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noyywrap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[0-9]+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return INT;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[+] return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[\n]	return 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\t] 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("invalid character");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5810" y="2034862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Yacc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1.c</a:t>
            </a:r>
            <a:endParaRPr lang="en-US" b="1" dirty="0"/>
          </a:p>
          <a:p>
            <a:r>
              <a:rPr lang="en-US" dirty="0" smtClean="0"/>
              <a:t>Parser </a:t>
            </a:r>
            <a:r>
              <a:rPr lang="en-US" dirty="0" smtClean="0"/>
              <a:t>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Parser1.exe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59192" y="0"/>
            <a:ext cx="4832808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 *);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%token INT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$1); };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'+' term { $$ = $1 + $3;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| term { $$ = $1; };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term: INT;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 *s)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"%s\n", s);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yyparse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9109" y="5547052"/>
            <a:ext cx="101181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19892" y="961238"/>
            <a:ext cx="114967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Yacc1.y</a:t>
            </a:r>
          </a:p>
        </p:txBody>
      </p:sp>
    </p:spTree>
    <p:extLst>
      <p:ext uri="{BB962C8B-B14F-4D97-AF65-F5344CB8AC3E}">
        <p14:creationId xmlns:p14="http://schemas.microsoft.com/office/powerpoint/2010/main" val="193450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7729"/>
            <a:ext cx="9599075" cy="1184857"/>
          </a:xfrm>
        </p:spPr>
        <p:txBody>
          <a:bodyPr>
            <a:normAutofit fontScale="90000"/>
          </a:bodyPr>
          <a:lstStyle/>
          <a:p>
            <a:r>
              <a:rPr lang="en-US" dirty="0"/>
              <a:t>Task </a:t>
            </a:r>
            <a:r>
              <a:rPr lang="en-US" dirty="0" smtClean="0"/>
              <a:t>1: </a:t>
            </a:r>
            <a:r>
              <a:rPr lang="en-US" dirty="0" smtClean="0"/>
              <a:t>Change the previous program so that it does addition and subtraction both.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13094" y="2975019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Lex2.l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Lex2.c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Yacc2.y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Yacc2.c</a:t>
            </a:r>
            <a:endParaRPr lang="en-US" b="1" dirty="0"/>
          </a:p>
          <a:p>
            <a:r>
              <a:rPr lang="en-US" dirty="0" smtClean="0"/>
              <a:t>Parser </a:t>
            </a:r>
            <a:r>
              <a:rPr lang="en-US" dirty="0" smtClean="0"/>
              <a:t>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Parser2.exe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3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7729"/>
            <a:ext cx="9599075" cy="1184857"/>
          </a:xfrm>
        </p:spPr>
        <p:txBody>
          <a:bodyPr>
            <a:normAutofit fontScale="90000"/>
          </a:bodyPr>
          <a:lstStyle/>
          <a:p>
            <a:r>
              <a:rPr lang="en-US" dirty="0"/>
              <a:t>Task </a:t>
            </a:r>
            <a:r>
              <a:rPr lang="en-US" dirty="0" smtClean="0"/>
              <a:t>2: Change the previous program so that it parses continuously.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13094" y="2975019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Yacc1.c</a:t>
            </a:r>
            <a:endParaRPr lang="en-US" b="1" dirty="0"/>
          </a:p>
          <a:p>
            <a:r>
              <a:rPr lang="en-US" dirty="0" smtClean="0"/>
              <a:t>Parser </a:t>
            </a:r>
            <a:r>
              <a:rPr lang="en-US" dirty="0" smtClean="0"/>
              <a:t>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Parser1.exe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5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7729"/>
            <a:ext cx="9599075" cy="1184857"/>
          </a:xfrm>
        </p:spPr>
        <p:txBody>
          <a:bodyPr>
            <a:normAutofit fontScale="90000"/>
          </a:bodyPr>
          <a:lstStyle/>
          <a:p>
            <a:r>
              <a:rPr lang="en-US" dirty="0"/>
              <a:t>Task </a:t>
            </a:r>
            <a:r>
              <a:rPr lang="en-US" dirty="0" smtClean="0"/>
              <a:t>3: Change the previous program so that it does all 4 (+,-,/,*) operations.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4610" y="4433894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Yacc1.c</a:t>
            </a:r>
            <a:endParaRPr lang="en-US" b="1" dirty="0"/>
          </a:p>
          <a:p>
            <a:r>
              <a:rPr lang="en-US" dirty="0" smtClean="0"/>
              <a:t>Parser </a:t>
            </a:r>
            <a:r>
              <a:rPr lang="en-US" dirty="0" smtClean="0"/>
              <a:t>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Parser1.exe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589212" y="1923244"/>
                <a:ext cx="6903075" cy="19096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smtClean="0"/>
                  <a:t>Hint</a:t>
                </a:r>
                <a:r>
                  <a:rPr lang="en-US" sz="2000" dirty="0" smtClean="0"/>
                  <a:t>: Use the following Grammar</a:t>
                </a:r>
              </a:p>
              <a:p>
                <a:pPr marL="0" lvl="0" indent="0" defTabSz="914400">
                  <a:spcBef>
                    <a:spcPts val="0"/>
                  </a:spcBef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–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defTabSz="914400">
                  <a:spcBef>
                    <a:spcPts val="0"/>
                  </a:spcBef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lvl="0" indent="0" defTabSz="914400">
                  <a:spcBef>
                    <a:spcPts val="0"/>
                  </a:spcBef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1923244"/>
                <a:ext cx="6903075" cy="1909635"/>
              </a:xfrm>
              <a:prstGeom prst="rect">
                <a:avLst/>
              </a:prstGeom>
              <a:blipFill rotWithShape="0">
                <a:blip r:embed="rId2"/>
                <a:stretch>
                  <a:fillRect l="-794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41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347729"/>
            <a:ext cx="8911686" cy="1777285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4: </a:t>
            </a:r>
            <a:r>
              <a:rPr lang="en-US" dirty="0"/>
              <a:t>Change the previous program such that it would do all 4 operation for </a:t>
            </a:r>
            <a:r>
              <a:rPr lang="en-US" dirty="0" smtClean="0"/>
              <a:t>but </a:t>
            </a:r>
            <a:r>
              <a:rPr lang="en-US" dirty="0" smtClean="0"/>
              <a:t>operators should be as follows: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437072"/>
              </p:ext>
            </p:extLst>
          </p:nvPr>
        </p:nvGraphicFramePr>
        <p:xfrm>
          <a:off x="4514393" y="2336031"/>
          <a:ext cx="4673599" cy="2582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133"/>
                <a:gridCol w="2294466"/>
              </a:tblGrid>
              <a:tr h="5164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 Symbol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Should work as</a:t>
                      </a:r>
                      <a:endParaRPr lang="en-US" dirty="0"/>
                    </a:p>
                  </a:txBody>
                  <a:tcPr anchor="ctr"/>
                </a:tc>
              </a:tr>
              <a:tr h="51646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 anchor="ctr"/>
                </a:tc>
              </a:tr>
              <a:tr h="51646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 anchor="ctr"/>
                </a:tc>
              </a:tr>
              <a:tr h="51646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</a:tr>
              <a:tr h="5164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64610" y="5129353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Yacc1.c</a:t>
            </a:r>
            <a:endParaRPr lang="en-US" b="1" dirty="0"/>
          </a:p>
          <a:p>
            <a:r>
              <a:rPr lang="en-US" dirty="0" smtClean="0"/>
              <a:t>Parser </a:t>
            </a:r>
            <a:r>
              <a:rPr lang="en-US" dirty="0" smtClean="0"/>
              <a:t>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Parser1.exe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1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Parser Generator </a:t>
            </a:r>
            <a:r>
              <a:rPr lang="en-US" b="1" dirty="0" err="1"/>
              <a:t>Yacc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Yacc</a:t>
            </a:r>
            <a:r>
              <a:rPr lang="en-US" dirty="0"/>
              <a:t> stands </a:t>
            </a:r>
            <a:r>
              <a:rPr lang="en-US" dirty="0" smtClean="0"/>
              <a:t>for "</a:t>
            </a:r>
            <a:r>
              <a:rPr lang="en-US" b="1" dirty="0" smtClean="0"/>
              <a:t>yet </a:t>
            </a:r>
            <a:r>
              <a:rPr lang="en-US" b="1" dirty="0"/>
              <a:t>another compiler-compiler</a:t>
            </a:r>
            <a:r>
              <a:rPr lang="en-US" dirty="0" smtClean="0"/>
              <a:t>,“</a:t>
            </a:r>
          </a:p>
          <a:p>
            <a:r>
              <a:rPr lang="en-US" altLang="zh-TW" b="1" dirty="0"/>
              <a:t>Tool</a:t>
            </a:r>
            <a:r>
              <a:rPr lang="en-US" altLang="zh-TW" dirty="0"/>
              <a:t> which will </a:t>
            </a:r>
            <a:r>
              <a:rPr lang="en-US" altLang="zh-TW" b="1" dirty="0" smtClean="0"/>
              <a:t>generate</a:t>
            </a:r>
            <a:r>
              <a:rPr lang="en-US" altLang="zh-TW" dirty="0" smtClean="0"/>
              <a:t> a </a:t>
            </a:r>
            <a:r>
              <a:rPr lang="en-US" altLang="zh-TW" b="1" dirty="0"/>
              <a:t>parser</a:t>
            </a:r>
            <a:r>
              <a:rPr lang="en-US" altLang="zh-TW" dirty="0"/>
              <a:t> for a given grammar.</a:t>
            </a:r>
          </a:p>
          <a:p>
            <a:r>
              <a:rPr lang="en-US" altLang="zh-TW" dirty="0" smtClean="0"/>
              <a:t>It is </a:t>
            </a:r>
            <a:r>
              <a:rPr lang="en-US" altLang="zh-TW" dirty="0"/>
              <a:t>designed to compile a </a:t>
            </a:r>
            <a:r>
              <a:rPr lang="en-US" altLang="zh-TW" b="1" dirty="0"/>
              <a:t>LALR(1) grammar </a:t>
            </a:r>
            <a:r>
              <a:rPr lang="en-US" altLang="zh-TW" dirty="0"/>
              <a:t>and to produce the source code of the syntactic analyzer of the language produced by this grammar.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7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Yacc</a:t>
            </a:r>
            <a:r>
              <a:rPr lang="en-US" b="1" dirty="0" smtClean="0"/>
              <a:t> </a:t>
            </a:r>
            <a:r>
              <a:rPr lang="en-US" dirty="0" smtClean="0"/>
              <a:t>– How it works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682" y="1904999"/>
            <a:ext cx="8390640" cy="4070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0644" y="6138608"/>
            <a:ext cx="660309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Figure 4.57: Creating an input/output translator with </a:t>
            </a:r>
            <a:r>
              <a:rPr lang="en-US" b="1" dirty="0" err="1"/>
              <a:t>Yacc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5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813"/>
            <a:ext cx="7772400" cy="1143000"/>
          </a:xfrm>
        </p:spPr>
        <p:txBody>
          <a:bodyPr/>
          <a:lstStyle/>
          <a:p>
            <a:r>
              <a:rPr lang="en-US" altLang="zh-TW"/>
              <a:t>Lex with Yacc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220954" y="3194642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Lex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8060267" y="3159275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Yacc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227391" y="4605338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 err="1">
                <a:solidFill>
                  <a:schemeClr val="bg1"/>
                </a:solidFill>
              </a:rPr>
              <a:t>yylex</a:t>
            </a:r>
            <a:r>
              <a:rPr lang="en-US" altLang="zh-TW" sz="24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8111068" y="4605338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 err="1">
                <a:solidFill>
                  <a:schemeClr val="bg1"/>
                </a:solidFill>
              </a:rPr>
              <a:t>yyparse</a:t>
            </a:r>
            <a:r>
              <a:rPr lang="en-US" altLang="zh-TW" sz="24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906754" y="2737442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906754" y="4109042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8746067" y="270207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8746067" y="407367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646279" y="1970680"/>
            <a:ext cx="2430462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Lex source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(Lexical Rules)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7401713" y="1935313"/>
            <a:ext cx="2704587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Yacc source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(Grammar Rules)</a:t>
            </a: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2541591" y="5062538"/>
            <a:ext cx="685800" cy="0"/>
          </a:xfrm>
          <a:prstGeom prst="line">
            <a:avLst/>
          </a:prstGeom>
          <a:ln>
            <a:headEnd type="none" w="sm" len="sm"/>
            <a:tailEnd type="stealth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4598992" y="5062538"/>
            <a:ext cx="3512078" cy="22225"/>
          </a:xfrm>
          <a:prstGeom prst="line">
            <a:avLst/>
          </a:prstGeom>
          <a:ln w="38100">
            <a:headEnd type="none" w="med" len="med"/>
            <a:tailEnd type="arrow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9482667" y="5062538"/>
            <a:ext cx="788989" cy="0"/>
          </a:xfrm>
          <a:prstGeom prst="line">
            <a:avLst/>
          </a:prstGeom>
          <a:ln>
            <a:headEnd type="none" w="sm" len="sm"/>
            <a:tailEnd type="stealth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1703392" y="4832351"/>
            <a:ext cx="942887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10271657" y="4652964"/>
            <a:ext cx="1245854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Parsed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Output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3862388" y="40719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solidFill>
                  <a:schemeClr val="bg1"/>
                </a:solidFill>
              </a:rPr>
              <a:t>lex.yy.c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6527801" y="4071938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y.tab.c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5028625" y="5204561"/>
            <a:ext cx="1983235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return token</a:t>
            </a:r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 flipV="1">
            <a:off x="4598989" y="4830464"/>
            <a:ext cx="3512078" cy="435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5662613" y="4292601"/>
            <a:ext cx="715260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59137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666" y="401885"/>
            <a:ext cx="8911687" cy="1280890"/>
          </a:xfrm>
        </p:spPr>
        <p:txBody>
          <a:bodyPr/>
          <a:lstStyle/>
          <a:p>
            <a:r>
              <a:rPr lang="en-US" dirty="0" err="1" smtClean="0"/>
              <a:t>Yacc</a:t>
            </a:r>
            <a:r>
              <a:rPr lang="en-US" dirty="0"/>
              <a:t> </a:t>
            </a:r>
            <a:r>
              <a:rPr lang="en-US" dirty="0" smtClean="0"/>
              <a:t>(.y) file format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888" y="2017690"/>
            <a:ext cx="4873435" cy="30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6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666" y="401885"/>
            <a:ext cx="8911687" cy="1280890"/>
          </a:xfrm>
        </p:spPr>
        <p:txBody>
          <a:bodyPr/>
          <a:lstStyle/>
          <a:p>
            <a:r>
              <a:rPr lang="en-US" dirty="0" err="1" smtClean="0"/>
              <a:t>Yacc</a:t>
            </a:r>
            <a:r>
              <a:rPr lang="en-US" dirty="0" smtClean="0"/>
              <a:t> Source (.y) file [Declaration Part]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8344"/>
            <a:ext cx="9379381" cy="491972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Prologue</a:t>
            </a:r>
          </a:p>
          <a:p>
            <a:r>
              <a:rPr lang="en-US" dirty="0"/>
              <a:t>T</a:t>
            </a:r>
            <a:r>
              <a:rPr lang="en-US" dirty="0" smtClean="0"/>
              <a:t>ypes </a:t>
            </a:r>
            <a:r>
              <a:rPr lang="en-US" dirty="0"/>
              <a:t>and variables </a:t>
            </a:r>
            <a:r>
              <a:rPr lang="en-US" dirty="0" smtClean="0"/>
              <a:t>definition used </a:t>
            </a:r>
            <a:r>
              <a:rPr lang="en-US" dirty="0"/>
              <a:t>in the actions.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reprocessor macro commands definition</a:t>
            </a:r>
          </a:p>
          <a:p>
            <a:r>
              <a:rPr lang="en-US" dirty="0" smtClean="0"/>
              <a:t>Include header files</a:t>
            </a:r>
          </a:p>
          <a:p>
            <a:r>
              <a:rPr lang="en-US" dirty="0" smtClean="0"/>
              <a:t>The </a:t>
            </a:r>
            <a:r>
              <a:rPr lang="en-US" dirty="0"/>
              <a:t>lexical analyzer </a:t>
            </a:r>
            <a:r>
              <a:rPr lang="en-US" b="1" dirty="0" err="1"/>
              <a:t>yylex</a:t>
            </a:r>
            <a:r>
              <a:rPr lang="en-US" dirty="0"/>
              <a:t> and </a:t>
            </a:r>
            <a:r>
              <a:rPr lang="en-US" dirty="0" smtClean="0"/>
              <a:t>the error </a:t>
            </a:r>
            <a:r>
              <a:rPr lang="en-US" dirty="0"/>
              <a:t>printer </a:t>
            </a:r>
            <a:r>
              <a:rPr lang="en-US" b="1" dirty="0" err="1"/>
              <a:t>yyerror</a:t>
            </a:r>
            <a:r>
              <a:rPr lang="en-US" dirty="0"/>
              <a:t> </a:t>
            </a:r>
            <a:r>
              <a:rPr lang="en-US" dirty="0" smtClean="0"/>
              <a:t>declaration</a:t>
            </a:r>
          </a:p>
          <a:p>
            <a:r>
              <a:rPr lang="en-US" dirty="0" smtClean="0"/>
              <a:t>Any </a:t>
            </a:r>
            <a:r>
              <a:rPr lang="en-US" dirty="0"/>
              <a:t>other global identifiers used by the actions </a:t>
            </a:r>
            <a:r>
              <a:rPr lang="en-US" dirty="0" smtClean="0"/>
              <a:t>in the </a:t>
            </a:r>
            <a:r>
              <a:rPr lang="en-US" dirty="0"/>
              <a:t>grammar rules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Declarations</a:t>
            </a:r>
            <a:endParaRPr lang="en-US" b="1" dirty="0"/>
          </a:p>
          <a:p>
            <a:r>
              <a:rPr lang="en-US" dirty="0" smtClean="0"/>
              <a:t>the </a:t>
            </a:r>
            <a:r>
              <a:rPr lang="en-US" dirty="0"/>
              <a:t>terminal and nonterminal </a:t>
            </a:r>
            <a:r>
              <a:rPr lang="en-US" dirty="0" smtClean="0"/>
              <a:t>symbols names [</a:t>
            </a:r>
            <a:r>
              <a:rPr lang="en-US" b="1" dirty="0"/>
              <a:t>%</a:t>
            </a:r>
            <a:r>
              <a:rPr lang="en-US" b="1" dirty="0" smtClean="0"/>
              <a:t>token</a:t>
            </a:r>
            <a:r>
              <a:rPr lang="en-US" dirty="0" smtClean="0"/>
              <a:t>]</a:t>
            </a:r>
          </a:p>
          <a:p>
            <a:r>
              <a:rPr lang="en-US" dirty="0"/>
              <a:t>operator </a:t>
            </a:r>
            <a:r>
              <a:rPr lang="en-US" dirty="0" smtClean="0"/>
              <a:t>precedence [</a:t>
            </a:r>
            <a:r>
              <a:rPr lang="en-US" b="1" dirty="0"/>
              <a:t>%left, %right, %precedence, </a:t>
            </a:r>
            <a:r>
              <a:rPr lang="en-US" b="1" dirty="0" smtClean="0"/>
              <a:t>%</a:t>
            </a:r>
            <a:r>
              <a:rPr lang="en-US" b="1" dirty="0" err="1" smtClean="0"/>
              <a:t>nonassoc</a:t>
            </a:r>
            <a:r>
              <a:rPr lang="en-US" dirty="0" smtClean="0"/>
              <a:t>]</a:t>
            </a:r>
          </a:p>
          <a:p>
            <a:r>
              <a:rPr lang="en-US" dirty="0"/>
              <a:t>the data types of semantic values of </a:t>
            </a:r>
            <a:r>
              <a:rPr lang="en-US" dirty="0" smtClean="0"/>
              <a:t>various symbols [</a:t>
            </a:r>
            <a:r>
              <a:rPr lang="en-US" b="1" dirty="0"/>
              <a:t>%</a:t>
            </a:r>
            <a:r>
              <a:rPr lang="en-US" b="1" dirty="0" smtClean="0"/>
              <a:t>type</a:t>
            </a:r>
            <a:r>
              <a:rPr lang="en-US" dirty="0" smtClean="0"/>
              <a:t>]</a:t>
            </a:r>
          </a:p>
          <a:p>
            <a:r>
              <a:rPr lang="en-US" dirty="0" smtClean="0"/>
              <a:t>Declare start symbol [</a:t>
            </a:r>
            <a:r>
              <a:rPr lang="en-US" b="1" dirty="0"/>
              <a:t>%start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485" y="1348770"/>
            <a:ext cx="2044149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%{</a:t>
            </a:r>
          </a:p>
          <a:p>
            <a:r>
              <a:rPr lang="en-US" sz="2400" dirty="0"/>
              <a:t>Prologue</a:t>
            </a:r>
          </a:p>
          <a:p>
            <a:r>
              <a:rPr lang="en-US" sz="2400" dirty="0"/>
              <a:t>%}</a:t>
            </a:r>
          </a:p>
          <a:p>
            <a:r>
              <a:rPr lang="en-US" sz="2400" dirty="0" smtClean="0"/>
              <a:t>Declarations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18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666" y="401885"/>
            <a:ext cx="8911687" cy="1280890"/>
          </a:xfrm>
        </p:spPr>
        <p:txBody>
          <a:bodyPr/>
          <a:lstStyle/>
          <a:p>
            <a:r>
              <a:rPr lang="en-US" dirty="0" err="1" smtClean="0"/>
              <a:t>Yacc</a:t>
            </a:r>
            <a:r>
              <a:rPr lang="en-US" dirty="0" smtClean="0"/>
              <a:t> Source (.y) file [Rules Part]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34" y="1682775"/>
            <a:ext cx="9147778" cy="4705146"/>
          </a:xfrm>
        </p:spPr>
        <p:txBody>
          <a:bodyPr>
            <a:normAutofit/>
          </a:bodyPr>
          <a:lstStyle/>
          <a:p>
            <a:r>
              <a:rPr lang="en-US" dirty="0"/>
              <a:t>The grammar rules define how to construct each nonterminal symbol from its parts</a:t>
            </a:r>
            <a:r>
              <a:rPr lang="en-US" dirty="0" smtClean="0"/>
              <a:t>. </a:t>
            </a:r>
            <a:r>
              <a:rPr lang="en-US" dirty="0"/>
              <a:t>A Bison grammar rule has the following general form:</a:t>
            </a:r>
          </a:p>
          <a:p>
            <a:pPr marL="800100" lvl="2" indent="0">
              <a:buNone/>
            </a:pPr>
            <a:r>
              <a:rPr lang="en-US" sz="2000" b="1" dirty="0"/>
              <a:t>result: components</a:t>
            </a:r>
            <a:r>
              <a:rPr lang="en-US" sz="2000" b="1" dirty="0"/>
              <a:t>... {C statements</a:t>
            </a:r>
            <a:r>
              <a:rPr lang="en-US" sz="2000" b="1" dirty="0" smtClean="0"/>
              <a:t>} ;</a:t>
            </a:r>
            <a:endParaRPr lang="en-US" sz="2000" b="1" dirty="0" smtClean="0"/>
          </a:p>
          <a:p>
            <a:pPr marL="800100" lvl="2" indent="0">
              <a:buNone/>
            </a:pPr>
            <a:r>
              <a:rPr lang="en-US" sz="2000" b="1" dirty="0" smtClean="0"/>
              <a:t>		Or</a:t>
            </a:r>
          </a:p>
          <a:p>
            <a:pPr marL="800100" lvl="2" indent="0">
              <a:buNone/>
            </a:pPr>
            <a:r>
              <a:rPr lang="en-US" sz="2000" b="1" dirty="0"/>
              <a:t>result:</a:t>
            </a:r>
          </a:p>
          <a:p>
            <a:pPr marL="800100" lvl="2" indent="0">
              <a:buNone/>
            </a:pPr>
            <a:r>
              <a:rPr lang="en-US" sz="2000" b="1" dirty="0" smtClean="0"/>
              <a:t>		rule1-components</a:t>
            </a:r>
            <a:r>
              <a:rPr lang="en-US" sz="2000" b="1" dirty="0"/>
              <a:t>... {C statements}</a:t>
            </a:r>
            <a:endParaRPr lang="en-US" sz="2000" b="1" dirty="0"/>
          </a:p>
          <a:p>
            <a:pPr marL="800100" lvl="2" indent="0">
              <a:buNone/>
            </a:pPr>
            <a:r>
              <a:rPr lang="en-US" sz="2000" b="1" dirty="0" smtClean="0"/>
              <a:t>		| </a:t>
            </a:r>
            <a:r>
              <a:rPr lang="en-US" sz="2000" b="1" dirty="0"/>
              <a:t>rule2-components</a:t>
            </a:r>
            <a:r>
              <a:rPr lang="en-US" sz="2000" b="1" dirty="0"/>
              <a:t>... {C statements}</a:t>
            </a:r>
            <a:endParaRPr lang="en-US" sz="2000" b="1" dirty="0"/>
          </a:p>
          <a:p>
            <a:pPr marL="800100" lvl="2" indent="0">
              <a:buNone/>
            </a:pPr>
            <a:r>
              <a:rPr lang="en-US" sz="2000" b="1" dirty="0" smtClean="0"/>
              <a:t>		...</a:t>
            </a:r>
            <a:endParaRPr lang="en-US" sz="2000" b="1" dirty="0"/>
          </a:p>
          <a:p>
            <a:pPr marL="800100" lvl="2" indent="0">
              <a:buNone/>
            </a:pPr>
            <a:r>
              <a:rPr lang="en-US" sz="2000" b="1" dirty="0" smtClean="0"/>
              <a:t>		</a:t>
            </a:r>
            <a:r>
              <a:rPr lang="en-US" sz="2000" b="1" dirty="0" smtClean="0"/>
              <a:t>;</a:t>
            </a:r>
            <a:endParaRPr lang="en-US" sz="2000" b="1" dirty="0"/>
          </a:p>
          <a:p>
            <a:r>
              <a:rPr lang="en-US" dirty="0" smtClean="0"/>
              <a:t>The </a:t>
            </a:r>
            <a:r>
              <a:rPr lang="en-US" dirty="0"/>
              <a:t>traditional way to refer to any </a:t>
            </a:r>
            <a:r>
              <a:rPr lang="en-US" b="1" dirty="0"/>
              <a:t>semantic </a:t>
            </a:r>
            <a:r>
              <a:rPr lang="en-US" b="1" dirty="0" smtClean="0"/>
              <a:t>value </a:t>
            </a:r>
            <a:r>
              <a:rPr lang="en-US" dirty="0" smtClean="0"/>
              <a:t>or </a:t>
            </a:r>
            <a:r>
              <a:rPr lang="en-US" b="1" dirty="0"/>
              <a:t>location</a:t>
            </a:r>
            <a:r>
              <a:rPr lang="en-US" dirty="0"/>
              <a:t> is a </a:t>
            </a:r>
            <a:r>
              <a:rPr lang="en-US" b="1" dirty="0"/>
              <a:t>positional reference</a:t>
            </a:r>
            <a:r>
              <a:rPr lang="en-US" dirty="0"/>
              <a:t>, which takes the form </a:t>
            </a:r>
            <a:r>
              <a:rPr lang="en-US" b="1" dirty="0"/>
              <a:t>$</a:t>
            </a:r>
            <a:r>
              <a:rPr lang="en-US" b="1" dirty="0" smtClean="0"/>
              <a:t>n </a:t>
            </a:r>
            <a:r>
              <a:rPr lang="en-US" dirty="0" smtClean="0"/>
              <a:t>or</a:t>
            </a:r>
            <a:r>
              <a:rPr lang="en-US" b="1" dirty="0" smtClean="0"/>
              <a:t> </a:t>
            </a:r>
            <a:r>
              <a:rPr lang="en-US" b="1" dirty="0"/>
              <a:t>$$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9010" y="2851612"/>
            <a:ext cx="556113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Example Rule: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’+’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 $$ = $1 + $3; } 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3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666" y="401885"/>
            <a:ext cx="8911687" cy="1280890"/>
          </a:xfrm>
        </p:spPr>
        <p:txBody>
          <a:bodyPr/>
          <a:lstStyle/>
          <a:p>
            <a:r>
              <a:rPr lang="en-US" dirty="0" err="1" smtClean="0"/>
              <a:t>Yacc</a:t>
            </a:r>
            <a:r>
              <a:rPr lang="en-US" dirty="0" smtClean="0"/>
              <a:t> Source (.y) file [Supporting C Routines Part]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epilogue can contain any code you want to use. Often the definitions of </a:t>
            </a:r>
            <a:r>
              <a:rPr lang="en-US" dirty="0" smtClean="0"/>
              <a:t>functions declared </a:t>
            </a:r>
            <a:r>
              <a:rPr lang="en-US" dirty="0"/>
              <a:t>in the prologue go here.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simple program</a:t>
            </a:r>
            <a:r>
              <a:rPr lang="en-US" dirty="0" smtClean="0"/>
              <a:t>, following two functions go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1087" y="3734874"/>
            <a:ext cx="4830168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 *s)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"%s\n", s);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15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&amp; Install Bison 2.4.1 (for windows)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7782" y="2717441"/>
            <a:ext cx="5344733" cy="25757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Commands to compile bison(.y) file: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bison -do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Yacc.c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Yacc.y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Commands for combining flex &amp; bison: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Lex.c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Yacc.c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-o Parser.exe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36820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687</Words>
  <Application>Microsoft Office PowerPoint</Application>
  <PresentationFormat>Widescreen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微軟正黑體</vt:lpstr>
      <vt:lpstr>Arial</vt:lpstr>
      <vt:lpstr>Cambria Math</vt:lpstr>
      <vt:lpstr>Century Gothic</vt:lpstr>
      <vt:lpstr>Courier New</vt:lpstr>
      <vt:lpstr>Wingdings</vt:lpstr>
      <vt:lpstr>Wingdings 3</vt:lpstr>
      <vt:lpstr>Wisp</vt:lpstr>
      <vt:lpstr>Compiler Course  Lab 6</vt:lpstr>
      <vt:lpstr>The Parser Generator Yacc</vt:lpstr>
      <vt:lpstr>Yacc – How it works</vt:lpstr>
      <vt:lpstr>Lex with Yacc</vt:lpstr>
      <vt:lpstr>Yacc (.y) file format</vt:lpstr>
      <vt:lpstr>Yacc Source (.y) file [Declaration Part]</vt:lpstr>
      <vt:lpstr>Yacc Source (.y) file [Rules Part]</vt:lpstr>
      <vt:lpstr>Yacc Source (.y) file [Supporting C Routines Part]</vt:lpstr>
      <vt:lpstr>Download &amp; Install Bison 2.4.1 (for windows)</vt:lpstr>
      <vt:lpstr>Task 1: Write the following simple parsing program and execute it</vt:lpstr>
      <vt:lpstr>Task 1: Change the previous program so that it does addition and subtraction both.</vt:lpstr>
      <vt:lpstr>Task 2: Change the previous program so that it parses continuously.</vt:lpstr>
      <vt:lpstr>Task 3: Change the previous program so that it does all 4 (+,-,/,*) operations.</vt:lpstr>
      <vt:lpstr>Task 4: Change the previous program such that it would do all 4 operation for but operators should be as follows:</vt:lpstr>
    </vt:vector>
  </TitlesOfParts>
  <Company>SUST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Course  Lab 1 : Lexical Analysis</dc:title>
  <dc:creator>Md. Eamin Rahman</dc:creator>
  <cp:lastModifiedBy>Md. Eamin Rahman</cp:lastModifiedBy>
  <cp:revision>180</cp:revision>
  <dcterms:created xsi:type="dcterms:W3CDTF">2015-08-29T16:54:16Z</dcterms:created>
  <dcterms:modified xsi:type="dcterms:W3CDTF">2017-10-30T06:02:00Z</dcterms:modified>
</cp:coreProperties>
</file>