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24"/>
  </p:notesMasterIdLst>
  <p:handoutMasterIdLst>
    <p:handoutMasterId r:id="rId25"/>
  </p:handoutMasterIdLst>
  <p:sldIdLst>
    <p:sldId id="1627" r:id="rId2"/>
    <p:sldId id="1870" r:id="rId3"/>
    <p:sldId id="1841" r:id="rId4"/>
    <p:sldId id="2076138153" r:id="rId5"/>
    <p:sldId id="2076138159" r:id="rId6"/>
    <p:sldId id="2076138154" r:id="rId7"/>
    <p:sldId id="2076138155" r:id="rId8"/>
    <p:sldId id="1853" r:id="rId9"/>
    <p:sldId id="1854" r:id="rId10"/>
    <p:sldId id="1858" r:id="rId11"/>
    <p:sldId id="2076138156" r:id="rId12"/>
    <p:sldId id="1861" r:id="rId13"/>
    <p:sldId id="1862" r:id="rId14"/>
    <p:sldId id="9132" r:id="rId15"/>
    <p:sldId id="2076138157" r:id="rId16"/>
    <p:sldId id="1863" r:id="rId17"/>
    <p:sldId id="2076138161" r:id="rId18"/>
    <p:sldId id="2076138162" r:id="rId19"/>
    <p:sldId id="2076138163" r:id="rId20"/>
    <p:sldId id="2076138164" r:id="rId21"/>
    <p:sldId id="2241" r:id="rId22"/>
    <p:sldId id="1786" r:id="rId2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4BCBE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3CC3AA-1253-4790-9E6E-09B72EEF8B18}" v="4" dt="2021-11-04T21:52:53.3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80" autoAdjust="0"/>
    <p:restoredTop sz="85333" autoAdjust="0"/>
  </p:normalViewPr>
  <p:slideViewPr>
    <p:cSldViewPr snapToGrid="0">
      <p:cViewPr varScale="1">
        <p:scale>
          <a:sx n="90" d="100"/>
          <a:sy n="90" d="100"/>
        </p:scale>
        <p:origin x="1074"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3/22/2022 7:41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3/22/2022 7:41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Enable Application Insights on an Azure web app - https://docs.microsoft.com/learn/modules/capture-page-load-times-application-insights/2-enable-application-insights</a:t>
            </a:r>
          </a:p>
          <a:p>
            <a:endParaRPr lang="en-US" dirty="0"/>
          </a:p>
          <a:p>
            <a:r>
              <a:rPr lang="en-US" dirty="0"/>
              <a:t>Scenario:</a:t>
            </a:r>
          </a:p>
          <a:p>
            <a:pPr algn="l"/>
            <a:r>
              <a:rPr lang="en-US" b="0" i="0" dirty="0">
                <a:solidFill>
                  <a:srgbClr val="171717"/>
                </a:solidFill>
                <a:effectLst/>
                <a:latin typeface="Segoe UI" panose="020B0502040204020203" pitchFamily="34" charset="0"/>
              </a:rPr>
              <a:t>Imagine that you work for a company that makes digital video cameras. You have an App Service web app that enables users of your products to upload and share their videos with the community.</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 app was first deployed to Azure a few months ago. No application performance management (APM) system was set up. Performance was initially good, with no errors reported to clients. But a few months after the app went live, user feedback indicated that pages in the app were loading slowly. Because there was no telemetry in place, your team wasn't even aware that the app was slow until users started to complain.</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Admins and developers have no way to diagnose the problem because the sparse trace output generated by the application isn't comprehensive enough to be helpful. You need to quickly instrument the app so you can diagnose and fix the performance problems.</a:t>
            </a:r>
          </a:p>
          <a:p>
            <a:endParaRPr lang="en-US" dirty="0"/>
          </a:p>
        </p:txBody>
      </p:sp>
      <p:sp>
        <p:nvSpPr>
          <p:cNvPr id="4" name="Slide Number Placeholder 3"/>
          <p:cNvSpPr>
            <a:spLocks noGrp="1"/>
          </p:cNvSpPr>
          <p:nvPr>
            <p:ph type="sldNum" sz="quarter" idx="5"/>
          </p:nvPr>
        </p:nvSpPr>
        <p:spPr/>
        <p:txBody>
          <a:bodyPr/>
          <a:lstStyle/>
          <a:p>
            <a:fld id="{B829C431-E8D1-4EEC-ABFA-1A0E23F2881A}" type="slidenum">
              <a:rPr lang="en-US" smtClean="0"/>
              <a:t>14</a:t>
            </a:fld>
            <a:endParaRPr lang="en-US"/>
          </a:p>
        </p:txBody>
      </p:sp>
    </p:spTree>
    <p:extLst>
      <p:ext uri="{BB962C8B-B14F-4D97-AF65-F5344CB8AC3E}">
        <p14:creationId xmlns:p14="http://schemas.microsoft.com/office/powerpoint/2010/main" val="3787210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987439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Explorer - https://azure.microsoft.com/services/data-explorer/</a:t>
            </a:r>
          </a:p>
          <a:p>
            <a:endParaRPr lang="en-US" dirty="0"/>
          </a:p>
          <a:p>
            <a:r>
              <a:rPr lang="en-US" dirty="0"/>
              <a:t>The diagram is an example of a hybrid end-to-end monitoring solution integrated with Azure Sentinel and Azure Monitor for ingesting streamed and batched logs from diverse sources, on-premises, or any cloud within an </a:t>
            </a:r>
          </a:p>
          <a:p>
            <a:r>
              <a:rPr lang="en-US" dirty="0"/>
              <a:t>enterprise ecosystem. This could be a solution used in Tailwind Traders architecture to monitor various logs. </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781062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Azure Monitor - </a:t>
            </a:r>
            <a:r>
              <a:rPr lang="en-US" sz="900" dirty="0">
                <a:solidFill>
                  <a:schemeClr val="dk1"/>
                </a:solidFill>
                <a:latin typeface="Segoe UI"/>
              </a:rPr>
              <a:t>Solution for collecting, analyzing, and acting on telemetry from your cloud and on-premises environments</a:t>
            </a: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mn-lt"/>
                <a:ea typeface="+mn-ea"/>
                <a:cs typeface="Segoe UI Semilight" panose="020B0402040204020203" pitchFamily="34" charset="0"/>
              </a:rPr>
              <a:t>App Insights - measure user experience and analyze users' behavior for all external facing applications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App insights - </a:t>
            </a:r>
            <a:r>
              <a:rPr lang="en-US" sz="900" dirty="0">
                <a:latin typeface="+mn-lt"/>
                <a:ea typeface="+mn-ea"/>
                <a:cs typeface="Segoe UI Semilight" panose="020B0402040204020203" pitchFamily="34" charset="0"/>
              </a:rPr>
              <a:t>need usage information on request rates, response times, and failure rates of an application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App insights -</a:t>
            </a:r>
            <a:r>
              <a:rPr lang="en-US" sz="900" dirty="0">
                <a:latin typeface="+mn-lt"/>
                <a:ea typeface="+mn-ea"/>
                <a:cs typeface="Segoe UI Semilight" panose="020B0402040204020203" pitchFamily="34" charset="0"/>
              </a:rPr>
              <a:t>You need transaction diagnostics and performance statistics (client and server).</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Azure workbooks - </a:t>
            </a:r>
            <a:r>
              <a:rPr lang="en-US" sz="900" dirty="0">
                <a:latin typeface="+mn-lt"/>
              </a:rPr>
              <a:t>data analysis and the creation of rich visual reports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Log analytics -</a:t>
            </a:r>
            <a:r>
              <a:rPr lang="en-US" sz="900" dirty="0">
                <a:latin typeface="+mn-lt"/>
                <a:ea typeface="+mn-ea"/>
                <a:cs typeface="Segoe UI Semilight" panose="020B0402040204020203" pitchFamily="34" charset="0"/>
              </a:rPr>
              <a:t>Edit and run log queries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746119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The PM software uses a third-party Windows application. The application runs on a 2-node Network Load Balancing (NLB) cluster with a single Microsoft SQL Server backend.  </a:t>
            </a:r>
            <a:endParaRPr lang="en-US" sz="1800" dirty="0">
              <a:effectLst/>
              <a:latin typeface="Calibri" panose="020F0502020204030204" pitchFamily="34" charset="0"/>
              <a:ea typeface="Calibri" panose="020F0502020204030204" pitchFamily="34" charset="0"/>
              <a:cs typeface="Symbol" panose="05050102010706020507" pitchFamily="18" charset="2"/>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Images and documents are stored on a mapped drive of the server, which resides on a dedicated NAS appliance.</a:t>
            </a:r>
            <a:endParaRPr lang="en-US" sz="1800" dirty="0">
              <a:effectLst/>
              <a:latin typeface="Calibri" panose="020F0502020204030204" pitchFamily="34" charset="0"/>
              <a:ea typeface="Calibri" panose="020F0502020204030204" pitchFamily="34" charset="0"/>
              <a:cs typeface="Symbol" panose="05050102010706020507" pitchFamily="18" charset="2"/>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Corporate users, office staff, use a web front end to enter data such as supply delivery schedules and change orders.</a:t>
            </a:r>
            <a:endParaRPr lang="en-US" sz="1800" dirty="0">
              <a:effectLst/>
              <a:latin typeface="Calibri" panose="020F0502020204030204" pitchFamily="34" charset="0"/>
              <a:ea typeface="Calibri" panose="020F0502020204030204" pitchFamily="34" charset="0"/>
              <a:cs typeface="Symbol" panose="05050102010706020507" pitchFamily="18" charset="2"/>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Field superintendents use Windows laptops and tablets offline to continuously record building progress and other details.  These changes, such as new work orders, are stored in a local change file.  At the end of each day, superintendents return to the office to connect to the wireless network and run a small script to upload the change file to an FTP server.  A second script is scheduled to run each night to processes all the change files and enter their contents into the Project Management database (Microsoft SQL Server).</a:t>
            </a:r>
            <a:endParaRPr lang="en-US" sz="1800" dirty="0">
              <a:effectLst/>
              <a:latin typeface="Calibri" panose="020F0502020204030204" pitchFamily="34" charset="0"/>
              <a:ea typeface="Calibri" panose="020F0502020204030204" pitchFamily="34" charset="0"/>
              <a:cs typeface="Symbol" panose="05050102010706020507" pitchFamily="18" charset="2"/>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996506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your instructor solution. Drag the icons to the appropriate box or use a whiteboard.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797998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Design a holistic monitoring strategy on Azure - https://docs.microsoft.com/learn/modules/design-monitoring-strategy-on-azure/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Analyze your Azure infrastructure by using Azure Monitor logs - https://docs.microsoft.com/learn/modules/analyze-infrastructure-with-azure-monitor-logs/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Choose the best monitoring service for visibility, insight, and outage mitigation - https://docs.microsoft.com/learn/modules/monitoring-fundamentals/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Monitor performance of virtual machines by using Azure Monitor VM Insights - https://docs.microsoft.com/learn/modules/monitor-performance-using-azure-monitor-for-vms/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Capture and view page load times in your Azure web app with Application Insights - https://docs.microsoft.com/learn/modules/capture-page-load-times-application-insights/</a:t>
            </a:r>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Exam page - https://docs.microsoft.com/learn/certifications/exams/az-305</a:t>
            </a:r>
          </a:p>
          <a:p>
            <a:endParaRPr lang="en-US" b="0" dirty="0"/>
          </a:p>
          <a:p>
            <a:r>
              <a:rPr lang="en-US" b="0" dirty="0"/>
              <a:t>Prerequisites</a:t>
            </a:r>
          </a:p>
          <a:p>
            <a:pPr marL="171450" indent="-171450">
              <a:buFont typeface="Arial" panose="020B0604020202020204" pitchFamily="34" charset="0"/>
              <a:buChar char="•"/>
            </a:pPr>
            <a:r>
              <a:rPr lang="en-US" dirty="0"/>
              <a:t>Working experience with monitoring and logging cloud environments </a:t>
            </a:r>
          </a:p>
          <a:p>
            <a:pPr marL="171450" indent="-171450">
              <a:buFont typeface="Arial" panose="020B0604020202020204" pitchFamily="34" charset="0"/>
              <a:buChar char="•"/>
            </a:pPr>
            <a:r>
              <a:rPr lang="en-US" dirty="0"/>
              <a:t>Conceptual knowledge of monitoring and logging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853574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Monitor features - https://docs.microsoft.com/learn/modules/analyze-infrastructure-with-azure-monitor-logs/2-features-azure-monitor-log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Best practices for monitoring cloud applications - https://docs.microsoft.com/azure/architecture/best-practices/monitoring</a:t>
            </a:r>
          </a:p>
          <a:p>
            <a:r>
              <a:rPr lang="en-US" dirty="0"/>
              <a:t>Best practices for costing and sizing resources hosted in Azure - https://docs.microsoft.com/azure/cloud-adoption-framework/govern/cost-management/best-practices#best-practice-use-azure-cost-management--billing</a:t>
            </a:r>
          </a:p>
          <a:p>
            <a:endParaRPr lang="en-US" dirty="0"/>
          </a:p>
          <a:p>
            <a:r>
              <a:rPr lang="en-US" dirty="0"/>
              <a:t>Use this as a high-level review – data sources, data stores, and insights. The next page focuses on data sources.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930108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only shows a sampling of external uses . Use the link to review other possibilities.</a:t>
            </a:r>
          </a:p>
          <a:p>
            <a:endParaRPr lang="en-US" dirty="0"/>
          </a:p>
          <a:p>
            <a:r>
              <a:rPr lang="en-US" dirty="0"/>
              <a:t>Azure Active Directory reporting - https://docs.microsoft.com/azure/active-directory/reports-monitoring/overview-reports</a:t>
            </a:r>
          </a:p>
          <a:p>
            <a:r>
              <a:rPr lang="en-US" dirty="0"/>
              <a:t>Sources of monitoring data - https://docs.microsoft.com/en-us/azure/azure-monitor/agents/data-sources</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mn-lt"/>
              </a:rPr>
              <a:t>Telemetry related to your Azure tenant is collected from tenant-wide services such as Azure Active Directory.</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latin typeface="+mn-l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mn-lt"/>
              </a:rPr>
              <a:t>Discussion: What data sources do you need? </a:t>
            </a:r>
            <a:endParaRPr lang="en-US" sz="800" dirty="0">
              <a:latin typeface="+mn-lt"/>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698877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Overview of Log Analytics in Azure Monitor - </a:t>
            </a:r>
            <a:r>
              <a:rPr lang="en-US" dirty="0"/>
              <a:t>https://docs.microsoft.com/azure/azure-monitor/logs/log-analytics-overview</a:t>
            </a:r>
          </a:p>
          <a:p>
            <a:pPr algn="l"/>
            <a:endParaRPr lang="en-US" dirty="0"/>
          </a:p>
          <a:p>
            <a:pPr algn="l"/>
            <a:r>
              <a:rPr lang="en-US" dirty="0"/>
              <a:t>Discussion: </a:t>
            </a:r>
            <a:r>
              <a:rPr lang="en-US" b="0" i="0" dirty="0">
                <a:solidFill>
                  <a:srgbClr val="202124"/>
                </a:solidFill>
                <a:effectLst/>
                <a:latin typeface="Roboto" panose="02000000000000000000" pitchFamily="2" charset="0"/>
              </a:rPr>
              <a:t>What is the difference between Azure monitor and log analytics? Azure Monitor builds on top of Log Analytics, the platform service that gathers log and metrics data from all your resources. The easiest way to think about it is that Azure Monitor is the marketing name, whereas Log Analytics is the technology that powers it.</a:t>
            </a:r>
          </a:p>
          <a:p>
            <a:endParaRPr lang="en-US" dirty="0"/>
          </a:p>
          <a:p>
            <a:pPr algn="l"/>
            <a:r>
              <a:rPr lang="en-US" b="0" i="0" dirty="0">
                <a:solidFill>
                  <a:srgbClr val="171717"/>
                </a:solidFill>
                <a:effectLst/>
                <a:latin typeface="Segoe UI" panose="020B0502040204020203" pitchFamily="34" charset="0"/>
              </a:rPr>
              <a:t>Example 1 - Assessing updates: An important part of the daily routine for any IT administrator is assessing systems update requirements and planning patches. Accurate scheduling is critical, as it directly relates to SLAs to the business and can seriously impact business functions. In the past, you had to schedule an update with only limited knowledge of how long the patching would take. Operations Management Suite collects data from all customers performing patches and uses that data to provide an average patching time for specific missing updates. This use of “crowd-sourced” data is unique to cloud systems and is a great example of how Log Analytics can help meet strict SLAs.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Example 2 - Change tracking: Troubleshooting an operational incident is a complex process, requiring access to multiple data streams. With Operations Management Suite, you can easily perform analysis from multiple angles, using data from a wide variety of sources through a single interface for correlation of information. By tracking changes throughout the environment, Log Analytics helps to easily identify things like abnormal behavior from a specific account, users installing unapproved software, unexpected system reboots or shutdowns, evidence of security breaches, or specific problems in loosely coupled applications.</a:t>
            </a: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099075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Azure Monitor Logs and Azure Monitor VM Insights?–  https://docs.microsoft.com/learn/modules/monitor-performance-using-azure-monitor-for-vms/2-what-are-azure-monitor-logs-vms</a:t>
            </a:r>
          </a:p>
          <a:p>
            <a:r>
              <a:rPr lang="en-US" dirty="0"/>
              <a:t>Designing your Azure Monitor Logs deployment  - https://docs.microsoft.com/azure/azure-monitor/platform/design-logs-deployment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Overview of Azure Monitor agents - https://docs.microsoft.com/azure/azure-monitor/platform/agents-overview</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Centralized – All logs stored in a central workspace. Administered by a single team. Easy to manage, search across resources, and cross-correlate logs. Can grow significantly in size. Additional administrative overhead to maintain access control to different users. Centralized logging can help you uncover hidden issues that might be difficult to track down. With Log Analytics, you can query and aggregate data across logs. This cross-source correlation can help you identify issues or performance problems that might not be evident when you look at logs or metrics individually.</a:t>
            </a:r>
          </a:p>
          <a:p>
            <a:endParaRPr lang="en-US" dirty="0"/>
          </a:p>
          <a:p>
            <a:endParaRPr lang="en-US" dirty="0"/>
          </a:p>
          <a:p>
            <a:r>
              <a:rPr lang="en-US" dirty="0"/>
              <a:t>Decentralized - Each team has their own workspace created in a resource group they own and manage. Log data segregated per resource Workspace can be kept secure with resource access, but it's difficult to cross-correlate logs. Users who need a broad view of many resources cannot analyze the data in a meaningful way.</a:t>
            </a:r>
          </a:p>
          <a:p>
            <a:endParaRPr lang="en-US" dirty="0"/>
          </a:p>
          <a:p>
            <a:r>
              <a:rPr lang="en-US" dirty="0"/>
              <a:t>Hybrid - Both centralized and decentralized workspace. Complex, expensive, and hard-to-maintain. Possible gaps in the log coverage.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901407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074687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Monitor Workbooks - https://docs.microsoft.com/azure/azure-monitor/visualize/workbooks-overview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896790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Application Insights? https://docs.microsoft.com/azure/azure-monitor/app/app-insights-overview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4717406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8373041" y="6468413"/>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1D1478B-FB51-4663-952E-02AB1C32AC22}"/>
              </a:ext>
            </a:extLst>
          </p:cNvPr>
          <p:cNvSpPr txBox="1">
            <a:spLocks/>
          </p:cNvSpPr>
          <p:nvPr userDrawn="1"/>
        </p:nvSpPr>
        <p:spPr>
          <a:xfrm>
            <a:off x="8373041" y="6468413"/>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971190"/>
            <a:ext cx="11341268" cy="430887"/>
          </a:xfrm>
        </p:spPr>
        <p:txBody>
          <a:bodyPr tIns="45720" rIns="0" bIns="45720"/>
          <a:lstStyle>
            <a:lvl1pPr>
              <a:defRPr lang="en-US" sz="2200" kern="1200" spc="-49" baseline="0" dirty="0">
                <a:solidFill>
                  <a:schemeClr val="tx2">
                    <a:lumMod val="50000"/>
                  </a:schemeClr>
                </a:solidFill>
                <a:latin typeface="+mj-lt"/>
                <a:ea typeface="+mn-ea"/>
                <a:cs typeface="+mn-cs"/>
              </a:defRPr>
            </a:lvl1pPr>
          </a:lstStyle>
          <a:p>
            <a:r>
              <a:rPr lang="en-US" dirty="0"/>
              <a:t>Subheading Segoe UI </a:t>
            </a:r>
            <a:r>
              <a:rPr lang="en-US" dirty="0" err="1"/>
              <a:t>Semibold</a:t>
            </a:r>
            <a:r>
              <a:rPr lang="en-US" dirty="0"/>
              <a:t> 20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7965831" y="656299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9E603A4-A1AE-44DD-B6F3-11FE6BEB5E9A}"/>
              </a:ext>
            </a:extLst>
          </p:cNvPr>
          <p:cNvSpPr txBox="1">
            <a:spLocks/>
          </p:cNvSpPr>
          <p:nvPr userDrawn="1"/>
        </p:nvSpPr>
        <p:spPr>
          <a:xfrm>
            <a:off x="8373041" y="6468413"/>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59E603A4-A1AE-44DD-B6F3-11FE6BEB5E9A}"/>
              </a:ext>
            </a:extLst>
          </p:cNvPr>
          <p:cNvSpPr txBox="1">
            <a:spLocks/>
          </p:cNvSpPr>
          <p:nvPr userDrawn="1"/>
        </p:nvSpPr>
        <p:spPr>
          <a:xfrm>
            <a:off x="8373041" y="6468413"/>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9199376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10" r:id="rId4"/>
    <p:sldLayoutId id="2147484580" r:id="rId5"/>
    <p:sldLayoutId id="2147484699" r:id="rId6"/>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azure/azure-monitor/visualize/workbooks-overview"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azure/azure-monitor/app/app-insights-overview"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2.svg"/></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services/data-explorer/"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36.svg"/><Relationship Id="rId13" Type="http://schemas.openxmlformats.org/officeDocument/2006/relationships/image" Target="../media/image26.png"/><Relationship Id="rId18" Type="http://schemas.openxmlformats.org/officeDocument/2006/relationships/image" Target="../media/image43.png"/><Relationship Id="rId3" Type="http://schemas.openxmlformats.org/officeDocument/2006/relationships/image" Target="../media/image31.png"/><Relationship Id="rId21" Type="http://schemas.openxmlformats.org/officeDocument/2006/relationships/image" Target="../media/image46.svg"/><Relationship Id="rId7" Type="http://schemas.openxmlformats.org/officeDocument/2006/relationships/image" Target="../media/image35.png"/><Relationship Id="rId12" Type="http://schemas.openxmlformats.org/officeDocument/2006/relationships/image" Target="../media/image40.svg"/><Relationship Id="rId17" Type="http://schemas.openxmlformats.org/officeDocument/2006/relationships/image" Target="../media/image42.svg"/><Relationship Id="rId2" Type="http://schemas.openxmlformats.org/officeDocument/2006/relationships/notesSlide" Target="../notesSlides/notesSlide15.xml"/><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5" Type="http://schemas.openxmlformats.org/officeDocument/2006/relationships/image" Target="../media/image30.svg"/><Relationship Id="rId23" Type="http://schemas.openxmlformats.org/officeDocument/2006/relationships/image" Target="../media/image48.svg"/><Relationship Id="rId10" Type="http://schemas.openxmlformats.org/officeDocument/2006/relationships/image" Target="../media/image38.svg"/><Relationship Id="rId19" Type="http://schemas.openxmlformats.org/officeDocument/2006/relationships/image" Target="../media/image44.svg"/><Relationship Id="rId4" Type="http://schemas.openxmlformats.org/officeDocument/2006/relationships/image" Target="../media/image32.svg"/><Relationship Id="rId9" Type="http://schemas.openxmlformats.org/officeDocument/2006/relationships/image" Target="../media/image37.png"/><Relationship Id="rId14" Type="http://schemas.openxmlformats.org/officeDocument/2006/relationships/image" Target="../media/image29.png"/><Relationship Id="rId22" Type="http://schemas.openxmlformats.org/officeDocument/2006/relationships/image" Target="../media/image47.png"/></Relationships>
</file>

<file path=ppt/slides/_rels/slide21.xml.rels><?xml version="1.0" encoding="UTF-8" standalone="yes"?>
<Relationships xmlns="http://schemas.openxmlformats.org/package/2006/relationships"><Relationship Id="rId8" Type="http://schemas.openxmlformats.org/officeDocument/2006/relationships/hyperlink" Target="https://docs.microsoft.com/learn/modules/capture-page-load-times-application-insights/" TargetMode="External"/><Relationship Id="rId3" Type="http://schemas.openxmlformats.org/officeDocument/2006/relationships/image" Target="../media/image24.emf"/><Relationship Id="rId7" Type="http://schemas.openxmlformats.org/officeDocument/2006/relationships/hyperlink" Target="https://docs.microsoft.com/learn/modules/monitoring-fundamental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docs.microsoft.com/learn/modules/monitor-performance-using-azure-monitor-for-vms/" TargetMode="External"/><Relationship Id="rId5" Type="http://schemas.openxmlformats.org/officeDocument/2006/relationships/hyperlink" Target="https://docs.microsoft.com/learn/modules/analyze-infrastructure-with-azure-monitor-logs/" TargetMode="External"/><Relationship Id="rId4" Type="http://schemas.openxmlformats.org/officeDocument/2006/relationships/hyperlink" Target="https://docs.microsoft.com/learn/modules/design-monitoring-strategy-on-azure/" TargetMode="External"/><Relationship Id="rId9" Type="http://schemas.openxmlformats.org/officeDocument/2006/relationships/hyperlink" Target="https://docs.microsoft.com/en-us/learn/modules/monitor-diagnose-and-troubleshoot-azure-storage/4-exercise-storage-metric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azure/azure-monitor/overview"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azure/azure-monitor/agents/data-source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azure/azure-monitor/logs/log-analytics-overview"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3CAC1B-5E90-4553-8CEB-D3A269314F23}"/>
              </a:ext>
            </a:extLst>
          </p:cNvPr>
          <p:cNvSpPr>
            <a:spLocks noGrp="1"/>
          </p:cNvSpPr>
          <p:nvPr>
            <p:ph type="title"/>
          </p:nvPr>
        </p:nvSpPr>
        <p:spPr>
          <a:xfrm>
            <a:off x="461207" y="1740665"/>
            <a:ext cx="5428936" cy="3538501"/>
          </a:xfrm>
        </p:spPr>
        <p:txBody>
          <a:bodyPr/>
          <a:lstStyle/>
          <a:p>
            <a:r>
              <a:rPr lang="fr-FR" sz="4800" dirty="0">
                <a:solidFill>
                  <a:schemeClr val="tx1"/>
                </a:solidFill>
              </a:rPr>
              <a:t>AZ-305T00A</a:t>
            </a:r>
            <a:br>
              <a:rPr lang="fr-FR" sz="4800" dirty="0">
                <a:solidFill>
                  <a:schemeClr val="tx1"/>
                </a:solidFill>
              </a:rPr>
            </a:br>
            <a:r>
              <a:rPr lang="en-US" sz="4800" dirty="0">
                <a:solidFill>
                  <a:schemeClr val="tx1"/>
                </a:solidFill>
              </a:rPr>
              <a:t>Designing</a:t>
            </a:r>
            <a:r>
              <a:rPr lang="fr-FR" sz="4800" dirty="0">
                <a:solidFill>
                  <a:schemeClr val="tx1"/>
                </a:solidFill>
              </a:rPr>
              <a:t> Microsoft Azure Infrastructure Solutions</a:t>
            </a:r>
            <a:endParaRPr lang="en-US" dirty="0"/>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Considerations for access mode</a:t>
            </a:r>
          </a:p>
        </p:txBody>
      </p:sp>
      <p:sp>
        <p:nvSpPr>
          <p:cNvPr id="3" name="Text Placeholder 2">
            <a:extLst>
              <a:ext uri="{FF2B5EF4-FFF2-40B4-BE49-F238E27FC236}">
                <a16:creationId xmlns:a16="http://schemas.microsoft.com/office/drawing/2014/main" id="{11ED516A-4DA5-4700-B20E-4428528703D8}"/>
              </a:ext>
            </a:extLst>
          </p:cNvPr>
          <p:cNvSpPr>
            <a:spLocks noGrp="1"/>
          </p:cNvSpPr>
          <p:nvPr>
            <p:ph type="body" sz="quarter" idx="10"/>
          </p:nvPr>
        </p:nvSpPr>
        <p:spPr>
          <a:xfrm>
            <a:off x="432089" y="971190"/>
            <a:ext cx="11341268" cy="430887"/>
          </a:xfrm>
        </p:spPr>
        <p:txBody>
          <a:bodyPr/>
          <a:lstStyle/>
          <a:p>
            <a:r>
              <a:rPr lang="en-US" dirty="0"/>
              <a:t>The access mode is how a user accesses the workspace and what data they can access.</a:t>
            </a:r>
          </a:p>
        </p:txBody>
      </p:sp>
      <p:graphicFrame>
        <p:nvGraphicFramePr>
          <p:cNvPr id="2" name="Table 12">
            <a:extLst>
              <a:ext uri="{FF2B5EF4-FFF2-40B4-BE49-F238E27FC236}">
                <a16:creationId xmlns:a16="http://schemas.microsoft.com/office/drawing/2014/main" id="{4F6B3961-2BC9-46A3-9BB3-EE066BA2BC4D}"/>
              </a:ext>
            </a:extLst>
          </p:cNvPr>
          <p:cNvGraphicFramePr>
            <a:graphicFrameLocks noGrp="1"/>
          </p:cNvGraphicFramePr>
          <p:nvPr>
            <p:extLst>
              <p:ext uri="{D42A27DB-BD31-4B8C-83A1-F6EECF244321}">
                <p14:modId xmlns:p14="http://schemas.microsoft.com/office/powerpoint/2010/main" val="1566354586"/>
              </p:ext>
            </p:extLst>
          </p:nvPr>
        </p:nvGraphicFramePr>
        <p:xfrm>
          <a:off x="432091" y="1614030"/>
          <a:ext cx="11341266" cy="4213920"/>
        </p:xfrm>
        <a:graphic>
          <a:graphicData uri="http://schemas.openxmlformats.org/drawingml/2006/table">
            <a:tbl>
              <a:tblPr firstRow="1" bandRow="1">
                <a:tableStyleId>{5C22544A-7EE6-4342-B048-85BDC9FD1C3A}</a:tableStyleId>
              </a:tblPr>
              <a:tblGrid>
                <a:gridCol w="2248356">
                  <a:extLst>
                    <a:ext uri="{9D8B030D-6E8A-4147-A177-3AD203B41FA5}">
                      <a16:colId xmlns:a16="http://schemas.microsoft.com/office/drawing/2014/main" val="3419358315"/>
                    </a:ext>
                  </a:extLst>
                </a:gridCol>
                <a:gridCol w="4427864">
                  <a:extLst>
                    <a:ext uri="{9D8B030D-6E8A-4147-A177-3AD203B41FA5}">
                      <a16:colId xmlns:a16="http://schemas.microsoft.com/office/drawing/2014/main" val="2428792440"/>
                    </a:ext>
                  </a:extLst>
                </a:gridCol>
                <a:gridCol w="4665046">
                  <a:extLst>
                    <a:ext uri="{9D8B030D-6E8A-4147-A177-3AD203B41FA5}">
                      <a16:colId xmlns:a16="http://schemas.microsoft.com/office/drawing/2014/main" val="16129369"/>
                    </a:ext>
                  </a:extLst>
                </a:gridCol>
              </a:tblGrid>
              <a:tr h="468000">
                <a:tc>
                  <a:txBody>
                    <a:bodyPr/>
                    <a:lstStyle/>
                    <a:p>
                      <a:pPr algn="ctr"/>
                      <a:r>
                        <a:rPr lang="en-US" sz="2000" dirty="0">
                          <a:solidFill>
                            <a:schemeClr val="bg1"/>
                          </a:solidFill>
                          <a:latin typeface="+mj-lt"/>
                        </a:rPr>
                        <a:t>Issue</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mj-lt"/>
                          <a:ea typeface="+mn-ea"/>
                          <a:cs typeface="+mn-cs"/>
                        </a:rPr>
                        <a:t>Workspace-context</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mj-lt"/>
                          <a:ea typeface="+mn-ea"/>
                          <a:cs typeface="+mn-cs"/>
                        </a:rPr>
                        <a:t>Resource-context</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4185272790"/>
                  </a:ext>
                </a:extLst>
              </a:tr>
              <a:tr h="442983">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j-lt"/>
                          <a:ea typeface="+mn-ea"/>
                          <a:cs typeface="+mn-cs"/>
                        </a:rPr>
                        <a:t>How does the access mode work?</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2">
                        <a:lumMod val="95000"/>
                      </a:schemeClr>
                    </a:solidFill>
                  </a:tcPr>
                </a:tc>
                <a:tc>
                  <a:txBody>
                    <a:bodyPr/>
                    <a:lstStyle/>
                    <a:p>
                      <a:pPr marL="285750" indent="-285750">
                        <a:buFont typeface="Arial" panose="020B0604020202020204" pitchFamily="34" charset="0"/>
                        <a:buChar char="•"/>
                      </a:pPr>
                      <a:r>
                        <a:rPr lang="en-US" sz="1600" dirty="0">
                          <a:solidFill>
                            <a:schemeClr val="tx1"/>
                          </a:solidFill>
                        </a:rPr>
                        <a:t>You can view all logs in the workspace you have permission to. </a:t>
                      </a:r>
                    </a:p>
                    <a:p>
                      <a:pPr marL="285750" indent="-285750">
                        <a:buFont typeface="Arial" panose="020B0604020202020204" pitchFamily="34" charset="0"/>
                        <a:buChar char="•"/>
                      </a:pPr>
                      <a:r>
                        <a:rPr lang="en-US" sz="1600" dirty="0">
                          <a:solidFill>
                            <a:schemeClr val="tx1"/>
                          </a:solidFill>
                        </a:rPr>
                        <a:t>Queries in this mode are scoped to all data in all tables in the workspace. </a:t>
                      </a:r>
                    </a:p>
                    <a:p>
                      <a:pPr marL="285750" indent="-285750">
                        <a:buFont typeface="Arial" panose="020B0604020202020204" pitchFamily="34" charset="0"/>
                        <a:buChar char="•"/>
                      </a:pPr>
                      <a:r>
                        <a:rPr lang="en-US" sz="1600" dirty="0">
                          <a:solidFill>
                            <a:schemeClr val="tx1"/>
                          </a:solidFill>
                        </a:rPr>
                        <a:t>This is the access mode used when logs are accessed with the workspace as the scope.</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600" dirty="0">
                          <a:solidFill>
                            <a:schemeClr val="tx1"/>
                          </a:solidFill>
                        </a:rPr>
                        <a:t>When you access the workspace for a particular resource, resource group, or subscription.</a:t>
                      </a:r>
                    </a:p>
                    <a:p>
                      <a:pPr marL="285750" indent="-285750">
                        <a:buFont typeface="Arial" panose="020B0604020202020204" pitchFamily="34" charset="0"/>
                        <a:buChar char="•"/>
                      </a:pPr>
                      <a:r>
                        <a:rPr lang="en-US" sz="1600" dirty="0">
                          <a:solidFill>
                            <a:schemeClr val="tx1"/>
                          </a:solidFill>
                        </a:rPr>
                        <a:t>You can view logs for only resources in all tables that you have access to. </a:t>
                      </a:r>
                    </a:p>
                    <a:p>
                      <a:pPr marL="285750" indent="-285750">
                        <a:buFont typeface="Arial" panose="020B0604020202020204" pitchFamily="34" charset="0"/>
                        <a:buChar char="•"/>
                      </a:pPr>
                      <a:r>
                        <a:rPr lang="en-US" sz="1600" dirty="0">
                          <a:solidFill>
                            <a:schemeClr val="tx1"/>
                          </a:solidFill>
                        </a:rPr>
                        <a:t>Queries in this mode are scoped to only data associated with that resource.</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44795910"/>
                  </a:ext>
                </a:extLst>
              </a:tr>
              <a:tr h="442983">
                <a:tc>
                  <a:txBody>
                    <a:bodyPr/>
                    <a:lstStyle/>
                    <a:p>
                      <a:r>
                        <a:rPr lang="en-US" sz="1600" dirty="0">
                          <a:solidFill>
                            <a:schemeClr val="tx1"/>
                          </a:solidFill>
                          <a:latin typeface="+mj-lt"/>
                        </a:rPr>
                        <a:t>Who is each model intended for?</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2">
                        <a:lumMod val="95000"/>
                      </a:schemeClr>
                    </a:solidFill>
                  </a:tcPr>
                </a:tc>
                <a:tc>
                  <a:txBody>
                    <a:bodyPr/>
                    <a:lstStyle/>
                    <a:p>
                      <a:r>
                        <a:rPr lang="en-US" sz="1600" dirty="0">
                          <a:solidFill>
                            <a:schemeClr val="tx1"/>
                          </a:solidFill>
                        </a:rPr>
                        <a:t>Central administration</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solidFill>
                            <a:schemeClr val="tx1"/>
                          </a:solidFill>
                        </a:rPr>
                        <a:t>Application teams</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48212">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j-lt"/>
                          <a:ea typeface="+mn-ea"/>
                          <a:cs typeface="+mn-cs"/>
                        </a:rPr>
                        <a:t>What does a user require to view logs?</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2">
                        <a:lumMod val="95000"/>
                      </a:schemeClr>
                    </a:solidFill>
                  </a:tcPr>
                </a:tc>
                <a:tc>
                  <a:txBody>
                    <a:bodyPr/>
                    <a:lstStyle/>
                    <a:p>
                      <a:r>
                        <a:rPr lang="en-US" sz="1600" dirty="0">
                          <a:solidFill>
                            <a:schemeClr val="tx1"/>
                          </a:solidFill>
                        </a:rPr>
                        <a:t>Permissions to the workspace</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solidFill>
                            <a:schemeClr val="tx1"/>
                          </a:solidFill>
                        </a:rPr>
                        <a:t>Read access to the resource</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48212">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j-lt"/>
                          <a:ea typeface="+mn-ea"/>
                          <a:cs typeface="+mn-cs"/>
                        </a:rPr>
                        <a:t>What is the scope of permissions?</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2">
                        <a:lumMod val="95000"/>
                      </a:schemeClr>
                    </a:solidFill>
                  </a:tcPr>
                </a:tc>
                <a:tc>
                  <a:txBody>
                    <a:bodyPr/>
                    <a:lstStyle/>
                    <a:p>
                      <a:r>
                        <a:rPr lang="en-US" sz="1600" dirty="0">
                          <a:solidFill>
                            <a:schemeClr val="tx1"/>
                          </a:solidFill>
                        </a:rPr>
                        <a:t>Workspace</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solidFill>
                            <a:schemeClr val="tx1"/>
                          </a:solidFill>
                        </a:rPr>
                        <a:t>Azure resource</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bl>
          </a:graphicData>
        </a:graphic>
      </p:graphicFrame>
    </p:spTree>
    <p:extLst>
      <p:ext uri="{BB962C8B-B14F-4D97-AF65-F5344CB8AC3E}">
        <p14:creationId xmlns:p14="http://schemas.microsoft.com/office/powerpoint/2010/main" val="368563802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CB9CE7-33BA-4996-820B-5E9C014B50E8}"/>
              </a:ext>
            </a:extLst>
          </p:cNvPr>
          <p:cNvSpPr>
            <a:spLocks noGrp="1"/>
          </p:cNvSpPr>
          <p:nvPr>
            <p:ph type="title"/>
          </p:nvPr>
        </p:nvSpPr>
        <p:spPr/>
        <p:txBody>
          <a:bodyPr/>
          <a:lstStyle/>
          <a:p>
            <a:r>
              <a:rPr lang="en-US" dirty="0"/>
              <a:t>Design for Azure workbooks and Azure Insights</a:t>
            </a:r>
          </a:p>
        </p:txBody>
      </p:sp>
      <p:pic>
        <p:nvPicPr>
          <p:cNvPr id="11" name="Picture Placeholder 10">
            <a:extLst>
              <a:ext uri="{FF2B5EF4-FFF2-40B4-BE49-F238E27FC236}">
                <a16:creationId xmlns:a16="http://schemas.microsoft.com/office/drawing/2014/main" id="{EF1B246C-9CFD-4530-937B-B660AC22021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40062594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Design for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Workbooks</a:t>
            </a:r>
            <a:endParaRPr lang="en-US" dirty="0">
              <a:solidFill>
                <a:schemeClr val="tx2">
                  <a:lumMod val="50000"/>
                </a:schemeClr>
              </a:solidFill>
            </a:endParaRPr>
          </a:p>
        </p:txBody>
      </p:sp>
      <p:grpSp>
        <p:nvGrpSpPr>
          <p:cNvPr id="26" name="Group 25" descr="Icon of three concentric arcs">
            <a:extLst>
              <a:ext uri="{FF2B5EF4-FFF2-40B4-BE49-F238E27FC236}">
                <a16:creationId xmlns:a16="http://schemas.microsoft.com/office/drawing/2014/main" id="{A3C8C12C-ADF3-4721-97F6-86CD95682D62}"/>
              </a:ext>
            </a:extLst>
          </p:cNvPr>
          <p:cNvGrpSpPr/>
          <p:nvPr/>
        </p:nvGrpSpPr>
        <p:grpSpPr>
          <a:xfrm>
            <a:off x="405195" y="1561893"/>
            <a:ext cx="896426" cy="896552"/>
            <a:chOff x="3031669" y="1620003"/>
            <a:chExt cx="702132" cy="702231"/>
          </a:xfrm>
        </p:grpSpPr>
        <p:grpSp>
          <p:nvGrpSpPr>
            <p:cNvPr id="27" name="Group 26">
              <a:extLst>
                <a:ext uri="{FF2B5EF4-FFF2-40B4-BE49-F238E27FC236}">
                  <a16:creationId xmlns:a16="http://schemas.microsoft.com/office/drawing/2014/main" id="{56C7D33F-E421-406A-B0C8-D178C30B00F7}"/>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9" name="Freeform 5">
                <a:extLst>
                  <a:ext uri="{FF2B5EF4-FFF2-40B4-BE49-F238E27FC236}">
                    <a16:creationId xmlns:a16="http://schemas.microsoft.com/office/drawing/2014/main" id="{09F68014-81D4-4FFC-B1EC-4C52759944D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0" name="Freeform 6">
                <a:extLst>
                  <a:ext uri="{FF2B5EF4-FFF2-40B4-BE49-F238E27FC236}">
                    <a16:creationId xmlns:a16="http://schemas.microsoft.com/office/drawing/2014/main" id="{AE6292EA-4A82-48E9-A7F3-3E5D34383963}"/>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8" name="Picture 27" descr="Icon of three concentric arcs">
              <a:extLst>
                <a:ext uri="{FF2B5EF4-FFF2-40B4-BE49-F238E27FC236}">
                  <a16:creationId xmlns:a16="http://schemas.microsoft.com/office/drawing/2014/main" id="{DADFD943-63A2-434B-B57B-F4B88DC60F37}"/>
                </a:ext>
              </a:extLst>
            </p:cNvPr>
            <p:cNvPicPr>
              <a:picLocks noChangeAspect="1"/>
            </p:cNvPicPr>
            <p:nvPr/>
          </p:nvPicPr>
          <p:blipFill>
            <a:blip r:embed="rId4"/>
            <a:stretch>
              <a:fillRect/>
            </a:stretch>
          </p:blipFill>
          <p:spPr>
            <a:xfrm>
              <a:off x="3196572" y="1784956"/>
              <a:ext cx="372325" cy="372325"/>
            </a:xfrm>
            <a:prstGeom prst="rect">
              <a:avLst/>
            </a:prstGeom>
          </p:spPr>
        </p:pic>
      </p:grpSp>
      <p:grpSp>
        <p:nvGrpSpPr>
          <p:cNvPr id="31" name="Group 30" descr="Icon of a arrow in a circular path with a timer inside the circle">
            <a:extLst>
              <a:ext uri="{FF2B5EF4-FFF2-40B4-BE49-F238E27FC236}">
                <a16:creationId xmlns:a16="http://schemas.microsoft.com/office/drawing/2014/main" id="{4C74B760-4CBE-4401-A56A-D83D9D47E61D}"/>
              </a:ext>
            </a:extLst>
          </p:cNvPr>
          <p:cNvGrpSpPr/>
          <p:nvPr/>
        </p:nvGrpSpPr>
        <p:grpSpPr>
          <a:xfrm>
            <a:off x="405195" y="2651885"/>
            <a:ext cx="896426" cy="896552"/>
            <a:chOff x="3031669" y="2473749"/>
            <a:chExt cx="702132" cy="702231"/>
          </a:xfrm>
        </p:grpSpPr>
        <p:grpSp>
          <p:nvGrpSpPr>
            <p:cNvPr id="32" name="Group 31">
              <a:extLst>
                <a:ext uri="{FF2B5EF4-FFF2-40B4-BE49-F238E27FC236}">
                  <a16:creationId xmlns:a16="http://schemas.microsoft.com/office/drawing/2014/main" id="{F7A8E643-D53A-44C4-B87C-3FC63986E98B}"/>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34" name="Freeform 5">
                <a:extLst>
                  <a:ext uri="{FF2B5EF4-FFF2-40B4-BE49-F238E27FC236}">
                    <a16:creationId xmlns:a16="http://schemas.microsoft.com/office/drawing/2014/main" id="{FC535AF6-FBD8-4878-8D4D-322363E8A60D}"/>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5" name="Freeform 6">
                <a:extLst>
                  <a:ext uri="{FF2B5EF4-FFF2-40B4-BE49-F238E27FC236}">
                    <a16:creationId xmlns:a16="http://schemas.microsoft.com/office/drawing/2014/main" id="{90722869-56E4-4D1B-8A2F-FDA648371F5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3" name="Picture 32" descr="Icon of a arrow in a circular path with a timer inside the circle">
              <a:extLst>
                <a:ext uri="{FF2B5EF4-FFF2-40B4-BE49-F238E27FC236}">
                  <a16:creationId xmlns:a16="http://schemas.microsoft.com/office/drawing/2014/main" id="{041BAC84-AAA7-41E0-BFAA-E4E604252995}"/>
                </a:ext>
              </a:extLst>
            </p:cNvPr>
            <p:cNvPicPr>
              <a:picLocks noChangeAspect="1"/>
            </p:cNvPicPr>
            <p:nvPr/>
          </p:nvPicPr>
          <p:blipFill>
            <a:blip r:embed="rId5"/>
            <a:stretch>
              <a:fillRect/>
            </a:stretch>
          </p:blipFill>
          <p:spPr>
            <a:xfrm>
              <a:off x="3196572" y="2638702"/>
              <a:ext cx="372325" cy="372325"/>
            </a:xfrm>
            <a:prstGeom prst="rect">
              <a:avLst/>
            </a:prstGeom>
          </p:spPr>
        </p:pic>
      </p:grpSp>
      <p:grpSp>
        <p:nvGrpSpPr>
          <p:cNvPr id="36" name="Group 35" descr="Icon of three dots and outward pointing chevrons on left and right">
            <a:extLst>
              <a:ext uri="{FF2B5EF4-FFF2-40B4-BE49-F238E27FC236}">
                <a16:creationId xmlns:a16="http://schemas.microsoft.com/office/drawing/2014/main" id="{6903B75B-A29B-410F-AF25-9C5D1965B8BD}"/>
              </a:ext>
            </a:extLst>
          </p:cNvPr>
          <p:cNvGrpSpPr/>
          <p:nvPr/>
        </p:nvGrpSpPr>
        <p:grpSpPr>
          <a:xfrm>
            <a:off x="405195" y="3741877"/>
            <a:ext cx="896425" cy="896553"/>
            <a:chOff x="3088645" y="5729498"/>
            <a:chExt cx="648328" cy="648420"/>
          </a:xfrm>
        </p:grpSpPr>
        <p:grpSp>
          <p:nvGrpSpPr>
            <p:cNvPr id="37" name="Group 36">
              <a:extLst>
                <a:ext uri="{FF2B5EF4-FFF2-40B4-BE49-F238E27FC236}">
                  <a16:creationId xmlns:a16="http://schemas.microsoft.com/office/drawing/2014/main" id="{E17D8B6A-CFD6-4B7C-A71B-06F106ACBFA9}"/>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9" name="Freeform 5">
                <a:extLst>
                  <a:ext uri="{FF2B5EF4-FFF2-40B4-BE49-F238E27FC236}">
                    <a16:creationId xmlns:a16="http://schemas.microsoft.com/office/drawing/2014/main" id="{C3D2877F-A5CD-4BF1-98B2-CC8D8E5DD054}"/>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0" name="Freeform 6">
                <a:extLst>
                  <a:ext uri="{FF2B5EF4-FFF2-40B4-BE49-F238E27FC236}">
                    <a16:creationId xmlns:a16="http://schemas.microsoft.com/office/drawing/2014/main" id="{D836CFB0-0607-42F1-AB92-E40714403D3A}"/>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8" name="Picture 37" descr="Icon of three dots and outward pointing chevrons on left and right">
              <a:extLst>
                <a:ext uri="{FF2B5EF4-FFF2-40B4-BE49-F238E27FC236}">
                  <a16:creationId xmlns:a16="http://schemas.microsoft.com/office/drawing/2014/main" id="{1099A862-D34A-476D-9130-B27CDB165241}"/>
                </a:ext>
              </a:extLst>
            </p:cNvPr>
            <p:cNvPicPr>
              <a:picLocks noChangeAspect="1"/>
            </p:cNvPicPr>
            <p:nvPr/>
          </p:nvPicPr>
          <p:blipFill>
            <a:blip r:embed="rId6"/>
            <a:stretch>
              <a:fillRect/>
            </a:stretch>
          </p:blipFill>
          <p:spPr>
            <a:xfrm>
              <a:off x="3184209" y="5952822"/>
              <a:ext cx="457200" cy="201773"/>
            </a:xfrm>
            <a:prstGeom prst="rect">
              <a:avLst/>
            </a:prstGeom>
          </p:spPr>
        </p:pic>
      </p:grpSp>
      <p:sp>
        <p:nvSpPr>
          <p:cNvPr id="41" name="Text Placeholder 4">
            <a:extLst>
              <a:ext uri="{FF2B5EF4-FFF2-40B4-BE49-F238E27FC236}">
                <a16:creationId xmlns:a16="http://schemas.microsoft.com/office/drawing/2014/main" id="{BEA53AEE-1E19-49DB-8EFA-0B98F615B1C9}"/>
              </a:ext>
            </a:extLst>
          </p:cNvPr>
          <p:cNvSpPr txBox="1">
            <a:spLocks/>
          </p:cNvSpPr>
          <p:nvPr/>
        </p:nvSpPr>
        <p:spPr>
          <a:xfrm>
            <a:off x="1555297" y="1561892"/>
            <a:ext cx="10204614"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dirty="0"/>
              <a:t>Workbooks provide a flexible canvas for data analysis and the creation of rich visual reports within the Azure portal. They allow you to tap into multiple data sources from across Azure and combine them into unified interactive experiences.</a:t>
            </a:r>
          </a:p>
        </p:txBody>
      </p:sp>
      <p:cxnSp>
        <p:nvCxnSpPr>
          <p:cNvPr id="42" name="Straight Connector 41">
            <a:extLst>
              <a:ext uri="{FF2B5EF4-FFF2-40B4-BE49-F238E27FC236}">
                <a16:creationId xmlns:a16="http://schemas.microsoft.com/office/drawing/2014/main" id="{AED05BF5-8518-404A-921B-B3D647A37E21}"/>
              </a:ext>
              <a:ext uri="{C183D7F6-B498-43B3-948B-1728B52AA6E4}">
                <adec:decorative xmlns:adec="http://schemas.microsoft.com/office/drawing/2017/decorative" val="1"/>
              </a:ext>
            </a:extLst>
          </p:cNvPr>
          <p:cNvCxnSpPr>
            <a:cxnSpLocks/>
          </p:cNvCxnSpPr>
          <p:nvPr/>
        </p:nvCxnSpPr>
        <p:spPr>
          <a:xfrm>
            <a:off x="1555297" y="2555304"/>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3" name="Text Placeholder 4">
            <a:extLst>
              <a:ext uri="{FF2B5EF4-FFF2-40B4-BE49-F238E27FC236}">
                <a16:creationId xmlns:a16="http://schemas.microsoft.com/office/drawing/2014/main" id="{DAE90D1E-FD9B-400F-9DC5-1702644BDE85}"/>
              </a:ext>
            </a:extLst>
          </p:cNvPr>
          <p:cNvSpPr txBox="1">
            <a:spLocks/>
          </p:cNvSpPr>
          <p:nvPr/>
        </p:nvSpPr>
        <p:spPr>
          <a:xfrm>
            <a:off x="1555297" y="2651885"/>
            <a:ext cx="10204614"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dirty="0"/>
              <a:t>Authors of workbooks can transform this data to provide insights into the availability, performance, usage, and overall health of the underlying components.</a:t>
            </a:r>
          </a:p>
        </p:txBody>
      </p:sp>
      <p:cxnSp>
        <p:nvCxnSpPr>
          <p:cNvPr id="44" name="Straight Connector 43">
            <a:extLst>
              <a:ext uri="{FF2B5EF4-FFF2-40B4-BE49-F238E27FC236}">
                <a16:creationId xmlns:a16="http://schemas.microsoft.com/office/drawing/2014/main" id="{66B4E5BF-C1BD-4096-80CB-9A1BC57EFE89}"/>
              </a:ext>
              <a:ext uri="{C183D7F6-B498-43B3-948B-1728B52AA6E4}">
                <adec:decorative xmlns:adec="http://schemas.microsoft.com/office/drawing/2017/decorative" val="1"/>
              </a:ext>
            </a:extLst>
          </p:cNvPr>
          <p:cNvCxnSpPr>
            <a:cxnSpLocks/>
          </p:cNvCxnSpPr>
          <p:nvPr/>
        </p:nvCxnSpPr>
        <p:spPr>
          <a:xfrm>
            <a:off x="1555297" y="3645142"/>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5" name="Text Placeholder 4">
            <a:extLst>
              <a:ext uri="{FF2B5EF4-FFF2-40B4-BE49-F238E27FC236}">
                <a16:creationId xmlns:a16="http://schemas.microsoft.com/office/drawing/2014/main" id="{EE61FC34-90D6-4B1B-A7EA-01A35B36E505}"/>
              </a:ext>
            </a:extLst>
          </p:cNvPr>
          <p:cNvSpPr txBox="1">
            <a:spLocks/>
          </p:cNvSpPr>
          <p:nvPr/>
        </p:nvSpPr>
        <p:spPr>
          <a:xfrm>
            <a:off x="1555297" y="3741878"/>
            <a:ext cx="10204614"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dirty="0"/>
              <a:t>But the real power of workbooks is the ability to combine data from disparate sources within a single report. This allows for the creation of composite resource views or joins across resources enabling richer data and insights that would otherwise be impossible. </a:t>
            </a:r>
          </a:p>
        </p:txBody>
      </p:sp>
    </p:spTree>
    <p:extLst>
      <p:ext uri="{BB962C8B-B14F-4D97-AF65-F5344CB8AC3E}">
        <p14:creationId xmlns:p14="http://schemas.microsoft.com/office/powerpoint/2010/main" val="10307320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Design for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Insights</a:t>
            </a:r>
            <a:endParaRPr lang="en-US" dirty="0">
              <a:solidFill>
                <a:schemeClr val="tx2">
                  <a:lumMod val="50000"/>
                </a:schemeClr>
              </a:solidFill>
            </a:endParaRPr>
          </a:p>
        </p:txBody>
      </p:sp>
      <p:sp>
        <p:nvSpPr>
          <p:cNvPr id="5" name="Text Placeholder 4">
            <a:extLst>
              <a:ext uri="{FF2B5EF4-FFF2-40B4-BE49-F238E27FC236}">
                <a16:creationId xmlns:a16="http://schemas.microsoft.com/office/drawing/2014/main" id="{5AA2BAB1-2D06-4005-8285-38CC374B9970}"/>
              </a:ext>
            </a:extLst>
          </p:cNvPr>
          <p:cNvSpPr>
            <a:spLocks noGrp="1"/>
          </p:cNvSpPr>
          <p:nvPr>
            <p:ph type="body" sz="quarter" idx="10"/>
          </p:nvPr>
        </p:nvSpPr>
        <p:spPr>
          <a:xfrm>
            <a:off x="432089" y="1083334"/>
            <a:ext cx="11341268" cy="1107996"/>
          </a:xfrm>
        </p:spPr>
        <p:txBody>
          <a:bodyPr/>
          <a:lstStyle/>
          <a:p>
            <a:r>
              <a:rPr lang="en-US" dirty="0"/>
              <a:t>It's critical to monitor your systems closely to identify any performance problems or attacks before they can affect users. Designing insights as a part of your overall architecture will help identify performance issues. </a:t>
            </a:r>
          </a:p>
        </p:txBody>
      </p:sp>
      <p:sp>
        <p:nvSpPr>
          <p:cNvPr id="2" name="Content Placeholder 2">
            <a:extLst>
              <a:ext uri="{FF2B5EF4-FFF2-40B4-BE49-F238E27FC236}">
                <a16:creationId xmlns:a16="http://schemas.microsoft.com/office/drawing/2014/main" id="{7F2A0170-EDAB-44D3-8C1A-72C4562B70B1}"/>
              </a:ext>
            </a:extLst>
          </p:cNvPr>
          <p:cNvSpPr txBox="1">
            <a:spLocks/>
          </p:cNvSpPr>
          <p:nvPr/>
        </p:nvSpPr>
        <p:spPr>
          <a:xfrm>
            <a:off x="418644" y="2770545"/>
            <a:ext cx="3384000" cy="2555636"/>
          </a:xfrm>
          <a:prstGeom prst="rect">
            <a:avLst/>
          </a:prstGeom>
        </p:spPr>
        <p:txBody>
          <a:bodyPr vert="horz" wrap="square" lIns="0" tIns="4680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00"/>
              </a:spcAft>
            </a:pPr>
            <a:r>
              <a:rPr lang="en-US" dirty="0"/>
              <a:t>Use Application Insights to:</a:t>
            </a:r>
          </a:p>
          <a:p>
            <a:pPr marL="285750" indent="-285750">
              <a:spcAft>
                <a:spcPts val="600"/>
              </a:spcAft>
              <a:buFont typeface="Arial" panose="020B0604020202020204" pitchFamily="34" charset="0"/>
              <a:buChar char="•"/>
            </a:pPr>
            <a:r>
              <a:rPr lang="en-US" sz="1600" dirty="0">
                <a:latin typeface="+mn-lt"/>
              </a:rPr>
              <a:t>Analyze and address issues and problems that affect your application's health and performance.</a:t>
            </a:r>
          </a:p>
          <a:p>
            <a:pPr marL="285750" indent="-285750">
              <a:spcAft>
                <a:spcPts val="600"/>
              </a:spcAft>
              <a:buFont typeface="Arial" panose="020B0604020202020204" pitchFamily="34" charset="0"/>
              <a:buChar char="•"/>
            </a:pPr>
            <a:r>
              <a:rPr lang="en-US" sz="1600" dirty="0">
                <a:latin typeface="+mn-lt"/>
              </a:rPr>
              <a:t>Improve your application's development lifecycle.</a:t>
            </a:r>
          </a:p>
          <a:p>
            <a:pPr marL="285750" indent="-285750">
              <a:spcAft>
                <a:spcPts val="600"/>
              </a:spcAft>
              <a:buFont typeface="Arial" panose="020B0604020202020204" pitchFamily="34" charset="0"/>
              <a:buChar char="•"/>
            </a:pPr>
            <a:r>
              <a:rPr lang="en-US" sz="1600" dirty="0">
                <a:latin typeface="+mn-lt"/>
              </a:rPr>
              <a:t>Measure your user experience and analyze users' behavior.</a:t>
            </a:r>
          </a:p>
        </p:txBody>
      </p:sp>
      <p:sp>
        <p:nvSpPr>
          <p:cNvPr id="3" name="Content Placeholder 2">
            <a:extLst>
              <a:ext uri="{FF2B5EF4-FFF2-40B4-BE49-F238E27FC236}">
                <a16:creationId xmlns:a16="http://schemas.microsoft.com/office/drawing/2014/main" id="{B3E0C718-9883-433D-B181-C6F035FB03E2}"/>
              </a:ext>
            </a:extLst>
          </p:cNvPr>
          <p:cNvSpPr txBox="1">
            <a:spLocks/>
          </p:cNvSpPr>
          <p:nvPr/>
        </p:nvSpPr>
        <p:spPr>
          <a:xfrm>
            <a:off x="4390400" y="2764453"/>
            <a:ext cx="3384000" cy="2524858"/>
          </a:xfrm>
          <a:prstGeom prst="rect">
            <a:avLst/>
          </a:prstGeom>
        </p:spPr>
        <p:txBody>
          <a:bodyPr vert="horz" wrap="square" lIns="0" tIns="4680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00"/>
              </a:spcAft>
            </a:pPr>
            <a:r>
              <a:rPr lang="en-US" sz="1800" dirty="0"/>
              <a:t>Use Azure Monitor VM insights to:</a:t>
            </a:r>
          </a:p>
          <a:p>
            <a:pPr marL="285750" indent="-285750">
              <a:spcAft>
                <a:spcPts val="600"/>
              </a:spcAft>
              <a:buFont typeface="Arial" panose="020B0604020202020204" pitchFamily="34" charset="0"/>
              <a:buChar char="•"/>
            </a:pPr>
            <a:r>
              <a:rPr lang="en-US" sz="1600" dirty="0">
                <a:latin typeface="+mn-lt"/>
              </a:rPr>
              <a:t>View the health and performance of your VMs.</a:t>
            </a:r>
          </a:p>
          <a:p>
            <a:pPr marL="285750" indent="-285750">
              <a:spcAft>
                <a:spcPts val="600"/>
              </a:spcAft>
              <a:buFont typeface="Arial" panose="020B0604020202020204" pitchFamily="34" charset="0"/>
              <a:buChar char="•"/>
            </a:pPr>
            <a:r>
              <a:rPr lang="en-US" sz="1600" dirty="0">
                <a:latin typeface="+mn-lt"/>
              </a:rPr>
              <a:t>Monitor your VMs at-scale across multiple subscriptions and resource groups.</a:t>
            </a:r>
          </a:p>
          <a:p>
            <a:pPr marL="285750" indent="-285750">
              <a:spcAft>
                <a:spcPts val="600"/>
              </a:spcAft>
              <a:buFont typeface="Arial" panose="020B0604020202020204" pitchFamily="34" charset="0"/>
              <a:buChar char="•"/>
            </a:pPr>
            <a:r>
              <a:rPr lang="en-US" sz="1600" dirty="0">
                <a:latin typeface="+mn-lt"/>
              </a:rPr>
              <a:t>Want a topology view that shows the processes, and network connection details of your VMs and scale sets.</a:t>
            </a:r>
          </a:p>
        </p:txBody>
      </p:sp>
      <p:cxnSp>
        <p:nvCxnSpPr>
          <p:cNvPr id="4" name="Straight Connector 3">
            <a:extLst>
              <a:ext uri="{FF2B5EF4-FFF2-40B4-BE49-F238E27FC236}">
                <a16:creationId xmlns:a16="http://schemas.microsoft.com/office/drawing/2014/main" id="{5D7B1AD2-8D8D-46FE-ADC3-205A80117E73}"/>
              </a:ext>
              <a:ext uri="{C183D7F6-B498-43B3-948B-1728B52AA6E4}">
                <adec:decorative xmlns:adec="http://schemas.microsoft.com/office/drawing/2017/decorative" val="1"/>
              </a:ext>
            </a:extLst>
          </p:cNvPr>
          <p:cNvCxnSpPr>
            <a:cxnSpLocks/>
          </p:cNvCxnSpPr>
          <p:nvPr/>
        </p:nvCxnSpPr>
        <p:spPr>
          <a:xfrm>
            <a:off x="4098552" y="2839125"/>
            <a:ext cx="0" cy="2637848"/>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92A85C41-7C7C-461C-B643-5C90D7C9312B}"/>
              </a:ext>
            </a:extLst>
          </p:cNvPr>
          <p:cNvSpPr txBox="1">
            <a:spLocks/>
          </p:cNvSpPr>
          <p:nvPr/>
        </p:nvSpPr>
        <p:spPr>
          <a:xfrm>
            <a:off x="8389358" y="2762925"/>
            <a:ext cx="3384000" cy="3048079"/>
          </a:xfrm>
          <a:prstGeom prst="rect">
            <a:avLst/>
          </a:prstGeom>
        </p:spPr>
        <p:txBody>
          <a:bodyPr vert="horz" wrap="square" lIns="0" tIns="4680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00"/>
              </a:spcAft>
            </a:pPr>
            <a:r>
              <a:rPr lang="en-US" sz="1800" dirty="0"/>
              <a:t>Use Azure Monitor container insights to:</a:t>
            </a:r>
          </a:p>
          <a:p>
            <a:pPr marL="285750" indent="-285750">
              <a:spcAft>
                <a:spcPts val="400"/>
              </a:spcAft>
              <a:buFont typeface="Arial" panose="020B0604020202020204" pitchFamily="34" charset="0"/>
              <a:buChar char="•"/>
            </a:pPr>
            <a:r>
              <a:rPr lang="en-US" sz="1600" dirty="0">
                <a:latin typeface="+mn-lt"/>
              </a:rPr>
              <a:t>View the health and performance of your Kubernetes workloads at-scale across multiple subscriptions and resource groups.</a:t>
            </a:r>
          </a:p>
          <a:p>
            <a:pPr marL="285750" indent="-285750">
              <a:spcAft>
                <a:spcPts val="400"/>
              </a:spcAft>
              <a:buFont typeface="Arial" panose="020B0604020202020204" pitchFamily="34" charset="0"/>
              <a:buChar char="•"/>
            </a:pPr>
            <a:r>
              <a:rPr lang="en-US" sz="1600" dirty="0">
                <a:latin typeface="+mn-lt"/>
              </a:rPr>
              <a:t>Want visibility into memory and processor performance metrics from controllers, nodes, and containers.</a:t>
            </a:r>
          </a:p>
          <a:p>
            <a:pPr marL="285750" indent="-285750">
              <a:spcAft>
                <a:spcPts val="400"/>
              </a:spcAft>
              <a:buFont typeface="Arial" panose="020B0604020202020204" pitchFamily="34" charset="0"/>
              <a:buChar char="•"/>
            </a:pPr>
            <a:r>
              <a:rPr lang="en-US" sz="1600" dirty="0">
                <a:latin typeface="+mn-lt"/>
              </a:rPr>
              <a:t>Want view and store container logs for real time and historical analysis.</a:t>
            </a:r>
          </a:p>
        </p:txBody>
      </p:sp>
      <p:cxnSp>
        <p:nvCxnSpPr>
          <p:cNvPr id="7" name="Straight Connector 6">
            <a:extLst>
              <a:ext uri="{FF2B5EF4-FFF2-40B4-BE49-F238E27FC236}">
                <a16:creationId xmlns:a16="http://schemas.microsoft.com/office/drawing/2014/main" id="{D154C814-FE45-49A3-970E-69E0DD82B50C}"/>
              </a:ext>
              <a:ext uri="{C183D7F6-B498-43B3-948B-1728B52AA6E4}">
                <adec:decorative xmlns:adec="http://schemas.microsoft.com/office/drawing/2017/decorative" val="1"/>
              </a:ext>
            </a:extLst>
          </p:cNvPr>
          <p:cNvCxnSpPr>
            <a:cxnSpLocks/>
          </p:cNvCxnSpPr>
          <p:nvPr/>
        </p:nvCxnSpPr>
        <p:spPr>
          <a:xfrm>
            <a:off x="8097510" y="2837597"/>
            <a:ext cx="0" cy="2639376"/>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30708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AECCF-BC0F-43C7-B068-A4D95DD7682D}"/>
              </a:ext>
            </a:extLst>
          </p:cNvPr>
          <p:cNvSpPr>
            <a:spLocks noGrp="1"/>
          </p:cNvSpPr>
          <p:nvPr>
            <p:ph type="title"/>
          </p:nvPr>
        </p:nvSpPr>
        <p:spPr/>
        <p:txBody>
          <a:bodyPr/>
          <a:lstStyle/>
          <a:p>
            <a:r>
              <a:rPr lang="en-US" dirty="0"/>
              <a:t>Select Application Insights</a:t>
            </a:r>
          </a:p>
        </p:txBody>
      </p:sp>
      <p:sp>
        <p:nvSpPr>
          <p:cNvPr id="6" name="TextBox 5">
            <a:extLst>
              <a:ext uri="{FF2B5EF4-FFF2-40B4-BE49-F238E27FC236}">
                <a16:creationId xmlns:a16="http://schemas.microsoft.com/office/drawing/2014/main" id="{B33F3AA4-9FE1-4302-B1AA-1BD22F5B4956}"/>
              </a:ext>
            </a:extLst>
          </p:cNvPr>
          <p:cNvSpPr txBox="1"/>
          <p:nvPr/>
        </p:nvSpPr>
        <p:spPr>
          <a:xfrm>
            <a:off x="456796" y="1752676"/>
            <a:ext cx="5212546" cy="657265"/>
          </a:xfrm>
          <a:prstGeom prst="rect">
            <a:avLst/>
          </a:prstGeom>
          <a:solidFill>
            <a:schemeClr val="bg1">
              <a:lumMod val="95000"/>
            </a:schemeClr>
          </a:solidFill>
        </p:spPr>
        <p:txBody>
          <a:bodyPr wrap="square">
            <a:spAutoFit/>
          </a:bodyPr>
          <a:lstStyle/>
          <a:p>
            <a:r>
              <a:rPr lang="en-US" sz="1800" dirty="0"/>
              <a:t>You want to understand how your app is performing and how it's being used. </a:t>
            </a:r>
          </a:p>
        </p:txBody>
      </p:sp>
      <p:sp>
        <p:nvSpPr>
          <p:cNvPr id="8" name="TextBox 7">
            <a:extLst>
              <a:ext uri="{FF2B5EF4-FFF2-40B4-BE49-F238E27FC236}">
                <a16:creationId xmlns:a16="http://schemas.microsoft.com/office/drawing/2014/main" id="{8A7F3BB3-3C98-45AC-AD96-1246FEE3D04D}"/>
              </a:ext>
            </a:extLst>
          </p:cNvPr>
          <p:cNvSpPr txBox="1"/>
          <p:nvPr/>
        </p:nvSpPr>
        <p:spPr>
          <a:xfrm>
            <a:off x="456796" y="2674436"/>
            <a:ext cx="5212546" cy="657265"/>
          </a:xfrm>
          <a:prstGeom prst="rect">
            <a:avLst/>
          </a:prstGeom>
          <a:solidFill>
            <a:schemeClr val="bg1">
              <a:lumMod val="95000"/>
            </a:schemeClr>
          </a:solidFill>
        </p:spPr>
        <p:txBody>
          <a:bodyPr wrap="square">
            <a:spAutoFit/>
          </a:bodyPr>
          <a:lstStyle/>
          <a:p>
            <a:r>
              <a:rPr lang="en-US" sz="1800" dirty="0"/>
              <a:t>You need usage information on request rates, response times, and failure rates.</a:t>
            </a:r>
          </a:p>
        </p:txBody>
      </p:sp>
      <p:sp>
        <p:nvSpPr>
          <p:cNvPr id="12" name="TextBox 11">
            <a:extLst>
              <a:ext uri="{FF2B5EF4-FFF2-40B4-BE49-F238E27FC236}">
                <a16:creationId xmlns:a16="http://schemas.microsoft.com/office/drawing/2014/main" id="{62FE4145-6EAA-4273-84D2-D9A3246605BB}"/>
              </a:ext>
            </a:extLst>
          </p:cNvPr>
          <p:cNvSpPr txBox="1"/>
          <p:nvPr/>
        </p:nvSpPr>
        <p:spPr>
          <a:xfrm>
            <a:off x="456795" y="3596198"/>
            <a:ext cx="5212546" cy="657265"/>
          </a:xfrm>
          <a:prstGeom prst="rect">
            <a:avLst/>
          </a:prstGeom>
          <a:solidFill>
            <a:schemeClr val="bg1">
              <a:lumMod val="95000"/>
            </a:schemeClr>
          </a:solidFill>
        </p:spPr>
        <p:txBody>
          <a:bodyPr wrap="square">
            <a:spAutoFit/>
          </a:bodyPr>
          <a:lstStyle/>
          <a:p>
            <a:r>
              <a:rPr lang="en-US" sz="1800" dirty="0"/>
              <a:t>You need transaction diagnostics and performance statistics (client and server).</a:t>
            </a:r>
          </a:p>
        </p:txBody>
      </p:sp>
      <p:sp>
        <p:nvSpPr>
          <p:cNvPr id="14" name="TextBox 13">
            <a:extLst>
              <a:ext uri="{FF2B5EF4-FFF2-40B4-BE49-F238E27FC236}">
                <a16:creationId xmlns:a16="http://schemas.microsoft.com/office/drawing/2014/main" id="{C3DA9FF2-B8CF-47ED-939D-D84F90C448D2}"/>
              </a:ext>
            </a:extLst>
          </p:cNvPr>
          <p:cNvSpPr txBox="1"/>
          <p:nvPr/>
        </p:nvSpPr>
        <p:spPr>
          <a:xfrm>
            <a:off x="468101" y="4517959"/>
            <a:ext cx="5212546" cy="657265"/>
          </a:xfrm>
          <a:prstGeom prst="rect">
            <a:avLst/>
          </a:prstGeom>
          <a:solidFill>
            <a:schemeClr val="bg1">
              <a:lumMod val="95000"/>
            </a:schemeClr>
          </a:solidFill>
        </p:spPr>
        <p:txBody>
          <a:bodyPr wrap="square">
            <a:spAutoFit/>
          </a:bodyPr>
          <a:lstStyle/>
          <a:p>
            <a:r>
              <a:rPr lang="en-US" sz="1800" dirty="0"/>
              <a:t>You want to automatically collect a snapshot of a live application to analyze it at a later stage.</a:t>
            </a:r>
          </a:p>
        </p:txBody>
      </p:sp>
      <p:pic>
        <p:nvPicPr>
          <p:cNvPr id="4" name="Picture 3" descr="Application Insights receives web app data and sends to output sources. ">
            <a:extLst>
              <a:ext uri="{FF2B5EF4-FFF2-40B4-BE49-F238E27FC236}">
                <a16:creationId xmlns:a16="http://schemas.microsoft.com/office/drawing/2014/main" id="{2BDC2BF5-E454-4BD7-BAA5-55002C0E66B9}"/>
              </a:ext>
            </a:extLst>
          </p:cNvPr>
          <p:cNvPicPr>
            <a:picLocks noChangeAspect="1"/>
          </p:cNvPicPr>
          <p:nvPr/>
        </p:nvPicPr>
        <p:blipFill>
          <a:blip r:embed="rId3"/>
          <a:stretch>
            <a:fillRect/>
          </a:stretch>
        </p:blipFill>
        <p:spPr>
          <a:xfrm>
            <a:off x="6109228" y="1924954"/>
            <a:ext cx="5729410" cy="3239242"/>
          </a:xfrm>
          <a:prstGeom prst="rect">
            <a:avLst/>
          </a:prstGeom>
        </p:spPr>
      </p:pic>
      <p:sp>
        <p:nvSpPr>
          <p:cNvPr id="10" name="Rectangle 9">
            <a:extLst>
              <a:ext uri="{FF2B5EF4-FFF2-40B4-BE49-F238E27FC236}">
                <a16:creationId xmlns:a16="http://schemas.microsoft.com/office/drawing/2014/main" id="{27E22D96-7960-4E68-A709-7BB80C423761}"/>
              </a:ext>
              <a:ext uri="{C183D7F6-B498-43B3-948B-1728B52AA6E4}">
                <adec:decorative xmlns:adec="http://schemas.microsoft.com/office/drawing/2017/decorative" val="1"/>
              </a:ext>
            </a:extLst>
          </p:cNvPr>
          <p:cNvSpPr/>
          <p:nvPr/>
        </p:nvSpPr>
        <p:spPr bwMode="auto">
          <a:xfrm>
            <a:off x="5852194" y="1023906"/>
            <a:ext cx="6157991" cy="5041339"/>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spcBef>
                <a:spcPct val="0"/>
              </a:spcBef>
              <a:spcAft>
                <a:spcPct val="0"/>
              </a:spcAft>
            </a:pPr>
            <a:endParaRPr lang="en-IN" sz="2353"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55183523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185030-BEA2-4632-AB28-B529039DC099}"/>
              </a:ext>
            </a:extLst>
          </p:cNvPr>
          <p:cNvSpPr>
            <a:spLocks noGrp="1"/>
          </p:cNvSpPr>
          <p:nvPr>
            <p:ph type="title"/>
          </p:nvPr>
        </p:nvSpPr>
        <p:spPr/>
        <p:txBody>
          <a:bodyPr/>
          <a:lstStyle/>
          <a:p>
            <a:r>
              <a:rPr lang="en-US" dirty="0"/>
              <a:t>Design for Azure Data Explorer</a:t>
            </a:r>
          </a:p>
        </p:txBody>
      </p:sp>
      <p:pic>
        <p:nvPicPr>
          <p:cNvPr id="6" name="Picture Placeholder 5">
            <a:extLst>
              <a:ext uri="{FF2B5EF4-FFF2-40B4-BE49-F238E27FC236}">
                <a16:creationId xmlns:a16="http://schemas.microsoft.com/office/drawing/2014/main" id="{E09C52C1-0B9F-4080-85F8-201100291C1B}"/>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355224847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18643" y="440494"/>
            <a:ext cx="11341268" cy="642840"/>
          </a:xfrm>
        </p:spPr>
        <p:txBody>
          <a:bodyPr/>
          <a:lstStyle/>
          <a:p>
            <a:r>
              <a:rPr lang="en-US" dirty="0"/>
              <a:t>When to use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Data Explorer </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232E7D60-740D-4952-8638-E5F7168573FF}"/>
              </a:ext>
            </a:extLst>
          </p:cNvPr>
          <p:cNvSpPr>
            <a:spLocks noGrp="1"/>
          </p:cNvSpPr>
          <p:nvPr>
            <p:ph type="body" sz="quarter" idx="10"/>
          </p:nvPr>
        </p:nvSpPr>
        <p:spPr>
          <a:xfrm>
            <a:off x="432089" y="971190"/>
            <a:ext cx="11341268" cy="430887"/>
          </a:xfrm>
        </p:spPr>
        <p:txBody>
          <a:bodyPr/>
          <a:lstStyle/>
          <a:p>
            <a:r>
              <a:rPr lang="en-US" dirty="0"/>
              <a:t>Azure Data Explorer is a fast and highly scalable data exploration service for log and telemetry data.</a:t>
            </a:r>
          </a:p>
        </p:txBody>
      </p:sp>
      <p:sp>
        <p:nvSpPr>
          <p:cNvPr id="7" name="Text Placeholder 4">
            <a:extLst>
              <a:ext uri="{FF2B5EF4-FFF2-40B4-BE49-F238E27FC236}">
                <a16:creationId xmlns:a16="http://schemas.microsoft.com/office/drawing/2014/main" id="{EE1B3FEE-7DA0-4771-A5B0-C26F151E087D}"/>
              </a:ext>
            </a:extLst>
          </p:cNvPr>
          <p:cNvSpPr txBox="1">
            <a:spLocks/>
          </p:cNvSpPr>
          <p:nvPr/>
        </p:nvSpPr>
        <p:spPr>
          <a:xfrm>
            <a:off x="418643" y="2098579"/>
            <a:ext cx="5312306" cy="3672300"/>
          </a:xfrm>
          <a:prstGeom prst="rect">
            <a:avLst/>
          </a:prstGeom>
        </p:spPr>
        <p:txBody>
          <a:bodyPr lIns="0" tIns="45720" rIns="0" bIns="45720"/>
          <a:lstStyle>
            <a:lvl1pPr marL="0" marR="0" indent="0" algn="l" defTabSz="914367" rtl="0" eaLnBrk="1" fontAlgn="auto" latinLnBrk="0" hangingPunct="1">
              <a:lnSpc>
                <a:spcPct val="100000"/>
              </a:lnSpc>
              <a:spcBef>
                <a:spcPts val="0"/>
              </a:spcBef>
              <a:spcAft>
                <a:spcPts val="600"/>
              </a:spcAft>
              <a:buClrTx/>
              <a:buSzPct val="90000"/>
              <a:buFont typeface="Arial" panose="020B0604020202020204" pitchFamily="34" charset="0"/>
              <a:buNone/>
              <a:tabLst/>
              <a:defRPr sz="16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t>Helps you handle the many data streams emitted by modern software, so you can collect, store, and analyze data.</a:t>
            </a:r>
          </a:p>
          <a:p>
            <a:pPr marL="285750" indent="-285750">
              <a:buFont typeface="Arial" panose="020B0604020202020204" pitchFamily="34" charset="0"/>
              <a:buChar char="•"/>
            </a:pPr>
            <a:r>
              <a:rPr lang="en-US" sz="1800" dirty="0"/>
              <a:t>Azure Data Explorer is ideal for analyzing large volumes of diverse data from any data source, such as websites, applications, IoT devices, and more.</a:t>
            </a:r>
          </a:p>
          <a:p>
            <a:pPr marL="285750" indent="-285750">
              <a:buFont typeface="Arial" panose="020B0604020202020204" pitchFamily="34" charset="0"/>
              <a:buChar char="•"/>
            </a:pPr>
            <a:r>
              <a:rPr lang="en-US" sz="1800" dirty="0"/>
              <a:t>This data is used for diagnostics, monitoring, reporting, machine learning, and additional analytics capabilities.</a:t>
            </a:r>
          </a:p>
          <a:p>
            <a:pPr marL="285750" indent="-285750">
              <a:buFont typeface="Arial" panose="020B0604020202020204" pitchFamily="34" charset="0"/>
              <a:buChar char="•"/>
            </a:pPr>
            <a:r>
              <a:rPr lang="en-US" sz="1800" dirty="0"/>
              <a:t>Can combine with Azure Sentinel and Azure Monitor.</a:t>
            </a:r>
          </a:p>
        </p:txBody>
      </p:sp>
      <p:sp>
        <p:nvSpPr>
          <p:cNvPr id="2" name="Rectangle 1">
            <a:extLst>
              <a:ext uri="{FF2B5EF4-FFF2-40B4-BE49-F238E27FC236}">
                <a16:creationId xmlns:a16="http://schemas.microsoft.com/office/drawing/2014/main" id="{6FD4862C-129B-4B19-AA19-05AA40BCFA8A}"/>
              </a:ext>
              <a:ext uri="{C183D7F6-B498-43B3-948B-1728B52AA6E4}">
                <adec:decorative xmlns:adec="http://schemas.microsoft.com/office/drawing/2017/decorative" val="1"/>
              </a:ext>
            </a:extLst>
          </p:cNvPr>
          <p:cNvSpPr/>
          <p:nvPr/>
        </p:nvSpPr>
        <p:spPr bwMode="auto">
          <a:xfrm>
            <a:off x="5932966" y="1852775"/>
            <a:ext cx="5996763" cy="4313983"/>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End-to-end monitoring solution integrated with Azure Monitor for ingesting streamed and batched logs from diverse sources">
            <a:extLst>
              <a:ext uri="{FF2B5EF4-FFF2-40B4-BE49-F238E27FC236}">
                <a16:creationId xmlns:a16="http://schemas.microsoft.com/office/drawing/2014/main" id="{BF3FCF09-8C37-4B42-8B51-F8880A089D57}"/>
              </a:ext>
            </a:extLst>
          </p:cNvPr>
          <p:cNvPicPr>
            <a:picLocks noChangeAspect="1"/>
          </p:cNvPicPr>
          <p:nvPr/>
        </p:nvPicPr>
        <p:blipFill>
          <a:blip r:embed="rId4"/>
          <a:stretch>
            <a:fillRect/>
          </a:stretch>
        </p:blipFill>
        <p:spPr>
          <a:xfrm>
            <a:off x="6024054" y="2371060"/>
            <a:ext cx="5910803" cy="3317359"/>
          </a:xfrm>
          <a:prstGeom prst="rect">
            <a:avLst/>
          </a:prstGeom>
        </p:spPr>
      </p:pic>
    </p:spTree>
    <p:extLst>
      <p:ext uri="{BB962C8B-B14F-4D97-AF65-F5344CB8AC3E}">
        <p14:creationId xmlns:p14="http://schemas.microsoft.com/office/powerpoint/2010/main" val="40627268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87708E-A548-46E6-A6DB-D66112A17629}"/>
              </a:ext>
            </a:extLst>
          </p:cNvPr>
          <p:cNvSpPr>
            <a:spLocks noGrp="1"/>
          </p:cNvSpPr>
          <p:nvPr>
            <p:ph type="title"/>
          </p:nvPr>
        </p:nvSpPr>
        <p:spPr/>
        <p:txBody>
          <a:bodyPr/>
          <a:lstStyle/>
          <a:p>
            <a:r>
              <a:rPr lang="en-US" dirty="0"/>
              <a:t>Review</a:t>
            </a:r>
          </a:p>
        </p:txBody>
      </p:sp>
      <p:pic>
        <p:nvPicPr>
          <p:cNvPr id="6" name="Picture 5">
            <a:extLst>
              <a:ext uri="{FF2B5EF4-FFF2-40B4-BE49-F238E27FC236}">
                <a16:creationId xmlns:a16="http://schemas.microsoft.com/office/drawing/2014/main" id="{9BC29629-C4EC-49DB-B1DD-BA76BEF3829B}"/>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287071" y="2671688"/>
            <a:ext cx="1027252" cy="1493963"/>
          </a:xfrm>
          <a:prstGeom prst="rect">
            <a:avLst/>
          </a:prstGeom>
        </p:spPr>
      </p:pic>
    </p:spTree>
    <p:extLst>
      <p:ext uri="{BB962C8B-B14F-4D97-AF65-F5344CB8AC3E}">
        <p14:creationId xmlns:p14="http://schemas.microsoft.com/office/powerpoint/2010/main" val="397472214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604F9-D051-4836-AFC7-BF1CE714F7BC}"/>
              </a:ext>
            </a:extLst>
          </p:cNvPr>
          <p:cNvSpPr>
            <a:spLocks noGrp="1"/>
          </p:cNvSpPr>
          <p:nvPr>
            <p:ph type="title"/>
          </p:nvPr>
        </p:nvSpPr>
        <p:spPr/>
        <p:txBody>
          <a:bodyPr/>
          <a:lstStyle/>
          <a:p>
            <a:r>
              <a:rPr lang="en-US" dirty="0"/>
              <a:t>Use Case Scenarios (matching) </a:t>
            </a:r>
          </a:p>
        </p:txBody>
      </p:sp>
      <p:sp>
        <p:nvSpPr>
          <p:cNvPr id="3" name="Rectangle 2">
            <a:extLst>
              <a:ext uri="{FF2B5EF4-FFF2-40B4-BE49-F238E27FC236}">
                <a16:creationId xmlns:a16="http://schemas.microsoft.com/office/drawing/2014/main" id="{70D0E12E-7DB8-4F36-9152-E1752F8B896A}"/>
              </a:ext>
            </a:extLst>
          </p:cNvPr>
          <p:cNvSpPr/>
          <p:nvPr/>
        </p:nvSpPr>
        <p:spPr>
          <a:xfrm>
            <a:off x="4020992" y="1433890"/>
            <a:ext cx="3549850" cy="161657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lvl="0">
              <a:buClr>
                <a:srgbClr val="000000"/>
              </a:buClr>
            </a:pPr>
            <a:r>
              <a:rPr lang="en-US" sz="1961" dirty="0">
                <a:solidFill>
                  <a:schemeClr val="dk1"/>
                </a:solidFill>
                <a:latin typeface="Segoe UI"/>
              </a:rPr>
              <a:t>Measure user experience and analyze users' behavior for all external facing applications</a:t>
            </a:r>
            <a:endParaRPr lang="en-US" sz="1961" dirty="0"/>
          </a:p>
        </p:txBody>
      </p:sp>
      <p:sp>
        <p:nvSpPr>
          <p:cNvPr id="6" name="Rectangle 5">
            <a:extLst>
              <a:ext uri="{FF2B5EF4-FFF2-40B4-BE49-F238E27FC236}">
                <a16:creationId xmlns:a16="http://schemas.microsoft.com/office/drawing/2014/main" id="{512278D8-10E1-46EF-B9BE-A27AE1009BE6}"/>
              </a:ext>
            </a:extLst>
          </p:cNvPr>
          <p:cNvSpPr/>
          <p:nvPr/>
        </p:nvSpPr>
        <p:spPr>
          <a:xfrm>
            <a:off x="4020991" y="3204067"/>
            <a:ext cx="3549850" cy="119269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r>
              <a:rPr lang="en-US" sz="1961">
                <a:latin typeface="+mn-lt"/>
                <a:ea typeface="+mn-ea"/>
                <a:cs typeface="Segoe UI Semilight" panose="020B0402040204020203" pitchFamily="34" charset="0"/>
              </a:rPr>
              <a:t>You need to edit </a:t>
            </a:r>
            <a:r>
              <a:rPr lang="en-US" sz="1961" dirty="0">
                <a:latin typeface="+mn-lt"/>
                <a:ea typeface="+mn-ea"/>
                <a:cs typeface="Segoe UI Semilight" panose="020B0402040204020203" pitchFamily="34" charset="0"/>
              </a:rPr>
              <a:t>and run log queries</a:t>
            </a:r>
          </a:p>
        </p:txBody>
      </p:sp>
      <p:sp>
        <p:nvSpPr>
          <p:cNvPr id="10" name="Rectangle 9">
            <a:extLst>
              <a:ext uri="{FF2B5EF4-FFF2-40B4-BE49-F238E27FC236}">
                <a16:creationId xmlns:a16="http://schemas.microsoft.com/office/drawing/2014/main" id="{3BAB8C1D-797F-48EA-8143-2B32B7D9757F}"/>
              </a:ext>
            </a:extLst>
          </p:cNvPr>
          <p:cNvSpPr/>
          <p:nvPr/>
        </p:nvSpPr>
        <p:spPr>
          <a:xfrm>
            <a:off x="4020991" y="4630042"/>
            <a:ext cx="3549850" cy="119269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defTabSz="1066595">
              <a:spcBef>
                <a:spcPct val="0"/>
              </a:spcBef>
              <a:spcAft>
                <a:spcPct val="35000"/>
              </a:spcAft>
              <a:defRPr/>
            </a:pPr>
            <a:r>
              <a:rPr lang="en-US" sz="1961" dirty="0">
                <a:latin typeface="+mn-lt"/>
                <a:ea typeface="+mn-ea"/>
                <a:cs typeface="Segoe UI Semilight" panose="020B0402040204020203" pitchFamily="34" charset="0"/>
              </a:rPr>
              <a:t>You need data analysis and the creation of rich visual reports </a:t>
            </a:r>
          </a:p>
        </p:txBody>
      </p:sp>
      <p:sp>
        <p:nvSpPr>
          <p:cNvPr id="4" name="Rectangle 3">
            <a:extLst>
              <a:ext uri="{FF2B5EF4-FFF2-40B4-BE49-F238E27FC236}">
                <a16:creationId xmlns:a16="http://schemas.microsoft.com/office/drawing/2014/main" id="{18980CAE-4446-4947-B232-2BDEA491722A}"/>
              </a:ext>
              <a:ext uri="{C183D7F6-B498-43B3-948B-1728B52AA6E4}">
                <adec:decorative xmlns:adec="http://schemas.microsoft.com/office/drawing/2017/decorative" val="0"/>
              </a:ext>
            </a:extLst>
          </p:cNvPr>
          <p:cNvSpPr/>
          <p:nvPr/>
        </p:nvSpPr>
        <p:spPr>
          <a:xfrm>
            <a:off x="7808054" y="1417345"/>
            <a:ext cx="3549850" cy="164874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lvl="0">
              <a:buClr>
                <a:srgbClr val="000000"/>
              </a:buClr>
            </a:pPr>
            <a:r>
              <a:rPr lang="en-US" sz="1961" dirty="0">
                <a:solidFill>
                  <a:schemeClr val="dk1"/>
                </a:solidFill>
                <a:latin typeface="Segoe UI"/>
              </a:rPr>
              <a:t>Solution for collecting, analyzing, and acting on telemetry from your cloud and on-premises environments</a:t>
            </a:r>
            <a:endParaRPr lang="en-US" sz="1961" dirty="0"/>
          </a:p>
        </p:txBody>
      </p:sp>
      <p:sp>
        <p:nvSpPr>
          <p:cNvPr id="8" name="Rectangle 7">
            <a:extLst>
              <a:ext uri="{FF2B5EF4-FFF2-40B4-BE49-F238E27FC236}">
                <a16:creationId xmlns:a16="http://schemas.microsoft.com/office/drawing/2014/main" id="{F065410A-6BA8-488C-B38C-F5B69B5F2933}"/>
              </a:ext>
            </a:extLst>
          </p:cNvPr>
          <p:cNvSpPr/>
          <p:nvPr/>
        </p:nvSpPr>
        <p:spPr>
          <a:xfrm>
            <a:off x="7825405" y="3225542"/>
            <a:ext cx="3549850" cy="120372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defTabSz="1066595">
              <a:spcBef>
                <a:spcPct val="0"/>
              </a:spcBef>
              <a:spcAft>
                <a:spcPct val="35000"/>
              </a:spcAft>
              <a:defRPr/>
            </a:pPr>
            <a:r>
              <a:rPr lang="en-US" sz="1961" dirty="0">
                <a:solidFill>
                  <a:schemeClr val="dk1"/>
                </a:solidFill>
                <a:latin typeface="Segoe UI"/>
              </a:rPr>
              <a:t>You need transaction diagnostics and performance statistics (client and server).</a:t>
            </a:r>
          </a:p>
        </p:txBody>
      </p:sp>
      <p:sp>
        <p:nvSpPr>
          <p:cNvPr id="12" name="Rectangle 11">
            <a:extLst>
              <a:ext uri="{FF2B5EF4-FFF2-40B4-BE49-F238E27FC236}">
                <a16:creationId xmlns:a16="http://schemas.microsoft.com/office/drawing/2014/main" id="{7F4C5177-B658-4F98-8C17-0C0C0089F1F9}"/>
              </a:ext>
            </a:extLst>
          </p:cNvPr>
          <p:cNvSpPr/>
          <p:nvPr/>
        </p:nvSpPr>
        <p:spPr>
          <a:xfrm>
            <a:off x="7808054" y="4646587"/>
            <a:ext cx="3549850" cy="119269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r>
              <a:rPr lang="en-US" sz="1961" dirty="0">
                <a:latin typeface="+mn-lt"/>
                <a:ea typeface="+mn-ea"/>
                <a:cs typeface="Segoe UI Semilight" panose="020B0402040204020203" pitchFamily="34" charset="0"/>
              </a:rPr>
              <a:t>You need usage information on request rates, response times, and failure rates of an application</a:t>
            </a:r>
          </a:p>
        </p:txBody>
      </p:sp>
      <p:sp>
        <p:nvSpPr>
          <p:cNvPr id="27" name="Arrow: Right 26">
            <a:extLst>
              <a:ext uri="{FF2B5EF4-FFF2-40B4-BE49-F238E27FC236}">
                <a16:creationId xmlns:a16="http://schemas.microsoft.com/office/drawing/2014/main" id="{2709B474-8873-4066-9C99-238BC5A71995}"/>
              </a:ext>
              <a:ext uri="{C183D7F6-B498-43B3-948B-1728B52AA6E4}">
                <adec:decorative xmlns:adec="http://schemas.microsoft.com/office/drawing/2017/decorative" val="1"/>
              </a:ext>
            </a:extLst>
          </p:cNvPr>
          <p:cNvSpPr/>
          <p:nvPr/>
        </p:nvSpPr>
        <p:spPr bwMode="auto">
          <a:xfrm>
            <a:off x="3407338" y="3035426"/>
            <a:ext cx="508782" cy="961220"/>
          </a:xfrm>
          <a:prstGeom prst="right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9" name="TextBox 28">
            <a:extLst>
              <a:ext uri="{FF2B5EF4-FFF2-40B4-BE49-F238E27FC236}">
                <a16:creationId xmlns:a16="http://schemas.microsoft.com/office/drawing/2014/main" id="{E6F6B26F-9802-45C0-9BA0-B7EC0E92B60A}"/>
              </a:ext>
              <a:ext uri="{C183D7F6-B498-43B3-948B-1728B52AA6E4}">
                <adec:decorative xmlns:adec="http://schemas.microsoft.com/office/drawing/2017/decorative" val="1"/>
              </a:ext>
            </a:extLst>
          </p:cNvPr>
          <p:cNvSpPr txBox="1"/>
          <p:nvPr/>
        </p:nvSpPr>
        <p:spPr>
          <a:xfrm>
            <a:off x="731843" y="1417345"/>
            <a:ext cx="2476673" cy="961220"/>
          </a:xfrm>
          <a:prstGeom prst="rect">
            <a:avLst/>
          </a:prstGeom>
          <a:solidFill>
            <a:schemeClr val="tx2">
              <a:lumMod val="50000"/>
            </a:schemeClr>
          </a:solidFill>
        </p:spPr>
        <p:txBody>
          <a:bodyPr wrap="square" lIns="179285" tIns="143428" rIns="179285" bIns="143428" rtlCol="0" anchor="ctr">
            <a:noAutofit/>
          </a:bodyPr>
          <a:lstStyle/>
          <a:p>
            <a:pPr algn="ctr">
              <a:lnSpc>
                <a:spcPct val="90000"/>
              </a:lnSpc>
              <a:spcAft>
                <a:spcPts val="588"/>
              </a:spcAft>
            </a:pPr>
            <a:r>
              <a:rPr lang="en-US" sz="2353" dirty="0">
                <a:solidFill>
                  <a:schemeClr val="bg1"/>
                </a:solidFill>
              </a:rPr>
              <a:t>Azure Monitor</a:t>
            </a:r>
          </a:p>
        </p:txBody>
      </p:sp>
      <p:sp>
        <p:nvSpPr>
          <p:cNvPr id="31" name="TextBox 30">
            <a:extLst>
              <a:ext uri="{FF2B5EF4-FFF2-40B4-BE49-F238E27FC236}">
                <a16:creationId xmlns:a16="http://schemas.microsoft.com/office/drawing/2014/main" id="{FB0F5641-F70C-4F60-9EAE-9F0A9198F8DF}"/>
              </a:ext>
              <a:ext uri="{C183D7F6-B498-43B3-948B-1728B52AA6E4}">
                <adec:decorative xmlns:adec="http://schemas.microsoft.com/office/drawing/2017/decorative" val="1"/>
              </a:ext>
            </a:extLst>
          </p:cNvPr>
          <p:cNvSpPr txBox="1"/>
          <p:nvPr/>
        </p:nvSpPr>
        <p:spPr>
          <a:xfrm>
            <a:off x="731842" y="3785943"/>
            <a:ext cx="2476673" cy="961220"/>
          </a:xfrm>
          <a:prstGeom prst="rect">
            <a:avLst/>
          </a:prstGeom>
          <a:solidFill>
            <a:schemeClr val="tx2">
              <a:lumMod val="50000"/>
            </a:schemeClr>
          </a:solidFill>
        </p:spPr>
        <p:txBody>
          <a:bodyPr wrap="square" lIns="179285" tIns="143428" rIns="179285" bIns="143428" rtlCol="0" anchor="ctr">
            <a:noAutofit/>
          </a:bodyPr>
          <a:lstStyle/>
          <a:p>
            <a:pPr algn="ctr">
              <a:lnSpc>
                <a:spcPct val="90000"/>
              </a:lnSpc>
              <a:spcAft>
                <a:spcPts val="588"/>
              </a:spcAft>
            </a:pPr>
            <a:r>
              <a:rPr lang="en-US" sz="2353" dirty="0">
                <a:solidFill>
                  <a:schemeClr val="bg1"/>
                </a:solidFill>
              </a:rPr>
              <a:t>Azure workbooks </a:t>
            </a:r>
          </a:p>
        </p:txBody>
      </p:sp>
      <p:sp>
        <p:nvSpPr>
          <p:cNvPr id="33" name="TextBox 32">
            <a:extLst>
              <a:ext uri="{FF2B5EF4-FFF2-40B4-BE49-F238E27FC236}">
                <a16:creationId xmlns:a16="http://schemas.microsoft.com/office/drawing/2014/main" id="{A66C73E9-65DD-438B-A111-7B25FEB4E0A7}"/>
              </a:ext>
              <a:ext uri="{C183D7F6-B498-43B3-948B-1728B52AA6E4}">
                <adec:decorative xmlns:adec="http://schemas.microsoft.com/office/drawing/2017/decorative" val="1"/>
              </a:ext>
            </a:extLst>
          </p:cNvPr>
          <p:cNvSpPr txBox="1"/>
          <p:nvPr/>
        </p:nvSpPr>
        <p:spPr>
          <a:xfrm>
            <a:off x="731842" y="4962671"/>
            <a:ext cx="2476673" cy="961220"/>
          </a:xfrm>
          <a:prstGeom prst="rect">
            <a:avLst/>
          </a:prstGeom>
          <a:solidFill>
            <a:schemeClr val="tx2">
              <a:lumMod val="50000"/>
            </a:schemeClr>
          </a:solidFill>
        </p:spPr>
        <p:txBody>
          <a:bodyPr wrap="square" lIns="179285" tIns="143428" rIns="179285" bIns="143428" rtlCol="0" anchor="ctr">
            <a:noAutofit/>
          </a:bodyPr>
          <a:lstStyle/>
          <a:p>
            <a:pPr algn="ctr">
              <a:lnSpc>
                <a:spcPct val="90000"/>
              </a:lnSpc>
              <a:spcAft>
                <a:spcPts val="588"/>
              </a:spcAft>
            </a:pPr>
            <a:r>
              <a:rPr lang="en-US" sz="2353" dirty="0">
                <a:solidFill>
                  <a:schemeClr val="bg1"/>
                </a:solidFill>
              </a:rPr>
              <a:t>Log Analytics</a:t>
            </a:r>
          </a:p>
        </p:txBody>
      </p:sp>
      <p:sp>
        <p:nvSpPr>
          <p:cNvPr id="35" name="TextBox 34">
            <a:extLst>
              <a:ext uri="{FF2B5EF4-FFF2-40B4-BE49-F238E27FC236}">
                <a16:creationId xmlns:a16="http://schemas.microsoft.com/office/drawing/2014/main" id="{D1C0EC43-52A7-4479-BCEF-522C7447FC2E}"/>
              </a:ext>
              <a:ext uri="{C183D7F6-B498-43B3-948B-1728B52AA6E4}">
                <adec:decorative xmlns:adec="http://schemas.microsoft.com/office/drawing/2017/decorative" val="1"/>
              </a:ext>
            </a:extLst>
          </p:cNvPr>
          <p:cNvSpPr txBox="1"/>
          <p:nvPr/>
        </p:nvSpPr>
        <p:spPr>
          <a:xfrm>
            <a:off x="731843" y="2594073"/>
            <a:ext cx="2476673" cy="961220"/>
          </a:xfrm>
          <a:prstGeom prst="rect">
            <a:avLst/>
          </a:prstGeom>
          <a:solidFill>
            <a:schemeClr val="tx2">
              <a:lumMod val="50000"/>
            </a:schemeClr>
          </a:solidFill>
        </p:spPr>
        <p:txBody>
          <a:bodyPr wrap="square" lIns="179285" tIns="143428" rIns="179285" bIns="143428" rtlCol="0" anchor="ctr">
            <a:noAutofit/>
          </a:bodyPr>
          <a:lstStyle/>
          <a:p>
            <a:pPr algn="ctr">
              <a:lnSpc>
                <a:spcPct val="90000"/>
              </a:lnSpc>
              <a:spcAft>
                <a:spcPts val="588"/>
              </a:spcAft>
            </a:pPr>
            <a:r>
              <a:rPr lang="en-US" sz="2353" dirty="0">
                <a:solidFill>
                  <a:schemeClr val="bg1"/>
                </a:solidFill>
              </a:rPr>
              <a:t>Application Insights </a:t>
            </a:r>
          </a:p>
        </p:txBody>
      </p:sp>
      <p:pic>
        <p:nvPicPr>
          <p:cNvPr id="7" name="Picture 6">
            <a:extLst>
              <a:ext uri="{FF2B5EF4-FFF2-40B4-BE49-F238E27FC236}">
                <a16:creationId xmlns:a16="http://schemas.microsoft.com/office/drawing/2014/main" id="{8F6CC586-3FD7-40A8-9684-3726BA54CED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443376" y="327419"/>
            <a:ext cx="914528" cy="914528"/>
          </a:xfrm>
          <a:prstGeom prst="rect">
            <a:avLst/>
          </a:prstGeom>
        </p:spPr>
      </p:pic>
    </p:spTree>
    <p:extLst>
      <p:ext uri="{BB962C8B-B14F-4D97-AF65-F5344CB8AC3E}">
        <p14:creationId xmlns:p14="http://schemas.microsoft.com/office/powerpoint/2010/main" val="204959138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7401-33F9-416A-9BA6-6176AF182247}"/>
              </a:ext>
            </a:extLst>
          </p:cNvPr>
          <p:cNvSpPr>
            <a:spLocks noGrp="1"/>
          </p:cNvSpPr>
          <p:nvPr>
            <p:ph type="title"/>
          </p:nvPr>
        </p:nvSpPr>
        <p:spPr/>
        <p:txBody>
          <a:bodyPr/>
          <a:lstStyle/>
          <a:p>
            <a:r>
              <a:rPr lang="en-US" dirty="0" err="1"/>
              <a:t>Fabrikam</a:t>
            </a:r>
            <a:r>
              <a:rPr lang="en-US" dirty="0"/>
              <a:t> Residences case study – PM software</a:t>
            </a:r>
          </a:p>
        </p:txBody>
      </p:sp>
      <p:sp>
        <p:nvSpPr>
          <p:cNvPr id="47" name="TextBox 46">
            <a:extLst>
              <a:ext uri="{FF2B5EF4-FFF2-40B4-BE49-F238E27FC236}">
                <a16:creationId xmlns:a16="http://schemas.microsoft.com/office/drawing/2014/main" id="{6D38B8F9-66DF-414F-9CFD-945288A06726}"/>
              </a:ext>
            </a:extLst>
          </p:cNvPr>
          <p:cNvSpPr txBox="1"/>
          <p:nvPr/>
        </p:nvSpPr>
        <p:spPr>
          <a:xfrm>
            <a:off x="398481" y="1741086"/>
            <a:ext cx="3965641" cy="3681008"/>
          </a:xfrm>
          <a:prstGeom prst="rect">
            <a:avLst/>
          </a:prstGeom>
          <a:noFill/>
        </p:spPr>
        <p:txBody>
          <a:bodyPr wrap="square" lIns="182880" tIns="146304" rIns="182880" bIns="146304" rtlCol="0">
            <a:spAutoFit/>
          </a:bodyPr>
          <a:lstStyle/>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Third party Windows application</a:t>
            </a:r>
          </a:p>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2 node cluster with SQL backend</a:t>
            </a:r>
          </a:p>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Images and documents stored on NAS device</a:t>
            </a:r>
          </a:p>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Corporate provides data on schedules and orders</a:t>
            </a:r>
          </a:p>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Superintendents record daily progress</a:t>
            </a:r>
          </a:p>
        </p:txBody>
      </p:sp>
      <p:grpSp>
        <p:nvGrpSpPr>
          <p:cNvPr id="156" name="Group 155" descr="Case study diagram">
            <a:extLst>
              <a:ext uri="{FF2B5EF4-FFF2-40B4-BE49-F238E27FC236}">
                <a16:creationId xmlns:a16="http://schemas.microsoft.com/office/drawing/2014/main" id="{50EF764B-6617-4EAA-8D3B-44B1351C0248}"/>
              </a:ext>
            </a:extLst>
          </p:cNvPr>
          <p:cNvGrpSpPr/>
          <p:nvPr/>
        </p:nvGrpSpPr>
        <p:grpSpPr>
          <a:xfrm>
            <a:off x="4888669" y="1741086"/>
            <a:ext cx="6704617" cy="3572349"/>
            <a:chOff x="4888669" y="1741086"/>
            <a:chExt cx="6704617" cy="3572349"/>
          </a:xfrm>
        </p:grpSpPr>
        <p:grpSp>
          <p:nvGrpSpPr>
            <p:cNvPr id="25" name="Group 24" descr="Case study diagram&#10;">
              <a:extLst>
                <a:ext uri="{FF2B5EF4-FFF2-40B4-BE49-F238E27FC236}">
                  <a16:creationId xmlns:a16="http://schemas.microsoft.com/office/drawing/2014/main" id="{B3AA78E2-55DF-474D-8CA6-542FF4F29279}"/>
                </a:ext>
              </a:extLst>
            </p:cNvPr>
            <p:cNvGrpSpPr/>
            <p:nvPr/>
          </p:nvGrpSpPr>
          <p:grpSpPr>
            <a:xfrm>
              <a:off x="4888669" y="1741086"/>
              <a:ext cx="6704617" cy="3484688"/>
              <a:chOff x="2270704" y="723720"/>
              <a:chExt cx="6581851" cy="3484688"/>
            </a:xfrm>
          </p:grpSpPr>
          <p:sp>
            <p:nvSpPr>
              <p:cNvPr id="46" name="TextBox 45">
                <a:extLst>
                  <a:ext uri="{FF2B5EF4-FFF2-40B4-BE49-F238E27FC236}">
                    <a16:creationId xmlns:a16="http://schemas.microsoft.com/office/drawing/2014/main" id="{19263220-F995-459E-A92A-86C2048CCBE0}"/>
                  </a:ext>
                </a:extLst>
              </p:cNvPr>
              <p:cNvSpPr txBox="1"/>
              <p:nvPr/>
            </p:nvSpPr>
            <p:spPr>
              <a:xfrm>
                <a:off x="2516313" y="1654625"/>
                <a:ext cx="1070806" cy="58477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Corporate </a:t>
                </a:r>
                <a:br>
                  <a:rPr kumimoji="0" lang="en-US" sz="1600" b="0" i="0" u="none" strike="noStrike" kern="0" cap="none" spc="0" normalizeH="0" baseline="0" noProof="0" dirty="0">
                    <a:ln>
                      <a:noFill/>
                    </a:ln>
                    <a:solidFill>
                      <a:prstClr val="black"/>
                    </a:solidFill>
                    <a:effectLst/>
                    <a:uLnTx/>
                    <a:uFillTx/>
                    <a:latin typeface="Calibri" panose="020F0502020204030204"/>
                  </a:rPr>
                </a:br>
                <a:r>
                  <a:rPr kumimoji="0" lang="en-US" sz="1600" b="0" i="0" u="none" strike="noStrike" kern="0" cap="none" spc="0" normalizeH="0" baseline="0" noProof="0" dirty="0">
                    <a:ln>
                      <a:noFill/>
                    </a:ln>
                    <a:solidFill>
                      <a:prstClr val="black"/>
                    </a:solidFill>
                    <a:effectLst/>
                    <a:uLnTx/>
                    <a:uFillTx/>
                    <a:latin typeface="Calibri" panose="020F0502020204030204"/>
                  </a:rPr>
                  <a:t>Users</a:t>
                </a:r>
              </a:p>
            </p:txBody>
          </p:sp>
          <p:sp>
            <p:nvSpPr>
              <p:cNvPr id="28" name="Cylinder 27">
                <a:extLst>
                  <a:ext uri="{FF2B5EF4-FFF2-40B4-BE49-F238E27FC236}">
                    <a16:creationId xmlns:a16="http://schemas.microsoft.com/office/drawing/2014/main" id="{8F32F4B1-DEB4-4C2E-A11E-BAD0ECEF6F03}"/>
                  </a:ext>
                </a:extLst>
              </p:cNvPr>
              <p:cNvSpPr/>
              <p:nvPr/>
            </p:nvSpPr>
            <p:spPr>
              <a:xfrm>
                <a:off x="7405689" y="1947013"/>
                <a:ext cx="1446865" cy="820012"/>
              </a:xfrm>
              <a:prstGeom prst="can">
                <a:avLst/>
              </a:prstGeom>
              <a:solidFill>
                <a:schemeClr val="tx2">
                  <a:lumMod val="20000"/>
                  <a:lumOff val="80000"/>
                </a:schemeClr>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Microsoft SQL Server</a:t>
                </a:r>
              </a:p>
            </p:txBody>
          </p:sp>
          <p:sp>
            <p:nvSpPr>
              <p:cNvPr id="42" name="TextBox 41">
                <a:extLst>
                  <a:ext uri="{FF2B5EF4-FFF2-40B4-BE49-F238E27FC236}">
                    <a16:creationId xmlns:a16="http://schemas.microsoft.com/office/drawing/2014/main" id="{23C69C43-77EE-4C24-9A99-41F86D5A807A}"/>
                  </a:ext>
                </a:extLst>
              </p:cNvPr>
              <p:cNvSpPr txBox="1"/>
              <p:nvPr/>
            </p:nvSpPr>
            <p:spPr>
              <a:xfrm>
                <a:off x="2270704" y="3869854"/>
                <a:ext cx="1562031" cy="3385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Superintendents</a:t>
                </a:r>
              </a:p>
            </p:txBody>
          </p:sp>
          <p:cxnSp>
            <p:nvCxnSpPr>
              <p:cNvPr id="33" name="Straight Arrow Connector 32">
                <a:extLst>
                  <a:ext uri="{FF2B5EF4-FFF2-40B4-BE49-F238E27FC236}">
                    <a16:creationId xmlns:a16="http://schemas.microsoft.com/office/drawing/2014/main" id="{ED725474-77CD-4FF1-9D8A-93E6B0D207CD}"/>
                  </a:ext>
                </a:extLst>
              </p:cNvPr>
              <p:cNvCxnSpPr>
                <a:cxnSpLocks/>
                <a:endCxn id="134" idx="1"/>
              </p:cNvCxnSpPr>
              <p:nvPr/>
            </p:nvCxnSpPr>
            <p:spPr>
              <a:xfrm>
                <a:off x="3373336" y="3509226"/>
                <a:ext cx="509309" cy="0"/>
              </a:xfrm>
              <a:prstGeom prst="straightConnector1">
                <a:avLst/>
              </a:prstGeom>
              <a:noFill/>
              <a:ln w="12700" cap="flat" cmpd="sng" algn="ctr">
                <a:solidFill>
                  <a:sysClr val="windowText" lastClr="000000"/>
                </a:solidFill>
                <a:prstDash val="solid"/>
                <a:miter lim="800000"/>
                <a:tailEnd type="triangle"/>
              </a:ln>
              <a:effectLst/>
            </p:spPr>
          </p:cxnSp>
          <p:cxnSp>
            <p:nvCxnSpPr>
              <p:cNvPr id="34" name="Straight Arrow Connector 33">
                <a:extLst>
                  <a:ext uri="{FF2B5EF4-FFF2-40B4-BE49-F238E27FC236}">
                    <a16:creationId xmlns:a16="http://schemas.microsoft.com/office/drawing/2014/main" id="{1BC262C5-CFA8-4297-AC1A-69DFD4BF10DB}"/>
                  </a:ext>
                </a:extLst>
              </p:cNvPr>
              <p:cNvCxnSpPr>
                <a:cxnSpLocks/>
              </p:cNvCxnSpPr>
              <p:nvPr/>
            </p:nvCxnSpPr>
            <p:spPr>
              <a:xfrm>
                <a:off x="3679765" y="1522965"/>
                <a:ext cx="1003048" cy="0"/>
              </a:xfrm>
              <a:prstGeom prst="straightConnector1">
                <a:avLst/>
              </a:prstGeom>
              <a:noFill/>
              <a:ln w="12700" cap="flat" cmpd="sng" algn="ctr">
                <a:solidFill>
                  <a:sysClr val="windowText" lastClr="000000"/>
                </a:solidFill>
                <a:prstDash val="solid"/>
                <a:miter lim="800000"/>
                <a:tailEnd type="triangle"/>
              </a:ln>
              <a:effectLst/>
            </p:spPr>
          </p:cxnSp>
          <p:cxnSp>
            <p:nvCxnSpPr>
              <p:cNvPr id="35" name="Straight Arrow Connector 34">
                <a:extLst>
                  <a:ext uri="{FF2B5EF4-FFF2-40B4-BE49-F238E27FC236}">
                    <a16:creationId xmlns:a16="http://schemas.microsoft.com/office/drawing/2014/main" id="{6E916788-29E4-4CBA-AF3A-AA01B673AF1C}"/>
                  </a:ext>
                </a:extLst>
              </p:cNvPr>
              <p:cNvCxnSpPr>
                <a:cxnSpLocks/>
                <a:stCxn id="134" idx="3"/>
                <a:endCxn id="109" idx="1"/>
              </p:cNvCxnSpPr>
              <p:nvPr/>
            </p:nvCxnSpPr>
            <p:spPr>
              <a:xfrm flipV="1">
                <a:off x="4466772" y="3496703"/>
                <a:ext cx="891671" cy="12523"/>
              </a:xfrm>
              <a:prstGeom prst="straightConnector1">
                <a:avLst/>
              </a:prstGeom>
              <a:noFill/>
              <a:ln w="12700" cap="flat" cmpd="sng" algn="ctr">
                <a:solidFill>
                  <a:sysClr val="windowText" lastClr="000000"/>
                </a:solidFill>
                <a:prstDash val="solid"/>
                <a:miter lim="800000"/>
                <a:tailEnd type="triangle"/>
              </a:ln>
              <a:effectLst/>
            </p:spPr>
          </p:cxnSp>
          <p:cxnSp>
            <p:nvCxnSpPr>
              <p:cNvPr id="36" name="Straight Arrow Connector 35">
                <a:extLst>
                  <a:ext uri="{FF2B5EF4-FFF2-40B4-BE49-F238E27FC236}">
                    <a16:creationId xmlns:a16="http://schemas.microsoft.com/office/drawing/2014/main" id="{CE57C903-2641-4AFC-AB1E-5737DB057534}"/>
                  </a:ext>
                </a:extLst>
              </p:cNvPr>
              <p:cNvCxnSpPr>
                <a:cxnSpLocks/>
              </p:cNvCxnSpPr>
              <p:nvPr/>
            </p:nvCxnSpPr>
            <p:spPr>
              <a:xfrm>
                <a:off x="5867753" y="3516459"/>
                <a:ext cx="800761" cy="7750"/>
              </a:xfrm>
              <a:prstGeom prst="straightConnector1">
                <a:avLst/>
              </a:prstGeom>
              <a:noFill/>
              <a:ln w="12700" cap="flat" cmpd="sng" algn="ctr">
                <a:solidFill>
                  <a:sysClr val="windowText" lastClr="000000"/>
                </a:solidFill>
                <a:prstDash val="solid"/>
                <a:miter lim="800000"/>
                <a:tailEnd type="triangle"/>
              </a:ln>
              <a:effectLst/>
            </p:spPr>
          </p:cxnSp>
          <p:cxnSp>
            <p:nvCxnSpPr>
              <p:cNvPr id="38" name="Connector: Elbow 37">
                <a:extLst>
                  <a:ext uri="{FF2B5EF4-FFF2-40B4-BE49-F238E27FC236}">
                    <a16:creationId xmlns:a16="http://schemas.microsoft.com/office/drawing/2014/main" id="{DB75BA0B-4AE4-4CBE-9A44-CEE95E24193C}"/>
                  </a:ext>
                </a:extLst>
              </p:cNvPr>
              <p:cNvCxnSpPr>
                <a:cxnSpLocks/>
                <a:stCxn id="144" idx="3"/>
                <a:endCxn id="28" idx="3"/>
              </p:cNvCxnSpPr>
              <p:nvPr/>
            </p:nvCxnSpPr>
            <p:spPr>
              <a:xfrm flipV="1">
                <a:off x="7266110" y="2767025"/>
                <a:ext cx="863012" cy="764820"/>
              </a:xfrm>
              <a:prstGeom prst="bentConnector2">
                <a:avLst/>
              </a:prstGeom>
              <a:noFill/>
              <a:ln w="12700" cap="flat" cmpd="sng" algn="ctr">
                <a:solidFill>
                  <a:sysClr val="windowText" lastClr="000000"/>
                </a:solidFill>
                <a:prstDash val="solid"/>
                <a:miter lim="800000"/>
                <a:tailEnd type="triangle"/>
              </a:ln>
              <a:effectLst/>
            </p:spPr>
          </p:cxnSp>
          <p:sp>
            <p:nvSpPr>
              <p:cNvPr id="39" name="Cylinder 38">
                <a:extLst>
                  <a:ext uri="{FF2B5EF4-FFF2-40B4-BE49-F238E27FC236}">
                    <a16:creationId xmlns:a16="http://schemas.microsoft.com/office/drawing/2014/main" id="{33554BB1-F836-448C-BCF7-D838B9D14F07}"/>
                  </a:ext>
                </a:extLst>
              </p:cNvPr>
              <p:cNvSpPr/>
              <p:nvPr/>
            </p:nvSpPr>
            <p:spPr>
              <a:xfrm>
                <a:off x="7405690" y="723720"/>
                <a:ext cx="1446865" cy="820012"/>
              </a:xfrm>
              <a:prstGeom prst="can">
                <a:avLst/>
              </a:prstGeom>
              <a:solidFill>
                <a:schemeClr val="tx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NAS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(mapped drive)</a:t>
                </a:r>
              </a:p>
            </p:txBody>
          </p:sp>
          <p:cxnSp>
            <p:nvCxnSpPr>
              <p:cNvPr id="40" name="Connector: Elbow 39">
                <a:extLst>
                  <a:ext uri="{FF2B5EF4-FFF2-40B4-BE49-F238E27FC236}">
                    <a16:creationId xmlns:a16="http://schemas.microsoft.com/office/drawing/2014/main" id="{B0224BE4-5C01-456C-BE70-99414617FEA2}"/>
                  </a:ext>
                </a:extLst>
              </p:cNvPr>
              <p:cNvCxnSpPr>
                <a:cxnSpLocks/>
                <a:stCxn id="151" idx="3"/>
                <a:endCxn id="39" idx="2"/>
              </p:cNvCxnSpPr>
              <p:nvPr/>
            </p:nvCxnSpPr>
            <p:spPr>
              <a:xfrm flipV="1">
                <a:off x="5807271" y="1133726"/>
                <a:ext cx="1598419" cy="408282"/>
              </a:xfrm>
              <a:prstGeom prst="bentConnector3">
                <a:avLst>
                  <a:gd name="adj1" fmla="val 50000"/>
                </a:avLst>
              </a:prstGeom>
              <a:noFill/>
              <a:ln w="12700" cap="flat" cmpd="sng" algn="ctr">
                <a:solidFill>
                  <a:sysClr val="windowText" lastClr="000000"/>
                </a:solidFill>
                <a:prstDash val="solid"/>
                <a:miter lim="800000"/>
                <a:tailEnd type="triangle"/>
              </a:ln>
              <a:effectLst/>
            </p:spPr>
          </p:cxnSp>
        </p:grpSp>
        <p:cxnSp>
          <p:nvCxnSpPr>
            <p:cNvPr id="62" name="Connector: Elbow 61">
              <a:extLst>
                <a:ext uri="{FF2B5EF4-FFF2-40B4-BE49-F238E27FC236}">
                  <a16:creationId xmlns:a16="http://schemas.microsoft.com/office/drawing/2014/main" id="{5FA55918-8DAA-46AF-823F-8BCA0E36FE54}"/>
                </a:ext>
              </a:extLst>
            </p:cNvPr>
            <p:cNvCxnSpPr>
              <a:cxnSpLocks/>
              <a:stCxn id="151" idx="3"/>
              <a:endCxn id="28" idx="2"/>
            </p:cNvCxnSpPr>
            <p:nvPr/>
          </p:nvCxnSpPr>
          <p:spPr>
            <a:xfrm>
              <a:off x="8491201" y="2559374"/>
              <a:ext cx="1628232" cy="815011"/>
            </a:xfrm>
            <a:prstGeom prst="bentConnector3">
              <a:avLst>
                <a:gd name="adj1" fmla="val 50000"/>
              </a:avLst>
            </a:prstGeom>
            <a:noFill/>
            <a:ln w="12700" cap="flat" cmpd="sng" algn="ctr">
              <a:solidFill>
                <a:sysClr val="windowText" lastClr="000000"/>
              </a:solidFill>
              <a:prstDash val="solid"/>
              <a:miter lim="800000"/>
              <a:tailEnd type="triangle"/>
            </a:ln>
            <a:effectLst/>
          </p:spPr>
        </p:cxnSp>
        <p:grpSp>
          <p:nvGrpSpPr>
            <p:cNvPr id="69" name="Group 68">
              <a:extLst>
                <a:ext uri="{FF2B5EF4-FFF2-40B4-BE49-F238E27FC236}">
                  <a16:creationId xmlns:a16="http://schemas.microsoft.com/office/drawing/2014/main" id="{E71D30A2-CCCA-4867-835B-8B0EE918AEFF}"/>
                </a:ext>
              </a:extLst>
            </p:cNvPr>
            <p:cNvGrpSpPr>
              <a:grpSpLocks noChangeAspect="1"/>
            </p:cNvGrpSpPr>
            <p:nvPr/>
          </p:nvGrpSpPr>
          <p:grpSpPr>
            <a:xfrm>
              <a:off x="5068255" y="4205534"/>
              <a:ext cx="943613" cy="709445"/>
              <a:chOff x="7825758" y="452366"/>
              <a:chExt cx="2861466" cy="2151362"/>
            </a:xfrm>
          </p:grpSpPr>
          <p:grpSp>
            <p:nvGrpSpPr>
              <p:cNvPr id="70" name="Group 4">
                <a:extLst>
                  <a:ext uri="{FF2B5EF4-FFF2-40B4-BE49-F238E27FC236}">
                    <a16:creationId xmlns:a16="http://schemas.microsoft.com/office/drawing/2014/main" id="{771C46C1-C931-48D9-BC9B-2EA275A04199}"/>
                  </a:ext>
                </a:extLst>
              </p:cNvPr>
              <p:cNvGrpSpPr>
                <a:grpSpLocks noChangeAspect="1"/>
              </p:cNvGrpSpPr>
              <p:nvPr/>
            </p:nvGrpSpPr>
            <p:grpSpPr bwMode="auto">
              <a:xfrm>
                <a:off x="7825758" y="452366"/>
                <a:ext cx="2861466" cy="2151362"/>
                <a:chOff x="4201" y="956"/>
                <a:chExt cx="1495" cy="1124"/>
              </a:xfrm>
            </p:grpSpPr>
            <p:sp>
              <p:nvSpPr>
                <p:cNvPr id="76" name="AutoShape 3">
                  <a:extLst>
                    <a:ext uri="{FF2B5EF4-FFF2-40B4-BE49-F238E27FC236}">
                      <a16:creationId xmlns:a16="http://schemas.microsoft.com/office/drawing/2014/main" id="{D1D91F91-639F-4D44-B498-925D2786E42A}"/>
                    </a:ext>
                  </a:extLst>
                </p:cNvPr>
                <p:cNvSpPr>
                  <a:spLocks noChangeAspect="1" noChangeArrowheads="1" noTextEdit="1"/>
                </p:cNvSpPr>
                <p:nvPr/>
              </p:nvSpPr>
              <p:spPr bwMode="auto">
                <a:xfrm>
                  <a:off x="4204" y="956"/>
                  <a:ext cx="1492" cy="1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5">
                  <a:extLst>
                    <a:ext uri="{FF2B5EF4-FFF2-40B4-BE49-F238E27FC236}">
                      <a16:creationId xmlns:a16="http://schemas.microsoft.com/office/drawing/2014/main" id="{1A372FC3-A71C-4619-9242-2541E2FDE57D}"/>
                    </a:ext>
                  </a:extLst>
                </p:cNvPr>
                <p:cNvSpPr>
                  <a:spLocks/>
                </p:cNvSpPr>
                <p:nvPr/>
              </p:nvSpPr>
              <p:spPr bwMode="auto">
                <a:xfrm>
                  <a:off x="4616" y="1464"/>
                  <a:ext cx="165" cy="73"/>
                </a:xfrm>
                <a:custGeom>
                  <a:avLst/>
                  <a:gdLst>
                    <a:gd name="T0" fmla="*/ 12 w 52"/>
                    <a:gd name="T1" fmla="*/ 0 h 23"/>
                    <a:gd name="T2" fmla="*/ 0 w 52"/>
                    <a:gd name="T3" fmla="*/ 12 h 23"/>
                    <a:gd name="T4" fmla="*/ 0 w 52"/>
                    <a:gd name="T5" fmla="*/ 12 h 23"/>
                    <a:gd name="T6" fmla="*/ 12 w 52"/>
                    <a:gd name="T7" fmla="*/ 23 h 23"/>
                    <a:gd name="T8" fmla="*/ 40 w 52"/>
                    <a:gd name="T9" fmla="*/ 23 h 23"/>
                    <a:gd name="T10" fmla="*/ 52 w 52"/>
                    <a:gd name="T11" fmla="*/ 12 h 23"/>
                    <a:gd name="T12" fmla="*/ 52 w 52"/>
                    <a:gd name="T13" fmla="*/ 12 h 23"/>
                    <a:gd name="T14" fmla="*/ 40 w 52"/>
                    <a:gd name="T15" fmla="*/ 0 h 23"/>
                    <a:gd name="T16" fmla="*/ 12 w 52"/>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3">
                      <a:moveTo>
                        <a:pt x="12" y="0"/>
                      </a:moveTo>
                      <a:cubicBezTo>
                        <a:pt x="5" y="0"/>
                        <a:pt x="0" y="5"/>
                        <a:pt x="0" y="12"/>
                      </a:cubicBezTo>
                      <a:cubicBezTo>
                        <a:pt x="0" y="12"/>
                        <a:pt x="0" y="12"/>
                        <a:pt x="0" y="12"/>
                      </a:cubicBezTo>
                      <a:cubicBezTo>
                        <a:pt x="0" y="18"/>
                        <a:pt x="5" y="23"/>
                        <a:pt x="12" y="23"/>
                      </a:cubicBezTo>
                      <a:cubicBezTo>
                        <a:pt x="40" y="23"/>
                        <a:pt x="40" y="23"/>
                        <a:pt x="40" y="23"/>
                      </a:cubicBezTo>
                      <a:cubicBezTo>
                        <a:pt x="47" y="23"/>
                        <a:pt x="52" y="18"/>
                        <a:pt x="52" y="12"/>
                      </a:cubicBezTo>
                      <a:cubicBezTo>
                        <a:pt x="52" y="12"/>
                        <a:pt x="52" y="12"/>
                        <a:pt x="52" y="12"/>
                      </a:cubicBezTo>
                      <a:cubicBezTo>
                        <a:pt x="52" y="5"/>
                        <a:pt x="47" y="0"/>
                        <a:pt x="40" y="0"/>
                      </a:cubicBezTo>
                      <a:lnTo>
                        <a:pt x="12"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6">
                  <a:extLst>
                    <a:ext uri="{FF2B5EF4-FFF2-40B4-BE49-F238E27FC236}">
                      <a16:creationId xmlns:a16="http://schemas.microsoft.com/office/drawing/2014/main" id="{073B5D0A-C5FA-4B35-9DD9-0A1F9B708AE3}"/>
                    </a:ext>
                  </a:extLst>
                </p:cNvPr>
                <p:cNvSpPr>
                  <a:spLocks/>
                </p:cNvSpPr>
                <p:nvPr/>
              </p:nvSpPr>
              <p:spPr bwMode="auto">
                <a:xfrm>
                  <a:off x="4616" y="1575"/>
                  <a:ext cx="165" cy="73"/>
                </a:xfrm>
                <a:custGeom>
                  <a:avLst/>
                  <a:gdLst>
                    <a:gd name="T0" fmla="*/ 12 w 52"/>
                    <a:gd name="T1" fmla="*/ 0 h 23"/>
                    <a:gd name="T2" fmla="*/ 0 w 52"/>
                    <a:gd name="T3" fmla="*/ 11 h 23"/>
                    <a:gd name="T4" fmla="*/ 0 w 52"/>
                    <a:gd name="T5" fmla="*/ 11 h 23"/>
                    <a:gd name="T6" fmla="*/ 12 w 52"/>
                    <a:gd name="T7" fmla="*/ 23 h 23"/>
                    <a:gd name="T8" fmla="*/ 40 w 52"/>
                    <a:gd name="T9" fmla="*/ 23 h 23"/>
                    <a:gd name="T10" fmla="*/ 52 w 52"/>
                    <a:gd name="T11" fmla="*/ 11 h 23"/>
                    <a:gd name="T12" fmla="*/ 52 w 52"/>
                    <a:gd name="T13" fmla="*/ 11 h 23"/>
                    <a:gd name="T14" fmla="*/ 40 w 52"/>
                    <a:gd name="T15" fmla="*/ 0 h 23"/>
                    <a:gd name="T16" fmla="*/ 12 w 52"/>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3">
                      <a:moveTo>
                        <a:pt x="12" y="0"/>
                      </a:moveTo>
                      <a:cubicBezTo>
                        <a:pt x="5" y="0"/>
                        <a:pt x="0" y="5"/>
                        <a:pt x="0" y="11"/>
                      </a:cubicBezTo>
                      <a:cubicBezTo>
                        <a:pt x="0" y="11"/>
                        <a:pt x="0" y="11"/>
                        <a:pt x="0" y="11"/>
                      </a:cubicBezTo>
                      <a:cubicBezTo>
                        <a:pt x="0" y="17"/>
                        <a:pt x="5" y="23"/>
                        <a:pt x="12" y="23"/>
                      </a:cubicBezTo>
                      <a:cubicBezTo>
                        <a:pt x="40" y="23"/>
                        <a:pt x="40" y="23"/>
                        <a:pt x="40" y="23"/>
                      </a:cubicBezTo>
                      <a:cubicBezTo>
                        <a:pt x="47" y="23"/>
                        <a:pt x="52" y="17"/>
                        <a:pt x="52" y="11"/>
                      </a:cubicBezTo>
                      <a:cubicBezTo>
                        <a:pt x="52" y="11"/>
                        <a:pt x="52" y="11"/>
                        <a:pt x="52" y="11"/>
                      </a:cubicBezTo>
                      <a:cubicBezTo>
                        <a:pt x="52" y="5"/>
                        <a:pt x="47" y="0"/>
                        <a:pt x="40" y="0"/>
                      </a:cubicBezTo>
                      <a:lnTo>
                        <a:pt x="12"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
                  <a:extLst>
                    <a:ext uri="{FF2B5EF4-FFF2-40B4-BE49-F238E27FC236}">
                      <a16:creationId xmlns:a16="http://schemas.microsoft.com/office/drawing/2014/main" id="{321C135A-2856-4963-8D09-5D89F9C331CD}"/>
                    </a:ext>
                  </a:extLst>
                </p:cNvPr>
                <p:cNvSpPr>
                  <a:spLocks/>
                </p:cNvSpPr>
                <p:nvPr/>
              </p:nvSpPr>
              <p:spPr bwMode="auto">
                <a:xfrm>
                  <a:off x="4201" y="1442"/>
                  <a:ext cx="440" cy="584"/>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8">
                  <a:extLst>
                    <a:ext uri="{FF2B5EF4-FFF2-40B4-BE49-F238E27FC236}">
                      <a16:creationId xmlns:a16="http://schemas.microsoft.com/office/drawing/2014/main" id="{4FFBF6AC-3660-4C27-866B-8B80862A97B9}"/>
                    </a:ext>
                  </a:extLst>
                </p:cNvPr>
                <p:cNvSpPr>
                  <a:spLocks/>
                </p:cNvSpPr>
                <p:nvPr/>
              </p:nvSpPr>
              <p:spPr bwMode="auto">
                <a:xfrm>
                  <a:off x="4366" y="959"/>
                  <a:ext cx="1302" cy="8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9">
                  <a:extLst>
                    <a:ext uri="{FF2B5EF4-FFF2-40B4-BE49-F238E27FC236}">
                      <a16:creationId xmlns:a16="http://schemas.microsoft.com/office/drawing/2014/main" id="{A805E471-D1F4-4FBD-8E46-55538B934645}"/>
                    </a:ext>
                  </a:extLst>
                </p:cNvPr>
                <p:cNvSpPr>
                  <a:spLocks/>
                </p:cNvSpPr>
                <p:nvPr/>
              </p:nvSpPr>
              <p:spPr bwMode="auto">
                <a:xfrm>
                  <a:off x="4463" y="1060"/>
                  <a:ext cx="1102" cy="610"/>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1">
                  <a:extLst>
                    <a:ext uri="{FF2B5EF4-FFF2-40B4-BE49-F238E27FC236}">
                      <a16:creationId xmlns:a16="http://schemas.microsoft.com/office/drawing/2014/main" id="{8AD1A014-4766-4FFE-9259-CCC3E49B0DB7}"/>
                    </a:ext>
                  </a:extLst>
                </p:cNvPr>
                <p:cNvSpPr>
                  <a:spLocks/>
                </p:cNvSpPr>
                <p:nvPr/>
              </p:nvSpPr>
              <p:spPr bwMode="auto">
                <a:xfrm>
                  <a:off x="4296" y="1356"/>
                  <a:ext cx="152" cy="165"/>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2">
                  <a:extLst>
                    <a:ext uri="{FF2B5EF4-FFF2-40B4-BE49-F238E27FC236}">
                      <a16:creationId xmlns:a16="http://schemas.microsoft.com/office/drawing/2014/main" id="{EEC181BC-4D69-48C2-857B-78B408248E19}"/>
                    </a:ext>
                  </a:extLst>
                </p:cNvPr>
                <p:cNvSpPr>
                  <a:spLocks/>
                </p:cNvSpPr>
                <p:nvPr/>
              </p:nvSpPr>
              <p:spPr bwMode="auto">
                <a:xfrm>
                  <a:off x="4296" y="1432"/>
                  <a:ext cx="92" cy="232"/>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4">
                  <a:extLst>
                    <a:ext uri="{FF2B5EF4-FFF2-40B4-BE49-F238E27FC236}">
                      <a16:creationId xmlns:a16="http://schemas.microsoft.com/office/drawing/2014/main" id="{4BAE458B-2432-4E5B-888D-1FB903EC2CD0}"/>
                    </a:ext>
                  </a:extLst>
                </p:cNvPr>
                <p:cNvSpPr>
                  <a:spLocks/>
                </p:cNvSpPr>
                <p:nvPr/>
              </p:nvSpPr>
              <p:spPr bwMode="auto">
                <a:xfrm>
                  <a:off x="4356" y="1591"/>
                  <a:ext cx="152" cy="4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5">
                  <a:extLst>
                    <a:ext uri="{FF2B5EF4-FFF2-40B4-BE49-F238E27FC236}">
                      <a16:creationId xmlns:a16="http://schemas.microsoft.com/office/drawing/2014/main" id="{85F9444C-459D-479F-A4F0-021FD9AF4700}"/>
                    </a:ext>
                  </a:extLst>
                </p:cNvPr>
                <p:cNvSpPr>
                  <a:spLocks/>
                </p:cNvSpPr>
                <p:nvPr/>
              </p:nvSpPr>
              <p:spPr bwMode="auto">
                <a:xfrm>
                  <a:off x="4508" y="1772"/>
                  <a:ext cx="127" cy="83"/>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1" name="Group 16">
                <a:extLst>
                  <a:ext uri="{FF2B5EF4-FFF2-40B4-BE49-F238E27FC236}">
                    <a16:creationId xmlns:a16="http://schemas.microsoft.com/office/drawing/2014/main" id="{338CCD25-9AB7-494C-BF22-87913240F03D}"/>
                  </a:ext>
                </a:extLst>
              </p:cNvPr>
              <p:cNvGrpSpPr>
                <a:grpSpLocks noChangeAspect="1"/>
              </p:cNvGrpSpPr>
              <p:nvPr/>
            </p:nvGrpSpPr>
            <p:grpSpPr bwMode="auto">
              <a:xfrm rot="19983730">
                <a:off x="9542569" y="942126"/>
                <a:ext cx="790479" cy="1288323"/>
                <a:chOff x="5592" y="2506"/>
                <a:chExt cx="651" cy="1061"/>
              </a:xfrm>
            </p:grpSpPr>
            <p:sp>
              <p:nvSpPr>
                <p:cNvPr id="72" name="AutoShape 15">
                  <a:extLst>
                    <a:ext uri="{FF2B5EF4-FFF2-40B4-BE49-F238E27FC236}">
                      <a16:creationId xmlns:a16="http://schemas.microsoft.com/office/drawing/2014/main" id="{4F634CA7-D578-4D28-8997-E646518A5E29}"/>
                    </a:ext>
                  </a:extLst>
                </p:cNvPr>
                <p:cNvSpPr>
                  <a:spLocks noChangeAspect="1" noChangeArrowheads="1" noTextEdit="1"/>
                </p:cNvSpPr>
                <p:nvPr/>
              </p:nvSpPr>
              <p:spPr bwMode="auto">
                <a:xfrm>
                  <a:off x="5645" y="2524"/>
                  <a:ext cx="598" cy="1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Oval 17">
                  <a:extLst>
                    <a:ext uri="{FF2B5EF4-FFF2-40B4-BE49-F238E27FC236}">
                      <a16:creationId xmlns:a16="http://schemas.microsoft.com/office/drawing/2014/main" id="{9820949C-3A4F-48C3-A5C6-18EBEF61503F}"/>
                    </a:ext>
                  </a:extLst>
                </p:cNvPr>
                <p:cNvSpPr>
                  <a:spLocks noChangeArrowheads="1"/>
                </p:cNvSpPr>
                <p:nvPr/>
              </p:nvSpPr>
              <p:spPr bwMode="auto">
                <a:xfrm>
                  <a:off x="5684" y="2579"/>
                  <a:ext cx="212" cy="211"/>
                </a:xfrm>
                <a:prstGeom prst="ellipse">
                  <a:avLst/>
                </a:prstGeom>
                <a:no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Oval 18">
                  <a:extLst>
                    <a:ext uri="{FF2B5EF4-FFF2-40B4-BE49-F238E27FC236}">
                      <a16:creationId xmlns:a16="http://schemas.microsoft.com/office/drawing/2014/main" id="{B4C69A4A-BC29-4C6E-8BC4-93E6C7585BD2}"/>
                    </a:ext>
                  </a:extLst>
                </p:cNvPr>
                <p:cNvSpPr>
                  <a:spLocks noChangeArrowheads="1"/>
                </p:cNvSpPr>
                <p:nvPr/>
              </p:nvSpPr>
              <p:spPr bwMode="auto">
                <a:xfrm>
                  <a:off x="5611" y="2506"/>
                  <a:ext cx="360" cy="358"/>
                </a:xfrm>
                <a:prstGeom prst="ellipse">
                  <a:avLst/>
                </a:prstGeom>
                <a:no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19">
                  <a:extLst>
                    <a:ext uri="{FF2B5EF4-FFF2-40B4-BE49-F238E27FC236}">
                      <a16:creationId xmlns:a16="http://schemas.microsoft.com/office/drawing/2014/main" id="{967E6E08-84CA-425A-BD7B-516B0C619B89}"/>
                    </a:ext>
                  </a:extLst>
                </p:cNvPr>
                <p:cNvSpPr>
                  <a:spLocks/>
                </p:cNvSpPr>
                <p:nvPr/>
              </p:nvSpPr>
              <p:spPr bwMode="auto">
                <a:xfrm>
                  <a:off x="5592" y="2632"/>
                  <a:ext cx="598" cy="908"/>
                </a:xfrm>
                <a:custGeom>
                  <a:avLst/>
                  <a:gdLst>
                    <a:gd name="T0" fmla="*/ 336 w 336"/>
                    <a:gd name="T1" fmla="*/ 357 h 512"/>
                    <a:gd name="T2" fmla="*/ 336 w 336"/>
                    <a:gd name="T3" fmla="*/ 344 h 512"/>
                    <a:gd name="T4" fmla="*/ 336 w 336"/>
                    <a:gd name="T5" fmla="*/ 344 h 512"/>
                    <a:gd name="T6" fmla="*/ 336 w 336"/>
                    <a:gd name="T7" fmla="*/ 290 h 512"/>
                    <a:gd name="T8" fmla="*/ 336 w 336"/>
                    <a:gd name="T9" fmla="*/ 221 h 512"/>
                    <a:gd name="T10" fmla="*/ 336 w 336"/>
                    <a:gd name="T11" fmla="*/ 220 h 512"/>
                    <a:gd name="T12" fmla="*/ 304 w 336"/>
                    <a:gd name="T13" fmla="*/ 188 h 512"/>
                    <a:gd name="T14" fmla="*/ 271 w 336"/>
                    <a:gd name="T15" fmla="*/ 220 h 512"/>
                    <a:gd name="T16" fmla="*/ 271 w 336"/>
                    <a:gd name="T17" fmla="*/ 204 h 512"/>
                    <a:gd name="T18" fmla="*/ 239 w 336"/>
                    <a:gd name="T19" fmla="*/ 172 h 512"/>
                    <a:gd name="T20" fmla="*/ 207 w 336"/>
                    <a:gd name="T21" fmla="*/ 204 h 512"/>
                    <a:gd name="T22" fmla="*/ 207 w 336"/>
                    <a:gd name="T23" fmla="*/ 187 h 512"/>
                    <a:gd name="T24" fmla="*/ 175 w 336"/>
                    <a:gd name="T25" fmla="*/ 155 h 512"/>
                    <a:gd name="T26" fmla="*/ 143 w 336"/>
                    <a:gd name="T27" fmla="*/ 187 h 512"/>
                    <a:gd name="T28" fmla="*/ 143 w 336"/>
                    <a:gd name="T29" fmla="*/ 32 h 512"/>
                    <a:gd name="T30" fmla="*/ 111 w 336"/>
                    <a:gd name="T31" fmla="*/ 0 h 512"/>
                    <a:gd name="T32" fmla="*/ 79 w 336"/>
                    <a:gd name="T33" fmla="*/ 32 h 512"/>
                    <a:gd name="T34" fmla="*/ 79 w 336"/>
                    <a:gd name="T35" fmla="*/ 221 h 512"/>
                    <a:gd name="T36" fmla="*/ 79 w 336"/>
                    <a:gd name="T37" fmla="*/ 311 h 512"/>
                    <a:gd name="T38" fmla="*/ 65 w 336"/>
                    <a:gd name="T39" fmla="*/ 329 h 512"/>
                    <a:gd name="T40" fmla="*/ 65 w 336"/>
                    <a:gd name="T41" fmla="*/ 250 h 512"/>
                    <a:gd name="T42" fmla="*/ 33 w 336"/>
                    <a:gd name="T43" fmla="*/ 217 h 512"/>
                    <a:gd name="T44" fmla="*/ 0 w 336"/>
                    <a:gd name="T45" fmla="*/ 217 h 512"/>
                    <a:gd name="T46" fmla="*/ 0 w 336"/>
                    <a:gd name="T47" fmla="*/ 250 h 512"/>
                    <a:gd name="T48" fmla="*/ 0 w 336"/>
                    <a:gd name="T49" fmla="*/ 344 h 512"/>
                    <a:gd name="T50" fmla="*/ 0 w 336"/>
                    <a:gd name="T51" fmla="*/ 344 h 512"/>
                    <a:gd name="T52" fmla="*/ 0 w 336"/>
                    <a:gd name="T53" fmla="*/ 344 h 512"/>
                    <a:gd name="T54" fmla="*/ 168 w 336"/>
                    <a:gd name="T55" fmla="*/ 512 h 512"/>
                    <a:gd name="T56" fmla="*/ 335 w 336"/>
                    <a:gd name="T57" fmla="*/ 362 h 512"/>
                    <a:gd name="T58" fmla="*/ 336 w 336"/>
                    <a:gd name="T59" fmla="*/ 362 h 512"/>
                    <a:gd name="T60" fmla="*/ 336 w 336"/>
                    <a:gd name="T61" fmla="*/ 35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6" h="512">
                      <a:moveTo>
                        <a:pt x="336" y="357"/>
                      </a:moveTo>
                      <a:cubicBezTo>
                        <a:pt x="336" y="353"/>
                        <a:pt x="336" y="348"/>
                        <a:pt x="336" y="344"/>
                      </a:cubicBezTo>
                      <a:cubicBezTo>
                        <a:pt x="336" y="344"/>
                        <a:pt x="336" y="344"/>
                        <a:pt x="336" y="344"/>
                      </a:cubicBezTo>
                      <a:cubicBezTo>
                        <a:pt x="336" y="290"/>
                        <a:pt x="336" y="290"/>
                        <a:pt x="336" y="290"/>
                      </a:cubicBezTo>
                      <a:cubicBezTo>
                        <a:pt x="336" y="221"/>
                        <a:pt x="336" y="221"/>
                        <a:pt x="336" y="221"/>
                      </a:cubicBezTo>
                      <a:cubicBezTo>
                        <a:pt x="336" y="220"/>
                        <a:pt x="336" y="220"/>
                        <a:pt x="336" y="220"/>
                      </a:cubicBezTo>
                      <a:cubicBezTo>
                        <a:pt x="336" y="202"/>
                        <a:pt x="321" y="188"/>
                        <a:pt x="304" y="188"/>
                      </a:cubicBezTo>
                      <a:cubicBezTo>
                        <a:pt x="286" y="188"/>
                        <a:pt x="271" y="202"/>
                        <a:pt x="271" y="220"/>
                      </a:cubicBezTo>
                      <a:cubicBezTo>
                        <a:pt x="271" y="204"/>
                        <a:pt x="271" y="204"/>
                        <a:pt x="271" y="204"/>
                      </a:cubicBezTo>
                      <a:cubicBezTo>
                        <a:pt x="271" y="186"/>
                        <a:pt x="257" y="172"/>
                        <a:pt x="239" y="172"/>
                      </a:cubicBezTo>
                      <a:cubicBezTo>
                        <a:pt x="222" y="172"/>
                        <a:pt x="207" y="186"/>
                        <a:pt x="207" y="204"/>
                      </a:cubicBezTo>
                      <a:cubicBezTo>
                        <a:pt x="207" y="187"/>
                        <a:pt x="207" y="187"/>
                        <a:pt x="207" y="187"/>
                      </a:cubicBezTo>
                      <a:cubicBezTo>
                        <a:pt x="207" y="169"/>
                        <a:pt x="193" y="155"/>
                        <a:pt x="175" y="155"/>
                      </a:cubicBezTo>
                      <a:cubicBezTo>
                        <a:pt x="157" y="155"/>
                        <a:pt x="143" y="169"/>
                        <a:pt x="143" y="187"/>
                      </a:cubicBezTo>
                      <a:cubicBezTo>
                        <a:pt x="143" y="32"/>
                        <a:pt x="143" y="32"/>
                        <a:pt x="143" y="32"/>
                      </a:cubicBezTo>
                      <a:cubicBezTo>
                        <a:pt x="143" y="14"/>
                        <a:pt x="128" y="0"/>
                        <a:pt x="111" y="0"/>
                      </a:cubicBezTo>
                      <a:cubicBezTo>
                        <a:pt x="93" y="0"/>
                        <a:pt x="79" y="14"/>
                        <a:pt x="79" y="32"/>
                      </a:cubicBezTo>
                      <a:cubicBezTo>
                        <a:pt x="79" y="221"/>
                        <a:pt x="79" y="221"/>
                        <a:pt x="79" y="221"/>
                      </a:cubicBezTo>
                      <a:cubicBezTo>
                        <a:pt x="79" y="311"/>
                        <a:pt x="79" y="311"/>
                        <a:pt x="79" y="311"/>
                      </a:cubicBezTo>
                      <a:cubicBezTo>
                        <a:pt x="79" y="318"/>
                        <a:pt x="75" y="329"/>
                        <a:pt x="65" y="329"/>
                      </a:cubicBezTo>
                      <a:cubicBezTo>
                        <a:pt x="65" y="250"/>
                        <a:pt x="65" y="250"/>
                        <a:pt x="65" y="250"/>
                      </a:cubicBezTo>
                      <a:cubicBezTo>
                        <a:pt x="65" y="232"/>
                        <a:pt x="50" y="217"/>
                        <a:pt x="33" y="217"/>
                      </a:cubicBezTo>
                      <a:cubicBezTo>
                        <a:pt x="0" y="217"/>
                        <a:pt x="0" y="217"/>
                        <a:pt x="0" y="217"/>
                      </a:cubicBezTo>
                      <a:cubicBezTo>
                        <a:pt x="0" y="250"/>
                        <a:pt x="0" y="250"/>
                        <a:pt x="0" y="250"/>
                      </a:cubicBezTo>
                      <a:cubicBezTo>
                        <a:pt x="0" y="344"/>
                        <a:pt x="0" y="344"/>
                        <a:pt x="0" y="344"/>
                      </a:cubicBezTo>
                      <a:cubicBezTo>
                        <a:pt x="0" y="344"/>
                        <a:pt x="0" y="344"/>
                        <a:pt x="0" y="344"/>
                      </a:cubicBezTo>
                      <a:cubicBezTo>
                        <a:pt x="0" y="344"/>
                        <a:pt x="0" y="344"/>
                        <a:pt x="0" y="344"/>
                      </a:cubicBezTo>
                      <a:cubicBezTo>
                        <a:pt x="0" y="437"/>
                        <a:pt x="75" y="512"/>
                        <a:pt x="168" y="512"/>
                      </a:cubicBezTo>
                      <a:cubicBezTo>
                        <a:pt x="255" y="512"/>
                        <a:pt x="326" y="447"/>
                        <a:pt x="335" y="362"/>
                      </a:cubicBezTo>
                      <a:cubicBezTo>
                        <a:pt x="336" y="362"/>
                        <a:pt x="336" y="362"/>
                        <a:pt x="336" y="362"/>
                      </a:cubicBezTo>
                      <a:lnTo>
                        <a:pt x="336" y="35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pic>
          <p:nvPicPr>
            <p:cNvPr id="87" name="Picture 86">
              <a:extLst>
                <a:ext uri="{FF2B5EF4-FFF2-40B4-BE49-F238E27FC236}">
                  <a16:creationId xmlns:a16="http://schemas.microsoft.com/office/drawing/2014/main" id="{8EA7B903-CE09-4BCC-88F7-07E4CE7FF6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3281" y="2154585"/>
              <a:ext cx="548457" cy="517462"/>
            </a:xfrm>
            <a:prstGeom prst="rect">
              <a:avLst/>
            </a:prstGeom>
          </p:spPr>
        </p:pic>
        <p:pic>
          <p:nvPicPr>
            <p:cNvPr id="89" name="Picture 88">
              <a:extLst>
                <a:ext uri="{FF2B5EF4-FFF2-40B4-BE49-F238E27FC236}">
                  <a16:creationId xmlns:a16="http://schemas.microsoft.com/office/drawing/2014/main" id="{0AEFFC44-6BC5-4FD9-BCBD-8079FA727227}"/>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21738" y="2154585"/>
              <a:ext cx="548457" cy="517462"/>
            </a:xfrm>
            <a:prstGeom prst="rect">
              <a:avLst/>
            </a:prstGeom>
          </p:spPr>
        </p:pic>
        <p:grpSp>
          <p:nvGrpSpPr>
            <p:cNvPr id="92" name="Group 91">
              <a:extLst>
                <a:ext uri="{FF2B5EF4-FFF2-40B4-BE49-F238E27FC236}">
                  <a16:creationId xmlns:a16="http://schemas.microsoft.com/office/drawing/2014/main" id="{AB03CE63-95B2-4627-A2E8-631205218507}"/>
                </a:ext>
              </a:extLst>
            </p:cNvPr>
            <p:cNvGrpSpPr>
              <a:grpSpLocks noChangeAspect="1"/>
            </p:cNvGrpSpPr>
            <p:nvPr/>
          </p:nvGrpSpPr>
          <p:grpSpPr>
            <a:xfrm>
              <a:off x="8034002" y="4060472"/>
              <a:ext cx="426203" cy="907193"/>
              <a:chOff x="9191145" y="3741535"/>
              <a:chExt cx="774393" cy="2092980"/>
            </a:xfrm>
          </p:grpSpPr>
          <p:grpSp>
            <p:nvGrpSpPr>
              <p:cNvPr id="93" name="Group 92">
                <a:extLst>
                  <a:ext uri="{FF2B5EF4-FFF2-40B4-BE49-F238E27FC236}">
                    <a16:creationId xmlns:a16="http://schemas.microsoft.com/office/drawing/2014/main" id="{9784D8FB-7A6A-42FC-9C44-E1B02CFA7799}"/>
                  </a:ext>
                </a:extLst>
              </p:cNvPr>
              <p:cNvGrpSpPr>
                <a:grpSpLocks noChangeAspect="1"/>
              </p:cNvGrpSpPr>
              <p:nvPr/>
            </p:nvGrpSpPr>
            <p:grpSpPr>
              <a:xfrm>
                <a:off x="9191145" y="3741535"/>
                <a:ext cx="774393" cy="2092980"/>
                <a:chOff x="6576174" y="3760259"/>
                <a:chExt cx="1081539" cy="2764684"/>
              </a:xfrm>
            </p:grpSpPr>
            <p:grpSp>
              <p:nvGrpSpPr>
                <p:cNvPr id="97" name="Group 96">
                  <a:extLst>
                    <a:ext uri="{FF2B5EF4-FFF2-40B4-BE49-F238E27FC236}">
                      <a16:creationId xmlns:a16="http://schemas.microsoft.com/office/drawing/2014/main" id="{A2428122-ECEF-487E-892B-BFA88A0F46AC}"/>
                    </a:ext>
                  </a:extLst>
                </p:cNvPr>
                <p:cNvGrpSpPr/>
                <p:nvPr/>
              </p:nvGrpSpPr>
              <p:grpSpPr>
                <a:xfrm>
                  <a:off x="6576174" y="3760259"/>
                  <a:ext cx="1081539" cy="2764684"/>
                  <a:chOff x="6576174" y="3760259"/>
                  <a:chExt cx="1081539" cy="2764684"/>
                </a:xfrm>
              </p:grpSpPr>
              <p:grpSp>
                <p:nvGrpSpPr>
                  <p:cNvPr id="99" name="Group 98">
                    <a:extLst>
                      <a:ext uri="{FF2B5EF4-FFF2-40B4-BE49-F238E27FC236}">
                        <a16:creationId xmlns:a16="http://schemas.microsoft.com/office/drawing/2014/main" id="{E24C1BDC-C940-44DF-8C3B-612E4CA9F10A}"/>
                      </a:ext>
                    </a:extLst>
                  </p:cNvPr>
                  <p:cNvGrpSpPr/>
                  <p:nvPr/>
                </p:nvGrpSpPr>
                <p:grpSpPr>
                  <a:xfrm>
                    <a:off x="6576174" y="3760259"/>
                    <a:ext cx="1081539" cy="2764684"/>
                    <a:chOff x="5365826" y="3709999"/>
                    <a:chExt cx="1074023" cy="2853208"/>
                  </a:xfrm>
                </p:grpSpPr>
                <p:sp>
                  <p:nvSpPr>
                    <p:cNvPr id="109" name="Rectangle 108">
                      <a:extLst>
                        <a:ext uri="{FF2B5EF4-FFF2-40B4-BE49-F238E27FC236}">
                          <a16:creationId xmlns:a16="http://schemas.microsoft.com/office/drawing/2014/main" id="{F3C58DDD-E514-424F-AFA9-08EFFA88EF24}"/>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a:extLst>
                        <a:ext uri="{FF2B5EF4-FFF2-40B4-BE49-F238E27FC236}">
                          <a16:creationId xmlns:a16="http://schemas.microsoft.com/office/drawing/2014/main" id="{A5F862F7-C673-40A0-9659-D6BD087FAB29}"/>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1" name="Rectangle 110">
                      <a:extLst>
                        <a:ext uri="{FF2B5EF4-FFF2-40B4-BE49-F238E27FC236}">
                          <a16:creationId xmlns:a16="http://schemas.microsoft.com/office/drawing/2014/main" id="{8A311A4D-F267-4E13-B1B7-6005E3131E1F}"/>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112" name="Rectangle 111">
                      <a:extLst>
                        <a:ext uri="{FF2B5EF4-FFF2-40B4-BE49-F238E27FC236}">
                          <a16:creationId xmlns:a16="http://schemas.microsoft.com/office/drawing/2014/main" id="{65B18D30-4C48-4A3A-BE9D-BD81857B858B}"/>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a:extLst>
                        <a:ext uri="{FF2B5EF4-FFF2-40B4-BE49-F238E27FC236}">
                          <a16:creationId xmlns:a16="http://schemas.microsoft.com/office/drawing/2014/main" id="{E48A0DAF-4223-410D-8C19-8CE282798FED}"/>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a:extLst>
                        <a:ext uri="{FF2B5EF4-FFF2-40B4-BE49-F238E27FC236}">
                          <a16:creationId xmlns:a16="http://schemas.microsoft.com/office/drawing/2014/main" id="{1BCFC7BA-62BF-438D-B938-8BF0BFCD7007}"/>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5" name="Rectangle 114">
                      <a:extLst>
                        <a:ext uri="{FF2B5EF4-FFF2-40B4-BE49-F238E27FC236}">
                          <a16:creationId xmlns:a16="http://schemas.microsoft.com/office/drawing/2014/main" id="{1B7F04EA-D8CA-41B0-B4BB-35DBC4B0DDF7}"/>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116" name="Rectangle 115">
                      <a:extLst>
                        <a:ext uri="{FF2B5EF4-FFF2-40B4-BE49-F238E27FC236}">
                          <a16:creationId xmlns:a16="http://schemas.microsoft.com/office/drawing/2014/main" id="{6A33904C-2B9A-4741-999E-504B2E53B829}"/>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7" name="Rectangle 116">
                      <a:extLst>
                        <a:ext uri="{FF2B5EF4-FFF2-40B4-BE49-F238E27FC236}">
                          <a16:creationId xmlns:a16="http://schemas.microsoft.com/office/drawing/2014/main" id="{6DF87E44-489E-4B3E-AFCD-0ABFE711265F}"/>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8" name="Freeform 34">
                      <a:extLst>
                        <a:ext uri="{FF2B5EF4-FFF2-40B4-BE49-F238E27FC236}">
                          <a16:creationId xmlns:a16="http://schemas.microsoft.com/office/drawing/2014/main" id="{2BAE1FC7-4DE0-4172-A0F7-D3C0B15D17CB}"/>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35">
                      <a:extLst>
                        <a:ext uri="{FF2B5EF4-FFF2-40B4-BE49-F238E27FC236}">
                          <a16:creationId xmlns:a16="http://schemas.microsoft.com/office/drawing/2014/main" id="{5134DA64-7C5C-496B-A156-5A2904F7B695}"/>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36">
                      <a:extLst>
                        <a:ext uri="{FF2B5EF4-FFF2-40B4-BE49-F238E27FC236}">
                          <a16:creationId xmlns:a16="http://schemas.microsoft.com/office/drawing/2014/main" id="{8CBDC376-6B5F-4E77-8634-2647FE4F2C4D}"/>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37">
                      <a:extLst>
                        <a:ext uri="{FF2B5EF4-FFF2-40B4-BE49-F238E27FC236}">
                          <a16:creationId xmlns:a16="http://schemas.microsoft.com/office/drawing/2014/main" id="{228AF201-8033-4327-B190-A15FE0565A58}"/>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34">
                      <a:extLst>
                        <a:ext uri="{FF2B5EF4-FFF2-40B4-BE49-F238E27FC236}">
                          <a16:creationId xmlns:a16="http://schemas.microsoft.com/office/drawing/2014/main" id="{41190454-5467-4209-9C8A-7CBB819A9CFA}"/>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35">
                      <a:extLst>
                        <a:ext uri="{FF2B5EF4-FFF2-40B4-BE49-F238E27FC236}">
                          <a16:creationId xmlns:a16="http://schemas.microsoft.com/office/drawing/2014/main" id="{95E5EBF8-AE30-400E-98B7-09150235F7DA}"/>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36">
                      <a:extLst>
                        <a:ext uri="{FF2B5EF4-FFF2-40B4-BE49-F238E27FC236}">
                          <a16:creationId xmlns:a16="http://schemas.microsoft.com/office/drawing/2014/main" id="{60659641-E951-4192-B199-9D06041D91E2}"/>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37">
                      <a:extLst>
                        <a:ext uri="{FF2B5EF4-FFF2-40B4-BE49-F238E27FC236}">
                          <a16:creationId xmlns:a16="http://schemas.microsoft.com/office/drawing/2014/main" id="{FE75A8AA-DC38-49AE-BE60-3628E3562F9F}"/>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Rectangle 42">
                      <a:extLst>
                        <a:ext uri="{FF2B5EF4-FFF2-40B4-BE49-F238E27FC236}">
                          <a16:creationId xmlns:a16="http://schemas.microsoft.com/office/drawing/2014/main" id="{7A29AB05-B666-4AB7-BE22-F590C7BD3622}"/>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00" name="Freeform 8">
                    <a:extLst>
                      <a:ext uri="{FF2B5EF4-FFF2-40B4-BE49-F238E27FC236}">
                        <a16:creationId xmlns:a16="http://schemas.microsoft.com/office/drawing/2014/main" id="{C1011A95-E7A9-414C-A238-6BF6EF600440}"/>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8">
                    <a:extLst>
                      <a:ext uri="{FF2B5EF4-FFF2-40B4-BE49-F238E27FC236}">
                        <a16:creationId xmlns:a16="http://schemas.microsoft.com/office/drawing/2014/main" id="{7DBFC7A9-3D94-4EA0-91B2-2FE81351CB00}"/>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8">
                    <a:extLst>
                      <a:ext uri="{FF2B5EF4-FFF2-40B4-BE49-F238E27FC236}">
                        <a16:creationId xmlns:a16="http://schemas.microsoft.com/office/drawing/2014/main" id="{3B1C6E4A-6E7E-4ED0-A53C-C21B69BAFC91}"/>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8">
                    <a:extLst>
                      <a:ext uri="{FF2B5EF4-FFF2-40B4-BE49-F238E27FC236}">
                        <a16:creationId xmlns:a16="http://schemas.microsoft.com/office/drawing/2014/main" id="{A1F4238D-F55F-4CE8-8D82-ECA4B702F9AF}"/>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8">
                    <a:extLst>
                      <a:ext uri="{FF2B5EF4-FFF2-40B4-BE49-F238E27FC236}">
                        <a16:creationId xmlns:a16="http://schemas.microsoft.com/office/drawing/2014/main" id="{D302E56C-9359-4323-A308-4C6B9963E7B6}"/>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8">
                    <a:extLst>
                      <a:ext uri="{FF2B5EF4-FFF2-40B4-BE49-F238E27FC236}">
                        <a16:creationId xmlns:a16="http://schemas.microsoft.com/office/drawing/2014/main" id="{281A55D5-D49B-4797-B79B-E8291F09DC9A}"/>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8">
                    <a:extLst>
                      <a:ext uri="{FF2B5EF4-FFF2-40B4-BE49-F238E27FC236}">
                        <a16:creationId xmlns:a16="http://schemas.microsoft.com/office/drawing/2014/main" id="{033319C7-B175-4ECE-952C-D8B3258E5FD6}"/>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8">
                    <a:extLst>
                      <a:ext uri="{FF2B5EF4-FFF2-40B4-BE49-F238E27FC236}">
                        <a16:creationId xmlns:a16="http://schemas.microsoft.com/office/drawing/2014/main" id="{7C0169A4-32FF-4B7A-BEE7-ADF71DB51B16}"/>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8">
                    <a:extLst>
                      <a:ext uri="{FF2B5EF4-FFF2-40B4-BE49-F238E27FC236}">
                        <a16:creationId xmlns:a16="http://schemas.microsoft.com/office/drawing/2014/main" id="{B9FEF4F7-8EE4-4CEA-A697-4A1F58C2DB4B}"/>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8" name="Rectangle 97">
                  <a:extLst>
                    <a:ext uri="{FF2B5EF4-FFF2-40B4-BE49-F238E27FC236}">
                      <a16:creationId xmlns:a16="http://schemas.microsoft.com/office/drawing/2014/main" id="{2F6F6032-9409-4A9D-8992-600E0E9D4349}"/>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4" name="Rectangle 42">
                <a:extLst>
                  <a:ext uri="{FF2B5EF4-FFF2-40B4-BE49-F238E27FC236}">
                    <a16:creationId xmlns:a16="http://schemas.microsoft.com/office/drawing/2014/main" id="{9EF6CF1B-9B15-4C8E-A498-E63D431466F0}"/>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 name="Rectangle 42">
                <a:extLst>
                  <a:ext uri="{FF2B5EF4-FFF2-40B4-BE49-F238E27FC236}">
                    <a16:creationId xmlns:a16="http://schemas.microsoft.com/office/drawing/2014/main" id="{C23B7AEC-93CB-4583-A935-0802192C21EA}"/>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 name="Rectangle 42">
                <a:extLst>
                  <a:ext uri="{FF2B5EF4-FFF2-40B4-BE49-F238E27FC236}">
                    <a16:creationId xmlns:a16="http://schemas.microsoft.com/office/drawing/2014/main" id="{08080FFE-7E77-437F-BC4B-0B9E221DBA65}"/>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28" name="TextBox 127">
              <a:extLst>
                <a:ext uri="{FF2B5EF4-FFF2-40B4-BE49-F238E27FC236}">
                  <a16:creationId xmlns:a16="http://schemas.microsoft.com/office/drawing/2014/main" id="{A3B6E161-086E-4051-94E5-84FDDBFDDA3B}"/>
                </a:ext>
              </a:extLst>
            </p:cNvPr>
            <p:cNvSpPr txBox="1"/>
            <p:nvPr/>
          </p:nvSpPr>
          <p:spPr>
            <a:xfrm>
              <a:off x="7712708" y="4974881"/>
              <a:ext cx="1067921" cy="3385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FTP Server</a:t>
              </a:r>
            </a:p>
          </p:txBody>
        </p:sp>
        <p:pic>
          <p:nvPicPr>
            <p:cNvPr id="134" name="Graphic 133" descr="List outline">
              <a:extLst>
                <a:ext uri="{FF2B5EF4-FFF2-40B4-BE49-F238E27FC236}">
                  <a16:creationId xmlns:a16="http://schemas.microsoft.com/office/drawing/2014/main" id="{EC9AEF66-0D09-4F69-81CB-DF9057100FD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30677" y="4229081"/>
              <a:ext cx="595022" cy="595022"/>
            </a:xfrm>
            <a:prstGeom prst="rect">
              <a:avLst/>
            </a:prstGeom>
          </p:spPr>
        </p:pic>
        <p:pic>
          <p:nvPicPr>
            <p:cNvPr id="144" name="Graphic 143" descr="List outline">
              <a:extLst>
                <a:ext uri="{FF2B5EF4-FFF2-40B4-BE49-F238E27FC236}">
                  <a16:creationId xmlns:a16="http://schemas.microsoft.com/office/drawing/2014/main" id="{48DE8394-F971-4420-9BCB-EF71AF3225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82228" y="4251700"/>
              <a:ext cx="595022" cy="595022"/>
            </a:xfrm>
            <a:prstGeom prst="rect">
              <a:avLst/>
            </a:prstGeom>
          </p:spPr>
        </p:pic>
        <p:pic>
          <p:nvPicPr>
            <p:cNvPr id="151" name="Graphic 150" descr="Ui Ux with solid fill">
              <a:extLst>
                <a:ext uri="{FF2B5EF4-FFF2-40B4-BE49-F238E27FC236}">
                  <a16:creationId xmlns:a16="http://schemas.microsoft.com/office/drawing/2014/main" id="{ECEE4A00-79A4-40C0-A6D2-FA1F4996E321}"/>
                </a:ext>
              </a:extLst>
            </p:cNvPr>
            <p:cNvPicPr>
              <a:picLocks noChangeAspect="1"/>
            </p:cNvPicPr>
            <p:nvPr/>
          </p:nvPicPr>
          <p:blipFill>
            <a:blip r:embed="rId6">
              <a:duotone>
                <a:schemeClr val="accent4">
                  <a:shade val="45000"/>
                  <a:satMod val="135000"/>
                </a:schemeClr>
                <a:prstClr val="white"/>
              </a:duotone>
              <a:extLst>
                <a:ext uri="{96DAC541-7B7A-43D3-8B79-37D633B846F1}">
                  <asvg:svgBlip xmlns:asvg="http://schemas.microsoft.com/office/drawing/2016/SVG/main" r:embed="rId7"/>
                </a:ext>
              </a:extLst>
            </a:blip>
            <a:stretch>
              <a:fillRect/>
            </a:stretch>
          </p:blipFill>
          <p:spPr>
            <a:xfrm>
              <a:off x="7576801" y="2102174"/>
              <a:ext cx="914400" cy="914400"/>
            </a:xfrm>
            <a:prstGeom prst="rect">
              <a:avLst/>
            </a:prstGeom>
          </p:spPr>
        </p:pic>
        <p:sp>
          <p:nvSpPr>
            <p:cNvPr id="153" name="TextBox 152">
              <a:extLst>
                <a:ext uri="{FF2B5EF4-FFF2-40B4-BE49-F238E27FC236}">
                  <a16:creationId xmlns:a16="http://schemas.microsoft.com/office/drawing/2014/main" id="{23B7267C-119A-4ADA-B843-6B4041A4DDDF}"/>
                </a:ext>
              </a:extLst>
            </p:cNvPr>
            <p:cNvSpPr txBox="1"/>
            <p:nvPr/>
          </p:nvSpPr>
          <p:spPr>
            <a:xfrm>
              <a:off x="6878354" y="2930149"/>
              <a:ext cx="2311294" cy="584775"/>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prstClr val="black"/>
                  </a:solidFill>
                  <a:latin typeface="Calibri" panose="020F0502020204030204"/>
                </a:rPr>
                <a:t>Project Management Software</a:t>
              </a:r>
            </a:p>
          </p:txBody>
        </p:sp>
      </p:grpSp>
    </p:spTree>
    <p:extLst>
      <p:ext uri="{BB962C8B-B14F-4D97-AF65-F5344CB8AC3E}">
        <p14:creationId xmlns:p14="http://schemas.microsoft.com/office/powerpoint/2010/main" val="245183896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ABF160-51A6-4104-B58D-473B09409FDD}"/>
              </a:ext>
            </a:extLst>
          </p:cNvPr>
          <p:cNvSpPr>
            <a:spLocks noGrp="1"/>
          </p:cNvSpPr>
          <p:nvPr>
            <p:ph type="title"/>
          </p:nvPr>
        </p:nvSpPr>
        <p:spPr/>
        <p:txBody>
          <a:bodyPr/>
          <a:lstStyle/>
          <a:p>
            <a:r>
              <a:rPr lang="en-US" dirty="0"/>
              <a:t>Module 08: Design a solution to log and monitor Azure resources</a:t>
            </a:r>
          </a:p>
        </p:txBody>
      </p:sp>
      <p:pic>
        <p:nvPicPr>
          <p:cNvPr id="11" name="Picture Placeholder 10">
            <a:extLst>
              <a:ext uri="{FF2B5EF4-FFF2-40B4-BE49-F238E27FC236}">
                <a16:creationId xmlns:a16="http://schemas.microsoft.com/office/drawing/2014/main" id="{27754325-3D9E-476D-A046-5C18C9445AC6}"/>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48783235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FA6EF-D9CA-4C02-80E6-92A5E8EF2B28}"/>
              </a:ext>
            </a:extLst>
          </p:cNvPr>
          <p:cNvSpPr>
            <a:spLocks noGrp="1"/>
          </p:cNvSpPr>
          <p:nvPr>
            <p:ph type="title"/>
          </p:nvPr>
        </p:nvSpPr>
        <p:spPr/>
        <p:txBody>
          <a:bodyPr/>
          <a:lstStyle/>
          <a:p>
            <a:r>
              <a:rPr lang="en-US" dirty="0"/>
              <a:t>Instructor solution - </a:t>
            </a:r>
            <a:r>
              <a:rPr lang="en-US" dirty="0" err="1"/>
              <a:t>Fabrikam</a:t>
            </a:r>
            <a:r>
              <a:rPr lang="en-US" dirty="0"/>
              <a:t> Residences PM software </a:t>
            </a:r>
          </a:p>
        </p:txBody>
      </p:sp>
      <p:grpSp>
        <p:nvGrpSpPr>
          <p:cNvPr id="110" name="Group 109">
            <a:extLst>
              <a:ext uri="{FF2B5EF4-FFF2-40B4-BE49-F238E27FC236}">
                <a16:creationId xmlns:a16="http://schemas.microsoft.com/office/drawing/2014/main" id="{27D8F262-4816-4F74-BDBC-98C80B1CA972}"/>
              </a:ext>
              <a:ext uri="{C183D7F6-B498-43B3-948B-1728B52AA6E4}">
                <adec:decorative xmlns:adec="http://schemas.microsoft.com/office/drawing/2017/decorative" val="1"/>
              </a:ext>
            </a:extLst>
          </p:cNvPr>
          <p:cNvGrpSpPr/>
          <p:nvPr/>
        </p:nvGrpSpPr>
        <p:grpSpPr>
          <a:xfrm>
            <a:off x="1988922" y="5180550"/>
            <a:ext cx="1083951" cy="924792"/>
            <a:chOff x="545506" y="5044616"/>
            <a:chExt cx="1083951" cy="924792"/>
          </a:xfrm>
        </p:grpSpPr>
        <p:pic>
          <p:nvPicPr>
            <p:cNvPr id="105" name="Graphic 104">
              <a:extLst>
                <a:ext uri="{FF2B5EF4-FFF2-40B4-BE49-F238E27FC236}">
                  <a16:creationId xmlns:a16="http://schemas.microsoft.com/office/drawing/2014/main" id="{3F9C32AB-F1A6-45F4-AA24-B82D99D5EA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9641" y="5044616"/>
              <a:ext cx="715677" cy="715677"/>
            </a:xfrm>
            <a:prstGeom prst="rect">
              <a:avLst/>
            </a:prstGeom>
          </p:spPr>
        </p:pic>
        <p:sp>
          <p:nvSpPr>
            <p:cNvPr id="109" name="TextBox 108">
              <a:extLst>
                <a:ext uri="{FF2B5EF4-FFF2-40B4-BE49-F238E27FC236}">
                  <a16:creationId xmlns:a16="http://schemas.microsoft.com/office/drawing/2014/main" id="{900779BA-4F7B-4544-9E28-6EF310C76810}"/>
                </a:ext>
              </a:extLst>
            </p:cNvPr>
            <p:cNvSpPr txBox="1"/>
            <p:nvPr/>
          </p:nvSpPr>
          <p:spPr>
            <a:xfrm>
              <a:off x="545506" y="5630854"/>
              <a:ext cx="1083951" cy="3385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Azure blob</a:t>
              </a:r>
            </a:p>
          </p:txBody>
        </p:sp>
      </p:grpSp>
      <p:grpSp>
        <p:nvGrpSpPr>
          <p:cNvPr id="113" name="Group 112">
            <a:extLst>
              <a:ext uri="{FF2B5EF4-FFF2-40B4-BE49-F238E27FC236}">
                <a16:creationId xmlns:a16="http://schemas.microsoft.com/office/drawing/2014/main" id="{22D2816A-280F-4940-BC6B-81CEAA259010}"/>
              </a:ext>
              <a:ext uri="{C183D7F6-B498-43B3-948B-1728B52AA6E4}">
                <adec:decorative xmlns:adec="http://schemas.microsoft.com/office/drawing/2017/decorative" val="1"/>
              </a:ext>
            </a:extLst>
          </p:cNvPr>
          <p:cNvGrpSpPr/>
          <p:nvPr/>
        </p:nvGrpSpPr>
        <p:grpSpPr>
          <a:xfrm>
            <a:off x="3237724" y="5244106"/>
            <a:ext cx="1059907" cy="848328"/>
            <a:chOff x="1762843" y="5253630"/>
            <a:chExt cx="1059907" cy="848328"/>
          </a:xfrm>
        </p:grpSpPr>
        <p:pic>
          <p:nvPicPr>
            <p:cNvPr id="107" name="Graphic 106">
              <a:extLst>
                <a:ext uri="{FF2B5EF4-FFF2-40B4-BE49-F238E27FC236}">
                  <a16:creationId xmlns:a16="http://schemas.microsoft.com/office/drawing/2014/main" id="{D8E8233E-0376-485B-83FE-6577422A528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60742" y="5253630"/>
              <a:ext cx="584137" cy="584137"/>
            </a:xfrm>
            <a:prstGeom prst="rect">
              <a:avLst/>
            </a:prstGeom>
          </p:spPr>
        </p:pic>
        <p:sp>
          <p:nvSpPr>
            <p:cNvPr id="112" name="TextBox 111">
              <a:extLst>
                <a:ext uri="{FF2B5EF4-FFF2-40B4-BE49-F238E27FC236}">
                  <a16:creationId xmlns:a16="http://schemas.microsoft.com/office/drawing/2014/main" id="{2EDE3C90-687D-4C34-89FD-22791B6EC89B}"/>
                </a:ext>
              </a:extLst>
            </p:cNvPr>
            <p:cNvSpPr txBox="1"/>
            <p:nvPr/>
          </p:nvSpPr>
          <p:spPr>
            <a:xfrm>
              <a:off x="1762843" y="5763404"/>
              <a:ext cx="1059907" cy="3385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Event Grid</a:t>
              </a:r>
            </a:p>
          </p:txBody>
        </p:sp>
      </p:grpSp>
      <p:grpSp>
        <p:nvGrpSpPr>
          <p:cNvPr id="114" name="Group 113">
            <a:extLst>
              <a:ext uri="{FF2B5EF4-FFF2-40B4-BE49-F238E27FC236}">
                <a16:creationId xmlns:a16="http://schemas.microsoft.com/office/drawing/2014/main" id="{34CD2CF4-BF34-4139-BCB5-B6F5FBB12BBB}"/>
              </a:ext>
              <a:ext uri="{C183D7F6-B498-43B3-948B-1728B52AA6E4}">
                <adec:decorative xmlns:adec="http://schemas.microsoft.com/office/drawing/2017/decorative" val="1"/>
              </a:ext>
            </a:extLst>
          </p:cNvPr>
          <p:cNvGrpSpPr/>
          <p:nvPr/>
        </p:nvGrpSpPr>
        <p:grpSpPr>
          <a:xfrm>
            <a:off x="4370561" y="5137295"/>
            <a:ext cx="1059907" cy="921411"/>
            <a:chOff x="9042237" y="2181640"/>
            <a:chExt cx="1080232" cy="1021346"/>
          </a:xfrm>
        </p:grpSpPr>
        <p:pic>
          <p:nvPicPr>
            <p:cNvPr id="115" name="Graphic 114">
              <a:extLst>
                <a:ext uri="{FF2B5EF4-FFF2-40B4-BE49-F238E27FC236}">
                  <a16:creationId xmlns:a16="http://schemas.microsoft.com/office/drawing/2014/main" id="{5C902DB3-C068-4605-826C-53E6BF88166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56784" y="2181640"/>
              <a:ext cx="762900" cy="762900"/>
            </a:xfrm>
            <a:prstGeom prst="rect">
              <a:avLst/>
            </a:prstGeom>
          </p:spPr>
        </p:pic>
        <p:sp>
          <p:nvSpPr>
            <p:cNvPr id="116" name="TextBox 115">
              <a:extLst>
                <a:ext uri="{FF2B5EF4-FFF2-40B4-BE49-F238E27FC236}">
                  <a16:creationId xmlns:a16="http://schemas.microsoft.com/office/drawing/2014/main" id="{9A634F51-18BA-4BEB-9F8D-D35C44EF408A}"/>
                </a:ext>
              </a:extLst>
            </p:cNvPr>
            <p:cNvSpPr txBox="1"/>
            <p:nvPr/>
          </p:nvSpPr>
          <p:spPr>
            <a:xfrm>
              <a:off x="9042237" y="2864432"/>
              <a:ext cx="1080232"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Azure Files</a:t>
              </a:r>
            </a:p>
          </p:txBody>
        </p:sp>
      </p:grpSp>
      <p:grpSp>
        <p:nvGrpSpPr>
          <p:cNvPr id="121" name="Group 120">
            <a:extLst>
              <a:ext uri="{FF2B5EF4-FFF2-40B4-BE49-F238E27FC236}">
                <a16:creationId xmlns:a16="http://schemas.microsoft.com/office/drawing/2014/main" id="{D819F416-D6E7-432E-9AD5-0CA795C1149A}"/>
              </a:ext>
              <a:ext uri="{C183D7F6-B498-43B3-948B-1728B52AA6E4}">
                <adec:decorative xmlns:adec="http://schemas.microsoft.com/office/drawing/2017/decorative" val="1"/>
              </a:ext>
            </a:extLst>
          </p:cNvPr>
          <p:cNvGrpSpPr/>
          <p:nvPr/>
        </p:nvGrpSpPr>
        <p:grpSpPr>
          <a:xfrm>
            <a:off x="5540373" y="5130875"/>
            <a:ext cx="1233351" cy="971682"/>
            <a:chOff x="4696038" y="5144754"/>
            <a:chExt cx="1233351" cy="971682"/>
          </a:xfrm>
        </p:grpSpPr>
        <p:pic>
          <p:nvPicPr>
            <p:cNvPr id="118" name="Graphic 117">
              <a:extLst>
                <a:ext uri="{FF2B5EF4-FFF2-40B4-BE49-F238E27FC236}">
                  <a16:creationId xmlns:a16="http://schemas.microsoft.com/office/drawing/2014/main" id="{D564AFB0-01C5-4DE7-A9E8-AE6F1D76075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938846" y="5144754"/>
              <a:ext cx="621251" cy="621251"/>
            </a:xfrm>
            <a:prstGeom prst="rect">
              <a:avLst/>
            </a:prstGeom>
          </p:spPr>
        </p:pic>
        <p:sp>
          <p:nvSpPr>
            <p:cNvPr id="120" name="TextBox 119">
              <a:extLst>
                <a:ext uri="{FF2B5EF4-FFF2-40B4-BE49-F238E27FC236}">
                  <a16:creationId xmlns:a16="http://schemas.microsoft.com/office/drawing/2014/main" id="{30BC6D29-308C-4C0F-B4C6-CD4D361A0D6F}"/>
                </a:ext>
              </a:extLst>
            </p:cNvPr>
            <p:cNvSpPr txBox="1"/>
            <p:nvPr/>
          </p:nvSpPr>
          <p:spPr>
            <a:xfrm>
              <a:off x="4696038" y="5777882"/>
              <a:ext cx="1233351"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Data Factory</a:t>
              </a:r>
            </a:p>
          </p:txBody>
        </p:sp>
      </p:grpSp>
      <p:grpSp>
        <p:nvGrpSpPr>
          <p:cNvPr id="126" name="Group 125">
            <a:extLst>
              <a:ext uri="{FF2B5EF4-FFF2-40B4-BE49-F238E27FC236}">
                <a16:creationId xmlns:a16="http://schemas.microsoft.com/office/drawing/2014/main" id="{89C092F8-AD12-4F96-A5D7-2AA8FA2CCD67}"/>
              </a:ext>
              <a:ext uri="{C183D7F6-B498-43B3-948B-1728B52AA6E4}">
                <adec:decorative xmlns:adec="http://schemas.microsoft.com/office/drawing/2017/decorative" val="1"/>
              </a:ext>
            </a:extLst>
          </p:cNvPr>
          <p:cNvGrpSpPr/>
          <p:nvPr/>
        </p:nvGrpSpPr>
        <p:grpSpPr>
          <a:xfrm>
            <a:off x="1040250" y="5234450"/>
            <a:ext cx="912430" cy="870755"/>
            <a:chOff x="1596207" y="5223377"/>
            <a:chExt cx="912430" cy="870755"/>
          </a:xfrm>
        </p:grpSpPr>
        <p:pic>
          <p:nvPicPr>
            <p:cNvPr id="123" name="Graphic 122">
              <a:extLst>
                <a:ext uri="{FF2B5EF4-FFF2-40B4-BE49-F238E27FC236}">
                  <a16:creationId xmlns:a16="http://schemas.microsoft.com/office/drawing/2014/main" id="{032F4187-0EF3-4DA0-B947-3B037E34156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805653" y="5223377"/>
              <a:ext cx="529087" cy="529087"/>
            </a:xfrm>
            <a:prstGeom prst="rect">
              <a:avLst/>
            </a:prstGeom>
          </p:spPr>
        </p:pic>
        <p:sp>
          <p:nvSpPr>
            <p:cNvPr id="125" name="TextBox 124">
              <a:extLst>
                <a:ext uri="{FF2B5EF4-FFF2-40B4-BE49-F238E27FC236}">
                  <a16:creationId xmlns:a16="http://schemas.microsoft.com/office/drawing/2014/main" id="{5C086A73-5B79-4315-B23B-1F94B4338F03}"/>
                </a:ext>
              </a:extLst>
            </p:cNvPr>
            <p:cNvSpPr txBox="1"/>
            <p:nvPr/>
          </p:nvSpPr>
          <p:spPr>
            <a:xfrm>
              <a:off x="1596207" y="5755578"/>
              <a:ext cx="912430" cy="3385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Function</a:t>
              </a:r>
            </a:p>
          </p:txBody>
        </p:sp>
      </p:grpSp>
      <p:grpSp>
        <p:nvGrpSpPr>
          <p:cNvPr id="150" name="Group 149">
            <a:extLst>
              <a:ext uri="{FF2B5EF4-FFF2-40B4-BE49-F238E27FC236}">
                <a16:creationId xmlns:a16="http://schemas.microsoft.com/office/drawing/2014/main" id="{9AC6029E-E3FF-4E7A-AE8A-37DD4F2F1D7C}"/>
              </a:ext>
              <a:ext uri="{C183D7F6-B498-43B3-948B-1728B52AA6E4}">
                <adec:decorative xmlns:adec="http://schemas.microsoft.com/office/drawing/2017/decorative" val="1"/>
              </a:ext>
            </a:extLst>
          </p:cNvPr>
          <p:cNvGrpSpPr/>
          <p:nvPr/>
        </p:nvGrpSpPr>
        <p:grpSpPr>
          <a:xfrm>
            <a:off x="975619" y="1248386"/>
            <a:ext cx="10021612" cy="3238069"/>
            <a:chOff x="1234217" y="1268617"/>
            <a:chExt cx="10054268" cy="3413194"/>
          </a:xfrm>
        </p:grpSpPr>
        <p:sp>
          <p:nvSpPr>
            <p:cNvPr id="4" name="TextBox 3">
              <a:extLst>
                <a:ext uri="{FF2B5EF4-FFF2-40B4-BE49-F238E27FC236}">
                  <a16:creationId xmlns:a16="http://schemas.microsoft.com/office/drawing/2014/main" id="{6FA66AA5-3003-4951-8792-78A6AC09FFC6}"/>
                </a:ext>
              </a:extLst>
            </p:cNvPr>
            <p:cNvSpPr txBox="1"/>
            <p:nvPr/>
          </p:nvSpPr>
          <p:spPr>
            <a:xfrm>
              <a:off x="1619132" y="2172784"/>
              <a:ext cx="1090779" cy="58477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Corporate </a:t>
              </a:r>
              <a:br>
                <a:rPr kumimoji="0" lang="en-US" sz="1600" b="0" i="0" u="none" strike="noStrike" kern="0" cap="none" spc="0" normalizeH="0" baseline="0" noProof="0" dirty="0">
                  <a:ln>
                    <a:noFill/>
                  </a:ln>
                  <a:solidFill>
                    <a:prstClr val="black"/>
                  </a:solidFill>
                  <a:effectLst/>
                  <a:uLnTx/>
                  <a:uFillTx/>
                  <a:latin typeface="Calibri" panose="020F0502020204030204"/>
                </a:rPr>
              </a:br>
              <a:r>
                <a:rPr kumimoji="0" lang="en-US" sz="1600" b="0" i="0" u="none" strike="noStrike" kern="0" cap="none" spc="0" normalizeH="0" baseline="0" noProof="0" dirty="0">
                  <a:ln>
                    <a:noFill/>
                  </a:ln>
                  <a:solidFill>
                    <a:prstClr val="black"/>
                  </a:solidFill>
                  <a:effectLst/>
                  <a:uLnTx/>
                  <a:uFillTx/>
                  <a:latin typeface="Calibri" panose="020F0502020204030204"/>
                </a:rPr>
                <a:t>Users</a:t>
              </a:r>
            </a:p>
          </p:txBody>
        </p:sp>
        <p:sp>
          <p:nvSpPr>
            <p:cNvPr id="7" name="TextBox 6">
              <a:extLst>
                <a:ext uri="{FF2B5EF4-FFF2-40B4-BE49-F238E27FC236}">
                  <a16:creationId xmlns:a16="http://schemas.microsoft.com/office/drawing/2014/main" id="{B49D0F89-7922-495E-BDA0-FD310E4D0495}"/>
                </a:ext>
              </a:extLst>
            </p:cNvPr>
            <p:cNvSpPr txBox="1"/>
            <p:nvPr/>
          </p:nvSpPr>
          <p:spPr>
            <a:xfrm>
              <a:off x="1234217" y="4309758"/>
              <a:ext cx="1591166" cy="3385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Superintendents</a:t>
              </a:r>
            </a:p>
          </p:txBody>
        </p:sp>
        <p:cxnSp>
          <p:nvCxnSpPr>
            <p:cNvPr id="8" name="Straight Arrow Connector 7">
              <a:extLst>
                <a:ext uri="{FF2B5EF4-FFF2-40B4-BE49-F238E27FC236}">
                  <a16:creationId xmlns:a16="http://schemas.microsoft.com/office/drawing/2014/main" id="{9EEEFF4B-A29B-4DF2-9300-FE13DBA4520A}"/>
                </a:ext>
              </a:extLst>
            </p:cNvPr>
            <p:cNvCxnSpPr>
              <a:cxnSpLocks/>
            </p:cNvCxnSpPr>
            <p:nvPr/>
          </p:nvCxnSpPr>
          <p:spPr>
            <a:xfrm>
              <a:off x="2544879" y="3873702"/>
              <a:ext cx="518809" cy="0"/>
            </a:xfrm>
            <a:prstGeom prst="straightConnector1">
              <a:avLst/>
            </a:prstGeom>
            <a:noFill/>
            <a:ln w="12700" cap="flat" cmpd="sng" algn="ctr">
              <a:solidFill>
                <a:sysClr val="windowText" lastClr="000000"/>
              </a:solidFill>
              <a:prstDash val="solid"/>
              <a:miter lim="800000"/>
              <a:tailEnd type="triangle"/>
            </a:ln>
            <a:effectLst/>
          </p:spPr>
        </p:cxnSp>
        <p:cxnSp>
          <p:nvCxnSpPr>
            <p:cNvPr id="9" name="Straight Arrow Connector 8">
              <a:extLst>
                <a:ext uri="{FF2B5EF4-FFF2-40B4-BE49-F238E27FC236}">
                  <a16:creationId xmlns:a16="http://schemas.microsoft.com/office/drawing/2014/main" id="{BB0C468B-ECA4-4943-9F51-424D8FAFE86A}"/>
                </a:ext>
              </a:extLst>
            </p:cNvPr>
            <p:cNvCxnSpPr>
              <a:cxnSpLocks/>
            </p:cNvCxnSpPr>
            <p:nvPr/>
          </p:nvCxnSpPr>
          <p:spPr>
            <a:xfrm>
              <a:off x="2804284" y="2041124"/>
              <a:ext cx="1021757" cy="0"/>
            </a:xfrm>
            <a:prstGeom prst="straightConnector1">
              <a:avLst/>
            </a:prstGeom>
            <a:noFill/>
            <a:ln w="12700" cap="flat" cmpd="sng" algn="ctr">
              <a:solidFill>
                <a:sysClr val="windowText" lastClr="000000"/>
              </a:solidFill>
              <a:prstDash val="solid"/>
              <a:miter lim="800000"/>
              <a:tailEnd type="triangle"/>
            </a:ln>
            <a:effectLst/>
          </p:spPr>
        </p:cxnSp>
        <p:cxnSp>
          <p:nvCxnSpPr>
            <p:cNvPr id="10" name="Straight Arrow Connector 9">
              <a:extLst>
                <a:ext uri="{FF2B5EF4-FFF2-40B4-BE49-F238E27FC236}">
                  <a16:creationId xmlns:a16="http://schemas.microsoft.com/office/drawing/2014/main" id="{108DF482-BDC6-4F5E-84F1-E0134ACB0B0E}"/>
                </a:ext>
              </a:extLst>
            </p:cNvPr>
            <p:cNvCxnSpPr>
              <a:cxnSpLocks/>
            </p:cNvCxnSpPr>
            <p:nvPr/>
          </p:nvCxnSpPr>
          <p:spPr>
            <a:xfrm>
              <a:off x="4517573" y="3891294"/>
              <a:ext cx="651549" cy="0"/>
            </a:xfrm>
            <a:prstGeom prst="straightConnector1">
              <a:avLst/>
            </a:prstGeom>
            <a:noFill/>
            <a:ln w="12700" cap="flat" cmpd="sng" algn="ctr">
              <a:solidFill>
                <a:sysClr val="windowText" lastClr="000000"/>
              </a:solidFill>
              <a:prstDash val="solid"/>
              <a:miter lim="800000"/>
              <a:tailEnd type="triangle"/>
            </a:ln>
            <a:effectLst/>
          </p:spPr>
        </p:cxnSp>
        <p:cxnSp>
          <p:nvCxnSpPr>
            <p:cNvPr id="11" name="Straight Arrow Connector 10">
              <a:extLst>
                <a:ext uri="{FF2B5EF4-FFF2-40B4-BE49-F238E27FC236}">
                  <a16:creationId xmlns:a16="http://schemas.microsoft.com/office/drawing/2014/main" id="{E37FF07A-A41B-4392-B1B0-A525E3F4FE2C}"/>
                </a:ext>
              </a:extLst>
            </p:cNvPr>
            <p:cNvCxnSpPr>
              <a:cxnSpLocks/>
            </p:cNvCxnSpPr>
            <p:nvPr/>
          </p:nvCxnSpPr>
          <p:spPr>
            <a:xfrm>
              <a:off x="6442422" y="3903945"/>
              <a:ext cx="815697" cy="7750"/>
            </a:xfrm>
            <a:prstGeom prst="straightConnector1">
              <a:avLst/>
            </a:prstGeom>
            <a:noFill/>
            <a:ln w="12700" cap="flat" cmpd="sng" algn="ctr">
              <a:solidFill>
                <a:sysClr val="windowText" lastClr="000000"/>
              </a:solidFill>
              <a:prstDash val="solid"/>
              <a:miter lim="800000"/>
              <a:tailEnd type="triangle"/>
            </a:ln>
            <a:effectLst/>
          </p:spPr>
        </p:cxnSp>
        <p:cxnSp>
          <p:nvCxnSpPr>
            <p:cNvPr id="12" name="Connector: Elbow 11">
              <a:extLst>
                <a:ext uri="{FF2B5EF4-FFF2-40B4-BE49-F238E27FC236}">
                  <a16:creationId xmlns:a16="http://schemas.microsoft.com/office/drawing/2014/main" id="{D219EF8B-18CD-4FA4-8628-EFC7E3BF9A94}"/>
                </a:ext>
              </a:extLst>
            </p:cNvPr>
            <p:cNvCxnSpPr>
              <a:cxnSpLocks/>
              <a:stCxn id="99" idx="0"/>
              <a:endCxn id="132" idx="1"/>
            </p:cNvCxnSpPr>
            <p:nvPr/>
          </p:nvCxnSpPr>
          <p:spPr>
            <a:xfrm rot="5400000" flipH="1" flipV="1">
              <a:off x="9075778" y="2807410"/>
              <a:ext cx="947865" cy="511115"/>
            </a:xfrm>
            <a:prstGeom prst="bentConnector2">
              <a:avLst/>
            </a:prstGeom>
            <a:noFill/>
            <a:ln w="12700" cap="flat" cmpd="sng" algn="ctr">
              <a:solidFill>
                <a:sysClr val="windowText" lastClr="000000"/>
              </a:solidFill>
              <a:prstDash val="solid"/>
              <a:miter lim="800000"/>
              <a:tailEnd type="triangle"/>
            </a:ln>
            <a:effectLst/>
          </p:spPr>
        </p:cxnSp>
        <p:cxnSp>
          <p:nvCxnSpPr>
            <p:cNvPr id="14" name="Connector: Elbow 13">
              <a:extLst>
                <a:ext uri="{FF2B5EF4-FFF2-40B4-BE49-F238E27FC236}">
                  <a16:creationId xmlns:a16="http://schemas.microsoft.com/office/drawing/2014/main" id="{28C01BF2-30D0-4BC7-BB46-863BFC499911}"/>
                </a:ext>
              </a:extLst>
            </p:cNvPr>
            <p:cNvCxnSpPr>
              <a:cxnSpLocks/>
              <a:endCxn id="91" idx="1"/>
            </p:cNvCxnSpPr>
            <p:nvPr/>
          </p:nvCxnSpPr>
          <p:spPr>
            <a:xfrm flipV="1">
              <a:off x="5342089" y="1655378"/>
              <a:ext cx="2706363" cy="398519"/>
            </a:xfrm>
            <a:prstGeom prst="bentConnector3">
              <a:avLst>
                <a:gd name="adj1" fmla="val 50000"/>
              </a:avLst>
            </a:prstGeom>
            <a:noFill/>
            <a:ln w="12700" cap="flat" cmpd="sng" algn="ctr">
              <a:solidFill>
                <a:sysClr val="windowText" lastClr="000000"/>
              </a:solidFill>
              <a:prstDash val="solid"/>
              <a:miter lim="800000"/>
              <a:tailEnd type="triangle"/>
            </a:ln>
            <a:effectLst/>
          </p:spPr>
        </p:cxnSp>
        <p:cxnSp>
          <p:nvCxnSpPr>
            <p:cNvPr id="15" name="Connector: Elbow 14">
              <a:extLst>
                <a:ext uri="{FF2B5EF4-FFF2-40B4-BE49-F238E27FC236}">
                  <a16:creationId xmlns:a16="http://schemas.microsoft.com/office/drawing/2014/main" id="{8CB28AEC-71E9-4557-A307-68A17567E2FF}"/>
                </a:ext>
              </a:extLst>
            </p:cNvPr>
            <p:cNvCxnSpPr>
              <a:cxnSpLocks/>
              <a:endCxn id="132" idx="1"/>
            </p:cNvCxnSpPr>
            <p:nvPr/>
          </p:nvCxnSpPr>
          <p:spPr>
            <a:xfrm>
              <a:off x="5374748" y="2041369"/>
              <a:ext cx="4430520" cy="547665"/>
            </a:xfrm>
            <a:prstGeom prst="bentConnector3">
              <a:avLst>
                <a:gd name="adj1" fmla="val 29851"/>
              </a:avLst>
            </a:prstGeom>
            <a:noFill/>
            <a:ln w="12700" cap="flat" cmpd="sng" algn="ctr">
              <a:solidFill>
                <a:sysClr val="windowText" lastClr="000000"/>
              </a:solidFill>
              <a:prstDash val="solid"/>
              <a:miter lim="800000"/>
              <a:tailEnd type="triangle"/>
            </a:ln>
            <a:effectLst/>
          </p:spPr>
        </p:cxnSp>
        <p:grpSp>
          <p:nvGrpSpPr>
            <p:cNvPr id="17" name="Group 4">
              <a:extLst>
                <a:ext uri="{FF2B5EF4-FFF2-40B4-BE49-F238E27FC236}">
                  <a16:creationId xmlns:a16="http://schemas.microsoft.com/office/drawing/2014/main" id="{FFCB18C4-2143-41FF-991E-9984ECF3A835}"/>
                </a:ext>
              </a:extLst>
            </p:cNvPr>
            <p:cNvGrpSpPr>
              <a:grpSpLocks noChangeAspect="1"/>
            </p:cNvGrpSpPr>
            <p:nvPr/>
          </p:nvGrpSpPr>
          <p:grpSpPr bwMode="auto">
            <a:xfrm>
              <a:off x="1557048" y="3580116"/>
              <a:ext cx="943613" cy="709445"/>
              <a:chOff x="4201" y="956"/>
              <a:chExt cx="1495" cy="1124"/>
            </a:xfrm>
          </p:grpSpPr>
          <p:sp>
            <p:nvSpPr>
              <p:cNvPr id="23" name="AutoShape 3">
                <a:extLst>
                  <a:ext uri="{FF2B5EF4-FFF2-40B4-BE49-F238E27FC236}">
                    <a16:creationId xmlns:a16="http://schemas.microsoft.com/office/drawing/2014/main" id="{D459C79D-5B7B-421C-961B-0E05CAC29C87}"/>
                  </a:ext>
                </a:extLst>
              </p:cNvPr>
              <p:cNvSpPr>
                <a:spLocks noChangeAspect="1" noChangeArrowheads="1" noTextEdit="1"/>
              </p:cNvSpPr>
              <p:nvPr/>
            </p:nvSpPr>
            <p:spPr bwMode="auto">
              <a:xfrm>
                <a:off x="4204" y="956"/>
                <a:ext cx="1492" cy="1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5">
                <a:extLst>
                  <a:ext uri="{FF2B5EF4-FFF2-40B4-BE49-F238E27FC236}">
                    <a16:creationId xmlns:a16="http://schemas.microsoft.com/office/drawing/2014/main" id="{E7277880-4A09-4FA0-B6A6-92FE228717F0}"/>
                  </a:ext>
                </a:extLst>
              </p:cNvPr>
              <p:cNvSpPr>
                <a:spLocks/>
              </p:cNvSpPr>
              <p:nvPr/>
            </p:nvSpPr>
            <p:spPr bwMode="auto">
              <a:xfrm>
                <a:off x="4616" y="1464"/>
                <a:ext cx="165" cy="73"/>
              </a:xfrm>
              <a:custGeom>
                <a:avLst/>
                <a:gdLst>
                  <a:gd name="T0" fmla="*/ 12 w 52"/>
                  <a:gd name="T1" fmla="*/ 0 h 23"/>
                  <a:gd name="T2" fmla="*/ 0 w 52"/>
                  <a:gd name="T3" fmla="*/ 12 h 23"/>
                  <a:gd name="T4" fmla="*/ 0 w 52"/>
                  <a:gd name="T5" fmla="*/ 12 h 23"/>
                  <a:gd name="T6" fmla="*/ 12 w 52"/>
                  <a:gd name="T7" fmla="*/ 23 h 23"/>
                  <a:gd name="T8" fmla="*/ 40 w 52"/>
                  <a:gd name="T9" fmla="*/ 23 h 23"/>
                  <a:gd name="T10" fmla="*/ 52 w 52"/>
                  <a:gd name="T11" fmla="*/ 12 h 23"/>
                  <a:gd name="T12" fmla="*/ 52 w 52"/>
                  <a:gd name="T13" fmla="*/ 12 h 23"/>
                  <a:gd name="T14" fmla="*/ 40 w 52"/>
                  <a:gd name="T15" fmla="*/ 0 h 23"/>
                  <a:gd name="T16" fmla="*/ 12 w 52"/>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3">
                    <a:moveTo>
                      <a:pt x="12" y="0"/>
                    </a:moveTo>
                    <a:cubicBezTo>
                      <a:pt x="5" y="0"/>
                      <a:pt x="0" y="5"/>
                      <a:pt x="0" y="12"/>
                    </a:cubicBezTo>
                    <a:cubicBezTo>
                      <a:pt x="0" y="12"/>
                      <a:pt x="0" y="12"/>
                      <a:pt x="0" y="12"/>
                    </a:cubicBezTo>
                    <a:cubicBezTo>
                      <a:pt x="0" y="18"/>
                      <a:pt x="5" y="23"/>
                      <a:pt x="12" y="23"/>
                    </a:cubicBezTo>
                    <a:cubicBezTo>
                      <a:pt x="40" y="23"/>
                      <a:pt x="40" y="23"/>
                      <a:pt x="40" y="23"/>
                    </a:cubicBezTo>
                    <a:cubicBezTo>
                      <a:pt x="47" y="23"/>
                      <a:pt x="52" y="18"/>
                      <a:pt x="52" y="12"/>
                    </a:cubicBezTo>
                    <a:cubicBezTo>
                      <a:pt x="52" y="12"/>
                      <a:pt x="52" y="12"/>
                      <a:pt x="52" y="12"/>
                    </a:cubicBezTo>
                    <a:cubicBezTo>
                      <a:pt x="52" y="5"/>
                      <a:pt x="47" y="0"/>
                      <a:pt x="40" y="0"/>
                    </a:cubicBezTo>
                    <a:lnTo>
                      <a:pt x="12"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6">
                <a:extLst>
                  <a:ext uri="{FF2B5EF4-FFF2-40B4-BE49-F238E27FC236}">
                    <a16:creationId xmlns:a16="http://schemas.microsoft.com/office/drawing/2014/main" id="{1A2450E0-1705-4B74-9650-43989585D65F}"/>
                  </a:ext>
                </a:extLst>
              </p:cNvPr>
              <p:cNvSpPr>
                <a:spLocks/>
              </p:cNvSpPr>
              <p:nvPr/>
            </p:nvSpPr>
            <p:spPr bwMode="auto">
              <a:xfrm>
                <a:off x="4616" y="1575"/>
                <a:ext cx="165" cy="73"/>
              </a:xfrm>
              <a:custGeom>
                <a:avLst/>
                <a:gdLst>
                  <a:gd name="T0" fmla="*/ 12 w 52"/>
                  <a:gd name="T1" fmla="*/ 0 h 23"/>
                  <a:gd name="T2" fmla="*/ 0 w 52"/>
                  <a:gd name="T3" fmla="*/ 11 h 23"/>
                  <a:gd name="T4" fmla="*/ 0 w 52"/>
                  <a:gd name="T5" fmla="*/ 11 h 23"/>
                  <a:gd name="T6" fmla="*/ 12 w 52"/>
                  <a:gd name="T7" fmla="*/ 23 h 23"/>
                  <a:gd name="T8" fmla="*/ 40 w 52"/>
                  <a:gd name="T9" fmla="*/ 23 h 23"/>
                  <a:gd name="T10" fmla="*/ 52 w 52"/>
                  <a:gd name="T11" fmla="*/ 11 h 23"/>
                  <a:gd name="T12" fmla="*/ 52 w 52"/>
                  <a:gd name="T13" fmla="*/ 11 h 23"/>
                  <a:gd name="T14" fmla="*/ 40 w 52"/>
                  <a:gd name="T15" fmla="*/ 0 h 23"/>
                  <a:gd name="T16" fmla="*/ 12 w 52"/>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3">
                    <a:moveTo>
                      <a:pt x="12" y="0"/>
                    </a:moveTo>
                    <a:cubicBezTo>
                      <a:pt x="5" y="0"/>
                      <a:pt x="0" y="5"/>
                      <a:pt x="0" y="11"/>
                    </a:cubicBezTo>
                    <a:cubicBezTo>
                      <a:pt x="0" y="11"/>
                      <a:pt x="0" y="11"/>
                      <a:pt x="0" y="11"/>
                    </a:cubicBezTo>
                    <a:cubicBezTo>
                      <a:pt x="0" y="17"/>
                      <a:pt x="5" y="23"/>
                      <a:pt x="12" y="23"/>
                    </a:cubicBezTo>
                    <a:cubicBezTo>
                      <a:pt x="40" y="23"/>
                      <a:pt x="40" y="23"/>
                      <a:pt x="40" y="23"/>
                    </a:cubicBezTo>
                    <a:cubicBezTo>
                      <a:pt x="47" y="23"/>
                      <a:pt x="52" y="17"/>
                      <a:pt x="52" y="11"/>
                    </a:cubicBezTo>
                    <a:cubicBezTo>
                      <a:pt x="52" y="11"/>
                      <a:pt x="52" y="11"/>
                      <a:pt x="52" y="11"/>
                    </a:cubicBezTo>
                    <a:cubicBezTo>
                      <a:pt x="52" y="5"/>
                      <a:pt x="47" y="0"/>
                      <a:pt x="40" y="0"/>
                    </a:cubicBezTo>
                    <a:lnTo>
                      <a:pt x="12"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62AF884B-A2DC-4635-9A64-372811D8CD73}"/>
                  </a:ext>
                </a:extLst>
              </p:cNvPr>
              <p:cNvSpPr>
                <a:spLocks/>
              </p:cNvSpPr>
              <p:nvPr/>
            </p:nvSpPr>
            <p:spPr bwMode="auto">
              <a:xfrm>
                <a:off x="4201" y="1442"/>
                <a:ext cx="440" cy="584"/>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
                <a:extLst>
                  <a:ext uri="{FF2B5EF4-FFF2-40B4-BE49-F238E27FC236}">
                    <a16:creationId xmlns:a16="http://schemas.microsoft.com/office/drawing/2014/main" id="{35C3EF12-FF4D-444D-A5F6-1895E00ADF11}"/>
                  </a:ext>
                </a:extLst>
              </p:cNvPr>
              <p:cNvSpPr>
                <a:spLocks/>
              </p:cNvSpPr>
              <p:nvPr/>
            </p:nvSpPr>
            <p:spPr bwMode="auto">
              <a:xfrm>
                <a:off x="4366" y="959"/>
                <a:ext cx="1302" cy="8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9">
                <a:extLst>
                  <a:ext uri="{FF2B5EF4-FFF2-40B4-BE49-F238E27FC236}">
                    <a16:creationId xmlns:a16="http://schemas.microsoft.com/office/drawing/2014/main" id="{5BBB0E4D-061C-4D93-9ECC-78914A837D82}"/>
                  </a:ext>
                </a:extLst>
              </p:cNvPr>
              <p:cNvSpPr>
                <a:spLocks/>
              </p:cNvSpPr>
              <p:nvPr/>
            </p:nvSpPr>
            <p:spPr bwMode="auto">
              <a:xfrm>
                <a:off x="4463" y="1060"/>
                <a:ext cx="1102" cy="610"/>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1">
                <a:extLst>
                  <a:ext uri="{FF2B5EF4-FFF2-40B4-BE49-F238E27FC236}">
                    <a16:creationId xmlns:a16="http://schemas.microsoft.com/office/drawing/2014/main" id="{256A88F5-ED41-4D7A-98A5-F970EAE9E24C}"/>
                  </a:ext>
                </a:extLst>
              </p:cNvPr>
              <p:cNvSpPr>
                <a:spLocks/>
              </p:cNvSpPr>
              <p:nvPr/>
            </p:nvSpPr>
            <p:spPr bwMode="auto">
              <a:xfrm>
                <a:off x="4296" y="1356"/>
                <a:ext cx="152" cy="165"/>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2">
                <a:extLst>
                  <a:ext uri="{FF2B5EF4-FFF2-40B4-BE49-F238E27FC236}">
                    <a16:creationId xmlns:a16="http://schemas.microsoft.com/office/drawing/2014/main" id="{F81C9513-2E3B-4E02-938D-8C00D42F7582}"/>
                  </a:ext>
                </a:extLst>
              </p:cNvPr>
              <p:cNvSpPr>
                <a:spLocks/>
              </p:cNvSpPr>
              <p:nvPr/>
            </p:nvSpPr>
            <p:spPr bwMode="auto">
              <a:xfrm>
                <a:off x="4296" y="1432"/>
                <a:ext cx="92" cy="232"/>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4">
                <a:extLst>
                  <a:ext uri="{FF2B5EF4-FFF2-40B4-BE49-F238E27FC236}">
                    <a16:creationId xmlns:a16="http://schemas.microsoft.com/office/drawing/2014/main" id="{6474D947-9ADC-4D12-B976-18E5022BEC12}"/>
                  </a:ext>
                </a:extLst>
              </p:cNvPr>
              <p:cNvSpPr>
                <a:spLocks/>
              </p:cNvSpPr>
              <p:nvPr/>
            </p:nvSpPr>
            <p:spPr bwMode="auto">
              <a:xfrm>
                <a:off x="4356" y="1591"/>
                <a:ext cx="152" cy="4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5">
                <a:extLst>
                  <a:ext uri="{FF2B5EF4-FFF2-40B4-BE49-F238E27FC236}">
                    <a16:creationId xmlns:a16="http://schemas.microsoft.com/office/drawing/2014/main" id="{1877AF92-EC29-4344-BB0F-45EBB9A080DA}"/>
                  </a:ext>
                </a:extLst>
              </p:cNvPr>
              <p:cNvSpPr>
                <a:spLocks/>
              </p:cNvSpPr>
              <p:nvPr/>
            </p:nvSpPr>
            <p:spPr bwMode="auto">
              <a:xfrm>
                <a:off x="4508" y="1772"/>
                <a:ext cx="127" cy="83"/>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 name="Group 16">
              <a:extLst>
                <a:ext uri="{FF2B5EF4-FFF2-40B4-BE49-F238E27FC236}">
                  <a16:creationId xmlns:a16="http://schemas.microsoft.com/office/drawing/2014/main" id="{77FC97EA-C50F-4DCC-BE13-6FA671279FFF}"/>
                </a:ext>
              </a:extLst>
            </p:cNvPr>
            <p:cNvGrpSpPr>
              <a:grpSpLocks noChangeAspect="1"/>
            </p:cNvGrpSpPr>
            <p:nvPr/>
          </p:nvGrpSpPr>
          <p:grpSpPr bwMode="auto">
            <a:xfrm rot="19983730">
              <a:off x="2123193" y="3741622"/>
              <a:ext cx="260673" cy="424844"/>
              <a:chOff x="5592" y="2506"/>
              <a:chExt cx="651" cy="1061"/>
            </a:xfrm>
          </p:grpSpPr>
          <p:sp>
            <p:nvSpPr>
              <p:cNvPr id="19" name="AutoShape 15">
                <a:extLst>
                  <a:ext uri="{FF2B5EF4-FFF2-40B4-BE49-F238E27FC236}">
                    <a16:creationId xmlns:a16="http://schemas.microsoft.com/office/drawing/2014/main" id="{4D5E891B-C0C5-4388-8CC7-E0F77F7340BF}"/>
                  </a:ext>
                </a:extLst>
              </p:cNvPr>
              <p:cNvSpPr>
                <a:spLocks noChangeAspect="1" noChangeArrowheads="1" noTextEdit="1"/>
              </p:cNvSpPr>
              <p:nvPr/>
            </p:nvSpPr>
            <p:spPr bwMode="auto">
              <a:xfrm>
                <a:off x="5645" y="2524"/>
                <a:ext cx="598" cy="1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17">
                <a:extLst>
                  <a:ext uri="{FF2B5EF4-FFF2-40B4-BE49-F238E27FC236}">
                    <a16:creationId xmlns:a16="http://schemas.microsoft.com/office/drawing/2014/main" id="{23DB0487-2BC4-4E03-A324-A61301FFA3CC}"/>
                  </a:ext>
                </a:extLst>
              </p:cNvPr>
              <p:cNvSpPr>
                <a:spLocks noChangeArrowheads="1"/>
              </p:cNvSpPr>
              <p:nvPr/>
            </p:nvSpPr>
            <p:spPr bwMode="auto">
              <a:xfrm>
                <a:off x="5684" y="2579"/>
                <a:ext cx="212" cy="211"/>
              </a:xfrm>
              <a:prstGeom prst="ellipse">
                <a:avLst/>
              </a:prstGeom>
              <a:no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Oval 18">
                <a:extLst>
                  <a:ext uri="{FF2B5EF4-FFF2-40B4-BE49-F238E27FC236}">
                    <a16:creationId xmlns:a16="http://schemas.microsoft.com/office/drawing/2014/main" id="{5FD570C2-7B39-4D07-A6AF-E9D2E675245E}"/>
                  </a:ext>
                </a:extLst>
              </p:cNvPr>
              <p:cNvSpPr>
                <a:spLocks noChangeArrowheads="1"/>
              </p:cNvSpPr>
              <p:nvPr/>
            </p:nvSpPr>
            <p:spPr bwMode="auto">
              <a:xfrm>
                <a:off x="5611" y="2506"/>
                <a:ext cx="360" cy="358"/>
              </a:xfrm>
              <a:prstGeom prst="ellipse">
                <a:avLst/>
              </a:prstGeom>
              <a:no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9">
                <a:extLst>
                  <a:ext uri="{FF2B5EF4-FFF2-40B4-BE49-F238E27FC236}">
                    <a16:creationId xmlns:a16="http://schemas.microsoft.com/office/drawing/2014/main" id="{E753F7C2-A1B6-4834-8695-D01FFC5DD499}"/>
                  </a:ext>
                </a:extLst>
              </p:cNvPr>
              <p:cNvSpPr>
                <a:spLocks/>
              </p:cNvSpPr>
              <p:nvPr/>
            </p:nvSpPr>
            <p:spPr bwMode="auto">
              <a:xfrm>
                <a:off x="5592" y="2632"/>
                <a:ext cx="598" cy="908"/>
              </a:xfrm>
              <a:custGeom>
                <a:avLst/>
                <a:gdLst>
                  <a:gd name="T0" fmla="*/ 336 w 336"/>
                  <a:gd name="T1" fmla="*/ 357 h 512"/>
                  <a:gd name="T2" fmla="*/ 336 w 336"/>
                  <a:gd name="T3" fmla="*/ 344 h 512"/>
                  <a:gd name="T4" fmla="*/ 336 w 336"/>
                  <a:gd name="T5" fmla="*/ 344 h 512"/>
                  <a:gd name="T6" fmla="*/ 336 w 336"/>
                  <a:gd name="T7" fmla="*/ 290 h 512"/>
                  <a:gd name="T8" fmla="*/ 336 w 336"/>
                  <a:gd name="T9" fmla="*/ 221 h 512"/>
                  <a:gd name="T10" fmla="*/ 336 w 336"/>
                  <a:gd name="T11" fmla="*/ 220 h 512"/>
                  <a:gd name="T12" fmla="*/ 304 w 336"/>
                  <a:gd name="T13" fmla="*/ 188 h 512"/>
                  <a:gd name="T14" fmla="*/ 271 w 336"/>
                  <a:gd name="T15" fmla="*/ 220 h 512"/>
                  <a:gd name="T16" fmla="*/ 271 w 336"/>
                  <a:gd name="T17" fmla="*/ 204 h 512"/>
                  <a:gd name="T18" fmla="*/ 239 w 336"/>
                  <a:gd name="T19" fmla="*/ 172 h 512"/>
                  <a:gd name="T20" fmla="*/ 207 w 336"/>
                  <a:gd name="T21" fmla="*/ 204 h 512"/>
                  <a:gd name="T22" fmla="*/ 207 w 336"/>
                  <a:gd name="T23" fmla="*/ 187 h 512"/>
                  <a:gd name="T24" fmla="*/ 175 w 336"/>
                  <a:gd name="T25" fmla="*/ 155 h 512"/>
                  <a:gd name="T26" fmla="*/ 143 w 336"/>
                  <a:gd name="T27" fmla="*/ 187 h 512"/>
                  <a:gd name="T28" fmla="*/ 143 w 336"/>
                  <a:gd name="T29" fmla="*/ 32 h 512"/>
                  <a:gd name="T30" fmla="*/ 111 w 336"/>
                  <a:gd name="T31" fmla="*/ 0 h 512"/>
                  <a:gd name="T32" fmla="*/ 79 w 336"/>
                  <a:gd name="T33" fmla="*/ 32 h 512"/>
                  <a:gd name="T34" fmla="*/ 79 w 336"/>
                  <a:gd name="T35" fmla="*/ 221 h 512"/>
                  <a:gd name="T36" fmla="*/ 79 w 336"/>
                  <a:gd name="T37" fmla="*/ 311 h 512"/>
                  <a:gd name="T38" fmla="*/ 65 w 336"/>
                  <a:gd name="T39" fmla="*/ 329 h 512"/>
                  <a:gd name="T40" fmla="*/ 65 w 336"/>
                  <a:gd name="T41" fmla="*/ 250 h 512"/>
                  <a:gd name="T42" fmla="*/ 33 w 336"/>
                  <a:gd name="T43" fmla="*/ 217 h 512"/>
                  <a:gd name="T44" fmla="*/ 0 w 336"/>
                  <a:gd name="T45" fmla="*/ 217 h 512"/>
                  <a:gd name="T46" fmla="*/ 0 w 336"/>
                  <a:gd name="T47" fmla="*/ 250 h 512"/>
                  <a:gd name="T48" fmla="*/ 0 w 336"/>
                  <a:gd name="T49" fmla="*/ 344 h 512"/>
                  <a:gd name="T50" fmla="*/ 0 w 336"/>
                  <a:gd name="T51" fmla="*/ 344 h 512"/>
                  <a:gd name="T52" fmla="*/ 0 w 336"/>
                  <a:gd name="T53" fmla="*/ 344 h 512"/>
                  <a:gd name="T54" fmla="*/ 168 w 336"/>
                  <a:gd name="T55" fmla="*/ 512 h 512"/>
                  <a:gd name="T56" fmla="*/ 335 w 336"/>
                  <a:gd name="T57" fmla="*/ 362 h 512"/>
                  <a:gd name="T58" fmla="*/ 336 w 336"/>
                  <a:gd name="T59" fmla="*/ 362 h 512"/>
                  <a:gd name="T60" fmla="*/ 336 w 336"/>
                  <a:gd name="T61" fmla="*/ 35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6" h="512">
                    <a:moveTo>
                      <a:pt x="336" y="357"/>
                    </a:moveTo>
                    <a:cubicBezTo>
                      <a:pt x="336" y="353"/>
                      <a:pt x="336" y="348"/>
                      <a:pt x="336" y="344"/>
                    </a:cubicBezTo>
                    <a:cubicBezTo>
                      <a:pt x="336" y="344"/>
                      <a:pt x="336" y="344"/>
                      <a:pt x="336" y="344"/>
                    </a:cubicBezTo>
                    <a:cubicBezTo>
                      <a:pt x="336" y="290"/>
                      <a:pt x="336" y="290"/>
                      <a:pt x="336" y="290"/>
                    </a:cubicBezTo>
                    <a:cubicBezTo>
                      <a:pt x="336" y="221"/>
                      <a:pt x="336" y="221"/>
                      <a:pt x="336" y="221"/>
                    </a:cubicBezTo>
                    <a:cubicBezTo>
                      <a:pt x="336" y="220"/>
                      <a:pt x="336" y="220"/>
                      <a:pt x="336" y="220"/>
                    </a:cubicBezTo>
                    <a:cubicBezTo>
                      <a:pt x="336" y="202"/>
                      <a:pt x="321" y="188"/>
                      <a:pt x="304" y="188"/>
                    </a:cubicBezTo>
                    <a:cubicBezTo>
                      <a:pt x="286" y="188"/>
                      <a:pt x="271" y="202"/>
                      <a:pt x="271" y="220"/>
                    </a:cubicBezTo>
                    <a:cubicBezTo>
                      <a:pt x="271" y="204"/>
                      <a:pt x="271" y="204"/>
                      <a:pt x="271" y="204"/>
                    </a:cubicBezTo>
                    <a:cubicBezTo>
                      <a:pt x="271" y="186"/>
                      <a:pt x="257" y="172"/>
                      <a:pt x="239" y="172"/>
                    </a:cubicBezTo>
                    <a:cubicBezTo>
                      <a:pt x="222" y="172"/>
                      <a:pt x="207" y="186"/>
                      <a:pt x="207" y="204"/>
                    </a:cubicBezTo>
                    <a:cubicBezTo>
                      <a:pt x="207" y="187"/>
                      <a:pt x="207" y="187"/>
                      <a:pt x="207" y="187"/>
                    </a:cubicBezTo>
                    <a:cubicBezTo>
                      <a:pt x="207" y="169"/>
                      <a:pt x="193" y="155"/>
                      <a:pt x="175" y="155"/>
                    </a:cubicBezTo>
                    <a:cubicBezTo>
                      <a:pt x="157" y="155"/>
                      <a:pt x="143" y="169"/>
                      <a:pt x="143" y="187"/>
                    </a:cubicBezTo>
                    <a:cubicBezTo>
                      <a:pt x="143" y="32"/>
                      <a:pt x="143" y="32"/>
                      <a:pt x="143" y="32"/>
                    </a:cubicBezTo>
                    <a:cubicBezTo>
                      <a:pt x="143" y="14"/>
                      <a:pt x="128" y="0"/>
                      <a:pt x="111" y="0"/>
                    </a:cubicBezTo>
                    <a:cubicBezTo>
                      <a:pt x="93" y="0"/>
                      <a:pt x="79" y="14"/>
                      <a:pt x="79" y="32"/>
                    </a:cubicBezTo>
                    <a:cubicBezTo>
                      <a:pt x="79" y="221"/>
                      <a:pt x="79" y="221"/>
                      <a:pt x="79" y="221"/>
                    </a:cubicBezTo>
                    <a:cubicBezTo>
                      <a:pt x="79" y="311"/>
                      <a:pt x="79" y="311"/>
                      <a:pt x="79" y="311"/>
                    </a:cubicBezTo>
                    <a:cubicBezTo>
                      <a:pt x="79" y="318"/>
                      <a:pt x="75" y="329"/>
                      <a:pt x="65" y="329"/>
                    </a:cubicBezTo>
                    <a:cubicBezTo>
                      <a:pt x="65" y="250"/>
                      <a:pt x="65" y="250"/>
                      <a:pt x="65" y="250"/>
                    </a:cubicBezTo>
                    <a:cubicBezTo>
                      <a:pt x="65" y="232"/>
                      <a:pt x="50" y="217"/>
                      <a:pt x="33" y="217"/>
                    </a:cubicBezTo>
                    <a:cubicBezTo>
                      <a:pt x="0" y="217"/>
                      <a:pt x="0" y="217"/>
                      <a:pt x="0" y="217"/>
                    </a:cubicBezTo>
                    <a:cubicBezTo>
                      <a:pt x="0" y="250"/>
                      <a:pt x="0" y="250"/>
                      <a:pt x="0" y="250"/>
                    </a:cubicBezTo>
                    <a:cubicBezTo>
                      <a:pt x="0" y="344"/>
                      <a:pt x="0" y="344"/>
                      <a:pt x="0" y="344"/>
                    </a:cubicBezTo>
                    <a:cubicBezTo>
                      <a:pt x="0" y="344"/>
                      <a:pt x="0" y="344"/>
                      <a:pt x="0" y="344"/>
                    </a:cubicBezTo>
                    <a:cubicBezTo>
                      <a:pt x="0" y="344"/>
                      <a:pt x="0" y="344"/>
                      <a:pt x="0" y="344"/>
                    </a:cubicBezTo>
                    <a:cubicBezTo>
                      <a:pt x="0" y="437"/>
                      <a:pt x="75" y="512"/>
                      <a:pt x="168" y="512"/>
                    </a:cubicBezTo>
                    <a:cubicBezTo>
                      <a:pt x="255" y="512"/>
                      <a:pt x="326" y="447"/>
                      <a:pt x="335" y="362"/>
                    </a:cubicBezTo>
                    <a:cubicBezTo>
                      <a:pt x="336" y="362"/>
                      <a:pt x="336" y="362"/>
                      <a:pt x="336" y="362"/>
                    </a:cubicBezTo>
                    <a:lnTo>
                      <a:pt x="336" y="35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3" name="Picture 32">
              <a:extLst>
                <a:ext uri="{FF2B5EF4-FFF2-40B4-BE49-F238E27FC236}">
                  <a16:creationId xmlns:a16="http://schemas.microsoft.com/office/drawing/2014/main" id="{13E9D81E-B365-4D0B-A3F1-AE24A6B74B91}"/>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553554" y="1655378"/>
              <a:ext cx="548457" cy="517462"/>
            </a:xfrm>
            <a:prstGeom prst="rect">
              <a:avLst/>
            </a:prstGeom>
          </p:spPr>
        </p:pic>
        <p:pic>
          <p:nvPicPr>
            <p:cNvPr id="34" name="Picture 33">
              <a:extLst>
                <a:ext uri="{FF2B5EF4-FFF2-40B4-BE49-F238E27FC236}">
                  <a16:creationId xmlns:a16="http://schemas.microsoft.com/office/drawing/2014/main" id="{D786B355-6652-47A9-B2E7-C25861711E91}"/>
                </a:ext>
              </a:extLst>
            </p:cNvPr>
            <p:cNvPicPr>
              <a:picLocks noChangeAspect="1"/>
            </p:cNvPicPr>
            <p:nvPr/>
          </p:nvPicPr>
          <p:blipFill>
            <a:blip r:embed="rId1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102011" y="1655378"/>
              <a:ext cx="548457" cy="517462"/>
            </a:xfrm>
            <a:prstGeom prst="rect">
              <a:avLst/>
            </a:prstGeom>
          </p:spPr>
        </p:pic>
        <p:sp>
          <p:nvSpPr>
            <p:cNvPr id="70" name="TextBox 69">
              <a:extLst>
                <a:ext uri="{FF2B5EF4-FFF2-40B4-BE49-F238E27FC236}">
                  <a16:creationId xmlns:a16="http://schemas.microsoft.com/office/drawing/2014/main" id="{C2CC1A67-21BF-47C2-9170-67701547D2EB}"/>
                </a:ext>
              </a:extLst>
            </p:cNvPr>
            <p:cNvSpPr txBox="1"/>
            <p:nvPr/>
          </p:nvSpPr>
          <p:spPr>
            <a:xfrm>
              <a:off x="5038441" y="4343257"/>
              <a:ext cx="1435009" cy="3385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Azure storage?</a:t>
              </a:r>
            </a:p>
          </p:txBody>
        </p:sp>
        <p:sp>
          <p:nvSpPr>
            <p:cNvPr id="75" name="Rectangle 74">
              <a:extLst>
                <a:ext uri="{FF2B5EF4-FFF2-40B4-BE49-F238E27FC236}">
                  <a16:creationId xmlns:a16="http://schemas.microsoft.com/office/drawing/2014/main" id="{122F4DDD-59DC-4108-8E1C-563988F0786F}"/>
                </a:ext>
              </a:extLst>
            </p:cNvPr>
            <p:cNvSpPr/>
            <p:nvPr/>
          </p:nvSpPr>
          <p:spPr bwMode="auto">
            <a:xfrm>
              <a:off x="3270245" y="3481220"/>
              <a:ext cx="1121292" cy="773522"/>
            </a:xfrm>
            <a:prstGeom prst="rect">
              <a:avLst/>
            </a:prstGeom>
            <a:solidFill>
              <a:schemeClr val="bg1">
                <a:lumMod val="9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solidFill>
                  <a:schemeClr val="tx1"/>
                </a:solidFill>
                <a:ea typeface="Segoe UI" pitchFamily="34" charset="0"/>
                <a:cs typeface="Segoe UI" pitchFamily="34" charset="0"/>
              </a:endParaRPr>
            </a:p>
          </p:txBody>
        </p:sp>
        <p:pic>
          <p:nvPicPr>
            <p:cNvPr id="79" name="Graphic 78" descr="Ui Ux with solid fill">
              <a:extLst>
                <a:ext uri="{FF2B5EF4-FFF2-40B4-BE49-F238E27FC236}">
                  <a16:creationId xmlns:a16="http://schemas.microsoft.com/office/drawing/2014/main" id="{4AA3F375-CAC4-4232-ADB9-86B59B6219F6}"/>
                </a:ext>
              </a:extLst>
            </p:cNvPr>
            <p:cNvPicPr>
              <a:picLocks noChangeAspect="1"/>
            </p:cNvPicPr>
            <p:nvPr/>
          </p:nvPicPr>
          <p:blipFill>
            <a:blip r:embed="rId14">
              <a:duotone>
                <a:schemeClr val="accent4">
                  <a:shade val="45000"/>
                  <a:satMod val="135000"/>
                </a:schemeClr>
                <a:prstClr val="white"/>
              </a:duotone>
              <a:extLst>
                <a:ext uri="{96DAC541-7B7A-43D3-8B79-37D633B846F1}">
                  <asvg:svgBlip xmlns:asvg="http://schemas.microsoft.com/office/drawing/2016/SVG/main" r:embed="rId15"/>
                </a:ext>
              </a:extLst>
            </a:blip>
            <a:stretch>
              <a:fillRect/>
            </a:stretch>
          </p:blipFill>
          <p:spPr>
            <a:xfrm>
              <a:off x="4143099" y="1627480"/>
              <a:ext cx="914400" cy="914400"/>
            </a:xfrm>
            <a:prstGeom prst="rect">
              <a:avLst/>
            </a:prstGeom>
          </p:spPr>
        </p:pic>
        <p:sp>
          <p:nvSpPr>
            <p:cNvPr id="81" name="TextBox 80">
              <a:extLst>
                <a:ext uri="{FF2B5EF4-FFF2-40B4-BE49-F238E27FC236}">
                  <a16:creationId xmlns:a16="http://schemas.microsoft.com/office/drawing/2014/main" id="{3A0B00DE-F3C2-4180-8EB1-777FA89584EA}"/>
                </a:ext>
              </a:extLst>
            </p:cNvPr>
            <p:cNvSpPr txBox="1"/>
            <p:nvPr/>
          </p:nvSpPr>
          <p:spPr>
            <a:xfrm>
              <a:off x="3444652" y="2561609"/>
              <a:ext cx="2311294" cy="584775"/>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prstClr val="black"/>
                  </a:solidFill>
                  <a:latin typeface="Calibri" panose="020F0502020204030204"/>
                </a:rPr>
                <a:t>Project Management Software</a:t>
              </a:r>
            </a:p>
          </p:txBody>
        </p:sp>
        <p:sp>
          <p:nvSpPr>
            <p:cNvPr id="83" name="TextBox 82">
              <a:extLst>
                <a:ext uri="{FF2B5EF4-FFF2-40B4-BE49-F238E27FC236}">
                  <a16:creationId xmlns:a16="http://schemas.microsoft.com/office/drawing/2014/main" id="{7B2561B1-8EC5-4D1F-8E0D-17888B02E663}"/>
                </a:ext>
              </a:extLst>
            </p:cNvPr>
            <p:cNvSpPr txBox="1"/>
            <p:nvPr/>
          </p:nvSpPr>
          <p:spPr>
            <a:xfrm>
              <a:off x="3007062" y="4321423"/>
              <a:ext cx="1595310" cy="3385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Copy to storage?</a:t>
              </a:r>
            </a:p>
          </p:txBody>
        </p:sp>
        <p:sp>
          <p:nvSpPr>
            <p:cNvPr id="86" name="Rectangle 85">
              <a:extLst>
                <a:ext uri="{FF2B5EF4-FFF2-40B4-BE49-F238E27FC236}">
                  <a16:creationId xmlns:a16="http://schemas.microsoft.com/office/drawing/2014/main" id="{B7D2B916-74E1-4841-BD6B-1C3150F4A8A3}"/>
                </a:ext>
              </a:extLst>
            </p:cNvPr>
            <p:cNvSpPr/>
            <p:nvPr/>
          </p:nvSpPr>
          <p:spPr bwMode="auto">
            <a:xfrm>
              <a:off x="5251806" y="3502034"/>
              <a:ext cx="1121292" cy="773522"/>
            </a:xfrm>
            <a:prstGeom prst="rect">
              <a:avLst/>
            </a:prstGeom>
            <a:solidFill>
              <a:schemeClr val="bg1">
                <a:lumMod val="9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solidFill>
                  <a:schemeClr val="tx1"/>
                </a:solidFill>
                <a:ea typeface="Segoe UI" pitchFamily="34" charset="0"/>
                <a:cs typeface="Segoe UI" pitchFamily="34" charset="0"/>
              </a:endParaRPr>
            </a:p>
          </p:txBody>
        </p:sp>
        <p:sp>
          <p:nvSpPr>
            <p:cNvPr id="89" name="TextBox 88">
              <a:extLst>
                <a:ext uri="{FF2B5EF4-FFF2-40B4-BE49-F238E27FC236}">
                  <a16:creationId xmlns:a16="http://schemas.microsoft.com/office/drawing/2014/main" id="{6C1F9F82-4831-4296-8E83-1862548CEAEF}"/>
                </a:ext>
              </a:extLst>
            </p:cNvPr>
            <p:cNvSpPr txBox="1"/>
            <p:nvPr/>
          </p:nvSpPr>
          <p:spPr>
            <a:xfrm>
              <a:off x="7860467" y="2043683"/>
              <a:ext cx="1435009" cy="3385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Azure storage?</a:t>
              </a:r>
            </a:p>
          </p:txBody>
        </p:sp>
        <p:sp>
          <p:nvSpPr>
            <p:cNvPr id="91" name="Rectangle 90">
              <a:extLst>
                <a:ext uri="{FF2B5EF4-FFF2-40B4-BE49-F238E27FC236}">
                  <a16:creationId xmlns:a16="http://schemas.microsoft.com/office/drawing/2014/main" id="{DBD6EE33-213F-4BB3-A58A-498840E52F61}"/>
                </a:ext>
              </a:extLst>
            </p:cNvPr>
            <p:cNvSpPr/>
            <p:nvPr/>
          </p:nvSpPr>
          <p:spPr bwMode="auto">
            <a:xfrm>
              <a:off x="8048452" y="1268617"/>
              <a:ext cx="1121292" cy="773522"/>
            </a:xfrm>
            <a:prstGeom prst="rect">
              <a:avLst/>
            </a:prstGeom>
            <a:solidFill>
              <a:schemeClr val="bg1">
                <a:lumMod val="9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solidFill>
                  <a:schemeClr val="tx1"/>
                </a:solidFill>
                <a:ea typeface="Segoe UI" pitchFamily="34" charset="0"/>
                <a:cs typeface="Segoe UI" pitchFamily="34" charset="0"/>
              </a:endParaRPr>
            </a:p>
          </p:txBody>
        </p:sp>
        <p:sp>
          <p:nvSpPr>
            <p:cNvPr id="99" name="Rectangle 98">
              <a:extLst>
                <a:ext uri="{FF2B5EF4-FFF2-40B4-BE49-F238E27FC236}">
                  <a16:creationId xmlns:a16="http://schemas.microsoft.com/office/drawing/2014/main" id="{A1717AD9-8BE1-4B4A-A0ED-1606C254BC62}"/>
                </a:ext>
              </a:extLst>
            </p:cNvPr>
            <p:cNvSpPr/>
            <p:nvPr/>
          </p:nvSpPr>
          <p:spPr bwMode="auto">
            <a:xfrm>
              <a:off x="7299820" y="3536899"/>
              <a:ext cx="3988665" cy="773522"/>
            </a:xfrm>
            <a:prstGeom prst="rect">
              <a:avLst/>
            </a:prstGeom>
            <a:solidFill>
              <a:schemeClr val="bg1">
                <a:lumMod val="9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solidFill>
                  <a:schemeClr val="tx1"/>
                </a:solidFill>
                <a:ea typeface="Segoe UI" pitchFamily="34" charset="0"/>
                <a:cs typeface="Segoe UI" pitchFamily="34" charset="0"/>
              </a:endParaRPr>
            </a:p>
          </p:txBody>
        </p:sp>
        <p:sp>
          <p:nvSpPr>
            <p:cNvPr id="102" name="TextBox 101">
              <a:extLst>
                <a:ext uri="{FF2B5EF4-FFF2-40B4-BE49-F238E27FC236}">
                  <a16:creationId xmlns:a16="http://schemas.microsoft.com/office/drawing/2014/main" id="{29531FAA-E094-4E78-85B6-FF47EBA4DC6D}"/>
                </a:ext>
              </a:extLst>
            </p:cNvPr>
            <p:cNvSpPr txBox="1"/>
            <p:nvPr/>
          </p:nvSpPr>
          <p:spPr>
            <a:xfrm>
              <a:off x="7728946" y="4343257"/>
              <a:ext cx="3323346" cy="3385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Trigger updates and write to storage?</a:t>
              </a:r>
            </a:p>
          </p:txBody>
        </p:sp>
        <p:sp>
          <p:nvSpPr>
            <p:cNvPr id="130" name="TextBox 129">
              <a:extLst>
                <a:ext uri="{FF2B5EF4-FFF2-40B4-BE49-F238E27FC236}">
                  <a16:creationId xmlns:a16="http://schemas.microsoft.com/office/drawing/2014/main" id="{637072FD-DA89-4FCF-A9E5-E96A942EE6D4}"/>
                </a:ext>
              </a:extLst>
            </p:cNvPr>
            <p:cNvSpPr txBox="1"/>
            <p:nvPr/>
          </p:nvSpPr>
          <p:spPr>
            <a:xfrm>
              <a:off x="9617283" y="2977339"/>
              <a:ext cx="1435009" cy="3385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Azure storage?</a:t>
              </a:r>
            </a:p>
          </p:txBody>
        </p:sp>
        <p:sp>
          <p:nvSpPr>
            <p:cNvPr id="132" name="Rectangle 131">
              <a:extLst>
                <a:ext uri="{FF2B5EF4-FFF2-40B4-BE49-F238E27FC236}">
                  <a16:creationId xmlns:a16="http://schemas.microsoft.com/office/drawing/2014/main" id="{13E1ADED-0ED2-4B2A-90DE-539E22B72043}"/>
                </a:ext>
              </a:extLst>
            </p:cNvPr>
            <p:cNvSpPr/>
            <p:nvPr/>
          </p:nvSpPr>
          <p:spPr bwMode="auto">
            <a:xfrm>
              <a:off x="9805268" y="2202273"/>
              <a:ext cx="1121292" cy="773522"/>
            </a:xfrm>
            <a:prstGeom prst="rect">
              <a:avLst/>
            </a:prstGeom>
            <a:solidFill>
              <a:schemeClr val="bg1">
                <a:lumMod val="9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solidFill>
                  <a:schemeClr val="tx1"/>
                </a:solidFill>
                <a:ea typeface="Segoe UI" pitchFamily="34" charset="0"/>
                <a:cs typeface="Segoe UI" pitchFamily="34" charset="0"/>
              </a:endParaRPr>
            </a:p>
          </p:txBody>
        </p:sp>
      </p:grpSp>
      <p:grpSp>
        <p:nvGrpSpPr>
          <p:cNvPr id="144" name="Group 143">
            <a:extLst>
              <a:ext uri="{FF2B5EF4-FFF2-40B4-BE49-F238E27FC236}">
                <a16:creationId xmlns:a16="http://schemas.microsoft.com/office/drawing/2014/main" id="{A40D7716-8E9B-4043-9E88-ABE1184E2CED}"/>
              </a:ext>
              <a:ext uri="{C183D7F6-B498-43B3-948B-1728B52AA6E4}">
                <adec:decorative xmlns:adec="http://schemas.microsoft.com/office/drawing/2017/decorative" val="1"/>
              </a:ext>
            </a:extLst>
          </p:cNvPr>
          <p:cNvGrpSpPr/>
          <p:nvPr/>
        </p:nvGrpSpPr>
        <p:grpSpPr>
          <a:xfrm>
            <a:off x="6970438" y="5121443"/>
            <a:ext cx="662048" cy="1000602"/>
            <a:chOff x="7577911" y="5193927"/>
            <a:chExt cx="662048" cy="1000602"/>
          </a:xfrm>
        </p:grpSpPr>
        <p:pic>
          <p:nvPicPr>
            <p:cNvPr id="128" name="Graphic 127">
              <a:extLst>
                <a:ext uri="{FF2B5EF4-FFF2-40B4-BE49-F238E27FC236}">
                  <a16:creationId xmlns:a16="http://schemas.microsoft.com/office/drawing/2014/main" id="{3E71F298-E1D7-48F4-8D99-24634102CA9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577911" y="5193927"/>
              <a:ext cx="662048" cy="662048"/>
            </a:xfrm>
            <a:prstGeom prst="rect">
              <a:avLst/>
            </a:prstGeom>
          </p:spPr>
        </p:pic>
        <p:sp>
          <p:nvSpPr>
            <p:cNvPr id="140" name="TextBox 139">
              <a:extLst>
                <a:ext uri="{FF2B5EF4-FFF2-40B4-BE49-F238E27FC236}">
                  <a16:creationId xmlns:a16="http://schemas.microsoft.com/office/drawing/2014/main" id="{6F36DBA4-A22E-46E7-BD77-88AA6F61F664}"/>
                </a:ext>
              </a:extLst>
            </p:cNvPr>
            <p:cNvSpPr txBox="1"/>
            <p:nvPr/>
          </p:nvSpPr>
          <p:spPr>
            <a:xfrm>
              <a:off x="7657103" y="5855975"/>
              <a:ext cx="50366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SQL</a:t>
              </a:r>
            </a:p>
          </p:txBody>
        </p:sp>
      </p:grpSp>
      <p:grpSp>
        <p:nvGrpSpPr>
          <p:cNvPr id="143" name="Group 142">
            <a:extLst>
              <a:ext uri="{FF2B5EF4-FFF2-40B4-BE49-F238E27FC236}">
                <a16:creationId xmlns:a16="http://schemas.microsoft.com/office/drawing/2014/main" id="{F622C84A-EEDC-44D5-8921-082E4A52CB76}"/>
              </a:ext>
              <a:ext uri="{C183D7F6-B498-43B3-948B-1728B52AA6E4}">
                <adec:decorative xmlns:adec="http://schemas.microsoft.com/office/drawing/2017/decorative" val="1"/>
              </a:ext>
            </a:extLst>
          </p:cNvPr>
          <p:cNvGrpSpPr/>
          <p:nvPr/>
        </p:nvGrpSpPr>
        <p:grpSpPr>
          <a:xfrm>
            <a:off x="7735111" y="5165895"/>
            <a:ext cx="1120820" cy="926539"/>
            <a:chOff x="8333337" y="5256565"/>
            <a:chExt cx="1120820" cy="926539"/>
          </a:xfrm>
        </p:grpSpPr>
        <p:pic>
          <p:nvPicPr>
            <p:cNvPr id="138" name="Graphic 137">
              <a:extLst>
                <a:ext uri="{FF2B5EF4-FFF2-40B4-BE49-F238E27FC236}">
                  <a16:creationId xmlns:a16="http://schemas.microsoft.com/office/drawing/2014/main" id="{A07C330E-0264-4812-9B27-5DED24EED4D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551875" y="5256565"/>
              <a:ext cx="559788" cy="559788"/>
            </a:xfrm>
            <a:prstGeom prst="rect">
              <a:avLst/>
            </a:prstGeom>
          </p:spPr>
        </p:pic>
        <p:sp>
          <p:nvSpPr>
            <p:cNvPr id="142" name="TextBox 141">
              <a:extLst>
                <a:ext uri="{FF2B5EF4-FFF2-40B4-BE49-F238E27FC236}">
                  <a16:creationId xmlns:a16="http://schemas.microsoft.com/office/drawing/2014/main" id="{106FC468-8A5B-423C-A0EA-07B983549891}"/>
                </a:ext>
              </a:extLst>
            </p:cNvPr>
            <p:cNvSpPr txBox="1"/>
            <p:nvPr/>
          </p:nvSpPr>
          <p:spPr>
            <a:xfrm>
              <a:off x="8333337" y="5844550"/>
              <a:ext cx="1120820"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Cosmos DB</a:t>
              </a:r>
            </a:p>
          </p:txBody>
        </p:sp>
      </p:grpSp>
      <p:grpSp>
        <p:nvGrpSpPr>
          <p:cNvPr id="149" name="Group 148">
            <a:extLst>
              <a:ext uri="{FF2B5EF4-FFF2-40B4-BE49-F238E27FC236}">
                <a16:creationId xmlns:a16="http://schemas.microsoft.com/office/drawing/2014/main" id="{C57EACF8-8830-428B-8AE7-EA619109F529}"/>
              </a:ext>
              <a:ext uri="{C183D7F6-B498-43B3-948B-1728B52AA6E4}">
                <adec:decorative xmlns:adec="http://schemas.microsoft.com/office/drawing/2017/decorative" val="1"/>
              </a:ext>
            </a:extLst>
          </p:cNvPr>
          <p:cNvGrpSpPr/>
          <p:nvPr/>
        </p:nvGrpSpPr>
        <p:grpSpPr>
          <a:xfrm>
            <a:off x="8923017" y="5213497"/>
            <a:ext cx="1038361" cy="883544"/>
            <a:chOff x="9478974" y="5278626"/>
            <a:chExt cx="1038361" cy="883544"/>
          </a:xfrm>
        </p:grpSpPr>
        <p:pic>
          <p:nvPicPr>
            <p:cNvPr id="146" name="Graphic 145">
              <a:extLst>
                <a:ext uri="{FF2B5EF4-FFF2-40B4-BE49-F238E27FC236}">
                  <a16:creationId xmlns:a16="http://schemas.microsoft.com/office/drawing/2014/main" id="{1848149C-3FE6-4758-ADCF-0F4FDB58F272}"/>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682599" y="5278626"/>
              <a:ext cx="559788" cy="559788"/>
            </a:xfrm>
            <a:prstGeom prst="rect">
              <a:avLst/>
            </a:prstGeom>
          </p:spPr>
        </p:pic>
        <p:sp>
          <p:nvSpPr>
            <p:cNvPr id="148" name="TextBox 147">
              <a:extLst>
                <a:ext uri="{FF2B5EF4-FFF2-40B4-BE49-F238E27FC236}">
                  <a16:creationId xmlns:a16="http://schemas.microsoft.com/office/drawing/2014/main" id="{77CEBCFF-268F-4938-A8D0-99597CBC3125}"/>
                </a:ext>
              </a:extLst>
            </p:cNvPr>
            <p:cNvSpPr txBox="1"/>
            <p:nvPr/>
          </p:nvSpPr>
          <p:spPr>
            <a:xfrm>
              <a:off x="9478974" y="5823616"/>
              <a:ext cx="1038361"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Event Hub</a:t>
              </a:r>
            </a:p>
          </p:txBody>
        </p:sp>
      </p:grpSp>
      <p:grpSp>
        <p:nvGrpSpPr>
          <p:cNvPr id="156" name="Group 155">
            <a:extLst>
              <a:ext uri="{FF2B5EF4-FFF2-40B4-BE49-F238E27FC236}">
                <a16:creationId xmlns:a16="http://schemas.microsoft.com/office/drawing/2014/main" id="{4638C291-3DC2-4819-97F4-02DB533F77DB}"/>
              </a:ext>
              <a:ext uri="{C183D7F6-B498-43B3-948B-1728B52AA6E4}">
                <adec:decorative xmlns:adec="http://schemas.microsoft.com/office/drawing/2017/decorative" val="1"/>
              </a:ext>
            </a:extLst>
          </p:cNvPr>
          <p:cNvGrpSpPr/>
          <p:nvPr/>
        </p:nvGrpSpPr>
        <p:grpSpPr>
          <a:xfrm>
            <a:off x="10123704" y="5136315"/>
            <a:ext cx="802399" cy="960726"/>
            <a:chOff x="10679661" y="5157900"/>
            <a:chExt cx="802399" cy="960726"/>
          </a:xfrm>
        </p:grpSpPr>
        <p:pic>
          <p:nvPicPr>
            <p:cNvPr id="153" name="Graphic 152" descr="Cmd Terminal with solid fill">
              <a:extLst>
                <a:ext uri="{FF2B5EF4-FFF2-40B4-BE49-F238E27FC236}">
                  <a16:creationId xmlns:a16="http://schemas.microsoft.com/office/drawing/2014/main" id="{97945DA7-8220-4E9D-A3A3-5381A317856B}"/>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0761805" y="5157900"/>
              <a:ext cx="699899" cy="699899"/>
            </a:xfrm>
            <a:prstGeom prst="rect">
              <a:avLst/>
            </a:prstGeom>
          </p:spPr>
        </p:pic>
        <p:sp>
          <p:nvSpPr>
            <p:cNvPr id="155" name="TextBox 154">
              <a:extLst>
                <a:ext uri="{FF2B5EF4-FFF2-40B4-BE49-F238E27FC236}">
                  <a16:creationId xmlns:a16="http://schemas.microsoft.com/office/drawing/2014/main" id="{156AF144-1496-4BFE-9287-368AFB15EC81}"/>
                </a:ext>
              </a:extLst>
            </p:cNvPr>
            <p:cNvSpPr txBox="1"/>
            <p:nvPr/>
          </p:nvSpPr>
          <p:spPr>
            <a:xfrm>
              <a:off x="10679661" y="5780072"/>
              <a:ext cx="802399" cy="338554"/>
            </a:xfrm>
            <a:prstGeom prst="rect">
              <a:avLst/>
            </a:prstGeom>
            <a:noFill/>
          </p:spPr>
          <p:txBody>
            <a:bodyPr wrap="none" rtlCol="0">
              <a:spAutoFit/>
            </a:bodyPr>
            <a:lstStyle/>
            <a:p>
              <a:r>
                <a:rPr lang="en-US" sz="1600" dirty="0" err="1">
                  <a:latin typeface="Calibri" panose="020F0502020204030204" pitchFamily="34" charset="0"/>
                  <a:cs typeface="Calibri" panose="020F0502020204030204" pitchFamily="34" charset="0"/>
                </a:rPr>
                <a:t>AzCopy</a:t>
              </a:r>
              <a:endParaRPr lang="en-US" sz="16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70402441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a:t>
            </a:r>
          </a:p>
        </p:txBody>
      </p:sp>
      <p:sp>
        <p:nvSpPr>
          <p:cNvPr id="5" name="Rectangle 4">
            <a:extLst>
              <a:ext uri="{FF2B5EF4-FFF2-40B4-BE49-F238E27FC236}">
                <a16:creationId xmlns:a16="http://schemas.microsoft.com/office/drawing/2014/main" id="{D6B57048-FB90-4694-8AC9-8130DB42E612}"/>
              </a:ext>
              <a:ext uri="{C183D7F6-B498-43B3-948B-1728B52AA6E4}">
                <adec:decorative xmlns:adec="http://schemas.microsoft.com/office/drawing/2017/decorative" val="1"/>
              </a:ext>
            </a:extLst>
          </p:cNvPr>
          <p:cNvSpPr/>
          <p:nvPr/>
        </p:nvSpPr>
        <p:spPr bwMode="auto">
          <a:xfrm>
            <a:off x="419450" y="1318968"/>
            <a:ext cx="3833573" cy="627408"/>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59" tIns="134445" rIns="179259" bIns="134445" numCol="1" spcCol="1270" anchor="ctr" anchorCtr="0">
            <a:noAutofit/>
          </a:bodyPr>
          <a:lstStyle/>
          <a:p>
            <a:r>
              <a:rPr lang="en-US" sz="1961" dirty="0">
                <a:solidFill>
                  <a:schemeClr val="bg1"/>
                </a:solidFill>
                <a:latin typeface="+mj-lt"/>
              </a:rPr>
              <a:t>Module Review Questions</a:t>
            </a:r>
          </a:p>
        </p:txBody>
      </p:sp>
      <p:sp>
        <p:nvSpPr>
          <p:cNvPr id="6" name="Rectangle 5">
            <a:extLst>
              <a:ext uri="{FF2B5EF4-FFF2-40B4-BE49-F238E27FC236}">
                <a16:creationId xmlns:a16="http://schemas.microsoft.com/office/drawing/2014/main" id="{E9F90866-181D-409D-A7FA-74806B3B9DB1}"/>
              </a:ext>
            </a:extLst>
          </p:cNvPr>
          <p:cNvSpPr/>
          <p:nvPr/>
        </p:nvSpPr>
        <p:spPr bwMode="auto">
          <a:xfrm>
            <a:off x="4312997" y="1318968"/>
            <a:ext cx="7621704" cy="627408"/>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59" tIns="134445" rIns="179259" bIns="134445" numCol="1" spcCol="1270" anchor="ctr" anchorCtr="0">
            <a:noAutofit/>
          </a:bodyPr>
          <a:lstStyle/>
          <a:p>
            <a:r>
              <a:rPr lang="en-US" sz="1961" dirty="0">
                <a:solidFill>
                  <a:schemeClr val="bg1"/>
                </a:solidFill>
                <a:latin typeface="+mj-lt"/>
              </a:rPr>
              <a:t>Microsoft Learn Modules (docs.microsoft.com/Learn)</a:t>
            </a:r>
          </a:p>
        </p:txBody>
      </p:sp>
      <p:pic>
        <p:nvPicPr>
          <p:cNvPr id="3" name="Picture 2">
            <a:extLst>
              <a:ext uri="{FF2B5EF4-FFF2-40B4-BE49-F238E27FC236}">
                <a16:creationId xmlns:a16="http://schemas.microsoft.com/office/drawing/2014/main" id="{47B10436-A1A9-4DD8-89DB-A03204E69C5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697373" y="2284130"/>
            <a:ext cx="1465056" cy="2130674"/>
          </a:xfrm>
          <a:prstGeom prst="rect">
            <a:avLst/>
          </a:prstGeom>
        </p:spPr>
      </p:pic>
      <p:sp>
        <p:nvSpPr>
          <p:cNvPr id="20" name="TextBox 19">
            <a:extLst>
              <a:ext uri="{FF2B5EF4-FFF2-40B4-BE49-F238E27FC236}">
                <a16:creationId xmlns:a16="http://schemas.microsoft.com/office/drawing/2014/main" id="{A2C5F7DD-6747-420D-B69F-8CBB8ACA625A}"/>
              </a:ext>
            </a:extLst>
          </p:cNvPr>
          <p:cNvSpPr txBox="1"/>
          <p:nvPr/>
        </p:nvSpPr>
        <p:spPr>
          <a:xfrm>
            <a:off x="4336531" y="2240351"/>
            <a:ext cx="6494545" cy="338554"/>
          </a:xfrm>
          <a:prstGeom prst="rect">
            <a:avLst/>
          </a:prstGeom>
          <a:noFill/>
        </p:spPr>
        <p:txBody>
          <a:bodyPr wrap="square">
            <a:spAutoFit/>
          </a:bodyPr>
          <a:lstStyle/>
          <a:p>
            <a:r>
              <a:rPr lang="en-US" sz="1600" dirty="0">
                <a:solidFill>
                  <a:schemeClr val="tx2">
                    <a:lumMod val="50000"/>
                  </a:schemeClr>
                </a:solidFill>
                <a:hlinkClick r:id="rId4">
                  <a:extLst>
                    <a:ext uri="{A12FA001-AC4F-418D-AE19-62706E023703}">
                      <ahyp:hlinkClr xmlns:ahyp="http://schemas.microsoft.com/office/drawing/2018/hyperlinkcolor" val="tx"/>
                    </a:ext>
                  </a:extLst>
                </a:hlinkClick>
              </a:rPr>
              <a:t>Design a holistic monitoring strategy on Azure</a:t>
            </a:r>
            <a:endParaRPr lang="en-US" sz="1600" dirty="0">
              <a:solidFill>
                <a:schemeClr val="tx2">
                  <a:lumMod val="50000"/>
                </a:schemeClr>
              </a:solidFill>
            </a:endParaRPr>
          </a:p>
        </p:txBody>
      </p:sp>
      <p:sp>
        <p:nvSpPr>
          <p:cNvPr id="7" name="Rectangle 6">
            <a:extLst>
              <a:ext uri="{FF2B5EF4-FFF2-40B4-BE49-F238E27FC236}">
                <a16:creationId xmlns:a16="http://schemas.microsoft.com/office/drawing/2014/main" id="{F252B34B-AA3F-48F4-BB9F-584CC6528192}"/>
              </a:ext>
            </a:extLst>
          </p:cNvPr>
          <p:cNvSpPr/>
          <p:nvPr/>
        </p:nvSpPr>
        <p:spPr>
          <a:xfrm>
            <a:off x="4304185" y="2661576"/>
            <a:ext cx="7448428" cy="44966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40" tIns="103940" rIns="103940" bIns="103940" numCol="1" spcCol="1270" anchor="ctr" anchorCtr="0">
            <a:noAutofit/>
          </a:bodyPr>
          <a:lstStyle/>
          <a:p>
            <a:pPr defTabSz="784187">
              <a:lnSpc>
                <a:spcPct val="90000"/>
              </a:lnSpc>
              <a:spcBef>
                <a:spcPct val="0"/>
              </a:spcBef>
              <a:spcAft>
                <a:spcPct val="35000"/>
              </a:spcAft>
            </a:pPr>
            <a:r>
              <a:rPr lang="en-US" sz="1600" dirty="0">
                <a:solidFill>
                  <a:schemeClr val="tx2">
                    <a:lumMod val="50000"/>
                  </a:schemeClr>
                </a:solidFill>
                <a:hlinkClick r:id="rId5">
                  <a:extLst>
                    <a:ext uri="{A12FA001-AC4F-418D-AE19-62706E023703}">
                      <ahyp:hlinkClr xmlns:ahyp="http://schemas.microsoft.com/office/drawing/2018/hyperlinkcolor" val="tx"/>
                    </a:ext>
                  </a:extLst>
                </a:hlinkClick>
              </a:rPr>
              <a:t>Analyze your Azure infrastructure by using Azure Monitor logs</a:t>
            </a:r>
            <a:endParaRPr lang="en-US" sz="1600" dirty="0">
              <a:solidFill>
                <a:schemeClr val="tx2">
                  <a:lumMod val="50000"/>
                </a:schemeClr>
              </a:solidFill>
            </a:endParaRPr>
          </a:p>
        </p:txBody>
      </p:sp>
      <p:sp>
        <p:nvSpPr>
          <p:cNvPr id="17" name="TextBox 16">
            <a:extLst>
              <a:ext uri="{FF2B5EF4-FFF2-40B4-BE49-F238E27FC236}">
                <a16:creationId xmlns:a16="http://schemas.microsoft.com/office/drawing/2014/main" id="{BC7D3D2C-7419-4EB1-8732-37CB4CCA62AE}"/>
              </a:ext>
            </a:extLst>
          </p:cNvPr>
          <p:cNvSpPr txBox="1"/>
          <p:nvPr/>
        </p:nvSpPr>
        <p:spPr>
          <a:xfrm>
            <a:off x="4295845" y="3198748"/>
            <a:ext cx="7621704" cy="338554"/>
          </a:xfrm>
          <a:prstGeom prst="rect">
            <a:avLst/>
          </a:prstGeom>
          <a:noFill/>
        </p:spPr>
        <p:txBody>
          <a:bodyPr wrap="square">
            <a:spAutoFit/>
          </a:bodyPr>
          <a:lstStyle/>
          <a:p>
            <a:r>
              <a:rPr lang="en-US" sz="1600" dirty="0">
                <a:solidFill>
                  <a:schemeClr val="tx2">
                    <a:lumMod val="50000"/>
                  </a:schemeClr>
                </a:solidFill>
                <a:hlinkClick r:id="rId6">
                  <a:extLst>
                    <a:ext uri="{A12FA001-AC4F-418D-AE19-62706E023703}">
                      <ahyp:hlinkClr xmlns:ahyp="http://schemas.microsoft.com/office/drawing/2018/hyperlinkcolor" val="tx"/>
                    </a:ext>
                  </a:extLst>
                </a:hlinkClick>
              </a:rPr>
              <a:t>Monitor performance of virtual machines by using Azure Monitor VM Insights</a:t>
            </a:r>
            <a:endParaRPr lang="en-US" sz="1600" dirty="0">
              <a:solidFill>
                <a:schemeClr val="tx2">
                  <a:lumMod val="50000"/>
                </a:schemeClr>
              </a:solidFill>
            </a:endParaRPr>
          </a:p>
        </p:txBody>
      </p:sp>
      <p:sp>
        <p:nvSpPr>
          <p:cNvPr id="15" name="TextBox 14">
            <a:extLst>
              <a:ext uri="{FF2B5EF4-FFF2-40B4-BE49-F238E27FC236}">
                <a16:creationId xmlns:a16="http://schemas.microsoft.com/office/drawing/2014/main" id="{F0F68F66-A48D-463D-9F44-9E69A8AE6A39}"/>
              </a:ext>
            </a:extLst>
          </p:cNvPr>
          <p:cNvSpPr txBox="1"/>
          <p:nvPr/>
        </p:nvSpPr>
        <p:spPr>
          <a:xfrm>
            <a:off x="4304184" y="3695406"/>
            <a:ext cx="7448428" cy="338554"/>
          </a:xfrm>
          <a:prstGeom prst="rect">
            <a:avLst/>
          </a:prstGeom>
          <a:noFill/>
        </p:spPr>
        <p:txBody>
          <a:bodyPr wrap="square">
            <a:spAutoFit/>
          </a:bodyPr>
          <a:lstStyle/>
          <a:p>
            <a:r>
              <a:rPr lang="en-US" sz="1600" dirty="0">
                <a:solidFill>
                  <a:schemeClr val="tx2">
                    <a:lumMod val="50000"/>
                  </a:schemeClr>
                </a:solidFill>
                <a:hlinkClick r:id="rId7">
                  <a:extLst>
                    <a:ext uri="{A12FA001-AC4F-418D-AE19-62706E023703}">
                      <ahyp:hlinkClr xmlns:ahyp="http://schemas.microsoft.com/office/drawing/2018/hyperlinkcolor" val="tx"/>
                    </a:ext>
                  </a:extLst>
                </a:hlinkClick>
              </a:rPr>
              <a:t>Choose the best monitoring service for visibility, insight, and outage mitigation</a:t>
            </a:r>
            <a:endParaRPr lang="en-US" sz="1600" dirty="0">
              <a:solidFill>
                <a:schemeClr val="tx2">
                  <a:lumMod val="50000"/>
                </a:schemeClr>
              </a:solidFill>
            </a:endParaRPr>
          </a:p>
        </p:txBody>
      </p:sp>
      <p:sp>
        <p:nvSpPr>
          <p:cNvPr id="18" name="TextBox 17">
            <a:extLst>
              <a:ext uri="{FF2B5EF4-FFF2-40B4-BE49-F238E27FC236}">
                <a16:creationId xmlns:a16="http://schemas.microsoft.com/office/drawing/2014/main" id="{C856F0A7-06D2-4DFA-9BDA-7901D8B38364}"/>
              </a:ext>
            </a:extLst>
          </p:cNvPr>
          <p:cNvSpPr txBox="1"/>
          <p:nvPr/>
        </p:nvSpPr>
        <p:spPr>
          <a:xfrm>
            <a:off x="4295845" y="4132754"/>
            <a:ext cx="7638856" cy="338554"/>
          </a:xfrm>
          <a:prstGeom prst="rect">
            <a:avLst/>
          </a:prstGeom>
          <a:noFill/>
        </p:spPr>
        <p:txBody>
          <a:bodyPr wrap="square">
            <a:spAutoFit/>
          </a:bodyPr>
          <a:lstStyle/>
          <a:p>
            <a:r>
              <a:rPr lang="en-US" sz="1600" dirty="0">
                <a:solidFill>
                  <a:schemeClr val="tx2">
                    <a:lumMod val="50000"/>
                  </a:schemeClr>
                </a:solidFill>
                <a:hlinkClick r:id="rId8">
                  <a:extLst>
                    <a:ext uri="{A12FA001-AC4F-418D-AE19-62706E023703}">
                      <ahyp:hlinkClr xmlns:ahyp="http://schemas.microsoft.com/office/drawing/2018/hyperlinkcolor" val="tx"/>
                    </a:ext>
                  </a:extLst>
                </a:hlinkClick>
              </a:rPr>
              <a:t>Capture and view page load times in your Azure web app with Application Insights</a:t>
            </a:r>
            <a:endParaRPr lang="en-US" sz="1600" dirty="0">
              <a:solidFill>
                <a:schemeClr val="tx2">
                  <a:lumMod val="50000"/>
                </a:schemeClr>
              </a:solidFill>
            </a:endParaRPr>
          </a:p>
        </p:txBody>
      </p:sp>
      <p:cxnSp>
        <p:nvCxnSpPr>
          <p:cNvPr id="8" name="Straight Connector 7">
            <a:extLst>
              <a:ext uri="{FF2B5EF4-FFF2-40B4-BE49-F238E27FC236}">
                <a16:creationId xmlns:a16="http://schemas.microsoft.com/office/drawing/2014/main" id="{CCA86995-A905-4C40-AB9F-797ED5CA620A}"/>
              </a:ext>
              <a:ext uri="{C183D7F6-B498-43B3-948B-1728B52AA6E4}">
                <adec:decorative xmlns:adec="http://schemas.microsoft.com/office/drawing/2017/decorative" val="1"/>
              </a:ext>
            </a:extLst>
          </p:cNvPr>
          <p:cNvCxnSpPr>
            <a:cxnSpLocks/>
          </p:cNvCxnSpPr>
          <p:nvPr/>
        </p:nvCxnSpPr>
        <p:spPr>
          <a:xfrm>
            <a:off x="4304184" y="2624789"/>
            <a:ext cx="744842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3749B38-C15C-47CB-B2FB-5011A7F0E56D}"/>
              </a:ext>
              <a:ext uri="{C183D7F6-B498-43B3-948B-1728B52AA6E4}">
                <adec:decorative xmlns:adec="http://schemas.microsoft.com/office/drawing/2017/decorative" val="1"/>
              </a:ext>
            </a:extLst>
          </p:cNvPr>
          <p:cNvCxnSpPr>
            <a:cxnSpLocks/>
          </p:cNvCxnSpPr>
          <p:nvPr/>
        </p:nvCxnSpPr>
        <p:spPr>
          <a:xfrm>
            <a:off x="4304184" y="3094371"/>
            <a:ext cx="744842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40950A-8EAA-4070-A9E9-4ED491BF2E8B}"/>
              </a:ext>
              <a:ext uri="{C183D7F6-B498-43B3-948B-1728B52AA6E4}">
                <adec:decorative xmlns:adec="http://schemas.microsoft.com/office/drawing/2017/decorative" val="1"/>
              </a:ext>
            </a:extLst>
          </p:cNvPr>
          <p:cNvCxnSpPr>
            <a:cxnSpLocks/>
          </p:cNvCxnSpPr>
          <p:nvPr/>
        </p:nvCxnSpPr>
        <p:spPr>
          <a:xfrm>
            <a:off x="4341055" y="3644545"/>
            <a:ext cx="744842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E88ED84-6116-4E14-9F0B-E69DC33BFD45}"/>
              </a:ext>
              <a:ext uri="{C183D7F6-B498-43B3-948B-1728B52AA6E4}">
                <adec:decorative xmlns:adec="http://schemas.microsoft.com/office/drawing/2017/decorative" val="1"/>
              </a:ext>
            </a:extLst>
          </p:cNvPr>
          <p:cNvCxnSpPr>
            <a:cxnSpLocks/>
          </p:cNvCxnSpPr>
          <p:nvPr/>
        </p:nvCxnSpPr>
        <p:spPr>
          <a:xfrm>
            <a:off x="4361217" y="4127887"/>
            <a:ext cx="744842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D4E6598-E921-4976-95B0-2450FC1786C6}"/>
              </a:ext>
            </a:extLst>
          </p:cNvPr>
          <p:cNvSpPr txBox="1"/>
          <p:nvPr/>
        </p:nvSpPr>
        <p:spPr>
          <a:xfrm>
            <a:off x="431953" y="5074073"/>
            <a:ext cx="11502748" cy="336439"/>
          </a:xfrm>
          <a:prstGeom prst="rect">
            <a:avLst/>
          </a:prstGeom>
          <a:noFill/>
        </p:spPr>
        <p:txBody>
          <a:bodyPr wrap="square">
            <a:spAutoFit/>
          </a:bodyPr>
          <a:lstStyle/>
          <a:p>
            <a:pPr marL="17">
              <a:lnSpc>
                <a:spcPct val="107000"/>
              </a:lnSpc>
              <a:spcBef>
                <a:spcPts val="200"/>
              </a:spcBef>
            </a:pPr>
            <a:r>
              <a:rPr lang="en-US" sz="1600" b="0" dirty="0">
                <a:effectLst/>
                <a:ea typeface="Yu Gothic Light" panose="020B0300000000000000" pitchFamily="34" charset="-128"/>
                <a:cs typeface="Times New Roman" panose="02020603050405020304" pitchFamily="18" charset="0"/>
              </a:rPr>
              <a:t>Optional hands-on lab - </a:t>
            </a:r>
            <a:r>
              <a:rPr lang="en-US" sz="1600" b="0" u="sng" dirty="0">
                <a:solidFill>
                  <a:schemeClr val="tx2">
                    <a:lumMod val="50000"/>
                  </a:schemeClr>
                </a:solidFill>
                <a:effectLst/>
                <a:ea typeface="Yu Gothic Light" panose="020B0300000000000000" pitchFamily="34" charset="-128"/>
                <a:cs typeface="Times New Roman" panose="02020603050405020304" pitchFamily="18" charset="0"/>
                <a:hlinkClick r:id="rId9">
                  <a:extLst>
                    <a:ext uri="{A12FA001-AC4F-418D-AE19-62706E023703}">
                      <ahyp:hlinkClr xmlns:ahyp="http://schemas.microsoft.com/office/drawing/2018/hyperlinkcolor" val="tx"/>
                    </a:ext>
                  </a:extLst>
                </a:hlinkClick>
              </a:rPr>
              <a:t>Monitor, diagnose, and troubleshoot your Azure storage</a:t>
            </a:r>
            <a:endParaRPr lang="en-US" sz="1600" b="1" dirty="0">
              <a:solidFill>
                <a:schemeClr val="tx2">
                  <a:lumMod val="50000"/>
                </a:schemeClr>
              </a:solidFill>
              <a:effectLst/>
              <a:ea typeface="Yu Gothic Light" panose="020B0300000000000000" pitchFamily="34" charset="-128"/>
              <a:cs typeface="Times New Roman" panose="02020603050405020304" pitchFamily="18" charset="0"/>
            </a:endParaRP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p:nvPr>
        </p:nvSpPr>
        <p:spPr>
          <a:xfrm>
            <a:off x="418644" y="3021638"/>
            <a:ext cx="4361130" cy="794064"/>
          </a:xfrm>
          <a:noFill/>
          <a:ln>
            <a:noFill/>
            <a:prstDash/>
          </a:ln>
          <a:effectLst/>
        </p:spPr>
        <p:txBody>
          <a:bodyPr rot="0" spcFirstLastPara="0" vertOverflow="overflow" horzOverflow="overflow" vert="horz" wrap="none" lIns="182880" tIns="146304" rIns="182880" bIns="146304" numCol="1" spcCol="0" rtlCol="0" fromWordArt="0" anchor="ctr" anchorCtr="0" forceAA="0" compatLnSpc="1">
            <a:prstTxWarp prst="textNoShape">
              <a:avLst/>
            </a:prstTxWarp>
            <a:spAutoFit/>
          </a:bodyPr>
          <a:lstStyle/>
          <a:p>
            <a:pPr lvl="0"/>
            <a:r>
              <a:rPr lang="en-US" noProof="0" dirty="0"/>
              <a:t>End of presentation</a:t>
            </a:r>
            <a:endParaRPr lang="fr-FR" noProof="0" dirty="0" err="1"/>
          </a:p>
        </p:txBody>
      </p:sp>
      <p:pic>
        <p:nvPicPr>
          <p:cNvPr id="3" name="Graphic 2">
            <a:extLst>
              <a:ext uri="{FF2B5EF4-FFF2-40B4-BE49-F238E27FC236}">
                <a16:creationId xmlns:a16="http://schemas.microsoft.com/office/drawing/2014/main" id="{0F0193EF-C60A-4599-8965-F9007690D95B}"/>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72056" y="2752782"/>
            <a:ext cx="1352436" cy="1352436"/>
          </a:xfrm>
          <a:prstGeom prst="rect">
            <a:avLst/>
          </a:prstGeom>
        </p:spPr>
      </p:pic>
    </p:spTree>
    <p:extLst>
      <p:ext uri="{BB962C8B-B14F-4D97-AF65-F5344CB8AC3E}">
        <p14:creationId xmlns:p14="http://schemas.microsoft.com/office/powerpoint/2010/main" val="25923217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418643" y="1723293"/>
            <a:ext cx="5417953" cy="3856596"/>
          </a:xfrm>
          <a:prstGeom prst="rect">
            <a:avLst/>
          </a:prstGeom>
        </p:spPr>
        <p:txBody>
          <a:bodyPr lIns="0" tIns="0" rIns="0" bIns="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lvl="1" indent="-342900">
              <a:buFont typeface="Arial" panose="020B0604020202020204" pitchFamily="34" charset="0"/>
              <a:buChar char="•"/>
            </a:pPr>
            <a:r>
              <a:rPr lang="en-US" dirty="0"/>
              <a:t>Design for Azure Monitor data sources</a:t>
            </a:r>
          </a:p>
          <a:p>
            <a:pPr marL="342900" lvl="1" indent="-342900">
              <a:buFont typeface="Arial" panose="020B0604020202020204" pitchFamily="34" charset="0"/>
              <a:buChar char="•"/>
            </a:pPr>
            <a:r>
              <a:rPr lang="en-US" dirty="0"/>
              <a:t>Design for Log Analytics </a:t>
            </a:r>
          </a:p>
          <a:p>
            <a:pPr marL="342900" lvl="1" indent="-342900">
              <a:buFont typeface="Arial" panose="020B0604020202020204" pitchFamily="34" charset="0"/>
              <a:buChar char="•"/>
            </a:pPr>
            <a:r>
              <a:rPr lang="en-US" dirty="0"/>
              <a:t>Design for Azure workbooks and Azure Insights</a:t>
            </a:r>
          </a:p>
          <a:p>
            <a:pPr marL="342900" lvl="1" indent="-342900">
              <a:buFont typeface="Arial" panose="020B0604020202020204" pitchFamily="34" charset="0"/>
              <a:buChar char="•"/>
            </a:pPr>
            <a:r>
              <a:rPr lang="en-US" dirty="0"/>
              <a:t>Design for Azure Data Explorer</a:t>
            </a:r>
          </a:p>
        </p:txBody>
      </p:sp>
      <p:sp>
        <p:nvSpPr>
          <p:cNvPr id="4" name="TextBox 3">
            <a:extLst>
              <a:ext uri="{FF2B5EF4-FFF2-40B4-BE49-F238E27FC236}">
                <a16:creationId xmlns:a16="http://schemas.microsoft.com/office/drawing/2014/main" id="{5C67E408-FC7C-49B7-8BE6-E6A6D2ABF818}"/>
              </a:ext>
            </a:extLst>
          </p:cNvPr>
          <p:cNvSpPr txBox="1"/>
          <p:nvPr/>
        </p:nvSpPr>
        <p:spPr>
          <a:xfrm>
            <a:off x="6559687" y="1655199"/>
            <a:ext cx="5035684" cy="2729978"/>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AZ-305: Design Identity, Governance, and Monitoring Solutions (25-30%)</a:t>
            </a: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Design a Solution for Logging and Monitoring</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Design a log routing solution </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an appropriate level of logging</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monitoring tool(s) for a solution</a:t>
            </a:r>
          </a:p>
        </p:txBody>
      </p:sp>
    </p:spTree>
    <p:extLst>
      <p:ext uri="{BB962C8B-B14F-4D97-AF65-F5344CB8AC3E}">
        <p14:creationId xmlns:p14="http://schemas.microsoft.com/office/powerpoint/2010/main" val="34973355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BD22E9-7CC8-412D-9578-9FDFB3903289}"/>
              </a:ext>
            </a:extLst>
          </p:cNvPr>
          <p:cNvSpPr>
            <a:spLocks noGrp="1"/>
          </p:cNvSpPr>
          <p:nvPr>
            <p:ph type="title"/>
          </p:nvPr>
        </p:nvSpPr>
        <p:spPr/>
        <p:txBody>
          <a:bodyPr/>
          <a:lstStyle/>
          <a:p>
            <a:r>
              <a:rPr lang="en-US" dirty="0"/>
              <a:t>Design for Azure Monitor data sources</a:t>
            </a:r>
          </a:p>
        </p:txBody>
      </p:sp>
      <p:pic>
        <p:nvPicPr>
          <p:cNvPr id="6" name="Picture Placeholder 5">
            <a:extLst>
              <a:ext uri="{FF2B5EF4-FFF2-40B4-BE49-F238E27FC236}">
                <a16:creationId xmlns:a16="http://schemas.microsoft.com/office/drawing/2014/main" id="{AB7EEA12-0C9E-4A03-BD12-C48CC92F560F}"/>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43964523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443198"/>
          </a:xfrm>
        </p:spPr>
        <p:txBody>
          <a:bodyPr vert="horz" wrap="square" lIns="0" tIns="0" rIns="0" bIns="0" rtlCol="0" anchor="t">
            <a:spAutoFit/>
          </a:bodyPr>
          <a:lstStyle/>
          <a:p>
            <a:r>
              <a:rPr lang="en-US" dirty="0"/>
              <a:t>Review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Monitor </a:t>
            </a:r>
            <a:r>
              <a:rPr lang="en-US" dirty="0"/>
              <a:t>capabilities</a:t>
            </a:r>
          </a:p>
        </p:txBody>
      </p:sp>
      <p:sp>
        <p:nvSpPr>
          <p:cNvPr id="23" name="Text Placeholder 14">
            <a:extLst>
              <a:ext uri="{FF2B5EF4-FFF2-40B4-BE49-F238E27FC236}">
                <a16:creationId xmlns:a16="http://schemas.microsoft.com/office/drawing/2014/main" id="{CF2F5775-DE6C-43B8-9BBD-8BAF38CEC4E0}"/>
              </a:ext>
            </a:extLst>
          </p:cNvPr>
          <p:cNvSpPr txBox="1">
            <a:spLocks/>
          </p:cNvSpPr>
          <p:nvPr/>
        </p:nvSpPr>
        <p:spPr>
          <a:xfrm>
            <a:off x="529440" y="2954542"/>
            <a:ext cx="2156485" cy="923199"/>
          </a:xfrm>
          <a:prstGeom prst="rect">
            <a:avLst/>
          </a:prstGeom>
          <a:solidFill>
            <a:schemeClr val="bg1"/>
          </a:solidFill>
        </p:spPr>
        <p:txBody>
          <a:bodyPr vert="horz" wrap="square" lIns="0" tIns="0" rIns="0" bIns="0" rtlCol="0">
            <a:no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6858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00000"/>
              </a:lnSpc>
              <a:buNone/>
            </a:pPr>
            <a:r>
              <a:rPr lang="en-US" dirty="0">
                <a:latin typeface="Segoe UI" panose="020B0502040204020203" pitchFamily="34" charset="0"/>
                <a:cs typeface="Segoe UI" panose="020B0502040204020203" pitchFamily="34" charset="0"/>
              </a:rPr>
              <a:t>Analysis, alerting, and streaming to external systems</a:t>
            </a:r>
          </a:p>
        </p:txBody>
      </p:sp>
      <p:sp>
        <p:nvSpPr>
          <p:cNvPr id="6" name="Rectangle 5">
            <a:extLst>
              <a:ext uri="{FF2B5EF4-FFF2-40B4-BE49-F238E27FC236}">
                <a16:creationId xmlns:a16="http://schemas.microsoft.com/office/drawing/2014/main" id="{8E6FF5E1-462D-47BE-B17E-BF8440F428A0}"/>
              </a:ext>
              <a:ext uri="{C183D7F6-B498-43B3-948B-1728B52AA6E4}">
                <adec:decorative xmlns:adec="http://schemas.microsoft.com/office/drawing/2017/decorative" val="1"/>
              </a:ext>
            </a:extLst>
          </p:cNvPr>
          <p:cNvSpPr/>
          <p:nvPr/>
        </p:nvSpPr>
        <p:spPr bwMode="auto">
          <a:xfrm>
            <a:off x="408467" y="1156727"/>
            <a:ext cx="11648854" cy="4895660"/>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spcBef>
                <a:spcPct val="0"/>
              </a:spcBef>
              <a:spcAft>
                <a:spcPct val="0"/>
              </a:spcAft>
            </a:pPr>
            <a:endParaRPr lang="en-IN" sz="2353" dirty="0">
              <a:gradFill>
                <a:gsLst>
                  <a:gs pos="0">
                    <a:srgbClr val="FFFFFF"/>
                  </a:gs>
                  <a:gs pos="100000">
                    <a:srgbClr val="FFFFFF"/>
                  </a:gs>
                </a:gsLst>
                <a:lin ang="5400000" scaled="0"/>
              </a:gradFill>
              <a:cs typeface="Segoe UI" pitchFamily="34" charset="0"/>
            </a:endParaRPr>
          </a:p>
        </p:txBody>
      </p:sp>
      <p:pic>
        <p:nvPicPr>
          <p:cNvPr id="1026" name="Picture 2">
            <a:extLst>
              <a:ext uri="{FF2B5EF4-FFF2-40B4-BE49-F238E27FC236}">
                <a16:creationId xmlns:a16="http://schemas.microsoft.com/office/drawing/2014/main" id="{178277A9-6D1E-46A7-8DA2-FC41C5F30072}"/>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6519" y="1191339"/>
            <a:ext cx="8634078" cy="4754364"/>
          </a:xfrm>
          <a:prstGeom prst="rect">
            <a:avLst/>
          </a:prstGeom>
          <a:noFill/>
        </p:spPr>
      </p:pic>
      <p:sp>
        <p:nvSpPr>
          <p:cNvPr id="10" name="TextBox 9">
            <a:extLst>
              <a:ext uri="{FF2B5EF4-FFF2-40B4-BE49-F238E27FC236}">
                <a16:creationId xmlns:a16="http://schemas.microsoft.com/office/drawing/2014/main" id="{B4FFBD7C-1091-47BF-95C7-D60D6E41F598}"/>
              </a:ext>
            </a:extLst>
          </p:cNvPr>
          <p:cNvSpPr txBox="1"/>
          <p:nvPr/>
        </p:nvSpPr>
        <p:spPr>
          <a:xfrm>
            <a:off x="3149896" y="1843530"/>
            <a:ext cx="1996263" cy="363946"/>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Data sources</a:t>
            </a:r>
            <a:endParaRPr lang="en-US" dirty="0"/>
          </a:p>
        </p:txBody>
      </p:sp>
      <p:sp>
        <p:nvSpPr>
          <p:cNvPr id="4" name="TextBox 3">
            <a:extLst>
              <a:ext uri="{FF2B5EF4-FFF2-40B4-BE49-F238E27FC236}">
                <a16:creationId xmlns:a16="http://schemas.microsoft.com/office/drawing/2014/main" id="{7E4FC87F-66BD-43B1-ABEA-AF9A81E5F970}"/>
              </a:ext>
            </a:extLst>
          </p:cNvPr>
          <p:cNvSpPr txBox="1"/>
          <p:nvPr/>
        </p:nvSpPr>
        <p:spPr>
          <a:xfrm>
            <a:off x="5662724" y="2062718"/>
            <a:ext cx="1996263" cy="363946"/>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Data stores</a:t>
            </a:r>
            <a:endParaRPr lang="en-US" dirty="0"/>
          </a:p>
        </p:txBody>
      </p:sp>
    </p:spTree>
    <p:extLst>
      <p:ext uri="{BB962C8B-B14F-4D97-AF65-F5344CB8AC3E}">
        <p14:creationId xmlns:p14="http://schemas.microsoft.com/office/powerpoint/2010/main" val="13536796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DB02C8D9-8FED-47F8-9906-D1D67C97D2D5}"/>
              </a:ext>
              <a:ext uri="{C183D7F6-B498-43B3-948B-1728B52AA6E4}">
                <adec:decorative xmlns:adec="http://schemas.microsoft.com/office/drawing/2017/decorative" val="1"/>
              </a:ext>
            </a:extLst>
          </p:cNvPr>
          <p:cNvSpPr/>
          <p:nvPr/>
        </p:nvSpPr>
        <p:spPr bwMode="auto">
          <a:xfrm>
            <a:off x="4721000" y="5205529"/>
            <a:ext cx="7127206" cy="923331"/>
          </a:xfrm>
          <a:prstGeom prst="round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Rounded Corners 7">
            <a:extLst>
              <a:ext uri="{FF2B5EF4-FFF2-40B4-BE49-F238E27FC236}">
                <a16:creationId xmlns:a16="http://schemas.microsoft.com/office/drawing/2014/main" id="{97550E68-5373-478D-B6FD-A139BC452341}"/>
              </a:ext>
              <a:ext uri="{C183D7F6-B498-43B3-948B-1728B52AA6E4}">
                <adec:decorative xmlns:adec="http://schemas.microsoft.com/office/drawing/2017/decorative" val="1"/>
              </a:ext>
            </a:extLst>
          </p:cNvPr>
          <p:cNvSpPr/>
          <p:nvPr/>
        </p:nvSpPr>
        <p:spPr bwMode="auto">
          <a:xfrm>
            <a:off x="4721000" y="2387769"/>
            <a:ext cx="7201490" cy="1688591"/>
          </a:xfrm>
          <a:prstGeom prst="round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Title 25">
            <a:extLst>
              <a:ext uri="{FF2B5EF4-FFF2-40B4-BE49-F238E27FC236}">
                <a16:creationId xmlns:a16="http://schemas.microsoft.com/office/drawing/2014/main" id="{C0A2576E-B211-4190-A2AD-A0A62318D422}"/>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Identify data sources and access method</a:t>
            </a:r>
            <a:endParaRPr lang="en-US" dirty="0">
              <a:solidFill>
                <a:schemeClr val="tx2">
                  <a:lumMod val="50000"/>
                </a:schemeClr>
              </a:solidFill>
            </a:endParaRPr>
          </a:p>
        </p:txBody>
      </p:sp>
      <p:sp>
        <p:nvSpPr>
          <p:cNvPr id="27" name="Text Placeholder 26">
            <a:extLst>
              <a:ext uri="{FF2B5EF4-FFF2-40B4-BE49-F238E27FC236}">
                <a16:creationId xmlns:a16="http://schemas.microsoft.com/office/drawing/2014/main" id="{24CF003C-12D3-4214-A179-73D728466EAB}"/>
              </a:ext>
            </a:extLst>
          </p:cNvPr>
          <p:cNvSpPr>
            <a:spLocks noGrp="1"/>
          </p:cNvSpPr>
          <p:nvPr>
            <p:ph type="body" sz="quarter" idx="10"/>
          </p:nvPr>
        </p:nvSpPr>
        <p:spPr/>
        <p:txBody>
          <a:bodyPr/>
          <a:lstStyle/>
          <a:p>
            <a:r>
              <a:rPr lang="en-US" dirty="0"/>
              <a:t>Azure Monitor collects data automatically from a range of components. </a:t>
            </a:r>
          </a:p>
        </p:txBody>
      </p:sp>
      <p:sp>
        <p:nvSpPr>
          <p:cNvPr id="25" name="TextBox 24">
            <a:extLst>
              <a:ext uri="{FF2B5EF4-FFF2-40B4-BE49-F238E27FC236}">
                <a16:creationId xmlns:a16="http://schemas.microsoft.com/office/drawing/2014/main" id="{9C51EC0E-AEE2-4AF4-83C2-05E07F16B723}"/>
              </a:ext>
            </a:extLst>
          </p:cNvPr>
          <p:cNvSpPr txBox="1"/>
          <p:nvPr/>
        </p:nvSpPr>
        <p:spPr>
          <a:xfrm>
            <a:off x="343794" y="1857205"/>
            <a:ext cx="4133260" cy="4401205"/>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t>Data tiers go from Azure applications (highest tier) to Azure platform components (lowest tier)</a:t>
            </a:r>
          </a:p>
          <a:p>
            <a:pPr marL="342900" indent="-342900">
              <a:spcAft>
                <a:spcPts val="1200"/>
              </a:spcAft>
              <a:buFont typeface="Arial" panose="020B0604020202020204" pitchFamily="34" charset="0"/>
              <a:buChar char="•"/>
            </a:pPr>
            <a:r>
              <a:rPr lang="en-US" sz="2000" dirty="0"/>
              <a:t>The method of accessing data from each tier varies – for example, installing an agent</a:t>
            </a:r>
          </a:p>
          <a:p>
            <a:pPr marL="342900" indent="-342900">
              <a:spcAft>
                <a:spcPts val="1200"/>
              </a:spcAft>
              <a:buFont typeface="Arial" panose="020B0604020202020204" pitchFamily="34" charset="0"/>
              <a:buChar char="•"/>
            </a:pPr>
            <a:r>
              <a:rPr lang="en-US" sz="2000" dirty="0"/>
              <a:t>Each data tier can stream to different external systems</a:t>
            </a:r>
          </a:p>
          <a:p>
            <a:pPr marL="342900" indent="-342900">
              <a:spcAft>
                <a:spcPts val="1200"/>
              </a:spcAft>
              <a:buFont typeface="Arial" panose="020B0604020202020204" pitchFamily="34" charset="0"/>
              <a:buChar char="•"/>
            </a:pPr>
            <a:r>
              <a:rPr lang="en-US" sz="2000" dirty="0"/>
              <a:t>Prioritize and be deliberate on what data sources you need</a:t>
            </a:r>
          </a:p>
          <a:p>
            <a:pPr marL="342900" indent="-342900">
              <a:spcAft>
                <a:spcPts val="1200"/>
              </a:spcAft>
              <a:buFont typeface="Arial" panose="020B0604020202020204" pitchFamily="34" charset="0"/>
              <a:buChar char="•"/>
            </a:pPr>
            <a:endParaRPr lang="en-US" sz="2000" dirty="0"/>
          </a:p>
        </p:txBody>
      </p:sp>
      <p:grpSp>
        <p:nvGrpSpPr>
          <p:cNvPr id="2" name="Group 1">
            <a:extLst>
              <a:ext uri="{FF2B5EF4-FFF2-40B4-BE49-F238E27FC236}">
                <a16:creationId xmlns:a16="http://schemas.microsoft.com/office/drawing/2014/main" id="{C7739AA8-F1E8-4E6A-B04F-3A6C33CFFF03}"/>
              </a:ext>
              <a:ext uri="{C183D7F6-B498-43B3-948B-1728B52AA6E4}">
                <adec:decorative xmlns:adec="http://schemas.microsoft.com/office/drawing/2017/decorative" val="1"/>
              </a:ext>
            </a:extLst>
          </p:cNvPr>
          <p:cNvGrpSpPr/>
          <p:nvPr/>
        </p:nvGrpSpPr>
        <p:grpSpPr>
          <a:xfrm>
            <a:off x="4477054" y="1521846"/>
            <a:ext cx="7584959" cy="4895660"/>
            <a:chOff x="4477054" y="1521846"/>
            <a:chExt cx="7584959" cy="4895660"/>
          </a:xfrm>
        </p:grpSpPr>
        <p:sp>
          <p:nvSpPr>
            <p:cNvPr id="5" name="Rectangle 4">
              <a:extLst>
                <a:ext uri="{FF2B5EF4-FFF2-40B4-BE49-F238E27FC236}">
                  <a16:creationId xmlns:a16="http://schemas.microsoft.com/office/drawing/2014/main" id="{36FB859F-A26A-4C33-8F1E-A0EB80DB497B}"/>
                </a:ext>
              </a:extLst>
            </p:cNvPr>
            <p:cNvSpPr/>
            <p:nvPr/>
          </p:nvSpPr>
          <p:spPr bwMode="auto">
            <a:xfrm>
              <a:off x="4674581" y="1707336"/>
              <a:ext cx="3224673" cy="38186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Application data</a:t>
              </a:r>
            </a:p>
          </p:txBody>
        </p:sp>
        <p:sp>
          <p:nvSpPr>
            <p:cNvPr id="7" name="Rectangle 6">
              <a:extLst>
                <a:ext uri="{FF2B5EF4-FFF2-40B4-BE49-F238E27FC236}">
                  <a16:creationId xmlns:a16="http://schemas.microsoft.com/office/drawing/2014/main" id="{4F37C152-CF19-4F5D-9666-635460D53675}"/>
                </a:ext>
              </a:extLst>
            </p:cNvPr>
            <p:cNvSpPr/>
            <p:nvPr/>
          </p:nvSpPr>
          <p:spPr bwMode="auto">
            <a:xfrm>
              <a:off x="4674581" y="2196836"/>
              <a:ext cx="3224673" cy="38186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Operating System data</a:t>
              </a:r>
            </a:p>
          </p:txBody>
        </p:sp>
        <p:sp>
          <p:nvSpPr>
            <p:cNvPr id="9" name="Rectangle 8">
              <a:extLst>
                <a:ext uri="{FF2B5EF4-FFF2-40B4-BE49-F238E27FC236}">
                  <a16:creationId xmlns:a16="http://schemas.microsoft.com/office/drawing/2014/main" id="{AE651971-60E7-4227-81FA-9118CCEC336F}"/>
                </a:ext>
              </a:extLst>
            </p:cNvPr>
            <p:cNvSpPr/>
            <p:nvPr/>
          </p:nvSpPr>
          <p:spPr bwMode="auto">
            <a:xfrm>
              <a:off x="4674581" y="4154836"/>
              <a:ext cx="3224673" cy="38186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Azure resources data</a:t>
              </a:r>
            </a:p>
          </p:txBody>
        </p:sp>
        <p:sp>
          <p:nvSpPr>
            <p:cNvPr id="11" name="Rectangle 10">
              <a:extLst>
                <a:ext uri="{FF2B5EF4-FFF2-40B4-BE49-F238E27FC236}">
                  <a16:creationId xmlns:a16="http://schemas.microsoft.com/office/drawing/2014/main" id="{9CE41F5B-5B01-4AEA-95D8-F099183448FF}"/>
                </a:ext>
              </a:extLst>
            </p:cNvPr>
            <p:cNvSpPr/>
            <p:nvPr/>
          </p:nvSpPr>
          <p:spPr bwMode="auto">
            <a:xfrm>
              <a:off x="4674581" y="4644336"/>
              <a:ext cx="3224673" cy="38186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Azure subscription data</a:t>
              </a:r>
            </a:p>
          </p:txBody>
        </p:sp>
        <p:sp>
          <p:nvSpPr>
            <p:cNvPr id="13" name="Rectangle 12">
              <a:extLst>
                <a:ext uri="{FF2B5EF4-FFF2-40B4-BE49-F238E27FC236}">
                  <a16:creationId xmlns:a16="http://schemas.microsoft.com/office/drawing/2014/main" id="{4C98D8BA-CB7D-42DF-98C2-EE7F330312FE}"/>
                </a:ext>
              </a:extLst>
            </p:cNvPr>
            <p:cNvSpPr/>
            <p:nvPr/>
          </p:nvSpPr>
          <p:spPr bwMode="auto">
            <a:xfrm>
              <a:off x="5108010" y="5560570"/>
              <a:ext cx="2973465" cy="381867"/>
            </a:xfrm>
            <a:prstGeom prst="rect">
              <a:avLst/>
            </a:prstGeom>
            <a:solidFill>
              <a:schemeClr val="bg1">
                <a:lumMod val="95000"/>
              </a:schemeClr>
            </a:solid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Azure Active Directory</a:t>
              </a:r>
            </a:p>
          </p:txBody>
        </p:sp>
        <p:sp>
          <p:nvSpPr>
            <p:cNvPr id="15" name="Rectangle 14">
              <a:extLst>
                <a:ext uri="{FF2B5EF4-FFF2-40B4-BE49-F238E27FC236}">
                  <a16:creationId xmlns:a16="http://schemas.microsoft.com/office/drawing/2014/main" id="{AE090631-F079-48D3-B156-2C9A90E503B0}"/>
                </a:ext>
              </a:extLst>
            </p:cNvPr>
            <p:cNvSpPr/>
            <p:nvPr/>
          </p:nvSpPr>
          <p:spPr bwMode="auto">
            <a:xfrm>
              <a:off x="4674581" y="5104679"/>
              <a:ext cx="3224673" cy="38186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Azure tenant data</a:t>
              </a:r>
            </a:p>
          </p:txBody>
        </p:sp>
        <p:sp>
          <p:nvSpPr>
            <p:cNvPr id="19" name="Rectangle 18">
              <a:extLst>
                <a:ext uri="{FF2B5EF4-FFF2-40B4-BE49-F238E27FC236}">
                  <a16:creationId xmlns:a16="http://schemas.microsoft.com/office/drawing/2014/main" id="{1B8066D3-AAE5-40DC-89EC-1F73B86DB37F}"/>
                </a:ext>
              </a:extLst>
            </p:cNvPr>
            <p:cNvSpPr/>
            <p:nvPr/>
          </p:nvSpPr>
          <p:spPr bwMode="auto">
            <a:xfrm>
              <a:off x="5108010" y="2686336"/>
              <a:ext cx="2973465" cy="381867"/>
            </a:xfrm>
            <a:prstGeom prst="rect">
              <a:avLst/>
            </a:prstGeom>
            <a:solidFill>
              <a:schemeClr val="bg1">
                <a:lumMod val="95000"/>
              </a:schemeClr>
            </a:solid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Diagnostic extension</a:t>
              </a:r>
            </a:p>
          </p:txBody>
        </p:sp>
        <p:sp>
          <p:nvSpPr>
            <p:cNvPr id="21" name="Rectangle 20">
              <a:extLst>
                <a:ext uri="{FF2B5EF4-FFF2-40B4-BE49-F238E27FC236}">
                  <a16:creationId xmlns:a16="http://schemas.microsoft.com/office/drawing/2014/main" id="{1C32642C-A3C1-464B-9554-03A06EA66ECF}"/>
                </a:ext>
              </a:extLst>
            </p:cNvPr>
            <p:cNvSpPr/>
            <p:nvPr/>
          </p:nvSpPr>
          <p:spPr bwMode="auto">
            <a:xfrm>
              <a:off x="5108010" y="3175836"/>
              <a:ext cx="2973465" cy="381867"/>
            </a:xfrm>
            <a:prstGeom prst="rect">
              <a:avLst/>
            </a:prstGeom>
            <a:solidFill>
              <a:schemeClr val="bg1">
                <a:lumMod val="95000"/>
              </a:schemeClr>
            </a:solid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Log Analytics agent</a:t>
              </a:r>
            </a:p>
          </p:txBody>
        </p:sp>
        <p:sp>
          <p:nvSpPr>
            <p:cNvPr id="23" name="Rectangle 22">
              <a:extLst>
                <a:ext uri="{FF2B5EF4-FFF2-40B4-BE49-F238E27FC236}">
                  <a16:creationId xmlns:a16="http://schemas.microsoft.com/office/drawing/2014/main" id="{34C80D83-10ED-4E49-8138-D5993B19B803}"/>
                </a:ext>
              </a:extLst>
            </p:cNvPr>
            <p:cNvSpPr/>
            <p:nvPr/>
          </p:nvSpPr>
          <p:spPr bwMode="auto">
            <a:xfrm>
              <a:off x="5108010" y="3665336"/>
              <a:ext cx="2973465" cy="381867"/>
            </a:xfrm>
            <a:prstGeom prst="rect">
              <a:avLst/>
            </a:prstGeom>
            <a:solidFill>
              <a:schemeClr val="bg1">
                <a:lumMod val="95000"/>
              </a:schemeClr>
            </a:solid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Dependency agent</a:t>
              </a:r>
            </a:p>
          </p:txBody>
        </p:sp>
        <p:sp>
          <p:nvSpPr>
            <p:cNvPr id="31" name="TextBox 30">
              <a:extLst>
                <a:ext uri="{FF2B5EF4-FFF2-40B4-BE49-F238E27FC236}">
                  <a16:creationId xmlns:a16="http://schemas.microsoft.com/office/drawing/2014/main" id="{2CAE91D8-C835-46EB-BC54-2DB9614E6D8F}"/>
                </a:ext>
              </a:extLst>
            </p:cNvPr>
            <p:cNvSpPr txBox="1"/>
            <p:nvPr/>
          </p:nvSpPr>
          <p:spPr>
            <a:xfrm>
              <a:off x="8694874" y="3183345"/>
              <a:ext cx="2828011" cy="369332"/>
            </a:xfrm>
            <a:prstGeom prst="rect">
              <a:avLst/>
            </a:prstGeom>
            <a:noFill/>
          </p:spPr>
          <p:txBody>
            <a:bodyPr wrap="square">
              <a:spAutoFit/>
            </a:bodyPr>
            <a:lstStyle/>
            <a:p>
              <a:r>
                <a:rPr lang="en-US" sz="1800" dirty="0"/>
                <a:t>Log Analytics workspace</a:t>
              </a:r>
            </a:p>
          </p:txBody>
        </p:sp>
        <p:sp>
          <p:nvSpPr>
            <p:cNvPr id="35" name="TextBox 34">
              <a:extLst>
                <a:ext uri="{FF2B5EF4-FFF2-40B4-BE49-F238E27FC236}">
                  <a16:creationId xmlns:a16="http://schemas.microsoft.com/office/drawing/2014/main" id="{81960189-DE1E-409F-9CD4-59EA1D4FBB3C}"/>
                </a:ext>
              </a:extLst>
            </p:cNvPr>
            <p:cNvSpPr txBox="1"/>
            <p:nvPr/>
          </p:nvSpPr>
          <p:spPr>
            <a:xfrm>
              <a:off x="8655289" y="2338590"/>
              <a:ext cx="3224672" cy="923330"/>
            </a:xfrm>
            <a:prstGeom prst="rect">
              <a:avLst/>
            </a:prstGeom>
            <a:noFill/>
          </p:spPr>
          <p:txBody>
            <a:bodyPr wrap="square">
              <a:spAutoFit/>
            </a:bodyPr>
            <a:lstStyle/>
            <a:p>
              <a:r>
                <a:rPr lang="en-US" sz="1800" dirty="0"/>
                <a:t>Azure Monitor Metrics, Azure Event Hubs, and Azure Storage</a:t>
              </a:r>
            </a:p>
          </p:txBody>
        </p:sp>
        <p:sp>
          <p:nvSpPr>
            <p:cNvPr id="38" name="TextBox 37">
              <a:extLst>
                <a:ext uri="{FF2B5EF4-FFF2-40B4-BE49-F238E27FC236}">
                  <a16:creationId xmlns:a16="http://schemas.microsoft.com/office/drawing/2014/main" id="{DED72100-CAE1-469C-9D92-A819699219AB}"/>
                </a:ext>
              </a:extLst>
            </p:cNvPr>
            <p:cNvSpPr txBox="1"/>
            <p:nvPr/>
          </p:nvSpPr>
          <p:spPr>
            <a:xfrm>
              <a:off x="8712152" y="3672570"/>
              <a:ext cx="1396727" cy="369332"/>
            </a:xfrm>
            <a:prstGeom prst="rect">
              <a:avLst/>
            </a:prstGeom>
            <a:noFill/>
          </p:spPr>
          <p:txBody>
            <a:bodyPr wrap="square">
              <a:spAutoFit/>
            </a:bodyPr>
            <a:lstStyle/>
            <a:p>
              <a:r>
                <a:rPr lang="en-US" sz="1800" dirty="0"/>
                <a:t>VM Insights</a:t>
              </a:r>
            </a:p>
          </p:txBody>
        </p:sp>
        <p:sp>
          <p:nvSpPr>
            <p:cNvPr id="41" name="TextBox 40">
              <a:extLst>
                <a:ext uri="{FF2B5EF4-FFF2-40B4-BE49-F238E27FC236}">
                  <a16:creationId xmlns:a16="http://schemas.microsoft.com/office/drawing/2014/main" id="{67A4BBAD-E1D6-41D7-BFD9-E4BE4137D250}"/>
                </a:ext>
              </a:extLst>
            </p:cNvPr>
            <p:cNvSpPr txBox="1"/>
            <p:nvPr/>
          </p:nvSpPr>
          <p:spPr>
            <a:xfrm>
              <a:off x="8744582" y="5221805"/>
              <a:ext cx="3029193" cy="923330"/>
            </a:xfrm>
            <a:prstGeom prst="rect">
              <a:avLst/>
            </a:prstGeom>
            <a:noFill/>
          </p:spPr>
          <p:txBody>
            <a:bodyPr wrap="square">
              <a:spAutoFit/>
            </a:bodyPr>
            <a:lstStyle/>
            <a:p>
              <a:r>
                <a:rPr lang="en-US" sz="1800" dirty="0"/>
                <a:t>Azure Monitor logs, Azure storage (archiving), and Event Hubs</a:t>
              </a:r>
            </a:p>
          </p:txBody>
        </p:sp>
        <p:cxnSp>
          <p:nvCxnSpPr>
            <p:cNvPr id="46" name="Connector: Elbow 45">
              <a:extLst>
                <a:ext uri="{FF2B5EF4-FFF2-40B4-BE49-F238E27FC236}">
                  <a16:creationId xmlns:a16="http://schemas.microsoft.com/office/drawing/2014/main" id="{7000FCBB-790D-4B72-9065-1BB7A0F2B973}"/>
                </a:ext>
              </a:extLst>
            </p:cNvPr>
            <p:cNvCxnSpPr>
              <a:cxnSpLocks/>
              <a:stCxn id="13" idx="3"/>
              <a:endCxn id="41" idx="1"/>
            </p:cNvCxnSpPr>
            <p:nvPr/>
          </p:nvCxnSpPr>
          <p:spPr>
            <a:xfrm flipV="1">
              <a:off x="8081475" y="5683470"/>
              <a:ext cx="663107" cy="68034"/>
            </a:xfrm>
            <a:prstGeom prst="bentConnector3">
              <a:avLst/>
            </a:prstGeom>
            <a:ln w="158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DE6F7D87-ADE9-47FF-9AC3-EA30503C50F1}"/>
                </a:ext>
              </a:extLst>
            </p:cNvPr>
            <p:cNvCxnSpPr>
              <a:cxnSpLocks/>
              <a:stCxn id="19" idx="3"/>
              <a:endCxn id="35" idx="1"/>
            </p:cNvCxnSpPr>
            <p:nvPr/>
          </p:nvCxnSpPr>
          <p:spPr>
            <a:xfrm flipV="1">
              <a:off x="8081475" y="2800255"/>
              <a:ext cx="573814" cy="77015"/>
            </a:xfrm>
            <a:prstGeom prst="bentConnector3">
              <a:avLst/>
            </a:prstGeom>
            <a:ln w="158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6EAC918-093A-4226-99FA-695B2F091874}"/>
                </a:ext>
              </a:extLst>
            </p:cNvPr>
            <p:cNvCxnSpPr>
              <a:cxnSpLocks/>
              <a:stCxn id="23" idx="3"/>
              <a:endCxn id="38" idx="1"/>
            </p:cNvCxnSpPr>
            <p:nvPr/>
          </p:nvCxnSpPr>
          <p:spPr>
            <a:xfrm>
              <a:off x="8081475" y="3856270"/>
              <a:ext cx="630677" cy="966"/>
            </a:xfrm>
            <a:prstGeom prst="bentConnector3">
              <a:avLst/>
            </a:prstGeom>
            <a:ln w="158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5332CFB5-8CA1-4D06-A85B-54CA91F4ACB6}"/>
                </a:ext>
              </a:extLst>
            </p:cNvPr>
            <p:cNvCxnSpPr>
              <a:cxnSpLocks/>
              <a:stCxn id="21" idx="3"/>
              <a:endCxn id="31" idx="1"/>
            </p:cNvCxnSpPr>
            <p:nvPr/>
          </p:nvCxnSpPr>
          <p:spPr>
            <a:xfrm>
              <a:off x="8081475" y="3366770"/>
              <a:ext cx="613399" cy="1241"/>
            </a:xfrm>
            <a:prstGeom prst="bentConnector3">
              <a:avLst/>
            </a:prstGeom>
            <a:ln w="158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2900358E-A067-4C66-877E-9EE1052B6D8C}"/>
                </a:ext>
                <a:ext uri="{C183D7F6-B498-43B3-948B-1728B52AA6E4}">
                  <adec:decorative xmlns:adec="http://schemas.microsoft.com/office/drawing/2017/decorative" val="1"/>
                </a:ext>
              </a:extLst>
            </p:cNvPr>
            <p:cNvSpPr/>
            <p:nvPr/>
          </p:nvSpPr>
          <p:spPr bwMode="auto">
            <a:xfrm>
              <a:off x="4477054" y="1521846"/>
              <a:ext cx="7584959" cy="4895660"/>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spcBef>
                  <a:spcPct val="0"/>
                </a:spcBef>
                <a:spcAft>
                  <a:spcPct val="0"/>
                </a:spcAft>
              </a:pPr>
              <a:endParaRPr lang="en-IN" sz="1800" dirty="0">
                <a:gradFill>
                  <a:gsLst>
                    <a:gs pos="0">
                      <a:srgbClr val="FFFFFF"/>
                    </a:gs>
                    <a:gs pos="100000">
                      <a:srgbClr val="FFFFFF"/>
                    </a:gs>
                  </a:gsLst>
                  <a:lin ang="5400000" scaled="0"/>
                </a:gradFill>
                <a:cs typeface="Segoe UI" pitchFamily="34" charset="0"/>
              </a:endParaRPr>
            </a:p>
          </p:txBody>
        </p:sp>
      </p:grpSp>
      <p:sp>
        <p:nvSpPr>
          <p:cNvPr id="28" name="TextBox 27">
            <a:extLst>
              <a:ext uri="{FF2B5EF4-FFF2-40B4-BE49-F238E27FC236}">
                <a16:creationId xmlns:a16="http://schemas.microsoft.com/office/drawing/2014/main" id="{0156FE84-5EB7-471B-82F0-886D6CBE623E}"/>
              </a:ext>
            </a:extLst>
          </p:cNvPr>
          <p:cNvSpPr txBox="1"/>
          <p:nvPr/>
        </p:nvSpPr>
        <p:spPr>
          <a:xfrm>
            <a:off x="9452345" y="1559893"/>
            <a:ext cx="1456660" cy="400110"/>
          </a:xfrm>
          <a:prstGeom prst="rect">
            <a:avLst/>
          </a:prstGeom>
          <a:noFill/>
        </p:spPr>
        <p:txBody>
          <a:bodyPr wrap="square">
            <a:spAutoFit/>
          </a:bodyPr>
          <a:lstStyle/>
          <a:p>
            <a:r>
              <a:rPr lang="en-US" sz="2000" b="1" dirty="0"/>
              <a:t>Examples</a:t>
            </a:r>
          </a:p>
        </p:txBody>
      </p:sp>
    </p:spTree>
    <p:extLst>
      <p:ext uri="{BB962C8B-B14F-4D97-AF65-F5344CB8AC3E}">
        <p14:creationId xmlns:p14="http://schemas.microsoft.com/office/powerpoint/2010/main" val="263308329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B2EECD-34F8-4D93-922A-0CA4EE00D6FB}"/>
              </a:ext>
            </a:extLst>
          </p:cNvPr>
          <p:cNvSpPr>
            <a:spLocks noGrp="1"/>
          </p:cNvSpPr>
          <p:nvPr>
            <p:ph type="title"/>
          </p:nvPr>
        </p:nvSpPr>
        <p:spPr/>
        <p:txBody>
          <a:bodyPr/>
          <a:lstStyle/>
          <a:p>
            <a:r>
              <a:rPr lang="en-US" dirty="0"/>
              <a:t>Design for Log Analytics</a:t>
            </a:r>
          </a:p>
        </p:txBody>
      </p:sp>
      <p:pic>
        <p:nvPicPr>
          <p:cNvPr id="7" name="Picture Placeholder 6">
            <a:extLst>
              <a:ext uri="{FF2B5EF4-FFF2-40B4-BE49-F238E27FC236}">
                <a16:creationId xmlns:a16="http://schemas.microsoft.com/office/drawing/2014/main" id="{87244D37-D265-4EB4-BD66-DAE5467D2C20}"/>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79562438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What is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Log Analytics</a:t>
            </a:r>
            <a:r>
              <a:rPr lang="en-US" dirty="0"/>
              <a:t>?</a:t>
            </a:r>
          </a:p>
        </p:txBody>
      </p:sp>
      <p:sp>
        <p:nvSpPr>
          <p:cNvPr id="3" name="Text Placeholder 2">
            <a:extLst>
              <a:ext uri="{FF2B5EF4-FFF2-40B4-BE49-F238E27FC236}">
                <a16:creationId xmlns:a16="http://schemas.microsoft.com/office/drawing/2014/main" id="{96B90009-8240-40BA-9148-414A7049532F}"/>
              </a:ext>
            </a:extLst>
          </p:cNvPr>
          <p:cNvSpPr>
            <a:spLocks noGrp="1"/>
          </p:cNvSpPr>
          <p:nvPr>
            <p:ph type="body" sz="quarter" idx="10"/>
          </p:nvPr>
        </p:nvSpPr>
        <p:spPr>
          <a:xfrm>
            <a:off x="425366" y="1083334"/>
            <a:ext cx="11341268" cy="430887"/>
          </a:xfrm>
        </p:spPr>
        <p:txBody>
          <a:bodyPr/>
          <a:lstStyle/>
          <a:p>
            <a:r>
              <a:rPr lang="en-US" dirty="0"/>
              <a:t>Log Analytics is a service in that helps you collect and analyze data.</a:t>
            </a:r>
          </a:p>
        </p:txBody>
      </p:sp>
      <p:sp>
        <p:nvSpPr>
          <p:cNvPr id="19" name="Text Placeholder 3">
            <a:extLst>
              <a:ext uri="{FF2B5EF4-FFF2-40B4-BE49-F238E27FC236}">
                <a16:creationId xmlns:a16="http://schemas.microsoft.com/office/drawing/2014/main" id="{324497FF-62DA-42BA-A7FD-DE4A7D25C0C2}"/>
              </a:ext>
            </a:extLst>
          </p:cNvPr>
          <p:cNvSpPr txBox="1">
            <a:spLocks/>
          </p:cNvSpPr>
          <p:nvPr/>
        </p:nvSpPr>
        <p:spPr>
          <a:xfrm>
            <a:off x="545763" y="1781507"/>
            <a:ext cx="5543514" cy="4154984"/>
          </a:xfrm>
          <a:prstGeom prst="rect">
            <a:avLst/>
          </a:prstGeom>
        </p:spPr>
        <p:txBody>
          <a:bodyPr wrap="square" lIns="0" tIns="0" rIns="0" bIns="0" anchor="t">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0" baseline="0" dirty="0">
                <a:solidFill>
                  <a:schemeClr val="tx1"/>
                </a:solidFill>
                <a:latin typeface="+mj-lt"/>
                <a:ea typeface="+mn-ea"/>
                <a:cs typeface="+mn-cs"/>
              </a:defRPr>
            </a:lvl1pPr>
            <a:lvl2pPr marL="224097"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1200"/>
              </a:spcAft>
              <a:buFont typeface="Arial" panose="020B0604020202020204" pitchFamily="34" charset="0"/>
              <a:buChar char="•"/>
            </a:pPr>
            <a:r>
              <a:rPr lang="en-US" sz="2000" dirty="0">
                <a:latin typeface="+mn-lt"/>
              </a:rPr>
              <a:t>Azure Monitor stores log data in the workspace</a:t>
            </a:r>
          </a:p>
          <a:p>
            <a:pPr marL="342900" indent="-342900">
              <a:spcAft>
                <a:spcPts val="1200"/>
              </a:spcAft>
              <a:buFont typeface="Arial" panose="020B0604020202020204" pitchFamily="34" charset="0"/>
              <a:buChar char="•"/>
            </a:pPr>
            <a:r>
              <a:rPr lang="en-US" sz="2000" dirty="0">
                <a:latin typeface="+mn-lt"/>
              </a:rPr>
              <a:t>Data in a workspace is organized into tables with properties you can query</a:t>
            </a:r>
          </a:p>
          <a:p>
            <a:pPr>
              <a:spcAft>
                <a:spcPts val="1200"/>
              </a:spcAft>
            </a:pPr>
            <a:r>
              <a:rPr lang="en-US" sz="2000" dirty="0">
                <a:solidFill>
                  <a:schemeClr val="tx2">
                    <a:lumMod val="50000"/>
                  </a:schemeClr>
                </a:solidFill>
                <a:latin typeface="+mn-lt"/>
              </a:rPr>
              <a:t>A Log Analytics workspace provides:</a:t>
            </a:r>
          </a:p>
          <a:p>
            <a:pPr marL="342900" indent="-342900">
              <a:spcAft>
                <a:spcPts val="1200"/>
              </a:spcAft>
              <a:buFont typeface="Arial" panose="020B0604020202020204" pitchFamily="34" charset="0"/>
              <a:buChar char="•"/>
            </a:pPr>
            <a:r>
              <a:rPr lang="en-US" sz="2000" dirty="0">
                <a:latin typeface="+mn-lt"/>
              </a:rPr>
              <a:t>A geographic location for data storage.</a:t>
            </a:r>
          </a:p>
          <a:p>
            <a:pPr marL="342900" indent="-342900">
              <a:spcAft>
                <a:spcPts val="1200"/>
              </a:spcAft>
              <a:buFont typeface="Arial" panose="020B0604020202020204" pitchFamily="34" charset="0"/>
              <a:buChar char="•"/>
            </a:pPr>
            <a:r>
              <a:rPr lang="en-US" sz="2000" dirty="0">
                <a:latin typeface="+mn-lt"/>
              </a:rPr>
              <a:t>Data isolation by granting different users access rights following one of our recommended design strategies.</a:t>
            </a:r>
          </a:p>
          <a:p>
            <a:pPr marL="342900" indent="-342900">
              <a:spcAft>
                <a:spcPts val="1200"/>
              </a:spcAft>
              <a:buFont typeface="Arial" panose="020B0604020202020204" pitchFamily="34" charset="0"/>
              <a:buChar char="•"/>
            </a:pPr>
            <a:r>
              <a:rPr lang="en-US" sz="2000" dirty="0">
                <a:latin typeface="+mn-lt"/>
              </a:rPr>
              <a:t>Scope for configuration of settings like pricing tier, retention, and data capping.</a:t>
            </a:r>
            <a:endParaRPr lang="en-US" sz="1800" dirty="0">
              <a:latin typeface="+mn-lt"/>
            </a:endParaRPr>
          </a:p>
        </p:txBody>
      </p:sp>
      <p:pic>
        <p:nvPicPr>
          <p:cNvPr id="7" name="Picture 6" descr="Log Analytics with tables like Event. ">
            <a:extLst>
              <a:ext uri="{FF2B5EF4-FFF2-40B4-BE49-F238E27FC236}">
                <a16:creationId xmlns:a16="http://schemas.microsoft.com/office/drawing/2014/main" id="{F0A9FA18-5A28-43DF-B676-DB00FE29B1A6}"/>
              </a:ext>
            </a:extLst>
          </p:cNvPr>
          <p:cNvPicPr>
            <a:picLocks noChangeAspect="1"/>
          </p:cNvPicPr>
          <p:nvPr/>
        </p:nvPicPr>
        <p:blipFill>
          <a:blip r:embed="rId4"/>
          <a:stretch>
            <a:fillRect/>
          </a:stretch>
        </p:blipFill>
        <p:spPr>
          <a:xfrm>
            <a:off x="7008854" y="1896726"/>
            <a:ext cx="4757780" cy="4154984"/>
          </a:xfrm>
          <a:prstGeom prst="rect">
            <a:avLst/>
          </a:prstGeom>
        </p:spPr>
      </p:pic>
      <p:sp>
        <p:nvSpPr>
          <p:cNvPr id="11" name="Rectangle 10">
            <a:extLst>
              <a:ext uri="{FF2B5EF4-FFF2-40B4-BE49-F238E27FC236}">
                <a16:creationId xmlns:a16="http://schemas.microsoft.com/office/drawing/2014/main" id="{A5ED3142-685C-4F34-BD3D-BBBCAE2EB943}"/>
              </a:ext>
              <a:ext uri="{C183D7F6-B498-43B3-948B-1728B52AA6E4}">
                <adec:decorative xmlns:adec="http://schemas.microsoft.com/office/drawing/2017/decorative" val="1"/>
              </a:ext>
            </a:extLst>
          </p:cNvPr>
          <p:cNvSpPr/>
          <p:nvPr/>
        </p:nvSpPr>
        <p:spPr bwMode="auto">
          <a:xfrm>
            <a:off x="6518499" y="1726174"/>
            <a:ext cx="5543514" cy="4344274"/>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spcBef>
                <a:spcPct val="0"/>
              </a:spcBef>
              <a:spcAft>
                <a:spcPct val="0"/>
              </a:spcAft>
            </a:pPr>
            <a:endParaRPr lang="en-IN" sz="2353"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76404484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18643" y="440494"/>
            <a:ext cx="11341268" cy="642840"/>
          </a:xfrm>
        </p:spPr>
        <p:txBody>
          <a:bodyPr/>
          <a:lstStyle/>
          <a:p>
            <a:r>
              <a:rPr lang="en-US" dirty="0"/>
              <a:t>Considerations for workspace access control </a:t>
            </a:r>
          </a:p>
        </p:txBody>
      </p:sp>
      <p:sp>
        <p:nvSpPr>
          <p:cNvPr id="2" name="Text Placeholder 1">
            <a:extLst>
              <a:ext uri="{FF2B5EF4-FFF2-40B4-BE49-F238E27FC236}">
                <a16:creationId xmlns:a16="http://schemas.microsoft.com/office/drawing/2014/main" id="{5D178D25-2911-49B7-98D5-EAFA4D146CD6}"/>
              </a:ext>
            </a:extLst>
          </p:cNvPr>
          <p:cNvSpPr>
            <a:spLocks noGrp="1"/>
          </p:cNvSpPr>
          <p:nvPr>
            <p:ph type="body" sz="quarter" idx="10"/>
          </p:nvPr>
        </p:nvSpPr>
        <p:spPr>
          <a:xfrm>
            <a:off x="432089" y="971190"/>
            <a:ext cx="11341268" cy="430887"/>
          </a:xfrm>
        </p:spPr>
        <p:txBody>
          <a:bodyPr/>
          <a:lstStyle/>
          <a:p>
            <a:r>
              <a:rPr lang="en-US" dirty="0"/>
              <a:t>Workspace deployment models include centralized, decentralized, and hybrid.</a:t>
            </a:r>
          </a:p>
        </p:txBody>
      </p:sp>
      <p:sp>
        <p:nvSpPr>
          <p:cNvPr id="22" name="Text Placeholder 4">
            <a:extLst>
              <a:ext uri="{FF2B5EF4-FFF2-40B4-BE49-F238E27FC236}">
                <a16:creationId xmlns:a16="http://schemas.microsoft.com/office/drawing/2014/main" id="{55FAC6B0-8805-4150-951D-15DEA3ABF68E}"/>
              </a:ext>
            </a:extLst>
          </p:cNvPr>
          <p:cNvSpPr txBox="1">
            <a:spLocks/>
          </p:cNvSpPr>
          <p:nvPr/>
        </p:nvSpPr>
        <p:spPr>
          <a:xfrm>
            <a:off x="1031161" y="1933575"/>
            <a:ext cx="5243541" cy="961685"/>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b="1" dirty="0"/>
              <a:t>Centralized</a:t>
            </a:r>
            <a:r>
              <a:rPr lang="en-US" dirty="0"/>
              <a:t>: All logs are stored in a central workspace and administered by a single team, with Azure Monitor providing differentiated access per-team.</a:t>
            </a:r>
          </a:p>
        </p:txBody>
      </p:sp>
      <p:sp>
        <p:nvSpPr>
          <p:cNvPr id="24" name="Text Placeholder 4">
            <a:extLst>
              <a:ext uri="{FF2B5EF4-FFF2-40B4-BE49-F238E27FC236}">
                <a16:creationId xmlns:a16="http://schemas.microsoft.com/office/drawing/2014/main" id="{A7FC4CDD-EC39-434E-8F46-3A6572EE8204}"/>
              </a:ext>
            </a:extLst>
          </p:cNvPr>
          <p:cNvSpPr txBox="1">
            <a:spLocks/>
          </p:cNvSpPr>
          <p:nvPr/>
        </p:nvSpPr>
        <p:spPr>
          <a:xfrm>
            <a:off x="1016077" y="3257921"/>
            <a:ext cx="5243541" cy="961685"/>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b="1" dirty="0"/>
              <a:t>Decentralized</a:t>
            </a:r>
            <a:r>
              <a:rPr lang="en-US" dirty="0"/>
              <a:t>: Each team has their own workspace created in a resource group they own and manage, and log data is segregated per resource.</a:t>
            </a:r>
          </a:p>
        </p:txBody>
      </p:sp>
      <p:sp>
        <p:nvSpPr>
          <p:cNvPr id="26" name="Text Placeholder 4">
            <a:extLst>
              <a:ext uri="{FF2B5EF4-FFF2-40B4-BE49-F238E27FC236}">
                <a16:creationId xmlns:a16="http://schemas.microsoft.com/office/drawing/2014/main" id="{98830F70-3511-4115-B42C-EA8AFC3A983B}"/>
              </a:ext>
            </a:extLst>
          </p:cNvPr>
          <p:cNvSpPr txBox="1">
            <a:spLocks/>
          </p:cNvSpPr>
          <p:nvPr/>
        </p:nvSpPr>
        <p:spPr>
          <a:xfrm>
            <a:off x="1032525" y="4585803"/>
            <a:ext cx="5243541" cy="961685"/>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b="1" dirty="0"/>
              <a:t>Hybrid</a:t>
            </a:r>
            <a:r>
              <a:rPr lang="en-US" dirty="0"/>
              <a:t>: Security audit compliance requirements further complicate this scenario because many organizations implement both deployment models in parallel.</a:t>
            </a:r>
          </a:p>
        </p:txBody>
      </p:sp>
      <p:grpSp>
        <p:nvGrpSpPr>
          <p:cNvPr id="27" name="Group 26">
            <a:extLst>
              <a:ext uri="{FF2B5EF4-FFF2-40B4-BE49-F238E27FC236}">
                <a16:creationId xmlns:a16="http://schemas.microsoft.com/office/drawing/2014/main" id="{E0D9D396-2686-4F4D-AED9-0BF7EEF9DB2B}"/>
              </a:ext>
              <a:ext uri="{C183D7F6-B498-43B3-948B-1728B52AA6E4}">
                <adec:decorative xmlns:adec="http://schemas.microsoft.com/office/drawing/2017/decorative" val="1"/>
              </a:ext>
            </a:extLst>
          </p:cNvPr>
          <p:cNvGrpSpPr/>
          <p:nvPr/>
        </p:nvGrpSpPr>
        <p:grpSpPr>
          <a:xfrm>
            <a:off x="244549" y="1903026"/>
            <a:ext cx="671297" cy="664055"/>
            <a:chOff x="3031669" y="4181240"/>
            <a:chExt cx="702132" cy="702231"/>
          </a:xfrm>
        </p:grpSpPr>
        <p:grpSp>
          <p:nvGrpSpPr>
            <p:cNvPr id="28" name="Group 27">
              <a:extLst>
                <a:ext uri="{FF2B5EF4-FFF2-40B4-BE49-F238E27FC236}">
                  <a16:creationId xmlns:a16="http://schemas.microsoft.com/office/drawing/2014/main" id="{CA6AC6C4-92D5-4D2A-A0D1-4819D4C3AE6E}"/>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30" name="Freeform 5">
                <a:extLst>
                  <a:ext uri="{FF2B5EF4-FFF2-40B4-BE49-F238E27FC236}">
                    <a16:creationId xmlns:a16="http://schemas.microsoft.com/office/drawing/2014/main" id="{32D56E5D-32C6-455D-B994-78EA0FE95A5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1" name="Freeform 6">
                <a:extLst>
                  <a:ext uri="{FF2B5EF4-FFF2-40B4-BE49-F238E27FC236}">
                    <a16:creationId xmlns:a16="http://schemas.microsoft.com/office/drawing/2014/main" id="{507F2170-0AFF-41B3-8CDA-9C9496AFF959}"/>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9" name="Picture 28" descr="Icon of a bulb">
              <a:extLst>
                <a:ext uri="{FF2B5EF4-FFF2-40B4-BE49-F238E27FC236}">
                  <a16:creationId xmlns:a16="http://schemas.microsoft.com/office/drawing/2014/main" id="{924E9317-2E00-4752-BD18-F950339BA0BC}"/>
                </a:ext>
              </a:extLst>
            </p:cNvPr>
            <p:cNvPicPr>
              <a:picLocks noChangeAspect="1"/>
            </p:cNvPicPr>
            <p:nvPr/>
          </p:nvPicPr>
          <p:blipFill>
            <a:blip r:embed="rId3"/>
            <a:stretch>
              <a:fillRect/>
            </a:stretch>
          </p:blipFill>
          <p:spPr>
            <a:xfrm>
              <a:off x="3248883" y="4346193"/>
              <a:ext cx="267705" cy="372325"/>
            </a:xfrm>
            <a:prstGeom prst="rect">
              <a:avLst/>
            </a:prstGeom>
          </p:spPr>
        </p:pic>
      </p:grpSp>
      <p:grpSp>
        <p:nvGrpSpPr>
          <p:cNvPr id="32" name="Group 31">
            <a:extLst>
              <a:ext uri="{FF2B5EF4-FFF2-40B4-BE49-F238E27FC236}">
                <a16:creationId xmlns:a16="http://schemas.microsoft.com/office/drawing/2014/main" id="{F5945AD8-B1D5-4BAE-87E8-93E8A81CF464}"/>
              </a:ext>
              <a:ext uri="{C183D7F6-B498-43B3-948B-1728B52AA6E4}">
                <adec:decorative xmlns:adec="http://schemas.microsoft.com/office/drawing/2017/decorative" val="1"/>
              </a:ext>
            </a:extLst>
          </p:cNvPr>
          <p:cNvGrpSpPr/>
          <p:nvPr/>
        </p:nvGrpSpPr>
        <p:grpSpPr>
          <a:xfrm>
            <a:off x="229465" y="3360042"/>
            <a:ext cx="671297" cy="664055"/>
            <a:chOff x="3031668" y="5400675"/>
            <a:chExt cx="702132" cy="702232"/>
          </a:xfrm>
        </p:grpSpPr>
        <p:grpSp>
          <p:nvGrpSpPr>
            <p:cNvPr id="33" name="Group 32">
              <a:extLst>
                <a:ext uri="{FF2B5EF4-FFF2-40B4-BE49-F238E27FC236}">
                  <a16:creationId xmlns:a16="http://schemas.microsoft.com/office/drawing/2014/main" id="{1960726E-7A44-429C-BBF6-0FF46DE8CD03}"/>
                </a:ext>
                <a:ext uri="{C183D7F6-B498-43B3-948B-1728B52AA6E4}">
                  <adec:decorative xmlns:adec="http://schemas.microsoft.com/office/drawing/2017/decorative" val="1"/>
                </a:ext>
              </a:extLst>
            </p:cNvPr>
            <p:cNvGrpSpPr/>
            <p:nvPr/>
          </p:nvGrpSpPr>
          <p:grpSpPr>
            <a:xfrm>
              <a:off x="3031668" y="5400675"/>
              <a:ext cx="702132" cy="702232"/>
              <a:chOff x="7962901" y="3032919"/>
              <a:chExt cx="981074" cy="981076"/>
            </a:xfrm>
          </p:grpSpPr>
          <p:sp>
            <p:nvSpPr>
              <p:cNvPr id="35" name="Freeform 5">
                <a:extLst>
                  <a:ext uri="{FF2B5EF4-FFF2-40B4-BE49-F238E27FC236}">
                    <a16:creationId xmlns:a16="http://schemas.microsoft.com/office/drawing/2014/main" id="{22BD7F53-7A81-4809-BAB0-76C14365DADD}"/>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6" name="Freeform 6">
                <a:extLst>
                  <a:ext uri="{FF2B5EF4-FFF2-40B4-BE49-F238E27FC236}">
                    <a16:creationId xmlns:a16="http://schemas.microsoft.com/office/drawing/2014/main" id="{79A2DF69-67CB-4E7A-92FE-02B12A732E4E}"/>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4" name="Picture 33" descr="Icon of coding brackets">
              <a:extLst>
                <a:ext uri="{FF2B5EF4-FFF2-40B4-BE49-F238E27FC236}">
                  <a16:creationId xmlns:a16="http://schemas.microsoft.com/office/drawing/2014/main" id="{C0EC7013-5A20-4531-9E3B-FF94AE3A2D98}"/>
                </a:ext>
              </a:extLst>
            </p:cNvPr>
            <p:cNvPicPr>
              <a:picLocks noChangeAspect="1"/>
            </p:cNvPicPr>
            <p:nvPr/>
          </p:nvPicPr>
          <p:blipFill>
            <a:blip r:embed="rId4"/>
            <a:stretch>
              <a:fillRect/>
            </a:stretch>
          </p:blipFill>
          <p:spPr>
            <a:xfrm>
              <a:off x="3196983" y="5566040"/>
              <a:ext cx="371503" cy="371503"/>
            </a:xfrm>
            <a:prstGeom prst="rect">
              <a:avLst/>
            </a:prstGeom>
          </p:spPr>
        </p:pic>
      </p:grpSp>
      <p:grpSp>
        <p:nvGrpSpPr>
          <p:cNvPr id="37" name="Group 36">
            <a:extLst>
              <a:ext uri="{FF2B5EF4-FFF2-40B4-BE49-F238E27FC236}">
                <a16:creationId xmlns:a16="http://schemas.microsoft.com/office/drawing/2014/main" id="{C85FA297-88E5-45B3-A617-7D1F472053DE}"/>
              </a:ext>
              <a:ext uri="{C183D7F6-B498-43B3-948B-1728B52AA6E4}">
                <adec:decorative xmlns:adec="http://schemas.microsoft.com/office/drawing/2017/decorative" val="1"/>
              </a:ext>
            </a:extLst>
          </p:cNvPr>
          <p:cNvGrpSpPr/>
          <p:nvPr/>
        </p:nvGrpSpPr>
        <p:grpSpPr>
          <a:xfrm>
            <a:off x="245912" y="4694850"/>
            <a:ext cx="671297" cy="664055"/>
            <a:chOff x="3088645" y="4979579"/>
            <a:chExt cx="648328" cy="648420"/>
          </a:xfrm>
        </p:grpSpPr>
        <p:grpSp>
          <p:nvGrpSpPr>
            <p:cNvPr id="38" name="Group 37">
              <a:extLst>
                <a:ext uri="{FF2B5EF4-FFF2-40B4-BE49-F238E27FC236}">
                  <a16:creationId xmlns:a16="http://schemas.microsoft.com/office/drawing/2014/main" id="{39D33F8F-5B79-4CA8-A1A9-87C3AF325DB4}"/>
                </a:ext>
                <a:ext uri="{C183D7F6-B498-43B3-948B-1728B52AA6E4}">
                  <adec:decorative xmlns:adec="http://schemas.microsoft.com/office/drawing/2017/decorative" val="1"/>
                </a:ext>
              </a:extLst>
            </p:cNvPr>
            <p:cNvGrpSpPr/>
            <p:nvPr/>
          </p:nvGrpSpPr>
          <p:grpSpPr>
            <a:xfrm>
              <a:off x="3088645" y="4979579"/>
              <a:ext cx="648328" cy="648420"/>
              <a:chOff x="7962901" y="3032919"/>
              <a:chExt cx="981074" cy="981076"/>
            </a:xfrm>
          </p:grpSpPr>
          <p:sp>
            <p:nvSpPr>
              <p:cNvPr id="40" name="Freeform 5">
                <a:extLst>
                  <a:ext uri="{FF2B5EF4-FFF2-40B4-BE49-F238E27FC236}">
                    <a16:creationId xmlns:a16="http://schemas.microsoft.com/office/drawing/2014/main" id="{339049BE-AF1C-4F4E-8125-B3452C13E26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1" name="Freeform 6">
                <a:extLst>
                  <a:ext uri="{FF2B5EF4-FFF2-40B4-BE49-F238E27FC236}">
                    <a16:creationId xmlns:a16="http://schemas.microsoft.com/office/drawing/2014/main" id="{CA9923F4-35B8-4F3A-8957-2866CC3BF11A}"/>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a screen with a square enclosed by outward pointing chevrons on left and right">
              <a:extLst>
                <a:ext uri="{FF2B5EF4-FFF2-40B4-BE49-F238E27FC236}">
                  <a16:creationId xmlns:a16="http://schemas.microsoft.com/office/drawing/2014/main" id="{F2C2AFB5-622D-48E9-BF6A-B19A149840F1}"/>
                </a:ext>
              </a:extLst>
            </p:cNvPr>
            <p:cNvPicPr>
              <a:picLocks noChangeAspect="1"/>
            </p:cNvPicPr>
            <p:nvPr/>
          </p:nvPicPr>
          <p:blipFill>
            <a:blip r:embed="rId5"/>
            <a:stretch>
              <a:fillRect/>
            </a:stretch>
          </p:blipFill>
          <p:spPr>
            <a:xfrm>
              <a:off x="3231869" y="5168010"/>
              <a:ext cx="361881" cy="271559"/>
            </a:xfrm>
            <a:prstGeom prst="rect">
              <a:avLst/>
            </a:prstGeom>
          </p:spPr>
        </p:pic>
      </p:grpSp>
      <p:grpSp>
        <p:nvGrpSpPr>
          <p:cNvPr id="42" name="Group 41">
            <a:extLst>
              <a:ext uri="{FF2B5EF4-FFF2-40B4-BE49-F238E27FC236}">
                <a16:creationId xmlns:a16="http://schemas.microsoft.com/office/drawing/2014/main" id="{171E5E2F-E9C3-469C-A45E-5A5DA59A70F5}"/>
              </a:ext>
              <a:ext uri="{C183D7F6-B498-43B3-948B-1728B52AA6E4}">
                <adec:decorative xmlns:adec="http://schemas.microsoft.com/office/drawing/2017/decorative" val="1"/>
              </a:ext>
            </a:extLst>
          </p:cNvPr>
          <p:cNvGrpSpPr/>
          <p:nvPr/>
        </p:nvGrpSpPr>
        <p:grpSpPr>
          <a:xfrm>
            <a:off x="7532092" y="4292946"/>
            <a:ext cx="3707316" cy="1929129"/>
            <a:chOff x="5093442" y="1393475"/>
            <a:chExt cx="3137310" cy="1480265"/>
          </a:xfrm>
        </p:grpSpPr>
        <p:pic>
          <p:nvPicPr>
            <p:cNvPr id="43" name="Picture 42">
              <a:extLst>
                <a:ext uri="{FF2B5EF4-FFF2-40B4-BE49-F238E27FC236}">
                  <a16:creationId xmlns:a16="http://schemas.microsoft.com/office/drawing/2014/main" id="{E0511740-5CAB-4C48-9529-D15FB54DBC52}"/>
                </a:ext>
              </a:extLst>
            </p:cNvPr>
            <p:cNvPicPr>
              <a:picLocks noChangeAspect="1"/>
            </p:cNvPicPr>
            <p:nvPr/>
          </p:nvPicPr>
          <p:blipFill>
            <a:blip r:embed="rId6"/>
            <a:stretch>
              <a:fillRect/>
            </a:stretch>
          </p:blipFill>
          <p:spPr>
            <a:xfrm>
              <a:off x="5678752" y="1393475"/>
              <a:ext cx="1322010" cy="1035251"/>
            </a:xfrm>
            <a:prstGeom prst="rect">
              <a:avLst/>
            </a:prstGeom>
          </p:spPr>
        </p:pic>
        <p:pic>
          <p:nvPicPr>
            <p:cNvPr id="44" name="Picture 43">
              <a:extLst>
                <a:ext uri="{FF2B5EF4-FFF2-40B4-BE49-F238E27FC236}">
                  <a16:creationId xmlns:a16="http://schemas.microsoft.com/office/drawing/2014/main" id="{4FB8C0BD-A37E-41BE-A8F4-879583118A5F}"/>
                </a:ext>
              </a:extLst>
            </p:cNvPr>
            <p:cNvPicPr>
              <a:picLocks noChangeAspect="1"/>
            </p:cNvPicPr>
            <p:nvPr/>
          </p:nvPicPr>
          <p:blipFill>
            <a:blip r:embed="rId7"/>
            <a:stretch>
              <a:fillRect/>
            </a:stretch>
          </p:blipFill>
          <p:spPr>
            <a:xfrm>
              <a:off x="5093442" y="1635662"/>
              <a:ext cx="404382" cy="522021"/>
            </a:xfrm>
            <a:prstGeom prst="rect">
              <a:avLst/>
            </a:prstGeom>
          </p:spPr>
        </p:pic>
        <p:pic>
          <p:nvPicPr>
            <p:cNvPr id="45" name="Picture 44">
              <a:extLst>
                <a:ext uri="{FF2B5EF4-FFF2-40B4-BE49-F238E27FC236}">
                  <a16:creationId xmlns:a16="http://schemas.microsoft.com/office/drawing/2014/main" id="{A64374AB-809E-4813-A65F-5A83041C64E9}"/>
                </a:ext>
              </a:extLst>
            </p:cNvPr>
            <p:cNvPicPr>
              <a:picLocks noChangeAspect="1"/>
            </p:cNvPicPr>
            <p:nvPr/>
          </p:nvPicPr>
          <p:blipFill>
            <a:blip r:embed="rId7"/>
            <a:stretch>
              <a:fillRect/>
            </a:stretch>
          </p:blipFill>
          <p:spPr>
            <a:xfrm>
              <a:off x="7826370" y="2144274"/>
              <a:ext cx="404382" cy="522021"/>
            </a:xfrm>
            <a:prstGeom prst="rect">
              <a:avLst/>
            </a:prstGeom>
          </p:spPr>
        </p:pic>
        <p:cxnSp>
          <p:nvCxnSpPr>
            <p:cNvPr id="46" name="Straight Arrow Connector 45">
              <a:extLst>
                <a:ext uri="{FF2B5EF4-FFF2-40B4-BE49-F238E27FC236}">
                  <a16:creationId xmlns:a16="http://schemas.microsoft.com/office/drawing/2014/main" id="{AE57A93C-FA9C-43E0-8B6E-993F345C41A2}"/>
                </a:ext>
              </a:extLst>
            </p:cNvPr>
            <p:cNvCxnSpPr>
              <a:cxnSpLocks/>
            </p:cNvCxnSpPr>
            <p:nvPr/>
          </p:nvCxnSpPr>
          <p:spPr>
            <a:xfrm>
              <a:off x="5477717" y="1896673"/>
              <a:ext cx="399018"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7" name="Picture 46">
              <a:extLst>
                <a:ext uri="{FF2B5EF4-FFF2-40B4-BE49-F238E27FC236}">
                  <a16:creationId xmlns:a16="http://schemas.microsoft.com/office/drawing/2014/main" id="{C4E52A74-8CB9-468B-96A5-0B72558CBAB6}"/>
                </a:ext>
              </a:extLst>
            </p:cNvPr>
            <p:cNvPicPr>
              <a:picLocks noChangeAspect="1"/>
            </p:cNvPicPr>
            <p:nvPr/>
          </p:nvPicPr>
          <p:blipFill>
            <a:blip r:embed="rId6"/>
            <a:stretch>
              <a:fillRect/>
            </a:stretch>
          </p:blipFill>
          <p:spPr>
            <a:xfrm>
              <a:off x="6126688" y="1838489"/>
              <a:ext cx="1322010" cy="1035251"/>
            </a:xfrm>
            <a:prstGeom prst="rect">
              <a:avLst/>
            </a:prstGeom>
          </p:spPr>
        </p:pic>
        <p:cxnSp>
          <p:nvCxnSpPr>
            <p:cNvPr id="48" name="Straight Arrow Connector 47">
              <a:extLst>
                <a:ext uri="{FF2B5EF4-FFF2-40B4-BE49-F238E27FC236}">
                  <a16:creationId xmlns:a16="http://schemas.microsoft.com/office/drawing/2014/main" id="{BBB19AC7-D810-4E76-A0E7-354EC6DF7550}"/>
                </a:ext>
              </a:extLst>
            </p:cNvPr>
            <p:cNvCxnSpPr>
              <a:cxnSpLocks/>
            </p:cNvCxnSpPr>
            <p:nvPr/>
          </p:nvCxnSpPr>
          <p:spPr>
            <a:xfrm flipH="1">
              <a:off x="7217890" y="2356114"/>
              <a:ext cx="518973"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B0002C4C-A6A7-4324-8EC1-576937C3B305}"/>
              </a:ext>
              <a:ext uri="{C183D7F6-B498-43B3-948B-1728B52AA6E4}">
                <adec:decorative xmlns:adec="http://schemas.microsoft.com/office/drawing/2017/decorative" val="1"/>
              </a:ext>
            </a:extLst>
          </p:cNvPr>
          <p:cNvSpPr txBox="1"/>
          <p:nvPr/>
        </p:nvSpPr>
        <p:spPr>
          <a:xfrm>
            <a:off x="6877930" y="3783364"/>
            <a:ext cx="4932277" cy="374793"/>
          </a:xfrm>
          <a:prstGeom prst="rect">
            <a:avLst/>
          </a:prstGeom>
          <a:solidFill>
            <a:schemeClr val="bg1">
              <a:lumMod val="95000"/>
            </a:schemeClr>
          </a:solidFill>
        </p:spPr>
        <p:txBody>
          <a:bodyPr wrap="square">
            <a:spAutoFit/>
          </a:bodyPr>
          <a:lstStyle/>
          <a:p>
            <a:pPr algn="ctr"/>
            <a:r>
              <a:rPr lang="en-US" sz="1800" b="1" dirty="0"/>
              <a:t>Decentralized</a:t>
            </a:r>
          </a:p>
        </p:txBody>
      </p:sp>
      <p:sp>
        <p:nvSpPr>
          <p:cNvPr id="50" name="TextBox 49">
            <a:extLst>
              <a:ext uri="{FF2B5EF4-FFF2-40B4-BE49-F238E27FC236}">
                <a16:creationId xmlns:a16="http://schemas.microsoft.com/office/drawing/2014/main" id="{02E1DF64-5895-4AF9-814D-75872F8A7345}"/>
              </a:ext>
              <a:ext uri="{C183D7F6-B498-43B3-948B-1728B52AA6E4}">
                <adec:decorative xmlns:adec="http://schemas.microsoft.com/office/drawing/2017/decorative" val="1"/>
              </a:ext>
            </a:extLst>
          </p:cNvPr>
          <p:cNvSpPr txBox="1"/>
          <p:nvPr/>
        </p:nvSpPr>
        <p:spPr>
          <a:xfrm>
            <a:off x="6857227" y="1528233"/>
            <a:ext cx="4954856" cy="374793"/>
          </a:xfrm>
          <a:prstGeom prst="rect">
            <a:avLst/>
          </a:prstGeom>
          <a:solidFill>
            <a:schemeClr val="bg1">
              <a:lumMod val="95000"/>
            </a:schemeClr>
          </a:solidFill>
        </p:spPr>
        <p:txBody>
          <a:bodyPr wrap="square">
            <a:spAutoFit/>
          </a:bodyPr>
          <a:lstStyle/>
          <a:p>
            <a:pPr algn="ctr"/>
            <a:r>
              <a:rPr lang="en-US" sz="1800" b="1" dirty="0"/>
              <a:t>Centralized</a:t>
            </a:r>
          </a:p>
        </p:txBody>
      </p:sp>
      <p:grpSp>
        <p:nvGrpSpPr>
          <p:cNvPr id="51" name="Group 50">
            <a:extLst>
              <a:ext uri="{FF2B5EF4-FFF2-40B4-BE49-F238E27FC236}">
                <a16:creationId xmlns:a16="http://schemas.microsoft.com/office/drawing/2014/main" id="{B280224D-2905-4998-82DC-70EEB3B67369}"/>
              </a:ext>
              <a:ext uri="{C183D7F6-B498-43B3-948B-1728B52AA6E4}">
                <adec:decorative xmlns:adec="http://schemas.microsoft.com/office/drawing/2017/decorative" val="1"/>
              </a:ext>
            </a:extLst>
          </p:cNvPr>
          <p:cNvGrpSpPr/>
          <p:nvPr/>
        </p:nvGrpSpPr>
        <p:grpSpPr>
          <a:xfrm>
            <a:off x="7724235" y="2048796"/>
            <a:ext cx="2638315" cy="1554833"/>
            <a:chOff x="1123482" y="1555304"/>
            <a:chExt cx="2138578" cy="1083877"/>
          </a:xfrm>
        </p:grpSpPr>
        <p:pic>
          <p:nvPicPr>
            <p:cNvPr id="52" name="Picture 51">
              <a:extLst>
                <a:ext uri="{FF2B5EF4-FFF2-40B4-BE49-F238E27FC236}">
                  <a16:creationId xmlns:a16="http://schemas.microsoft.com/office/drawing/2014/main" id="{A8AB70FC-0ACD-4F17-8109-51F234CE203B}"/>
                </a:ext>
              </a:extLst>
            </p:cNvPr>
            <p:cNvPicPr>
              <a:picLocks noChangeAspect="1"/>
            </p:cNvPicPr>
            <p:nvPr/>
          </p:nvPicPr>
          <p:blipFill>
            <a:blip r:embed="rId7"/>
            <a:stretch>
              <a:fillRect/>
            </a:stretch>
          </p:blipFill>
          <p:spPr>
            <a:xfrm>
              <a:off x="1123482" y="1582485"/>
              <a:ext cx="404382" cy="522021"/>
            </a:xfrm>
            <a:prstGeom prst="rect">
              <a:avLst/>
            </a:prstGeom>
          </p:spPr>
        </p:pic>
        <p:pic>
          <p:nvPicPr>
            <p:cNvPr id="53" name="Picture 52">
              <a:extLst>
                <a:ext uri="{FF2B5EF4-FFF2-40B4-BE49-F238E27FC236}">
                  <a16:creationId xmlns:a16="http://schemas.microsoft.com/office/drawing/2014/main" id="{9FBCD6F8-F13F-4216-85FD-17560F53EAB9}"/>
                </a:ext>
              </a:extLst>
            </p:cNvPr>
            <p:cNvPicPr>
              <a:picLocks noChangeAspect="1"/>
            </p:cNvPicPr>
            <p:nvPr/>
          </p:nvPicPr>
          <p:blipFill>
            <a:blip r:embed="rId7"/>
            <a:stretch>
              <a:fillRect/>
            </a:stretch>
          </p:blipFill>
          <p:spPr>
            <a:xfrm>
              <a:off x="1133916" y="2117160"/>
              <a:ext cx="404382" cy="522021"/>
            </a:xfrm>
            <a:prstGeom prst="rect">
              <a:avLst/>
            </a:prstGeom>
          </p:spPr>
        </p:pic>
        <p:cxnSp>
          <p:nvCxnSpPr>
            <p:cNvPr id="54" name="Straight Arrow Connector 53">
              <a:extLst>
                <a:ext uri="{FF2B5EF4-FFF2-40B4-BE49-F238E27FC236}">
                  <a16:creationId xmlns:a16="http://schemas.microsoft.com/office/drawing/2014/main" id="{8CAEBB68-2BE6-4437-B0E5-EF4FAC0804B6}"/>
                </a:ext>
              </a:extLst>
            </p:cNvPr>
            <p:cNvCxnSpPr>
              <a:cxnSpLocks/>
            </p:cNvCxnSpPr>
            <p:nvPr/>
          </p:nvCxnSpPr>
          <p:spPr>
            <a:xfrm>
              <a:off x="1515206" y="1897646"/>
              <a:ext cx="408279"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D713534-5A4F-40FC-8574-45F032E85C93}"/>
                </a:ext>
              </a:extLst>
            </p:cNvPr>
            <p:cNvCxnSpPr>
              <a:cxnSpLocks/>
              <a:stCxn id="53" idx="3"/>
            </p:cNvCxnSpPr>
            <p:nvPr/>
          </p:nvCxnSpPr>
          <p:spPr>
            <a:xfrm flipV="1">
              <a:off x="1538298" y="2378170"/>
              <a:ext cx="369257"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6" name="Picture 55">
              <a:extLst>
                <a:ext uri="{FF2B5EF4-FFF2-40B4-BE49-F238E27FC236}">
                  <a16:creationId xmlns:a16="http://schemas.microsoft.com/office/drawing/2014/main" id="{DA443A60-B75B-448F-812D-B8C4EEB71A2D}"/>
                </a:ext>
              </a:extLst>
            </p:cNvPr>
            <p:cNvPicPr>
              <a:picLocks noChangeAspect="1"/>
            </p:cNvPicPr>
            <p:nvPr/>
          </p:nvPicPr>
          <p:blipFill>
            <a:blip r:embed="rId6"/>
            <a:stretch>
              <a:fillRect/>
            </a:stretch>
          </p:blipFill>
          <p:spPr>
            <a:xfrm>
              <a:off x="1940050" y="1555304"/>
              <a:ext cx="1322010" cy="1035251"/>
            </a:xfrm>
            <a:prstGeom prst="rect">
              <a:avLst/>
            </a:prstGeom>
          </p:spPr>
        </p:pic>
      </p:grpSp>
      <p:sp>
        <p:nvSpPr>
          <p:cNvPr id="57" name="Rectangle 56">
            <a:extLst>
              <a:ext uri="{FF2B5EF4-FFF2-40B4-BE49-F238E27FC236}">
                <a16:creationId xmlns:a16="http://schemas.microsoft.com/office/drawing/2014/main" id="{24997362-292B-4D72-953B-2D3DEB03A5C5}"/>
              </a:ext>
              <a:ext uri="{C183D7F6-B498-43B3-948B-1728B52AA6E4}">
                <adec:decorative xmlns:adec="http://schemas.microsoft.com/office/drawing/2017/decorative" val="1"/>
              </a:ext>
            </a:extLst>
          </p:cNvPr>
          <p:cNvSpPr/>
          <p:nvPr/>
        </p:nvSpPr>
        <p:spPr bwMode="auto">
          <a:xfrm>
            <a:off x="6828808" y="1527272"/>
            <a:ext cx="4983275" cy="4890990"/>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spcBef>
                <a:spcPct val="0"/>
              </a:spcBef>
              <a:spcAft>
                <a:spcPct val="0"/>
              </a:spcAft>
            </a:pPr>
            <a:endParaRPr lang="en-IN" sz="2353"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4223706772"/>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2857</Words>
  <Application>Microsoft Office PowerPoint</Application>
  <PresentationFormat>Widescreen</PresentationFormat>
  <Paragraphs>258</Paragraphs>
  <Slides>22</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Roboto</vt:lpstr>
      <vt:lpstr>Segoe UI</vt:lpstr>
      <vt:lpstr>Segoe UI Light</vt:lpstr>
      <vt:lpstr>Segoe UI Semibold</vt:lpstr>
      <vt:lpstr>Symbol</vt:lpstr>
      <vt:lpstr>Wingdings</vt:lpstr>
      <vt:lpstr>Microsoft Power Platform Template</vt:lpstr>
      <vt:lpstr>AZ-305T00A Designing Microsoft Azure Infrastructure Solutions</vt:lpstr>
      <vt:lpstr>Module 08: Design a solution to log and monitor Azure resources</vt:lpstr>
      <vt:lpstr>Introduction</vt:lpstr>
      <vt:lpstr>Design for Azure Monitor data sources</vt:lpstr>
      <vt:lpstr>Review Azure Monitor capabilities</vt:lpstr>
      <vt:lpstr>Identify data sources and access method</vt:lpstr>
      <vt:lpstr>Design for Log Analytics</vt:lpstr>
      <vt:lpstr>What is Log Analytics?</vt:lpstr>
      <vt:lpstr>Considerations for workspace access control </vt:lpstr>
      <vt:lpstr>Considerations for access mode</vt:lpstr>
      <vt:lpstr>Design for Azure workbooks and Azure Insights</vt:lpstr>
      <vt:lpstr>Design for Azure Workbooks</vt:lpstr>
      <vt:lpstr>Design for Azure Insights</vt:lpstr>
      <vt:lpstr>Select Application Insights</vt:lpstr>
      <vt:lpstr>Design for Azure Data Explorer</vt:lpstr>
      <vt:lpstr>When to use Azure Data Explorer </vt:lpstr>
      <vt:lpstr>Review</vt:lpstr>
      <vt:lpstr>Use Case Scenarios (matching) </vt:lpstr>
      <vt:lpstr>Fabrikam Residences case study – PM software</vt:lpstr>
      <vt:lpstr>Instructor solution - Fabrikam Residences PM software </vt:lpstr>
      <vt:lpstr>Summary and resources</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2021-11-13T16:10:06Z</dcterms:created>
  <dcterms:modified xsi:type="dcterms:W3CDTF">2022-03-22T14:42:19Z</dcterms:modified>
</cp:coreProperties>
</file>