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3"/>
  </p:notesMasterIdLst>
  <p:handoutMasterIdLst>
    <p:handoutMasterId r:id="rId44"/>
  </p:handoutMasterIdLst>
  <p:sldIdLst>
    <p:sldId id="1627" r:id="rId2"/>
    <p:sldId id="1842" r:id="rId3"/>
    <p:sldId id="1702" r:id="rId4"/>
    <p:sldId id="1684" r:id="rId5"/>
    <p:sldId id="1860" r:id="rId6"/>
    <p:sldId id="1843" r:id="rId7"/>
    <p:sldId id="1797" r:id="rId8"/>
    <p:sldId id="1814" r:id="rId9"/>
    <p:sldId id="1815" r:id="rId10"/>
    <p:sldId id="1816" r:id="rId11"/>
    <p:sldId id="1818" r:id="rId12"/>
    <p:sldId id="9156" r:id="rId13"/>
    <p:sldId id="1798" r:id="rId14"/>
    <p:sldId id="1819" r:id="rId15"/>
    <p:sldId id="1820" r:id="rId16"/>
    <p:sldId id="1824" r:id="rId17"/>
    <p:sldId id="1825" r:id="rId18"/>
    <p:sldId id="1799" r:id="rId19"/>
    <p:sldId id="1832" r:id="rId20"/>
    <p:sldId id="1830" r:id="rId21"/>
    <p:sldId id="1831" r:id="rId22"/>
    <p:sldId id="1827" r:id="rId23"/>
    <p:sldId id="1828" r:id="rId24"/>
    <p:sldId id="1829" r:id="rId25"/>
    <p:sldId id="1800" r:id="rId26"/>
    <p:sldId id="1838" r:id="rId27"/>
    <p:sldId id="1835" r:id="rId28"/>
    <p:sldId id="1839" r:id="rId29"/>
    <p:sldId id="1836" r:id="rId30"/>
    <p:sldId id="1837" r:id="rId31"/>
    <p:sldId id="1834" r:id="rId32"/>
    <p:sldId id="1840" r:id="rId33"/>
    <p:sldId id="1841" r:id="rId34"/>
    <p:sldId id="1846" r:id="rId35"/>
    <p:sldId id="1850" r:id="rId36"/>
    <p:sldId id="9154" r:id="rId37"/>
    <p:sldId id="9155" r:id="rId38"/>
    <p:sldId id="1845" r:id="rId39"/>
    <p:sldId id="1786" r:id="rId40"/>
    <p:sldId id="1848" r:id="rId41"/>
    <p:sldId id="1849"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9F04D-7D58-4EF2-B730-14F8C07AD579}" v="1689" vWet="1715" dt="2021-11-04T22:12:33.923"/>
    <p1510:client id="{A3D6F283-9C88-46DE-BE83-CB8015BF3A41}" v="164" dt="2021-11-04T22:12:53.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4223" autoAdjust="0"/>
  </p:normalViewPr>
  <p:slideViewPr>
    <p:cSldViewPr snapToGrid="0">
      <p:cViewPr varScale="1">
        <p:scale>
          <a:sx n="93" d="100"/>
          <a:sy n="93" d="100"/>
        </p:scale>
        <p:origin x="864" y="8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3/11/2023 10:24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3/11/2023 9:12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architecture is suitable for hybrid applications that need the higher bandwidth of ExpressRoute, and also require highly available network connectivity.</a:t>
            </a:r>
          </a:p>
          <a:p>
            <a:r>
              <a:rPr lang="en-US" b="1"/>
              <a:t>Benefits</a:t>
            </a:r>
          </a:p>
          <a:p>
            <a:pPr marL="171450" indent="-171450">
              <a:buFont typeface="Arial" panose="020B0604020202020204" pitchFamily="34" charset="0"/>
              <a:buChar char="•"/>
            </a:pPr>
            <a:r>
              <a:rPr lang="en-US" b="0"/>
              <a:t>High availability if the ExpressRoute circuit fails, although the fallback connection is on a lower bandwidth network.</a:t>
            </a:r>
          </a:p>
          <a:p>
            <a:r>
              <a:rPr lang="en-US" b="1"/>
              <a:t>Challenges</a:t>
            </a:r>
          </a:p>
          <a:p>
            <a:pPr marL="171450" indent="-171450">
              <a:buFont typeface="Arial" panose="020B0604020202020204" pitchFamily="34" charset="0"/>
              <a:buChar char="•"/>
            </a:pPr>
            <a:r>
              <a:rPr lang="en-US" b="0"/>
              <a:t>Complex to configure. You need to set up both a VPN connection and an ExpressRoute circuit.</a:t>
            </a:r>
          </a:p>
          <a:p>
            <a:pPr marL="171450" indent="-171450">
              <a:buFont typeface="Arial" panose="020B0604020202020204" pitchFamily="34" charset="0"/>
              <a:buChar char="•"/>
            </a:pPr>
            <a:r>
              <a:rPr lang="en-US" b="0"/>
              <a:t>Requires redundant hardware (VPN appliances), and a redundant Azure VPN Gateway connection for which you pay charges.</a:t>
            </a:r>
          </a:p>
          <a:p>
            <a:r>
              <a:rPr lang="en-US" b="1"/>
              <a:t>Reference architecture</a:t>
            </a:r>
          </a:p>
          <a:p>
            <a:pPr marL="171450" indent="-171450">
              <a:buFont typeface="Arial" panose="020B0604020202020204" pitchFamily="34" charset="0"/>
              <a:buChar char="•"/>
            </a:pPr>
            <a:r>
              <a:rPr lang="en-US" b="0"/>
              <a:t>Hybrid network with ExpressRoute and VPN failover</a:t>
            </a:r>
          </a:p>
          <a:p>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includes the benefits of standard hub-spoke network topology and introduces new benefits:</a:t>
            </a:r>
          </a:p>
          <a:p>
            <a:pPr marL="171450" indent="-171450">
              <a:buFont typeface="Arial" panose="020B0604020202020204" pitchFamily="34" charset="0"/>
              <a:buChar char="•"/>
            </a:pPr>
            <a:r>
              <a:rPr lang="en-US" dirty="0"/>
              <a:t>Less operational overhead by replacing existing hubs with a fully managed VWAN service.</a:t>
            </a:r>
          </a:p>
          <a:p>
            <a:pPr marL="171450" indent="-171450">
              <a:buFont typeface="Arial" panose="020B0604020202020204" pitchFamily="34" charset="0"/>
              <a:buChar char="•"/>
            </a:pPr>
            <a:r>
              <a:rPr lang="en-US" dirty="0"/>
              <a:t>Cost savings by using a managed service and removing the necessity of network virtual appliance.</a:t>
            </a:r>
          </a:p>
          <a:p>
            <a:pPr marL="171450" indent="-171450">
              <a:buFont typeface="Arial" panose="020B0604020202020204" pitchFamily="34" charset="0"/>
              <a:buChar char="•"/>
            </a:pPr>
            <a:r>
              <a:rPr lang="en-US" dirty="0"/>
              <a:t>Improved security by introducing centrally managed secured Hubs with Azure Firewall and VWAN to minimize security risks related to misconfiguration.</a:t>
            </a:r>
          </a:p>
          <a:p>
            <a:pPr marL="171450" indent="-171450">
              <a:buFont typeface="Arial" panose="020B0604020202020204" pitchFamily="34" charset="0"/>
              <a:buChar char="•"/>
            </a:pPr>
            <a:r>
              <a:rPr lang="en-US" dirty="0"/>
              <a:t>Separation of concerns between central IT (SecOps, </a:t>
            </a:r>
            <a:r>
              <a:rPr lang="en-US" dirty="0" err="1"/>
              <a:t>InfraOps</a:t>
            </a:r>
            <a:r>
              <a:rPr lang="en-US" dirty="0"/>
              <a:t>) and workloads (DevOps).</a:t>
            </a:r>
          </a:p>
          <a:p>
            <a:endParaRPr lang="en-US" dirty="0"/>
          </a:p>
          <a:p>
            <a:r>
              <a:rPr lang="en-US" dirty="0"/>
              <a:t>Typical uses for this architecture include cases in which:</a:t>
            </a:r>
          </a:p>
          <a:p>
            <a:pPr marL="171450" indent="-171450">
              <a:buFont typeface="Arial" panose="020B0604020202020204" pitchFamily="34" charset="0"/>
              <a:buChar char="•"/>
            </a:pPr>
            <a:r>
              <a:rPr lang="en-US" dirty="0"/>
              <a:t>Connectivity among workloads requires central control and access to shared services.</a:t>
            </a:r>
          </a:p>
          <a:p>
            <a:pPr marL="171450" indent="-171450">
              <a:buFont typeface="Arial" panose="020B0604020202020204" pitchFamily="34" charset="0"/>
              <a:buChar char="•"/>
            </a:pPr>
            <a:r>
              <a:rPr lang="en-US" dirty="0"/>
              <a:t>An enterprise requires central control over security aspects, such as a firewall, and requires segregated management for the workloads in each spoke.</a:t>
            </a:r>
          </a:p>
          <a:p>
            <a:endParaRPr lang="en-US" dirty="0"/>
          </a:p>
          <a:p>
            <a:r>
              <a:rPr lang="en-US" dirty="0"/>
              <a:t>This diagram illustrates a few of the advantages that this architecture can provide:</a:t>
            </a:r>
          </a:p>
          <a:p>
            <a:pPr marL="171450" indent="-171450">
              <a:buFont typeface="Arial" panose="020B0604020202020204" pitchFamily="34" charset="0"/>
              <a:buChar char="•"/>
            </a:pPr>
            <a:r>
              <a:rPr lang="en-US" dirty="0"/>
              <a:t>A full meshed hubs among Azure Virtual Networks</a:t>
            </a:r>
          </a:p>
          <a:p>
            <a:pPr marL="171450" indent="-171450">
              <a:buFont typeface="Arial" panose="020B0604020202020204" pitchFamily="34" charset="0"/>
              <a:buChar char="•"/>
            </a:pPr>
            <a:r>
              <a:rPr lang="en-US" dirty="0"/>
              <a:t>Branch to Azure connectivity</a:t>
            </a:r>
          </a:p>
          <a:p>
            <a:pPr marL="171450" indent="-171450">
              <a:buFont typeface="Arial" panose="020B0604020202020204" pitchFamily="34" charset="0"/>
              <a:buChar char="•"/>
            </a:pPr>
            <a:r>
              <a:rPr lang="en-US" dirty="0"/>
              <a:t>Branch to Branch connectivity</a:t>
            </a:r>
          </a:p>
          <a:p>
            <a:pPr marL="171450" indent="-171450">
              <a:buFont typeface="Arial" panose="020B0604020202020204" pitchFamily="34" charset="0"/>
              <a:buChar char="•"/>
            </a:pPr>
            <a:r>
              <a:rPr lang="en-US" dirty="0"/>
              <a:t>Mixed use of VPN and Express Route</a:t>
            </a:r>
          </a:p>
          <a:p>
            <a:pPr marL="171450" indent="-171450">
              <a:buFont typeface="Arial" panose="020B0604020202020204" pitchFamily="34" charset="0"/>
              <a:buChar char="•"/>
            </a:pPr>
            <a:r>
              <a:rPr lang="en-US" dirty="0"/>
              <a:t>Mixed use of user VPN to the site</a:t>
            </a:r>
          </a:p>
          <a:p>
            <a:pPr marL="171450" indent="-171450">
              <a:buFont typeface="Arial" panose="020B0604020202020204" pitchFamily="34" charset="0"/>
              <a:buChar char="•"/>
            </a:pPr>
            <a:r>
              <a:rPr lang="en-US" dirty="0"/>
              <a:t>VNET to VNET connectivity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Virtual WAN allows a global transit network architecture by enabling ubiquitous, any-to-any connectivity between globally distributed sets of cloud workloads in VNets, branch sites, SaaS and PaaS applications, and users.</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Global transit network architecture enables any-to-any connectivity via virtual WAN hubs. This architecture eliminates or reduces the need for full mesh or partial mesh connectivity between spokes, that are more complex to build and maintain. In addition, routing control in hub-and-spoke vs. mesh networks is easier to configure and maintain.</a:t>
            </a:r>
          </a:p>
          <a:p>
            <a:pPr algn="l"/>
            <a:r>
              <a:rPr lang="en-US" b="0" i="0" dirty="0">
                <a:solidFill>
                  <a:srgbClr val="171717"/>
                </a:solidFill>
                <a:effectLst/>
                <a:latin typeface="Segoe UI" panose="020B0502040204020203" pitchFamily="34" charset="0"/>
              </a:rPr>
              <a:t>Any-to-any connectivity (in the context of a global architecture) allows an enterprise with globally distributed users, branches, datacenters, VNets, and applications to connect to each other through the “transit” hub(s). Azure Virtual WAN acts as the global transit system.</a:t>
            </a:r>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8155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Communicate between Azure resources: </a:t>
            </a:r>
            <a:r>
              <a:rPr lang="en-US" dirty="0"/>
              <a:t>You can deploy VMs, and several other types of Azure resources to a virtual network, such as Azure App Service Environments, the Azure Kubernetes Service (AKS), and Azure Virtual Machine Scale Sets. </a:t>
            </a:r>
          </a:p>
          <a:p>
            <a:pPr marL="171450" indent="-171450">
              <a:buFont typeface="Arial" panose="020B0604020202020204" pitchFamily="34" charset="0"/>
              <a:buChar char="•"/>
            </a:pPr>
            <a:r>
              <a:rPr lang="en-US" b="1" dirty="0"/>
              <a:t>Communicate between each other: </a:t>
            </a:r>
            <a:r>
              <a:rPr lang="en-US" dirty="0"/>
              <a:t>You can connect virtual networks to each other, enabling resources in either virtual network to communicate with each other, using virtual network peering. The virtual networks you connect can be in the same, or different, Azure regions. </a:t>
            </a:r>
          </a:p>
          <a:p>
            <a:pPr marL="171450" indent="-171450">
              <a:buFont typeface="Arial" panose="020B0604020202020204" pitchFamily="34" charset="0"/>
              <a:buChar char="•"/>
            </a:pPr>
            <a:r>
              <a:rPr lang="en-US" b="1" dirty="0"/>
              <a:t>Communicate to the internet: </a:t>
            </a:r>
            <a:r>
              <a:rPr lang="en-US" dirty="0"/>
              <a:t>All resources in a VNet can communicate outbound to the internet, by default. You can communicate inbound to a resource by assigning a public IP address or a public Load Balancer. You can also use Public IP addresses or public Load Balancer to manage your outbound connections.</a:t>
            </a:r>
          </a:p>
          <a:p>
            <a:pPr marL="171450" indent="-171450">
              <a:buFont typeface="Arial" panose="020B0604020202020204" pitchFamily="34" charset="0"/>
              <a:buChar char="•"/>
            </a:pPr>
            <a:r>
              <a:rPr lang="en-US" b="1" dirty="0"/>
              <a:t>Communicate with on-premises networks: </a:t>
            </a:r>
            <a:r>
              <a:rPr lang="en-US" dirty="0"/>
              <a:t>You can connect your on-premises computers and networks to a virtual network using VPN Gateway or ExpressRoute.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Things to consider when deciding whether to create one virtual network, or multiple virtual networks in a subscription:</a:t>
            </a:r>
          </a:p>
          <a:p>
            <a:pPr marL="171450" indent="-171450">
              <a:buFont typeface="Arial" panose="020B0604020202020204" pitchFamily="34" charset="0"/>
              <a:buChar char="•"/>
            </a:pPr>
            <a:r>
              <a:rPr lang="en-US" dirty="0"/>
              <a:t>Do any organizational security requirements exist for isolating traffic into separate virtual networks? You can choose to connect virtual networks or not. If you connect virtual networks, you can implement a network virtual appliance, such as a firewall, to control the flow of traffic between the virtual networks. For more information, see security and connectivity.</a:t>
            </a:r>
          </a:p>
          <a:p>
            <a:pPr marL="171450" indent="-171450">
              <a:buFont typeface="Arial" panose="020B0604020202020204" pitchFamily="34" charset="0"/>
              <a:buChar char="•"/>
            </a:pPr>
            <a:r>
              <a:rPr lang="en-US" dirty="0"/>
              <a:t>Do any organizational requirements exist for isolating virtual networks into separate subscriptions or regions?</a:t>
            </a:r>
          </a:p>
          <a:p>
            <a:pPr marL="171450" indent="-171450">
              <a:buFont typeface="Arial" panose="020B0604020202020204" pitchFamily="34" charset="0"/>
              <a:buChar char="•"/>
            </a:pPr>
            <a:r>
              <a:rPr lang="en-US" dirty="0"/>
              <a:t>A network interface enables a VM to communicate with other resources. Each network interface has one or more private IP addresses assigned to it. How many network interfaces and private IP addresses do you require in a virtual network? There are limits to the number of network interfaces and private IP addresses that you can have within a virtual network.</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3/11/2023 9:12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SzPct val="90000"/>
              <a:buNone/>
            </a:pPr>
            <a:r>
              <a:rPr lang="en-US" sz="1000" spc="-49">
                <a:solidFill>
                  <a:srgbClr val="000000"/>
                </a:solidFill>
                <a:latin typeface="+mj-lt"/>
              </a:rPr>
              <a:t>Focus on how to design a highly available workload using networks as your example but tie in HA for other resources like compute, storage and databases as a over arching concept </a:t>
            </a:r>
          </a:p>
          <a:p>
            <a:pPr marL="0" lvl="1">
              <a:buSzPct val="90000"/>
            </a:pPr>
            <a:endParaRPr lang="en-US" sz="1000" spc="-49">
              <a:solidFill>
                <a:srgbClr val="000000"/>
              </a:solidFill>
              <a:latin typeface="+mj-lt"/>
            </a:endParaRPr>
          </a:p>
          <a:p>
            <a:pPr marL="0" lvl="1">
              <a:buSzPct val="90000"/>
            </a:pPr>
            <a:r>
              <a:rPr lang="en-US" sz="1000" spc="-49">
                <a:solidFill>
                  <a:srgbClr val="000000"/>
                </a:solidFill>
                <a:latin typeface="+mj-lt"/>
              </a:rPr>
              <a:t>Segmentation options:</a:t>
            </a:r>
          </a:p>
          <a:p>
            <a:pPr marL="0" lvl="1">
              <a:spcBef>
                <a:spcPts val="392"/>
              </a:spcBef>
              <a:spcAft>
                <a:spcPts val="588"/>
              </a:spcAft>
              <a:buSzPct val="90000"/>
            </a:pPr>
            <a:r>
              <a:rPr lang="en-US" sz="900"/>
              <a:t>Subscription</a:t>
            </a:r>
          </a:p>
          <a:p>
            <a:pPr marL="0" lvl="1">
              <a:spcBef>
                <a:spcPts val="392"/>
              </a:spcBef>
              <a:spcAft>
                <a:spcPts val="588"/>
              </a:spcAft>
              <a:buSzPct val="90000"/>
            </a:pPr>
            <a:r>
              <a:rPr lang="en-US" sz="900"/>
              <a:t>Virtual Network</a:t>
            </a:r>
          </a:p>
          <a:p>
            <a:pPr marL="0" lvl="1">
              <a:spcBef>
                <a:spcPts val="392"/>
              </a:spcBef>
              <a:spcAft>
                <a:spcPts val="588"/>
              </a:spcAft>
              <a:buSzPct val="90000"/>
            </a:pPr>
            <a:r>
              <a:rPr lang="en-US" sz="900"/>
              <a:t>Network Security Groups (NSG)</a:t>
            </a:r>
          </a:p>
          <a:p>
            <a:pPr marL="0" lvl="1">
              <a:spcBef>
                <a:spcPts val="392"/>
              </a:spcBef>
              <a:spcAft>
                <a:spcPts val="588"/>
              </a:spcAft>
              <a:buSzPct val="90000"/>
            </a:pPr>
            <a:r>
              <a:rPr lang="en-US" sz="900"/>
              <a:t>Application Security Groups (ASGs)</a:t>
            </a:r>
          </a:p>
          <a:p>
            <a:pPr marL="0" lvl="1">
              <a:spcBef>
                <a:spcPts val="392"/>
              </a:spcBef>
              <a:spcAft>
                <a:spcPts val="588"/>
              </a:spcAft>
              <a:buSzPct val="90000"/>
            </a:pPr>
            <a:r>
              <a:rPr lang="en-US" sz="900"/>
              <a:t>Azure Firewall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126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4C4C51"/>
                </a:solidFill>
                <a:effectLst/>
                <a:latin typeface="Segoe UI" panose="020B0502040204020203" pitchFamily="34" charset="0"/>
              </a:rPr>
              <a:t>Virtual Networks provides the following capabilities: </a:t>
            </a:r>
          </a:p>
          <a:p>
            <a:pPr algn="l">
              <a:buFont typeface="Arial" panose="020B0604020202020204" pitchFamily="34" charset="0"/>
              <a:buChar char="•"/>
            </a:pPr>
            <a:r>
              <a:rPr lang="en-US" b="0" i="0">
                <a:solidFill>
                  <a:srgbClr val="4C4C51"/>
                </a:solidFill>
                <a:effectLst/>
                <a:latin typeface="Segoe UI" panose="020B0502040204020203" pitchFamily="34" charset="0"/>
              </a:rPr>
              <a:t>On-demand outbound to Internet connectivity without pre-allocation </a:t>
            </a:r>
          </a:p>
          <a:p>
            <a:pPr algn="l">
              <a:buFont typeface="Arial" panose="020B0604020202020204" pitchFamily="34" charset="0"/>
              <a:buChar char="•"/>
            </a:pPr>
            <a:r>
              <a:rPr lang="en-US" b="0" i="0">
                <a:solidFill>
                  <a:srgbClr val="4C4C51"/>
                </a:solidFill>
                <a:effectLst/>
                <a:latin typeface="Segoe UI" panose="020B0502040204020203" pitchFamily="34" charset="0"/>
              </a:rPr>
              <a:t>Fully managed and highly resilient </a:t>
            </a:r>
          </a:p>
          <a:p>
            <a:pPr algn="l">
              <a:buFont typeface="Arial" panose="020B0604020202020204" pitchFamily="34" charset="0"/>
              <a:buChar char="•"/>
            </a:pPr>
            <a:r>
              <a:rPr lang="en-US" b="0" i="0">
                <a:solidFill>
                  <a:srgbClr val="4C4C51"/>
                </a:solidFill>
                <a:effectLst/>
                <a:latin typeface="Segoe UI" panose="020B0502040204020203" pitchFamily="34" charset="0"/>
              </a:rPr>
              <a:t>One or more static public IP addresses for scale </a:t>
            </a:r>
          </a:p>
          <a:p>
            <a:pPr algn="l">
              <a:buFont typeface="Arial" panose="020B0604020202020204" pitchFamily="34" charset="0"/>
              <a:buChar char="•"/>
            </a:pPr>
            <a:r>
              <a:rPr lang="en-US" b="0" i="0">
                <a:solidFill>
                  <a:srgbClr val="4C4C51"/>
                </a:solidFill>
                <a:effectLst/>
                <a:latin typeface="Segoe UI" panose="020B0502040204020203" pitchFamily="34" charset="0"/>
              </a:rPr>
              <a:t>Configurable idle timeout </a:t>
            </a:r>
          </a:p>
          <a:p>
            <a:pPr algn="l">
              <a:buFont typeface="Arial" panose="020B0604020202020204" pitchFamily="34" charset="0"/>
              <a:buChar char="•"/>
            </a:pPr>
            <a:r>
              <a:rPr lang="en-US" b="0" i="0">
                <a:solidFill>
                  <a:srgbClr val="4C4C51"/>
                </a:solidFill>
                <a:effectLst/>
                <a:latin typeface="Segoe UI" panose="020B0502040204020203" pitchFamily="34" charset="0"/>
              </a:rPr>
              <a:t>TCP reset for unrecognized connections </a:t>
            </a:r>
          </a:p>
          <a:p>
            <a:pPr algn="l">
              <a:buFont typeface="Arial" panose="020B0604020202020204" pitchFamily="34" charset="0"/>
              <a:buChar char="•"/>
            </a:pPr>
            <a:r>
              <a:rPr lang="en-US" b="0" i="0">
                <a:solidFill>
                  <a:srgbClr val="4C4C51"/>
                </a:solidFill>
                <a:effectLst/>
                <a:latin typeface="Segoe UI" panose="020B0502040204020203" pitchFamily="34" charset="0"/>
              </a:rPr>
              <a:t>Multi-dimensional metrics and alerts in Azure Monitor </a:t>
            </a:r>
          </a:p>
          <a:p>
            <a:pPr algn="l">
              <a:buFont typeface="Arial" panose="020B0604020202020204" pitchFamily="34" charset="0"/>
              <a:buChar char="•"/>
            </a:pPr>
            <a:r>
              <a:rPr lang="en-US" b="0" i="0">
                <a:solidFill>
                  <a:srgbClr val="4C4C51"/>
                </a:solidFill>
                <a:effectLst/>
                <a:latin typeface="Segoe UI" panose="020B0502040204020203" pitchFamily="34" charset="0"/>
              </a:rPr>
              <a:t>Optional zone isolation for availability zones </a:t>
            </a:r>
          </a:p>
          <a:p>
            <a:endParaRPr lang="en-US"/>
          </a:p>
          <a:p>
            <a:r>
              <a:rPr lang="en-US"/>
              <a:t>https://docs.microsoft.com/azure/virtual-network/nat-gateway/nat-overview</a:t>
            </a:r>
          </a:p>
          <a:p>
            <a:endParaRPr lang="en-US"/>
          </a:p>
          <a:p>
            <a:r>
              <a:rPr lang="en-US"/>
              <a:t>Other options include Azure Firewall and Load Balancer</a:t>
            </a:r>
          </a:p>
          <a:p>
            <a:br>
              <a:rPr lang="en-US"/>
            </a:b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Routes</a:t>
            </a:r>
          </a:p>
          <a:p>
            <a:pPr marL="171450" indent="-171450">
              <a:buFont typeface="Arial" panose="020B0604020202020204" pitchFamily="34" charset="0"/>
              <a:buChar char="•"/>
            </a:pPr>
            <a:r>
              <a:rPr lang="en-US"/>
              <a:t>When you need traffic routed between VMs in the same virtual network or peered virtual networks</a:t>
            </a:r>
          </a:p>
          <a:p>
            <a:pPr marL="171450" indent="-171450">
              <a:buFont typeface="Arial" panose="020B0604020202020204" pitchFamily="34" charset="0"/>
              <a:buChar char="•"/>
            </a:pPr>
            <a:r>
              <a:rPr lang="en-US"/>
              <a:t>You need communication between VMs using a </a:t>
            </a:r>
            <a:r>
              <a:rPr lang="en-US" err="1"/>
              <a:t>VNet</a:t>
            </a:r>
            <a:r>
              <a:rPr lang="en-US"/>
              <a:t>-to-</a:t>
            </a:r>
            <a:r>
              <a:rPr lang="en-US" err="1"/>
              <a:t>VNet</a:t>
            </a:r>
            <a:r>
              <a:rPr lang="en-US"/>
              <a:t> VPN</a:t>
            </a:r>
          </a:p>
          <a:p>
            <a:pPr marL="171450" indent="-171450">
              <a:buFont typeface="Arial" panose="020B0604020202020204" pitchFamily="34" charset="0"/>
              <a:buChar char="•"/>
            </a:pPr>
            <a:r>
              <a:rPr lang="en-US"/>
              <a:t>You need site-to-site communication through ExpressRoute  or a VPN gateway</a:t>
            </a:r>
          </a:p>
          <a:p>
            <a:endParaRPr lang="en-US"/>
          </a:p>
          <a:p>
            <a:r>
              <a:rPr lang="en-US"/>
              <a:t>User Defined Routes (UDRs) </a:t>
            </a:r>
          </a:p>
          <a:p>
            <a:pPr marL="171450" indent="-171450">
              <a:buFont typeface="Arial" panose="020B0604020202020204" pitchFamily="34" charset="0"/>
              <a:buChar char="•"/>
            </a:pPr>
            <a:r>
              <a:rPr lang="en-US"/>
              <a:t>You want to enable filtering of Internet traffic via Azure Firewall or forced tunneling.</a:t>
            </a:r>
          </a:p>
          <a:p>
            <a:pPr marL="171450" indent="-171450">
              <a:buFont typeface="Arial" panose="020B0604020202020204" pitchFamily="34" charset="0"/>
              <a:buChar char="•"/>
            </a:pPr>
            <a:r>
              <a:rPr lang="en-US"/>
              <a:t>You want traffic between subnets to flow though an NVA.</a:t>
            </a:r>
          </a:p>
          <a:p>
            <a:pPr marL="171450" indent="-171450">
              <a:buFont typeface="Arial" panose="020B0604020202020204" pitchFamily="34" charset="0"/>
              <a:buChar char="•"/>
            </a:pPr>
            <a:r>
              <a:rPr lang="en-US"/>
              <a:t>You need to create routes to specify how packets should be routed in a virtual network.</a:t>
            </a:r>
          </a:p>
          <a:p>
            <a:pPr marL="171450" indent="-171450">
              <a:buFont typeface="Arial" panose="020B0604020202020204" pitchFamily="34" charset="0"/>
              <a:buChar char="•"/>
            </a:pPr>
            <a:r>
              <a:rPr lang="en-US"/>
              <a:t>You need to create routes that control network traffic and specify the next hop in the traffic flow.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Decision tree - https://docs.microsoft.com/azure/architecture/guide/technology-choices/load-balancing-overview#decision-tree-for-load-balancing-in-azure</a:t>
            </a:r>
          </a:p>
          <a:p>
            <a:endParaRPr lang="en-US" b="0" dirty="0"/>
          </a:p>
          <a:p>
            <a:r>
              <a:rPr lang="en-US" b="1" dirty="0"/>
              <a:t>Traffic type</a:t>
            </a:r>
            <a:r>
              <a:rPr lang="en-US" dirty="0"/>
              <a:t>. Is it a web (HTTP/HTTPS) application? Is it public facing or a private application?</a:t>
            </a:r>
          </a:p>
          <a:p>
            <a:r>
              <a:rPr lang="en-US" b="1" dirty="0"/>
              <a:t>Global versus. regional. </a:t>
            </a:r>
            <a:r>
              <a:rPr lang="en-US" dirty="0"/>
              <a:t>Do you need to load balance VMs or containers within a virtual network, or load balance scale unit/deployments across regions, or both?</a:t>
            </a:r>
          </a:p>
          <a:p>
            <a:r>
              <a:rPr lang="en-US" b="1" dirty="0"/>
              <a:t>Availability. </a:t>
            </a:r>
            <a:r>
              <a:rPr lang="en-US" dirty="0"/>
              <a:t>What is the service SLA?</a:t>
            </a:r>
          </a:p>
          <a:p>
            <a:r>
              <a:rPr lang="en-US" b="1" dirty="0"/>
              <a:t>Cost. </a:t>
            </a:r>
            <a:r>
              <a:rPr lang="en-US" dirty="0"/>
              <a:t>See Azure pricing. In addition to the cost of the service itself, consider the operations cost for managing a solution built on that service.</a:t>
            </a:r>
          </a:p>
          <a:p>
            <a:r>
              <a:rPr lang="en-US" b="1" dirty="0"/>
              <a:t>Features and limits. </a:t>
            </a:r>
            <a:r>
              <a:rPr lang="en-US" dirty="0"/>
              <a:t>What are the overall limitations of each service? See Service limits.</a:t>
            </a:r>
          </a:p>
          <a:p>
            <a:r>
              <a:rPr lang="en-US" dirty="0"/>
              <a:t>The following flowchart will help you to choose a load-balancing solution for your application. The flowchart guides you through a set of key decision criteria to reach a recommendation.</a:t>
            </a:r>
          </a:p>
          <a:p>
            <a:r>
              <a:rPr lang="en-US" b="1" dirty="0"/>
              <a:t>Treat this flowchart as a starting point. </a:t>
            </a:r>
            <a:r>
              <a:rPr lang="en-US" dirty="0"/>
              <a:t>Every application has unique requirements, so use the recommendation as a starting point. Then perform a more detailed evaluation.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https://docs.microsoft.com/azure/load-balancer/load-balancer-overview</a:t>
            </a:r>
          </a:p>
          <a:p>
            <a:endParaRPr lang="en-US" dirty="0"/>
          </a:p>
          <a:p>
            <a:r>
              <a:rPr lang="en-US" dirty="0"/>
              <a:t>Possible discussion points -Cross region load balancing (preview), zonal fault tolerance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Application Gateway? - https://docs.microsoft.com/azure/application-gateway/overview</a:t>
            </a:r>
          </a:p>
          <a:p>
            <a:endParaRPr lang="en-US" dirty="0"/>
          </a:p>
          <a:p>
            <a:r>
              <a:rPr lang="en-US" dirty="0"/>
              <a:t>Discussion: Can we combine with Front Door?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67314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content delivery network on Azure? - https://docs.microsoft.com/azure/cdn/cdn-overview</a:t>
            </a:r>
          </a:p>
          <a:p>
            <a:endParaRPr lang="en-US" dirty="0"/>
          </a:p>
          <a:p>
            <a:r>
              <a:rPr lang="en-US" dirty="0"/>
              <a:t>Discussion: What are your possible CDN data sources?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Front Door? – https://docs.microsoft.com/azure/frontdoor/front-door-overview</a:t>
            </a:r>
          </a:p>
          <a:p>
            <a:endParaRPr lang="en-US" dirty="0"/>
          </a:p>
          <a:p>
            <a:r>
              <a:rPr lang="en-US" dirty="0"/>
              <a:t>Choose front door when: </a:t>
            </a:r>
          </a:p>
          <a:p>
            <a:pPr marL="171450" indent="-171450">
              <a:buFont typeface="Arial" panose="020B0604020202020204" pitchFamily="34" charset="0"/>
              <a:buChar char="•"/>
            </a:pPr>
            <a:r>
              <a:rPr lang="en-US" dirty="0"/>
              <a:t>You need to ensure that requests are sent to the lowest latency backends (low latency)</a:t>
            </a:r>
          </a:p>
          <a:p>
            <a:pPr marL="171450" indent="-171450">
              <a:buFont typeface="Arial" panose="020B0604020202020204" pitchFamily="34" charset="0"/>
              <a:buChar char="•"/>
            </a:pPr>
            <a:r>
              <a:rPr lang="en-US" dirty="0"/>
              <a:t>You have primary and secondary backends (priority)</a:t>
            </a:r>
          </a:p>
          <a:p>
            <a:pPr marL="171450" indent="-171450">
              <a:buFont typeface="Arial" panose="020B0604020202020204" pitchFamily="34" charset="0"/>
              <a:buChar char="•"/>
            </a:pPr>
            <a:r>
              <a:rPr lang="en-US" dirty="0"/>
              <a:t>You want to distribute traffic using weight coefficients (weighted)</a:t>
            </a:r>
          </a:p>
          <a:p>
            <a:pPr marL="171450" indent="-171450">
              <a:buFont typeface="Arial" panose="020B0604020202020204" pitchFamily="34" charset="0"/>
              <a:buChar char="•"/>
            </a:pPr>
            <a:r>
              <a:rPr lang="en-US" dirty="0"/>
              <a:t>You want to ensure requests from the same end user gets sent to the same backend (affinity)</a:t>
            </a:r>
          </a:p>
          <a:p>
            <a:pPr marL="171450" indent="-171450">
              <a:buFont typeface="Arial" panose="020B0604020202020204" pitchFamily="34" charset="0"/>
              <a:buChar char="•"/>
            </a:pPr>
            <a:r>
              <a:rPr lang="en-US" dirty="0"/>
              <a:t>Your traffic is HTTP(s) based and you need WAF and/or CDN integration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What is Traffic Manager? - https://docs.microsoft.com/azure/traffic-manager/traffic-manager-overview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Traffic Manager in reliability scenarios: Traffic Manager uses DNS to direct the client requests to the appropriate service endpoint based on a traffic-routing method. This service allows you to distribute traffic to your public facing applications across the global Azure regions.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ready to discuss possible down sides such as bypassing corporate firewalls and services having inconsistent scope.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Security Groups - </a:t>
            </a:r>
          </a:p>
          <a:p>
            <a:r>
              <a:rPr lang="en-US" dirty="0"/>
              <a:t>Application Security Groups can be used to simplify NSG deployments.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3/11/2023 9:12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Firewall (Learn) - https://docs.microsoft.com/learn/modules/introduction-azure-firewall/</a:t>
            </a:r>
          </a:p>
          <a:p>
            <a:r>
              <a:rPr lang="en-US" dirty="0"/>
              <a:t>What is Azure Firewall? - https://docs.microsoft.com/azure/firewall/overview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800"/>
              <a:t>Exam page - https://docs.microsoft.com/learn/certifications/exams/az-305</a:t>
            </a:r>
          </a:p>
          <a:p>
            <a:pPr marL="0" marR="0" lvl="0" indent="0">
              <a:lnSpc>
                <a:spcPct val="107000"/>
              </a:lnSpc>
              <a:spcBef>
                <a:spcPts val="0"/>
              </a:spcBef>
              <a:spcAft>
                <a:spcPts val="800"/>
              </a:spcAft>
              <a:buFont typeface="Symbol" panose="05050102010706020507" pitchFamily="18" charset="2"/>
              <a:buNone/>
            </a:pPr>
            <a:endParaRPr lang="en-US" sz="88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200"/>
              </a:spcBef>
              <a:spcAft>
                <a:spcPts val="0"/>
              </a:spcAft>
            </a:pPr>
            <a:r>
              <a:rPr lang="en-US" sz="880" b="1">
                <a:effectLst/>
                <a:latin typeface="Segoe UI Light" panose="020B0502040204020203" pitchFamily="34" charset="0"/>
                <a:ea typeface="Times New Roman" panose="02020603050405020304" pitchFamily="18" charset="0"/>
                <a:cs typeface="Segoe UI Light" panose="020B0502040204020203" pitchFamily="34" charset="0"/>
              </a:rPr>
              <a:t>Prerequisites</a:t>
            </a:r>
          </a:p>
          <a:p>
            <a:pPr>
              <a:buSzPts val="1000"/>
              <a:buFont typeface="Arial" panose="05050102010706020507" pitchFamily="18" charset="2"/>
              <a:buChar char="•"/>
              <a:tabLst>
                <a:tab pos="457200" algn="l"/>
              </a:tabLst>
            </a:pPr>
            <a:r>
              <a:rPr lang="en-US" sz="850">
                <a:latin typeface="Segoe UI Light"/>
                <a:cs typeface="Segoe UI Light"/>
              </a:rPr>
              <a:t>- Working experience with enterprise networking.</a:t>
            </a:r>
            <a:endParaRPr lang="en-US" sz="850">
              <a:solidFill>
                <a:srgbClr val="000000"/>
              </a:solidFill>
              <a:latin typeface="Segoe UI Light"/>
              <a:cs typeface="Segoe UI Light"/>
            </a:endParaRPr>
          </a:p>
          <a:p>
            <a:pPr>
              <a:buSzPts val="1000"/>
              <a:buFont typeface="Arial" panose="05050102010706020507" pitchFamily="18" charset="2"/>
              <a:buChar char="•"/>
              <a:tabLst>
                <a:tab pos="457200" algn="l"/>
              </a:tabLst>
            </a:pPr>
            <a:r>
              <a:rPr lang="en-US" sz="850">
                <a:latin typeface="Segoe UI Light"/>
                <a:cs typeface="Segoe UI Light"/>
              </a:rPr>
              <a:t>  </a:t>
            </a:r>
            <a:r>
              <a:rPr lang="en-US" sz="850">
                <a:effectLst/>
                <a:latin typeface="Segoe UI Light"/>
                <a:cs typeface="Segoe UI Light"/>
              </a:rPr>
              <a:t>Conceptual</a:t>
            </a:r>
            <a:r>
              <a:rPr lang="en-US" sz="850">
                <a:latin typeface="Segoe UI Light"/>
                <a:cs typeface="Segoe UI Light"/>
              </a:rPr>
              <a:t> </a:t>
            </a:r>
            <a:r>
              <a:rPr lang="en-US" sz="850">
                <a:effectLst/>
                <a:latin typeface="Segoe UI Light"/>
                <a:cs typeface="Segoe UI Light"/>
              </a:rPr>
              <a:t>knowledge</a:t>
            </a:r>
            <a:r>
              <a:rPr lang="en-US" sz="850">
                <a:latin typeface="Segoe UI Light"/>
                <a:cs typeface="Segoe UI Light"/>
              </a:rPr>
              <a:t> </a:t>
            </a:r>
            <a:r>
              <a:rPr lang="en-US" sz="850">
                <a:effectLst/>
                <a:latin typeface="Segoe UI Light"/>
                <a:cs typeface="Segoe UI Light"/>
              </a:rPr>
              <a:t>of</a:t>
            </a:r>
            <a:r>
              <a:rPr lang="en-US" sz="850">
                <a:latin typeface="Segoe UI Light"/>
                <a:cs typeface="Segoe UI Light"/>
              </a:rPr>
              <a:t> software defined networking </a:t>
            </a:r>
            <a:r>
              <a:rPr lang="en-US" sz="850">
                <a:effectLst/>
                <a:latin typeface="Segoe UI Light"/>
                <a:cs typeface="Segoe UI Light"/>
              </a:rPr>
              <a:t>and</a:t>
            </a:r>
            <a:r>
              <a:rPr lang="en-US" sz="850">
                <a:latin typeface="Segoe UI Light"/>
                <a:cs typeface="Segoe UI Light"/>
              </a:rPr>
              <a:t> hybrid connectivity</a:t>
            </a:r>
            <a:r>
              <a:rPr lang="en-US" sz="850">
                <a:effectLst/>
                <a:latin typeface="Segoe UI Light"/>
                <a:cs typeface="Segoe UI Light"/>
              </a:rPr>
              <a:t>.</a:t>
            </a:r>
            <a:endParaRPr lang="en-US" sz="850">
              <a:latin typeface="Segoe UI Light"/>
              <a:cs typeface="Segoe UI Light"/>
            </a:endParaRPr>
          </a:p>
          <a:p>
            <a:pPr>
              <a:buSzPts val="1000"/>
              <a:tabLst>
                <a:tab pos="457200" algn="l"/>
              </a:tabLst>
            </a:pPr>
            <a:endParaRPr lang="en-US" sz="85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Web Application Firewall – https://docs.microsoft.com/azure/web-application-firewall/overview</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Azure Firewall alone </a:t>
            </a:r>
            <a:r>
              <a:rPr lang="en-US" dirty="0"/>
              <a:t>when there are no web applications in the virtual network.</a:t>
            </a:r>
          </a:p>
          <a:p>
            <a:pPr marL="171450" indent="-171450">
              <a:buFont typeface="Arial" panose="020B0604020202020204" pitchFamily="34" charset="0"/>
              <a:buChar char="•"/>
            </a:pPr>
            <a:r>
              <a:rPr lang="en-US" b="1" dirty="0"/>
              <a:t>Application Gateway alone </a:t>
            </a:r>
            <a:r>
              <a:rPr lang="en-US" dirty="0"/>
              <a:t>when there are only web applications in the virtual network, and network security groups (NSGs) provide sufficient output filtering.</a:t>
            </a:r>
          </a:p>
          <a:p>
            <a:pPr marL="171450" indent="-171450">
              <a:buFont typeface="Arial" panose="020B0604020202020204" pitchFamily="34" charset="0"/>
              <a:buChar char="•"/>
            </a:pPr>
            <a:r>
              <a:rPr lang="en-US" b="1" dirty="0"/>
              <a:t>Azure Firewall and Application Gateway in parallel, </a:t>
            </a:r>
            <a:r>
              <a:rPr lang="en-US" dirty="0"/>
              <a:t>the most common design, when you want Azure Application Gateway to protect HTTP(S) applications from web attacks, and Azure Firewall to protect all other workloads and filter outbound traffic.</a:t>
            </a:r>
          </a:p>
          <a:p>
            <a:pPr marL="171450" indent="-171450">
              <a:buFont typeface="Arial" panose="020B0604020202020204" pitchFamily="34" charset="0"/>
              <a:buChar char="•"/>
            </a:pPr>
            <a:r>
              <a:rPr lang="en-US" b="1" dirty="0"/>
              <a:t>Application Gateway in front of Azure Firewall </a:t>
            </a:r>
            <a:r>
              <a:rPr lang="en-US" dirty="0"/>
              <a:t>when you want Azure Firewall to inspect all traffic and WAF to protect web traffic, and the application needs to know the client's source IP address.</a:t>
            </a:r>
          </a:p>
          <a:p>
            <a:pPr marL="171450" indent="-171450">
              <a:buFont typeface="Arial" panose="020B0604020202020204" pitchFamily="34" charset="0"/>
              <a:buChar char="•"/>
            </a:pPr>
            <a:r>
              <a:rPr lang="en-US" b="1" dirty="0"/>
              <a:t>Azure Firewall in front of Application Gateway </a:t>
            </a:r>
            <a:r>
              <a:rPr lang="en-US" dirty="0"/>
              <a:t>when you want Azure Firewall to inspect and filter traffic before it reaches the Application Gateway.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DDoS Protection - https://docs.microsoft.com/azure/ddos-protection/ddos-protection-reference-architectures</a:t>
            </a:r>
          </a:p>
          <a:p>
            <a:endParaRPr lang="en-US" dirty="0"/>
          </a:p>
          <a:p>
            <a:r>
              <a:rPr lang="en-US" dirty="0"/>
              <a:t>Note that features listed here are for the Standard SKU.  Basic provides free limited protection.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Bastion - https://docs.microsoft.com/azure/bastion/bastion-overview</a:t>
            </a:r>
          </a:p>
          <a:p>
            <a:endParaRPr lang="en-US" dirty="0"/>
          </a:p>
          <a:p>
            <a:r>
              <a:rPr lang="en-US" dirty="0"/>
              <a:t>Key security features</a:t>
            </a:r>
          </a:p>
          <a:p>
            <a:pPr marL="171450" indent="-171450">
              <a:buFont typeface="Arial" panose="020B0604020202020204" pitchFamily="34" charset="0"/>
              <a:buChar char="•"/>
            </a:pPr>
            <a:r>
              <a:rPr lang="en-US" dirty="0"/>
              <a:t>Traffic initiated from Azure Bastion to target virtual machines stays within the virtual network or between peered virtual networks.</a:t>
            </a:r>
          </a:p>
          <a:p>
            <a:pPr marL="171450" indent="-171450">
              <a:buFont typeface="Arial" panose="020B0604020202020204" pitchFamily="34" charset="0"/>
              <a:buChar char="•"/>
            </a:pPr>
            <a:r>
              <a:rPr lang="en-US" dirty="0"/>
              <a:t>There's no need to apply NSGs to the Azure Bastion subnet, because it's hardened internally. For additional security, you can configure NSGs to allow only remote connections to the target virtual machines from the Azure Bastion host.</a:t>
            </a:r>
          </a:p>
          <a:p>
            <a:pPr marL="171450" indent="-171450">
              <a:buFont typeface="Arial" panose="020B0604020202020204" pitchFamily="34" charset="0"/>
              <a:buChar char="•"/>
            </a:pPr>
            <a:r>
              <a:rPr lang="en-US" dirty="0"/>
              <a:t>Azure Bastion helps protect against port scanning. RDP ports, SSH ports, and public IP addresses aren't publicly exposed for your VMs.</a:t>
            </a:r>
          </a:p>
          <a:p>
            <a:pPr marL="171450" indent="-171450">
              <a:buFont typeface="Arial" panose="020B0604020202020204" pitchFamily="34" charset="0"/>
              <a:buChar char="•"/>
            </a:pPr>
            <a:r>
              <a:rPr lang="en-US" dirty="0"/>
              <a:t>Azure Bastion helps protect against zero-day exploits. It sits at the perimeter of your virtual network. So you don't need to worry about hardening each of the virtual machines in your virtual network. The Azure platform keeps Azure Bastion up to date.</a:t>
            </a:r>
          </a:p>
          <a:p>
            <a:pPr marL="171450" indent="-171450">
              <a:buFont typeface="Arial" panose="020B0604020202020204" pitchFamily="34" charset="0"/>
              <a:buChar char="•"/>
            </a:pPr>
            <a:r>
              <a:rPr lang="en-US" dirty="0"/>
              <a:t>The service integrates with native security appliances for an Azure virtual network, like Azure Firewall.</a:t>
            </a:r>
          </a:p>
          <a:p>
            <a:pPr marL="171450" indent="-171450">
              <a:buFont typeface="Arial" panose="020B0604020202020204" pitchFamily="34" charset="0"/>
              <a:buChar char="•"/>
            </a:pPr>
            <a:r>
              <a:rPr lang="en-US" dirty="0"/>
              <a:t>You can use the service to monitor and manage remote connections.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you enable just-in-time VM access, you can select the ports on the VM to which inbound traffic will be blocked. Microsoft Defender for Cloud ensures "deny all inbound traffic" rules exist for your selected ports </a:t>
            </a:r>
            <a:r>
              <a:rPr lang="en-US" dirty="0" err="1"/>
              <a:t>inhe</a:t>
            </a:r>
            <a:r>
              <a:rPr lang="en-US" dirty="0"/>
              <a:t> network security group (NSG) and Azure Firewall rules. These rules restrict access to your Azure VMs’ management ports and defend them from attack.</a:t>
            </a:r>
          </a:p>
          <a:p>
            <a:pPr marL="171450" indent="-171450">
              <a:buFont typeface="Arial" panose="020B0604020202020204" pitchFamily="34" charset="0"/>
              <a:buChar char="•"/>
            </a:pPr>
            <a:r>
              <a:rPr lang="en-US" dirty="0"/>
              <a:t>If other rules already exist for the selected ports, then those existing rules take priority over the new "deny all inbound traffic" rules. If there are no existing rules on the selected ports, then the new rules take top priority in the NSG and Azure Firewall.</a:t>
            </a:r>
          </a:p>
          <a:p>
            <a:pPr marL="171450" indent="-171450">
              <a:buFont typeface="Arial" panose="020B0604020202020204" pitchFamily="34" charset="0"/>
              <a:buChar char="•"/>
            </a:pPr>
            <a:r>
              <a:rPr lang="en-US" dirty="0"/>
              <a:t>When a user requests access to a VM, Microsoft Defender for Cloud checks that the user has Azure role-based access control (Azure RBAC) permissions for that VM. If the request is approved, Microsoft Defender for Cloud configures the NSGs and Azure Firewall to allow inbound traffic to the selected ports from the relevant IP address (or range), for the amount of time that was specified. After the time has expired, Microsoft Defender for Cloud restores the NSGs to their previous states. Connections that are already established are not interrupted.</a:t>
            </a:r>
          </a:p>
          <a:p>
            <a:endParaRPr lang="en-US" dirty="0"/>
          </a:p>
          <a:p>
            <a:r>
              <a:rPr lang="en-US" dirty="0"/>
              <a:t>Requires Azure Defender licensing for Azure Defender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case solution is in the MCT DLC.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731736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case solution is in the MCT DLC.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465402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 Learn more with self-paced training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Virtual Networks - Learn - h</a:t>
            </a:r>
            <a:r>
              <a:rPr lang="en-US" b="0" dirty="0">
                <a:solidFill>
                  <a:srgbClr val="A31515"/>
                </a:solidFill>
                <a:effectLst/>
                <a:latin typeface="Consolas" panose="020B0609020204030204" pitchFamily="49" charset="0"/>
              </a:rPr>
              <a:t>ttps://docs.microsoft.com/learn/modules/introduction-to-azure-virtual-networks/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Azure ExpressRoute - Learn - </a:t>
            </a:r>
            <a:r>
              <a:rPr lang="en-US" b="0" dirty="0">
                <a:solidFill>
                  <a:srgbClr val="A31515"/>
                </a:solidFill>
                <a:effectLst/>
                <a:latin typeface="Consolas" panose="020B0609020204030204" pitchFamily="49" charset="0"/>
              </a:rPr>
              <a:t>https://docs.microsoft.com/learn/modules/design-implement-azure-expressroute/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Virtual WAN -  Learn - </a:t>
            </a:r>
            <a:r>
              <a:rPr lang="en-US" b="0" dirty="0">
                <a:solidFill>
                  <a:srgbClr val="A31515"/>
                </a:solidFill>
                <a:effectLst/>
                <a:latin typeface="Consolas" panose="020B0609020204030204" pitchFamily="49" charset="0"/>
              </a:rPr>
              <a:t>https://docs.microsoft.com/learn/modules/introduction-azure-virtual-wan/</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hybrid networking - Learn - </a:t>
            </a:r>
            <a:r>
              <a:rPr lang="en-US" b="0" dirty="0">
                <a:solidFill>
                  <a:srgbClr val="A31515"/>
                </a:solidFill>
                <a:effectLst/>
                <a:latin typeface="Consolas" panose="020B0609020204030204" pitchFamily="49" charset="0"/>
              </a:rPr>
              <a:t>https://docs.microsoft.com/learn/modules/design-implement-hybrid-networking/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Design and implement private access to Azure Services - Learn - </a:t>
            </a:r>
            <a:r>
              <a:rPr lang="en-US" b="0" dirty="0">
                <a:solidFill>
                  <a:srgbClr val="A31515"/>
                </a:solidFill>
                <a:effectLst/>
                <a:latin typeface="Consolas" panose="020B0609020204030204" pitchFamily="49" charset="0"/>
              </a:rPr>
              <a:t>https://docs.microsoft.com/learn/modules/design-implement-private-access-to-azure-services/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Enhance your service availability and data locality by using Azure Traffic Manager - Learn - </a:t>
            </a:r>
            <a:r>
              <a:rPr lang="en-US" b="0" dirty="0">
                <a:solidFill>
                  <a:srgbClr val="A31515"/>
                </a:solidFill>
                <a:effectLst/>
                <a:latin typeface="Consolas" panose="020B0609020204030204" pitchFamily="49" charset="0"/>
              </a:rPr>
              <a:t>https://docs.microsoft.com/learn/modules/distribute-load-with-traffic-manager/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Bastion - Learn - </a:t>
            </a:r>
            <a:r>
              <a:rPr lang="en-US" b="0" dirty="0">
                <a:solidFill>
                  <a:srgbClr val="A31515"/>
                </a:solidFill>
                <a:effectLst/>
                <a:latin typeface="Consolas" panose="020B0609020204030204" pitchFamily="49" charset="0"/>
              </a:rPr>
              <a:t>https://docs.microsoft.com/learn/modules/intro-to-azure-bastion/</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Web Application Firewall - Learn - </a:t>
            </a:r>
            <a:r>
              <a:rPr lang="en-US" b="0" dirty="0">
                <a:solidFill>
                  <a:srgbClr val="A31515"/>
                </a:solidFill>
                <a:effectLst/>
                <a:latin typeface="Consolas" panose="020B0609020204030204" pitchFamily="49" charset="0"/>
              </a:rPr>
              <a:t>https://docs.microsoft.com/learn/modules/introduction-azure-web-application-firewall/</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Firewall - Learn - </a:t>
            </a:r>
            <a:r>
              <a:rPr lang="en-US" b="0" dirty="0">
                <a:solidFill>
                  <a:srgbClr val="A31515"/>
                </a:solidFill>
                <a:effectLst/>
                <a:latin typeface="Consolas" panose="020B0609020204030204" pitchFamily="49" charset="0"/>
              </a:rPr>
              <a:t>https://docs.microsoft.com/en-us/learn/modules/introduction-azure-firewall/</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Introduction to Azure Front Door - Learn - </a:t>
            </a:r>
            <a:r>
              <a:rPr lang="en-US" b="0" dirty="0">
                <a:solidFill>
                  <a:srgbClr val="A31515"/>
                </a:solidFill>
                <a:effectLst/>
                <a:latin typeface="Consolas" panose="020B0609020204030204" pitchFamily="49" charset="0"/>
              </a:rPr>
              <a:t>https://docs.microsoft.com/learn/modules/intro-to-azure-front-door/</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Front door and Azure CDN but tie together the application scalability and performance. See reference architecture here for explanations: https://docs.microsoft.com/azure/architecture/reference-architectures/app-service-web-app/scalable-web-app</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754400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private endpoints but tie in the application architecture and compute choices. See reference architecture here for explanations: https://docs.microsoft.com/azure/architecture/solution-ideas/articles/serverless-event-processing-private-link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39288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Match the items on the right with the layer on the left.  This is conceptual, so kept it high level. Review previous security options and now add on the network features. Ask if there are other product capabilities or techniques not on the list. Emphasize the need to combine these capabilities.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Identity and Access – (PIM, Conditional Access)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Perimeter (DDoS Azure Firewall)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Network  (NSG, ASG, Micro-segmentation)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Compute (Host security)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Application (Container security)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Data (Defender and Information Protection)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noProof="0" dirty="0">
              <a:cs typeface="Segoe UI Light"/>
            </a:endParaRPr>
          </a:p>
          <a:p>
            <a:pPr>
              <a:defRPr/>
            </a:pPr>
            <a:r>
              <a:rPr lang="en-US" sz="850" b="1" noProof="0" dirty="0">
                <a:latin typeface="Segoe UI Light"/>
                <a:cs typeface="Segoe UI Light"/>
              </a:rPr>
              <a:t>Combining services</a:t>
            </a:r>
            <a:r>
              <a:rPr lang="en-US" sz="850" b="1" baseline="0" noProof="0" dirty="0">
                <a:latin typeface="Segoe UI Light"/>
                <a:cs typeface="Segoe UI Light"/>
              </a:rPr>
              <a:t> </a:t>
            </a:r>
            <a:r>
              <a:rPr lang="en-US" sz="850" b="1" noProof="0" dirty="0">
                <a:latin typeface="Segoe UI Light"/>
                <a:cs typeface="Segoe UI Light"/>
              </a:rPr>
              <a:t>: </a:t>
            </a:r>
          </a:p>
          <a:p>
            <a:pPr marL="0" marR="0" lvl="0" indent="0" algn="l" defTabSz="914367" rtl="0" eaLnBrk="1" fontAlgn="auto" latinLnBrk="0" hangingPunct="1">
              <a:lnSpc>
                <a:spcPct val="90000"/>
              </a:lnSpc>
              <a:spcBef>
                <a:spcPts val="0"/>
              </a:spcBef>
              <a:spcAft>
                <a:spcPts val="333"/>
              </a:spcAft>
              <a:buClrTx/>
              <a:buSzTx/>
              <a:buFont typeface="Arial" pitchFamily="34" charset="0"/>
              <a:buNone/>
              <a:tabLst/>
              <a:defRPr/>
            </a:pPr>
            <a:r>
              <a:rPr lang="en-US" sz="850" b="1" i="0" u="none" strike="noStrike" kern="1200" noProof="0" dirty="0">
                <a:solidFill>
                  <a:schemeClr val="tx1"/>
                </a:solidFill>
                <a:effectLst/>
                <a:latin typeface="Segoe UI Light"/>
                <a:cs typeface="Segoe UI Light"/>
              </a:rPr>
              <a:t>Azure Firewall </a:t>
            </a:r>
            <a:r>
              <a:rPr lang="en-US" sz="850" b="0" i="0" u="none" strike="noStrike" kern="1200" noProof="0" dirty="0">
                <a:solidFill>
                  <a:schemeClr val="tx1"/>
                </a:solidFill>
                <a:effectLst/>
                <a:latin typeface="Segoe UI Light"/>
                <a:cs typeface="Segoe UI Light"/>
              </a:rPr>
              <a:t>complements the functionality of </a:t>
            </a:r>
            <a:r>
              <a:rPr lang="en-US" sz="850" b="1" i="0" u="none" strike="noStrike" kern="1200" noProof="0" dirty="0">
                <a:solidFill>
                  <a:schemeClr val="tx1"/>
                </a:solidFill>
                <a:effectLst/>
                <a:latin typeface="Segoe UI Light"/>
                <a:cs typeface="Segoe UI Light"/>
              </a:rPr>
              <a:t>Azure Network Security Groups</a:t>
            </a:r>
            <a:r>
              <a:rPr lang="en-US" sz="850" b="0" i="0" u="none" strike="noStrike" kern="1200" noProof="0" dirty="0">
                <a:solidFill>
                  <a:schemeClr val="tx1"/>
                </a:solidFill>
                <a:effectLst/>
                <a:latin typeface="Segoe UI Light"/>
                <a:cs typeface="Segoe UI Light"/>
              </a:rPr>
              <a:t> (NSG).</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Together, they provide robust</a:t>
            </a:r>
            <a:r>
              <a:rPr lang="en-US" sz="850" b="0" i="0" u="none" strike="noStrike" kern="1200" baseline="0" noProof="0" dirty="0">
                <a:solidFill>
                  <a:schemeClr val="tx1"/>
                </a:solidFill>
                <a:effectLst/>
                <a:latin typeface="Segoe UI Light"/>
                <a:cs typeface="Segoe UI Light"/>
              </a:rPr>
              <a:t> “defense </a:t>
            </a:r>
            <a:r>
              <a:rPr lang="en-US" sz="850" b="0" i="0" u="none" strike="noStrike" kern="1200" noProof="0" dirty="0">
                <a:solidFill>
                  <a:schemeClr val="tx1"/>
                </a:solidFill>
                <a:effectLst/>
                <a:latin typeface="Segoe UI Light"/>
                <a:cs typeface="Segoe UI Light"/>
              </a:rPr>
              <a:t>in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depth” network security. Network Security Groups add distributed, network layer, traffic filtering to protect traffic between resources, on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virtual networks, within an Azure subscription.</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50" b="1" i="0" u="none" strike="noStrike" kern="1200" noProof="0" dirty="0">
                <a:solidFill>
                  <a:schemeClr val="tx1"/>
                </a:solidFill>
                <a:effectLst/>
                <a:latin typeface="Segoe UI Light"/>
                <a:cs typeface="Segoe UI Light"/>
              </a:rPr>
              <a:t>Azure Firewall</a:t>
            </a:r>
            <a:r>
              <a:rPr lang="en-US" sz="850" b="0" i="0" u="none" strike="noStrike" kern="1200" noProof="0" dirty="0">
                <a:solidFill>
                  <a:schemeClr val="tx1"/>
                </a:solidFill>
                <a:effectLst/>
                <a:latin typeface="Segoe UI Light"/>
                <a:cs typeface="Segoe UI Light"/>
              </a:rPr>
              <a:t> is a fully stateful, centralized, network Firewall-as-a-Service, which provides network and application-level protection across different subscriptions and virtual networks.</a:t>
            </a:r>
          </a:p>
          <a:p>
            <a:pPr marL="171450" indent="-171450">
              <a:buFont typeface="Arial" pitchFamily="34" charset="0"/>
              <a:buChar char="•"/>
              <a:defRPr/>
            </a:pPr>
            <a:r>
              <a:rPr lang="en-US" sz="850" b="1" i="0" u="none" strike="noStrike" kern="1200" noProof="0" dirty="0">
                <a:solidFill>
                  <a:schemeClr val="tx1"/>
                </a:solidFill>
                <a:effectLst/>
                <a:latin typeface="Segoe UI Light"/>
                <a:cs typeface="Segoe UI Light"/>
              </a:rPr>
              <a:t>WAF</a:t>
            </a:r>
            <a:r>
              <a:rPr lang="en-US" sz="850" b="0" i="0" u="none" strike="noStrike" kern="1200" noProof="0" dirty="0">
                <a:solidFill>
                  <a:schemeClr val="tx1"/>
                </a:solidFill>
                <a:effectLst/>
                <a:latin typeface="Segoe UI Light"/>
                <a:cs typeface="Segoe UI Light"/>
              </a:rPr>
              <a:t> is a feature of </a:t>
            </a:r>
            <a:r>
              <a:rPr lang="en-US" sz="850" b="1" i="0" u="none" strike="noStrike" kern="1200" noProof="0" dirty="0">
                <a:solidFill>
                  <a:schemeClr val="tx1"/>
                </a:solidFill>
                <a:effectLst/>
                <a:latin typeface="Segoe UI Light"/>
                <a:cs typeface="Segoe UI Light"/>
              </a:rPr>
              <a:t>Application Gateway</a:t>
            </a:r>
            <a:r>
              <a:rPr lang="en-US" sz="850" b="0" i="0" u="none" strike="noStrike" kern="1200" noProof="0" dirty="0">
                <a:solidFill>
                  <a:schemeClr val="tx1"/>
                </a:solidFill>
                <a:effectLst/>
                <a:latin typeface="Segoe UI Light"/>
                <a:cs typeface="Segoe UI Light"/>
              </a:rPr>
              <a:t>. It provides web applications with centralized, inbound, protection against exploits and vulnerabilities. Combining WAF with Azure Firewall adds</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layers of protection. Azure Firewall provides</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inbound protection for non-HTTP/S protocols (for example, RDP, SSH, FTP).</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outbound network-level protection for all ports and protocols.</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application-level protection for outbound HTTP/S.</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00" b="1" noProof="0" dirty="0">
                <a:solidFill>
                  <a:schemeClr val="tx1"/>
                </a:solidFill>
                <a:latin typeface="Segoe UI Light"/>
                <a:cs typeface="Segoe UI Light"/>
              </a:rPr>
              <a:t>Data</a:t>
            </a:r>
            <a:r>
              <a:rPr lang="en-US" sz="800" noProof="0" dirty="0">
                <a:solidFill>
                  <a:schemeClr val="tx1"/>
                </a:solidFill>
                <a:latin typeface="Segoe UI Light"/>
                <a:cs typeface="Segoe UI Light"/>
              </a:rPr>
              <a:t> - AIP Azure Information Protection</a:t>
            </a:r>
          </a:p>
          <a:p>
            <a:pPr marL="0" lvl="0" indent="0">
              <a:buFont typeface="Arial" pitchFamily="34" charset="0"/>
              <a:buNone/>
            </a:pPr>
            <a:endParaRPr lang="en-US" sz="882" b="0" i="0" u="none" strike="noStrike" kern="1200" noProof="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3/11/2023 9:12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76915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virtual networks - https://docs.microsoft.com/azure/virtual-network/virtual-network-vnet-plan-design-arm</a:t>
            </a:r>
          </a:p>
          <a:p>
            <a:endParaRPr lang="en-US" dirty="0"/>
          </a:p>
          <a:p>
            <a:r>
              <a:rPr lang="en-US" dirty="0"/>
              <a:t>Remind learners that each of these may have limits that will impact decisions, such as networks not spanning regions and subscriptions.  Keep the conversation broad as following slides will address many of the details.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2505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configurations available for VPN Gateway connections, such as, site-to-site, point-to-site, or VNet-to-VNet.</a:t>
            </a:r>
          </a:p>
          <a:p>
            <a:r>
              <a:rPr lang="en-US" b="1" dirty="0"/>
              <a:t>Benefits</a:t>
            </a:r>
          </a:p>
          <a:p>
            <a:pPr marL="171450" indent="-171450">
              <a:buFont typeface="Arial" panose="020B0604020202020204" pitchFamily="34" charset="0"/>
              <a:buChar char="•"/>
            </a:pPr>
            <a:r>
              <a:rPr lang="en-US" dirty="0"/>
              <a:t>Simple to configure.</a:t>
            </a:r>
          </a:p>
          <a:p>
            <a:pPr marL="171450" indent="-171450">
              <a:buFont typeface="Arial" panose="020B0604020202020204" pitchFamily="34" charset="0"/>
              <a:buChar char="•"/>
            </a:pPr>
            <a:r>
              <a:rPr lang="en-US" dirty="0"/>
              <a:t>Up to 10 Gbps depending on the VPN Gateway SKU.</a:t>
            </a:r>
          </a:p>
          <a:p>
            <a:r>
              <a:rPr lang="en-US" b="1" dirty="0"/>
              <a:t>Challenges</a:t>
            </a:r>
          </a:p>
          <a:p>
            <a:pPr marL="171450" indent="-171450">
              <a:buFont typeface="Arial" panose="020B0604020202020204" pitchFamily="34" charset="0"/>
              <a:buChar char="•"/>
            </a:pPr>
            <a:r>
              <a:rPr lang="en-US" dirty="0"/>
              <a:t>Requires an on-premises VPN device.</a:t>
            </a:r>
          </a:p>
          <a:p>
            <a:pPr marL="171450" indent="-171450">
              <a:buFont typeface="Arial" panose="020B0604020202020204" pitchFamily="34" charset="0"/>
              <a:buChar char="•"/>
            </a:pPr>
            <a:r>
              <a:rPr lang="en-US" dirty="0"/>
              <a:t>Although Microsoft guarantees 99.9% availability for each VPN Gateway, this SLA only covers the VPN gateway, and not your network connection to the gateway.</a:t>
            </a:r>
          </a:p>
          <a:p>
            <a:r>
              <a:rPr lang="en-US" b="1" dirty="0"/>
              <a:t>Reference architecture</a:t>
            </a:r>
          </a:p>
          <a:p>
            <a:pPr marL="171450" indent="-171450">
              <a:buFont typeface="Arial" panose="020B0604020202020204" pitchFamily="34" charset="0"/>
              <a:buChar char="•"/>
            </a:pPr>
            <a:r>
              <a:rPr lang="en-US" dirty="0"/>
              <a:t>Hybrid network with VPN gateway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86166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ExpressRoute - https://docs.microsoft.com/azure/expressroute/expressroute-introduction</a:t>
            </a:r>
          </a:p>
          <a:p>
            <a:r>
              <a:rPr lang="en-US" dirty="0"/>
              <a:t>This architecture is suitable for hybrid applications running large-scale, mission-critical workloads that require a high degree of scalability.</a:t>
            </a:r>
          </a:p>
          <a:p>
            <a:r>
              <a:rPr lang="en-US" b="1" dirty="0"/>
              <a:t>Benefits</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Much higher bandwidth available; up to 100 Gbps depending on the connectivity provider.  (100GBps is for ExpressRoute Direct)</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Supports dynamic scaling of bandwidth to help reduce costs during periods of lower demand. However, not all connectivity providers have this option.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May allow your organization direct access to national clouds, depending on the connectivity provider.</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99.9% availability SLA across the entire connection.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Global reach</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Traffic is over a private connection and doesn’t traverse the Internet</a:t>
            </a:r>
          </a:p>
          <a:p>
            <a:r>
              <a:rPr lang="en-US" b="1" dirty="0"/>
              <a:t>Challenges</a:t>
            </a: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Can be complex to set up. Creating an ExpressRoute connection requires working with a third-party connectivity provider. The provider is responsible for provisioning the network connection.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Requires high-bandwidth routers on-premises.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Reference architecture</a:t>
            </a:r>
          </a:p>
          <a:p>
            <a:pPr marL="285750" indent="-285750">
              <a:buFont typeface="Arial" panose="020B0604020202020204" pitchFamily="34" charset="0"/>
              <a:buChar char="•"/>
            </a:pPr>
            <a:r>
              <a:rPr lang="en-US" sz="1800" kern="1200" dirty="0">
                <a:solidFill>
                  <a:srgbClr val="171717"/>
                </a:solidFill>
                <a:effectLst/>
                <a:latin typeface="Segoe UI" panose="020B0502040204020203" pitchFamily="34" charset="0"/>
                <a:cs typeface="Times New Roman" panose="02020603050405020304" pitchFamily="18" charset="0"/>
              </a:rPr>
              <a:t>Hybrid network with ExpressRoute</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92953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09B1F034-7C00-4CFA-9CD7-604F88F8E2A0}"/>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7B5790A7-94F4-46AB-8F11-A2DFEE49F3E8}"/>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4AB8D135-73A0-401A-8C2F-BB117354D54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DA53A-69D6-496D-AA0F-00CEB7B8C52C}"/>
              </a:ext>
            </a:extLst>
          </p:cNvPr>
          <p:cNvSpPr>
            <a:spLocks noGrp="1"/>
          </p:cNvSpPr>
          <p:nvPr>
            <p:ph type="dt" sz="half" idx="10"/>
          </p:nvPr>
        </p:nvSpPr>
        <p:spPr/>
        <p:txBody>
          <a:bodyPr/>
          <a:lstStyle/>
          <a:p>
            <a:fld id="{114C6796-DAB0-4BBD-BFE4-FDE51017D69F}" type="datetimeFigureOut">
              <a:rPr lang="en-US" smtClean="0"/>
              <a:t>3/11/2023</a:t>
            </a:fld>
            <a:endParaRPr lang="en-US"/>
          </a:p>
        </p:txBody>
      </p:sp>
      <p:sp>
        <p:nvSpPr>
          <p:cNvPr id="3" name="Footer Placeholder 2">
            <a:extLst>
              <a:ext uri="{FF2B5EF4-FFF2-40B4-BE49-F238E27FC236}">
                <a16:creationId xmlns:a16="http://schemas.microsoft.com/office/drawing/2014/main" id="{042E82A1-5096-4916-A2FA-4DE6A548E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B2A52-E21F-4626-9066-7784379933CD}"/>
              </a:ext>
            </a:extLst>
          </p:cNvPr>
          <p:cNvSpPr>
            <a:spLocks noGrp="1"/>
          </p:cNvSpPr>
          <p:nvPr>
            <p:ph type="sldNum" sz="quarter" idx="12"/>
          </p:nvPr>
        </p:nvSpPr>
        <p:spPr/>
        <p:txBody>
          <a:bodyPr/>
          <a:lstStyle/>
          <a:p>
            <a:fld id="{0F84CFC6-9A05-4AEA-A95F-BF1187448891}" type="slidenum">
              <a:rPr lang="en-US" smtClean="0"/>
              <a:t>‹#›</a:t>
            </a:fld>
            <a:endParaRPr lang="en-US"/>
          </a:p>
        </p:txBody>
      </p:sp>
    </p:spTree>
    <p:extLst>
      <p:ext uri="{BB962C8B-B14F-4D97-AF65-F5344CB8AC3E}">
        <p14:creationId xmlns:p14="http://schemas.microsoft.com/office/powerpoint/2010/main" val="1492791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Arial" panose="020B0604020202020204" pitchFamily="34" charset="0"/>
              <a:buChar cha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50446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8C867851-2A39-4CC7-AE49-B219754D578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410E89ED-36D9-4294-AFE0-9904B973801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596952" y="657856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79371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80772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82" r:id="rId5"/>
    <p:sldLayoutId id="2147484677" r:id="rId6"/>
    <p:sldLayoutId id="2147484580" r:id="rId7"/>
    <p:sldLayoutId id="2147484699" r:id="rId8"/>
    <p:sldLayoutId id="2147484566" r:id="rId9"/>
    <p:sldLayoutId id="2147484685" r:id="rId10"/>
    <p:sldLayoutId id="2147484673" r:id="rId11"/>
    <p:sldLayoutId id="2147484700" r:id="rId12"/>
    <p:sldLayoutId id="2147484701" r:id="rId1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architecture/guide/technology-choices/load-balancing-overview#decision-tree-for-load-balancing-in-azure"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azure/application-gateway/overview"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azure/cdn/cdn-overview"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azure/frontdoor/front-door-overvie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azure/traffic-manager/traffic-manager-overview"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virtual-network/network-security-groups-overview"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firewall/overview"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azure/web-application-firewall/overvie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azure/ddos-protection/ddos-protection-reference-architecture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azure/bastion/bastion-overvie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microsoftlearning.github.io/AZ-305-DesigningMicrosoftAzureInfrastructureSolutions/Instructions/CaseStudy/09-Networking%20option%202.html"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18" Type="http://schemas.openxmlformats.org/officeDocument/2006/relationships/image" Target="../media/image56.png"/><Relationship Id="rId3" Type="http://schemas.openxmlformats.org/officeDocument/2006/relationships/image" Target="../media/image41.png"/><Relationship Id="rId21" Type="http://schemas.openxmlformats.org/officeDocument/2006/relationships/image" Target="../media/image59.svg"/><Relationship Id="rId7" Type="http://schemas.openxmlformats.org/officeDocument/2006/relationships/image" Target="../media/image45.svg"/><Relationship Id="rId12" Type="http://schemas.openxmlformats.org/officeDocument/2006/relationships/image" Target="../media/image50.png"/><Relationship Id="rId17" Type="http://schemas.openxmlformats.org/officeDocument/2006/relationships/image" Target="../media/image55.svg"/><Relationship Id="rId25" Type="http://schemas.openxmlformats.org/officeDocument/2006/relationships/image" Target="../media/image63.svg"/><Relationship Id="rId2" Type="http://schemas.openxmlformats.org/officeDocument/2006/relationships/notesSlide" Target="../notesSlides/notesSlide34.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44.png"/><Relationship Id="rId11" Type="http://schemas.openxmlformats.org/officeDocument/2006/relationships/image" Target="../media/image49.svg"/><Relationship Id="rId24" Type="http://schemas.openxmlformats.org/officeDocument/2006/relationships/image" Target="../media/image62.png"/><Relationship Id="rId5" Type="http://schemas.openxmlformats.org/officeDocument/2006/relationships/image" Target="../media/image43.jpeg"/><Relationship Id="rId15" Type="http://schemas.openxmlformats.org/officeDocument/2006/relationships/image" Target="../media/image53.svg"/><Relationship Id="rId23" Type="http://schemas.openxmlformats.org/officeDocument/2006/relationships/image" Target="../media/image61.svg"/><Relationship Id="rId10" Type="http://schemas.openxmlformats.org/officeDocument/2006/relationships/image" Target="../media/image48.png"/><Relationship Id="rId19" Type="http://schemas.openxmlformats.org/officeDocument/2006/relationships/image" Target="../media/image57.svg"/><Relationship Id="rId4" Type="http://schemas.openxmlformats.org/officeDocument/2006/relationships/image" Target="../media/image42.png"/><Relationship Id="rId9" Type="http://schemas.openxmlformats.org/officeDocument/2006/relationships/image" Target="../media/image47.svg"/><Relationship Id="rId14" Type="http://schemas.openxmlformats.org/officeDocument/2006/relationships/image" Target="../media/image52.png"/><Relationship Id="rId22" Type="http://schemas.openxmlformats.org/officeDocument/2006/relationships/image" Target="../media/image60.png"/></Relationships>
</file>

<file path=ppt/slides/_rels/slide37.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6.png"/><Relationship Id="rId18" Type="http://schemas.openxmlformats.org/officeDocument/2006/relationships/image" Target="../media/image55.svg"/><Relationship Id="rId3" Type="http://schemas.openxmlformats.org/officeDocument/2006/relationships/image" Target="../media/image41.png"/><Relationship Id="rId21" Type="http://schemas.openxmlformats.org/officeDocument/2006/relationships/image" Target="../media/image52.png"/><Relationship Id="rId7" Type="http://schemas.openxmlformats.org/officeDocument/2006/relationships/image" Target="../media/image46.png"/><Relationship Id="rId12" Type="http://schemas.openxmlformats.org/officeDocument/2006/relationships/image" Target="../media/image51.svg"/><Relationship Id="rId17" Type="http://schemas.openxmlformats.org/officeDocument/2006/relationships/image" Target="../media/image54.png"/><Relationship Id="rId25" Type="http://schemas.openxmlformats.org/officeDocument/2006/relationships/image" Target="../media/image43.jpeg"/><Relationship Id="rId2" Type="http://schemas.openxmlformats.org/officeDocument/2006/relationships/notesSlide" Target="../notesSlides/notesSlide35.xml"/><Relationship Id="rId16" Type="http://schemas.openxmlformats.org/officeDocument/2006/relationships/image" Target="../media/image63.svg"/><Relationship Id="rId20" Type="http://schemas.openxmlformats.org/officeDocument/2006/relationships/image" Target="../media/image49.svg"/><Relationship Id="rId1" Type="http://schemas.openxmlformats.org/officeDocument/2006/relationships/slideLayout" Target="../slideLayouts/slideLayout12.xml"/><Relationship Id="rId6" Type="http://schemas.openxmlformats.org/officeDocument/2006/relationships/image" Target="../media/image45.svg"/><Relationship Id="rId11" Type="http://schemas.openxmlformats.org/officeDocument/2006/relationships/image" Target="../media/image50.png"/><Relationship Id="rId24" Type="http://schemas.openxmlformats.org/officeDocument/2006/relationships/image" Target="../media/image59.svg"/><Relationship Id="rId5" Type="http://schemas.openxmlformats.org/officeDocument/2006/relationships/image" Target="../media/image44.png"/><Relationship Id="rId15" Type="http://schemas.openxmlformats.org/officeDocument/2006/relationships/image" Target="../media/image62.png"/><Relationship Id="rId23" Type="http://schemas.openxmlformats.org/officeDocument/2006/relationships/image" Target="../media/image58.png"/><Relationship Id="rId10" Type="http://schemas.openxmlformats.org/officeDocument/2006/relationships/image" Target="../media/image61.svg"/><Relationship Id="rId19"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60.png"/><Relationship Id="rId14" Type="http://schemas.openxmlformats.org/officeDocument/2006/relationships/image" Target="../media/image57.svg"/><Relationship Id="rId22" Type="http://schemas.openxmlformats.org/officeDocument/2006/relationships/image" Target="../media/image53.svg"/></Relationships>
</file>

<file path=ppt/slides/_rels/slide38.xml.rels><?xml version="1.0" encoding="UTF-8" standalone="yes"?>
<Relationships xmlns="http://schemas.openxmlformats.org/package/2006/relationships"><Relationship Id="rId8" Type="http://schemas.openxmlformats.org/officeDocument/2006/relationships/hyperlink" Target="https://docs.microsoft.com/en-us/learn/modules/integrate-vnets-with-vnet-peering/" TargetMode="External"/><Relationship Id="rId3" Type="http://schemas.openxmlformats.org/officeDocument/2006/relationships/hyperlink" Target="https://docs.microsoft.com/en-us/learn/paths/design-implement-microsoft-azure-networking-solutions-az-700/" TargetMode="External"/><Relationship Id="rId7"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docs.microsoft.com/learn/paths/architect-network-infrastructure/" TargetMode="External"/><Relationship Id="rId5" Type="http://schemas.openxmlformats.org/officeDocument/2006/relationships/hyperlink" Target="https://docs.microsoft.com/learn/modules/secure-network-connectivity-azure/" TargetMode="External"/><Relationship Id="rId4" Type="http://schemas.openxmlformats.org/officeDocument/2006/relationships/hyperlink" Target="https://docs.microsoft.com/learn/modules/azure-networking-fundamentals/" TargetMode="External"/><Relationship Id="rId9" Type="http://schemas.openxmlformats.org/officeDocument/2006/relationships/hyperlink" Target="https://docs.microsoft.com/en-us/learn/modules/secure-and-isolate-with-nsg-and-service-endpoints/"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azure/architecture/reference-architectures/app-service-web-app/scalable-web-app"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azure/architecture/solution-ideas/articles/serverless-event-processing-private-link"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virtual-network/virtual-network-vnet-plan-design-ar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expressroute/expressroute-introduc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38206" y="1590675"/>
            <a:ext cx="5428936" cy="3528121"/>
          </a:xfrm>
        </p:spPr>
        <p:txBody>
          <a:bodyPr/>
          <a:lstStyle/>
          <a:p>
            <a:r>
              <a:rPr lang="fr-FR" sz="4800" dirty="0">
                <a:solidFill>
                  <a:schemeClr val="tx1"/>
                </a:solidFill>
              </a:rPr>
              <a:t>AZ-305T00A</a:t>
            </a:r>
            <a:br>
              <a:rPr lang="fr-FR" sz="4800" dirty="0">
                <a:solidFill>
                  <a:schemeClr val="tx1"/>
                </a:solidFill>
              </a:rPr>
            </a:br>
            <a:r>
              <a:rPr lang="en-US" sz="4800" dirty="0">
                <a:solidFill>
                  <a:schemeClr val="tx1"/>
                </a:solidFill>
              </a:rPr>
              <a:t>Designing</a:t>
            </a:r>
            <a:r>
              <a:rPr lang="fr-FR" sz="4800"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ExpressRoute with VPN failover</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This options combines the previous two, using ExpressRoute in normal conditions, but failing over to a VPN connection if there is a loss of connectivity in the ExpressRoute circuit.</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177481" y="1944316"/>
            <a:ext cx="6837900" cy="406106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74C72A30-3F34-4CEA-B902-287801026FE8}"/>
              </a:ext>
            </a:extLst>
          </p:cNvPr>
          <p:cNvSpPr txBox="1"/>
          <p:nvPr/>
        </p:nvSpPr>
        <p:spPr>
          <a:xfrm>
            <a:off x="418643" y="2157061"/>
            <a:ext cx="4326352" cy="3777188"/>
          </a:xfrm>
          <a:prstGeom prst="rect">
            <a:avLst/>
          </a:prstGeom>
          <a:noFill/>
        </p:spPr>
        <p:txBody>
          <a:bodyPr wrap="square">
            <a:spAutoFit/>
          </a:bodyPr>
          <a:lstStyle/>
          <a:p>
            <a:r>
              <a:rPr lang="en-US" b="1" dirty="0"/>
              <a:t>Benefits</a:t>
            </a:r>
          </a:p>
          <a:p>
            <a:pPr marL="171450" indent="-171450">
              <a:spcAft>
                <a:spcPts val="1200"/>
              </a:spcAft>
              <a:buFont typeface="Arial" panose="020B0604020202020204" pitchFamily="34" charset="0"/>
              <a:buChar char="•"/>
            </a:pPr>
            <a:r>
              <a:rPr lang="en-US" b="0" dirty="0"/>
              <a:t>High availability if the ExpressRoute circuit fails, although the fallback connection is on a lower bandwidth network.</a:t>
            </a:r>
          </a:p>
          <a:p>
            <a:r>
              <a:rPr lang="en-US" b="1" dirty="0"/>
              <a:t>Challenges</a:t>
            </a:r>
          </a:p>
          <a:p>
            <a:pPr marL="171450" indent="-171450">
              <a:buFont typeface="Arial" panose="020B0604020202020204" pitchFamily="34" charset="0"/>
              <a:buChar char="•"/>
            </a:pPr>
            <a:r>
              <a:rPr lang="en-US" b="0" dirty="0"/>
              <a:t>Complex to configure. You need to set up both a VPN connection and an ExpressRoute circuit.</a:t>
            </a:r>
          </a:p>
          <a:p>
            <a:pPr marL="171450" indent="-171450">
              <a:buFont typeface="Arial" panose="020B0604020202020204" pitchFamily="34" charset="0"/>
              <a:buChar char="•"/>
            </a:pPr>
            <a:r>
              <a:rPr lang="en-US" b="0" dirty="0"/>
              <a:t>Requires redundant hardware (VPN appliances), and a redundant Azure VPN Gateway connection for which you pay charges.</a:t>
            </a:r>
          </a:p>
        </p:txBody>
      </p:sp>
      <p:pic>
        <p:nvPicPr>
          <p:cNvPr id="8" name="Picture 7" descr="Hybrid network with ExpressRoute and VPN failover.">
            <a:extLst>
              <a:ext uri="{FF2B5EF4-FFF2-40B4-BE49-F238E27FC236}">
                <a16:creationId xmlns:a16="http://schemas.microsoft.com/office/drawing/2014/main" id="{1A7BE54A-2284-462E-BD12-2797945AF6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292749" y="2602528"/>
            <a:ext cx="6480608" cy="2962630"/>
          </a:xfrm>
          <a:prstGeom prst="rect">
            <a:avLst/>
          </a:prstGeom>
        </p:spPr>
      </p:pic>
    </p:spTree>
    <p:extLst>
      <p:ext uri="{BB962C8B-B14F-4D97-AF65-F5344CB8AC3E}">
        <p14:creationId xmlns:p14="http://schemas.microsoft.com/office/powerpoint/2010/main" val="445437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Azure Virtual WAN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830997"/>
          </a:xfrm>
        </p:spPr>
        <p:txBody>
          <a:bodyPr/>
          <a:lstStyle/>
          <a:p>
            <a:r>
              <a:rPr lang="en-US" sz="1600"/>
              <a:t>Azure Virtual WAN is a networking service that brings many networking, security, and routing functionalities together to provide a single operational interface</a:t>
            </a:r>
          </a:p>
          <a:p>
            <a:endParaRPr lang="en-US" sz="1600"/>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4784535" y="2046056"/>
            <a:ext cx="7255946" cy="425920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422FBB66-583C-4ABC-9250-15EF66FB975A}"/>
              </a:ext>
            </a:extLst>
          </p:cNvPr>
          <p:cNvSpPr txBox="1"/>
          <p:nvPr/>
        </p:nvSpPr>
        <p:spPr>
          <a:xfrm>
            <a:off x="322968" y="2046056"/>
            <a:ext cx="4062135" cy="3623300"/>
          </a:xfrm>
          <a:prstGeom prst="rect">
            <a:avLst/>
          </a:prstGeom>
          <a:noFill/>
        </p:spPr>
        <p:txBody>
          <a:bodyPr wrap="square">
            <a:spAutoFit/>
          </a:bodyPr>
          <a:lstStyle/>
          <a:p>
            <a:pPr marL="171450" indent="-171450">
              <a:buFont typeface="Arial" panose="020B0604020202020204" pitchFamily="34" charset="0"/>
              <a:buChar char="•"/>
            </a:pPr>
            <a:r>
              <a:rPr lang="en-US"/>
              <a:t>Fully managed VWAN service.</a:t>
            </a:r>
          </a:p>
          <a:p>
            <a:endParaRPr lang="en-US"/>
          </a:p>
          <a:p>
            <a:pPr marL="171450" indent="-171450">
              <a:buFont typeface="Arial" panose="020B0604020202020204" pitchFamily="34" charset="0"/>
              <a:buChar char="•"/>
            </a:pPr>
            <a:r>
              <a:rPr lang="en-US"/>
              <a:t>Cost savings by using a managed service and removing the necessity of network virtual appliance.</a:t>
            </a:r>
          </a:p>
          <a:p>
            <a:endParaRPr lang="en-US"/>
          </a:p>
          <a:p>
            <a:pPr marL="171450" indent="-171450">
              <a:buFont typeface="Arial" panose="020B0604020202020204" pitchFamily="34" charset="0"/>
              <a:buChar char="•"/>
            </a:pPr>
            <a:r>
              <a:rPr lang="en-US"/>
              <a:t>Improved security by introducing centrally managed secured Hubs with Azure Firewall and VWAN </a:t>
            </a:r>
          </a:p>
          <a:p>
            <a:endParaRPr lang="en-US"/>
          </a:p>
          <a:p>
            <a:pPr marL="171450" indent="-171450">
              <a:buFont typeface="Arial" panose="020B0604020202020204" pitchFamily="34" charset="0"/>
              <a:buChar char="•"/>
            </a:pPr>
            <a:r>
              <a:rPr lang="en-US"/>
              <a:t>Separation of concerns between central IT (SecOps, </a:t>
            </a:r>
            <a:r>
              <a:rPr lang="en-US" err="1"/>
              <a:t>InfraOps</a:t>
            </a:r>
            <a:r>
              <a:rPr lang="en-US"/>
              <a:t>) and workloads (DevOps).</a:t>
            </a:r>
          </a:p>
        </p:txBody>
      </p:sp>
      <p:pic>
        <p:nvPicPr>
          <p:cNvPr id="7" name="Picture 6" descr="Advantages.">
            <a:extLst>
              <a:ext uri="{FF2B5EF4-FFF2-40B4-BE49-F238E27FC236}">
                <a16:creationId xmlns:a16="http://schemas.microsoft.com/office/drawing/2014/main" id="{2990AC58-32CE-4BB2-ADC8-027F3D48CF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898" y="2278299"/>
            <a:ext cx="6625232" cy="3785136"/>
          </a:xfrm>
          <a:prstGeom prst="rect">
            <a:avLst/>
          </a:prstGeom>
          <a:noFill/>
          <a:ln>
            <a:noFill/>
          </a:ln>
        </p:spPr>
      </p:pic>
    </p:spTree>
    <p:extLst>
      <p:ext uri="{BB962C8B-B14F-4D97-AF65-F5344CB8AC3E}">
        <p14:creationId xmlns:p14="http://schemas.microsoft.com/office/powerpoint/2010/main" val="3588153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DBFA-EA49-46D7-BB39-601A6F770E88}"/>
              </a:ext>
            </a:extLst>
          </p:cNvPr>
          <p:cNvSpPr>
            <a:spLocks noGrp="1"/>
          </p:cNvSpPr>
          <p:nvPr>
            <p:ph type="title"/>
          </p:nvPr>
        </p:nvSpPr>
        <p:spPr/>
        <p:txBody>
          <a:bodyPr/>
          <a:lstStyle/>
          <a:p>
            <a:r>
              <a:rPr lang="en-US" dirty="0"/>
              <a:t>Global transit network with Virtual WAN</a:t>
            </a:r>
          </a:p>
        </p:txBody>
      </p:sp>
      <p:sp>
        <p:nvSpPr>
          <p:cNvPr id="3" name="Text Placeholder 2">
            <a:extLst>
              <a:ext uri="{FF2B5EF4-FFF2-40B4-BE49-F238E27FC236}">
                <a16:creationId xmlns:a16="http://schemas.microsoft.com/office/drawing/2014/main" id="{4B752D33-B41D-43A4-961D-43429467E287}"/>
              </a:ext>
            </a:extLst>
          </p:cNvPr>
          <p:cNvSpPr>
            <a:spLocks noGrp="1"/>
          </p:cNvSpPr>
          <p:nvPr>
            <p:ph type="body" sz="quarter" idx="10"/>
          </p:nvPr>
        </p:nvSpPr>
        <p:spPr>
          <a:xfrm>
            <a:off x="432089" y="1083334"/>
            <a:ext cx="11341268" cy="769441"/>
          </a:xfrm>
        </p:spPr>
        <p:txBody>
          <a:bodyPr/>
          <a:lstStyle/>
          <a:p>
            <a:r>
              <a:rPr lang="en-US" dirty="0"/>
              <a:t>Global transit network architecture is being adopted by enterprises to consolidate, connect, and control the cloud-centric modern, global enterprise IT footprint</a:t>
            </a:r>
          </a:p>
        </p:txBody>
      </p:sp>
      <p:sp>
        <p:nvSpPr>
          <p:cNvPr id="7" name="TextBox 6">
            <a:extLst>
              <a:ext uri="{FF2B5EF4-FFF2-40B4-BE49-F238E27FC236}">
                <a16:creationId xmlns:a16="http://schemas.microsoft.com/office/drawing/2014/main" id="{4F59DD77-20E5-4ADA-8236-26ACC9CC5F98}"/>
              </a:ext>
            </a:extLst>
          </p:cNvPr>
          <p:cNvSpPr txBox="1"/>
          <p:nvPr/>
        </p:nvSpPr>
        <p:spPr>
          <a:xfrm>
            <a:off x="432089" y="2219650"/>
            <a:ext cx="6405903" cy="3351687"/>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Azure Virtual WAN supports the following global transit connectivity paths</a:t>
            </a:r>
            <a:r>
              <a:rPr lang="en-US" dirty="0">
                <a:solidFill>
                  <a:srgbClr val="171717"/>
                </a:solidFill>
                <a:latin typeface="Segoe UI" panose="020B0502040204020203" pitchFamily="34" charset="0"/>
              </a:rPr>
              <a:t>: </a:t>
            </a:r>
          </a:p>
          <a:p>
            <a:pPr algn="l"/>
            <a:endParaRPr lang="en-US" dirty="0">
              <a:solidFill>
                <a:srgbClr val="171717"/>
              </a:solidFill>
              <a:latin typeface="Segoe UI" panose="020B0502040204020203" pitchFamily="34" charset="0"/>
            </a:endParaRP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Branch-to-VNet (a)</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Branch-to-branch (b)</a:t>
            </a:r>
          </a:p>
          <a:p>
            <a:pPr marL="1200117" lvl="2" indent="-285750">
              <a:buFont typeface="Arial" panose="020B0604020202020204" pitchFamily="34" charset="0"/>
              <a:buChar char="•"/>
            </a:pPr>
            <a:r>
              <a:rPr lang="en-US" b="0" i="0" dirty="0">
                <a:solidFill>
                  <a:srgbClr val="171717"/>
                </a:solidFill>
                <a:effectLst/>
                <a:latin typeface="Segoe UI" panose="020B0502040204020203" pitchFamily="34" charset="0"/>
              </a:rPr>
              <a:t>ExpressRoute Global Reach and Virtual WAN</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Remote User-to-VNet (c)</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Remote User-to-branch (d)</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VNet-to-VNet (e)</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Branch-to-hub-hub-to-Branch (f)</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Branch-to-hub-hub-to-VNet (g)</a:t>
            </a:r>
          </a:p>
          <a:p>
            <a:pPr marL="285767" indent="-285750">
              <a:buFont typeface="Arial" panose="020B0604020202020204" pitchFamily="34" charset="0"/>
              <a:buChar char="•"/>
            </a:pPr>
            <a:r>
              <a:rPr lang="en-US" b="0" i="0" dirty="0">
                <a:solidFill>
                  <a:srgbClr val="171717"/>
                </a:solidFill>
                <a:effectLst/>
                <a:latin typeface="Segoe UI" panose="020B0502040204020203" pitchFamily="34" charset="0"/>
              </a:rPr>
              <a:t>VNet-to-hub-hub-to-VNet (h)</a:t>
            </a:r>
          </a:p>
        </p:txBody>
      </p:sp>
      <p:pic>
        <p:nvPicPr>
          <p:cNvPr id="1026" name="Picture 2" descr="Any-to-any connectivity diagram ">
            <a:extLst>
              <a:ext uri="{FF2B5EF4-FFF2-40B4-BE49-F238E27FC236}">
                <a16:creationId xmlns:a16="http://schemas.microsoft.com/office/drawing/2014/main" id="{72702291-6E9C-4E87-8B72-C5F8D1A01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723" y="2067955"/>
            <a:ext cx="5802160" cy="42225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E9F40E-DA71-457B-BE88-ABF5A463F467}"/>
              </a:ext>
              <a:ext uri="{C183D7F6-B498-43B3-948B-1728B52AA6E4}">
                <adec:decorative xmlns:adec="http://schemas.microsoft.com/office/drawing/2017/decorative" val="1"/>
              </a:ext>
            </a:extLst>
          </p:cNvPr>
          <p:cNvSpPr/>
          <p:nvPr/>
        </p:nvSpPr>
        <p:spPr bwMode="auto">
          <a:xfrm>
            <a:off x="6183443" y="1852775"/>
            <a:ext cx="5802160" cy="465295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880030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Azure network connectivity services </a:t>
            </a:r>
            <a:endParaRPr lang="en-US"/>
          </a:p>
        </p:txBody>
      </p:sp>
      <p:grpSp>
        <p:nvGrpSpPr>
          <p:cNvPr id="6" name="Group 5" descr="Icon of a bulb">
            <a:extLst>
              <a:ext uri="{FF2B5EF4-FFF2-40B4-BE49-F238E27FC236}">
                <a16:creationId xmlns:a16="http://schemas.microsoft.com/office/drawing/2014/main" id="{483934D0-CFC1-4178-86F3-76863E8CDC16}"/>
              </a:ext>
            </a:extLst>
          </p:cNvPr>
          <p:cNvGrpSpPr/>
          <p:nvPr/>
        </p:nvGrpSpPr>
        <p:grpSpPr>
          <a:xfrm>
            <a:off x="10116908" y="2777870"/>
            <a:ext cx="1281600" cy="1281600"/>
            <a:chOff x="3031669" y="4181240"/>
            <a:chExt cx="702132" cy="702231"/>
          </a:xfrm>
        </p:grpSpPr>
        <p:grpSp>
          <p:nvGrpSpPr>
            <p:cNvPr id="7" name="Group 6">
              <a:extLst>
                <a:ext uri="{FF2B5EF4-FFF2-40B4-BE49-F238E27FC236}">
                  <a16:creationId xmlns:a16="http://schemas.microsoft.com/office/drawing/2014/main" id="{B9C4C0D4-05B7-4A71-81C4-BA7EBE95377A}"/>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9" name="Freeform 5">
                <a:extLst>
                  <a:ext uri="{FF2B5EF4-FFF2-40B4-BE49-F238E27FC236}">
                    <a16:creationId xmlns:a16="http://schemas.microsoft.com/office/drawing/2014/main" id="{D5E52CB7-AFFC-47FE-9EFD-6F04B59541C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B9E25706-6EC2-4B56-BC3C-CBE3E934973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bulb">
              <a:extLst>
                <a:ext uri="{FF2B5EF4-FFF2-40B4-BE49-F238E27FC236}">
                  <a16:creationId xmlns:a16="http://schemas.microsoft.com/office/drawing/2014/main" id="{F6143E2C-0578-483D-A7E5-DA77CB71C680}"/>
                </a:ext>
              </a:extLst>
            </p:cNvPr>
            <p:cNvPicPr>
              <a:picLocks noChangeAspect="1"/>
            </p:cNvPicPr>
            <p:nvPr/>
          </p:nvPicPr>
          <p:blipFill>
            <a:blip r:embed="rId3"/>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692366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Design Azure Virtual networks</a:t>
            </a:r>
          </a:p>
        </p:txBody>
      </p:sp>
      <p:sp>
        <p:nvSpPr>
          <p:cNvPr id="6" name="Text Placeholder 5"/>
          <p:cNvSpPr>
            <a:spLocks noGrp="1"/>
          </p:cNvSpPr>
          <p:nvPr>
            <p:ph type="body" sz="quarter" idx="10"/>
          </p:nvPr>
        </p:nvSpPr>
        <p:spPr>
          <a:xfrm>
            <a:off x="432089" y="1083335"/>
            <a:ext cx="11341268" cy="909238"/>
          </a:xfrm>
        </p:spPr>
        <p:txBody>
          <a:bodyPr/>
          <a:lstStyle/>
          <a:p>
            <a:pPr lvl="1"/>
            <a:r>
              <a:rPr lang="en-US" sz="1600" spc="-49">
                <a:solidFill>
                  <a:schemeClr val="tx2">
                    <a:lumMod val="50000"/>
                  </a:schemeClr>
                </a:solidFill>
                <a:latin typeface="+mj-lt"/>
              </a:rPr>
              <a:t>Azure Virtual Network is the fundamental building block for your private network in Azure. A virtual network is a virtual, isolated portion of the Azure public network. Use VNets to communication between Azure resources, the internet and on-premises networks. </a:t>
            </a:r>
          </a:p>
          <a:p>
            <a:pPr lvl="1"/>
            <a:r>
              <a:rPr lang="en-US" sz="1600" spc="-49">
                <a:solidFill>
                  <a:schemeClr val="tx2">
                    <a:lumMod val="50000"/>
                  </a:schemeClr>
                </a:solidFill>
                <a:latin typeface="+mj-lt"/>
              </a:rPr>
              <a:t> </a:t>
            </a:r>
          </a:p>
        </p:txBody>
      </p:sp>
      <p:pic>
        <p:nvPicPr>
          <p:cNvPr id="4" name="Picture 2" descr="A hub virtual network uses virtual network peering to connect to two Azure spoke virtual networks ">
            <a:extLst>
              <a:ext uri="{FF2B5EF4-FFF2-40B4-BE49-F238E27FC236}">
                <a16:creationId xmlns:a16="http://schemas.microsoft.com/office/drawing/2014/main" id="{33EBBB80-B70C-4EF7-AA55-13011EA8C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78" y="2170303"/>
            <a:ext cx="9654821" cy="34076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CADD63-528A-4088-8378-36E29E2F662D}"/>
              </a:ext>
              <a:ext uri="{C183D7F6-B498-43B3-948B-1728B52AA6E4}">
                <adec:decorative xmlns:adec="http://schemas.microsoft.com/office/drawing/2017/decorative" val="1"/>
              </a:ext>
            </a:extLst>
          </p:cNvPr>
          <p:cNvSpPr/>
          <p:nvPr/>
        </p:nvSpPr>
        <p:spPr bwMode="auto">
          <a:xfrm>
            <a:off x="652249" y="2159713"/>
            <a:ext cx="10235821" cy="36852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54665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Design network topology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18643" y="1083334"/>
            <a:ext cx="11341268" cy="1128514"/>
          </a:xfrm>
        </p:spPr>
        <p:txBody>
          <a:bodyPr/>
          <a:lstStyle/>
          <a:p>
            <a:r>
              <a:rPr lang="en-US" dirty="0"/>
              <a:t>Segmentation is a model in which you take your networking footprint and create software defined perimeters using tools available in Microsoft Azure.</a:t>
            </a:r>
          </a:p>
          <a:p>
            <a:pPr lvl="1"/>
            <a:endParaRPr lang="en-US"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4294967295"/>
          </p:nvPr>
        </p:nvSpPr>
        <p:spPr>
          <a:xfrm>
            <a:off x="418643" y="2029922"/>
            <a:ext cx="9371652" cy="1364476"/>
          </a:xfrm>
        </p:spPr>
        <p:txBody>
          <a:bodyPr/>
          <a:lstStyle/>
          <a:p>
            <a:pPr lvl="1"/>
            <a:r>
              <a:rPr lang="en-US" b="1" dirty="0"/>
              <a:t>Pattern 1: </a:t>
            </a:r>
            <a:r>
              <a:rPr lang="en-US" dirty="0"/>
              <a:t>Single Virtual Network</a:t>
            </a:r>
          </a:p>
          <a:p>
            <a:pPr lvl="1"/>
            <a:r>
              <a:rPr lang="en-US" b="1" dirty="0"/>
              <a:t>Pattern 2: </a:t>
            </a:r>
            <a:r>
              <a:rPr lang="en-US" dirty="0"/>
              <a:t>Multiple Virtual Networks with peering in between them</a:t>
            </a:r>
          </a:p>
          <a:p>
            <a:pPr lvl="1"/>
            <a:r>
              <a:rPr lang="en-US" b="1" dirty="0"/>
              <a:t>Pattern 3:</a:t>
            </a:r>
            <a:r>
              <a:rPr lang="en-US" dirty="0"/>
              <a:t> Multiple Virtual Networks in a hub &amp; spoke model</a:t>
            </a:r>
          </a:p>
        </p:txBody>
      </p:sp>
      <p:pic>
        <p:nvPicPr>
          <p:cNvPr id="10" name="Picture 9" descr="single-azure-region.">
            <a:extLst>
              <a:ext uri="{FF2B5EF4-FFF2-40B4-BE49-F238E27FC236}">
                <a16:creationId xmlns:a16="http://schemas.microsoft.com/office/drawing/2014/main" id="{54503D6C-D558-44A6-B9DF-7EA23B63A281}"/>
              </a:ext>
            </a:extLst>
          </p:cNvPr>
          <p:cNvPicPr>
            <a:picLocks noChangeAspect="1"/>
          </p:cNvPicPr>
          <p:nvPr/>
        </p:nvPicPr>
        <p:blipFill>
          <a:blip r:embed="rId3"/>
          <a:stretch>
            <a:fillRect/>
          </a:stretch>
        </p:blipFill>
        <p:spPr bwMode="auto">
          <a:xfrm>
            <a:off x="320988" y="3429000"/>
            <a:ext cx="3925320" cy="2629524"/>
          </a:xfrm>
          <a:prstGeom prst="rect">
            <a:avLst/>
          </a:prstGeom>
          <a:noFill/>
          <a:ln>
            <a:noFill/>
          </a:ln>
        </p:spPr>
      </p:pic>
      <p:pic>
        <p:nvPicPr>
          <p:cNvPr id="8" name="Picture 7" descr="multiple-regions.">
            <a:extLst>
              <a:ext uri="{FF2B5EF4-FFF2-40B4-BE49-F238E27FC236}">
                <a16:creationId xmlns:a16="http://schemas.microsoft.com/office/drawing/2014/main" id="{23D0C76A-32E5-422F-8DB5-810B57A75268}"/>
              </a:ext>
            </a:extLst>
          </p:cNvPr>
          <p:cNvPicPr>
            <a:picLocks noChangeAspect="1"/>
          </p:cNvPicPr>
          <p:nvPr/>
        </p:nvPicPr>
        <p:blipFill>
          <a:blip r:embed="rId4"/>
          <a:stretch>
            <a:fillRect/>
          </a:stretch>
        </p:blipFill>
        <p:spPr bwMode="auto">
          <a:xfrm>
            <a:off x="4246308" y="3498204"/>
            <a:ext cx="3703504" cy="2560320"/>
          </a:xfrm>
          <a:prstGeom prst="rect">
            <a:avLst/>
          </a:prstGeom>
          <a:noFill/>
          <a:ln>
            <a:noFill/>
          </a:ln>
        </p:spPr>
      </p:pic>
      <p:pic>
        <p:nvPicPr>
          <p:cNvPr id="5" name="Picture 4" descr="hub-and-spoke.">
            <a:extLst>
              <a:ext uri="{FF2B5EF4-FFF2-40B4-BE49-F238E27FC236}">
                <a16:creationId xmlns:a16="http://schemas.microsoft.com/office/drawing/2014/main" id="{BCFB4F45-923D-4EAA-B6A6-CCC044D60711}"/>
              </a:ext>
            </a:extLst>
          </p:cNvPr>
          <p:cNvPicPr>
            <a:picLocks noChangeAspect="1"/>
          </p:cNvPicPr>
          <p:nvPr/>
        </p:nvPicPr>
        <p:blipFill>
          <a:blip r:embed="rId5"/>
          <a:stretch>
            <a:fillRect/>
          </a:stretch>
        </p:blipFill>
        <p:spPr bwMode="auto">
          <a:xfrm>
            <a:off x="8213452" y="3498204"/>
            <a:ext cx="3978548" cy="2560320"/>
          </a:xfrm>
          <a:prstGeom prst="rect">
            <a:avLst/>
          </a:prstGeom>
          <a:noFill/>
          <a:ln>
            <a:noFill/>
          </a:ln>
        </p:spPr>
      </p:pic>
    </p:spTree>
    <p:extLst>
      <p:ext uri="{BB962C8B-B14F-4D97-AF65-F5344CB8AC3E}">
        <p14:creationId xmlns:p14="http://schemas.microsoft.com/office/powerpoint/2010/main" val="8619512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04995" y="440494"/>
            <a:ext cx="11341268" cy="642840"/>
          </a:xfrm>
        </p:spPr>
        <p:txBody>
          <a:bodyPr/>
          <a:lstStyle/>
          <a:p>
            <a:r>
              <a:rPr lang="en-US"/>
              <a:t>Design Outbound Connectivity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Virtual Network NAT (network address translation) simplifies outbound-only Internet connectivity for virtual networks. When configured on a subnet, all outbound connectivity uses your specified static public IP addresses. NAT is fully managed and highly resilient.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04995" y="2144987"/>
            <a:ext cx="5436005" cy="4478149"/>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Options include: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Azure Firewall</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Load balancer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Virtual Network NAT gateway </a:t>
            </a:r>
          </a:p>
          <a:p>
            <a:pPr>
              <a:spcBef>
                <a:spcPts val="0"/>
              </a:spcBef>
              <a:spcAft>
                <a:spcPts val="600"/>
              </a:spcAft>
              <a:defRPr/>
            </a:pPr>
            <a:endParaRPr lang="en-US" sz="2000">
              <a:solidFill>
                <a:schemeClr val="tx2">
                  <a:lumMod val="50000"/>
                </a:schemeClr>
              </a:solidFill>
            </a:endParaRPr>
          </a:p>
          <a:p>
            <a:pPr>
              <a:spcBef>
                <a:spcPts val="0"/>
              </a:spcBef>
              <a:spcAft>
                <a:spcPts val="600"/>
              </a:spcAft>
              <a:defRPr/>
            </a:pPr>
            <a:r>
              <a:rPr lang="en-US" sz="2000">
                <a:solidFill>
                  <a:schemeClr val="tx2">
                    <a:lumMod val="50000"/>
                  </a:schemeClr>
                </a:solidFill>
              </a:rPr>
              <a:t>Choose Virtual Network NAT gateway when:</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on-demand outbound to internet connectivity without pre-allocation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one or more static public IP addresses for scale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configurable idle timeout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TCP reset for unrecognized connections </a:t>
            </a:r>
          </a:p>
          <a:p>
            <a:pPr marL="285750" indent="-285750">
              <a:spcBef>
                <a:spcPts val="0"/>
              </a:spcBef>
              <a:spcAft>
                <a:spcPts val="600"/>
              </a:spcAft>
              <a:buFont typeface="Arial" panose="020B0604020202020204" pitchFamily="34" charset="0"/>
              <a:buChar char="•"/>
              <a:defRPr/>
            </a:pPr>
            <a:endParaRPr lang="en-US" sz="1800">
              <a:solidFill>
                <a:srgbClr val="000000"/>
              </a:solidFill>
              <a:latin typeface="Segoe UI"/>
            </a:endParaRPr>
          </a:p>
        </p:txBody>
      </p:sp>
      <p:pic>
        <p:nvPicPr>
          <p:cNvPr id="7" name="Picture 6" descr="Virtual Network.">
            <a:extLst>
              <a:ext uri="{FF2B5EF4-FFF2-40B4-BE49-F238E27FC236}">
                <a16:creationId xmlns:a16="http://schemas.microsoft.com/office/drawing/2014/main" id="{C3C1EC55-1CDC-4707-81B5-763C061BA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566" y="2440371"/>
            <a:ext cx="2184400" cy="2578100"/>
          </a:xfrm>
          <a:prstGeom prst="rect">
            <a:avLst/>
          </a:prstGeom>
        </p:spPr>
      </p:pic>
    </p:spTree>
    <p:extLst>
      <p:ext uri="{BB962C8B-B14F-4D97-AF65-F5344CB8AC3E}">
        <p14:creationId xmlns:p14="http://schemas.microsoft.com/office/powerpoint/2010/main" val="15477446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Design Routing </a:t>
            </a:r>
            <a:endParaRPr lang="en-US" dirty="0"/>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18643" y="1310764"/>
            <a:ext cx="7089775" cy="2708434"/>
          </a:xfrm>
        </p:spPr>
        <p:txBody>
          <a:bodyPr/>
          <a:lstStyle/>
          <a:p>
            <a:pPr marL="285750" indent="-285750">
              <a:spcAft>
                <a:spcPts val="1200"/>
              </a:spcAft>
              <a:buFont typeface="Arial" panose="020B0604020202020204" pitchFamily="34" charset="0"/>
              <a:buChar char="•"/>
            </a:pPr>
            <a:r>
              <a:rPr lang="en-US" sz="1800" dirty="0">
                <a:latin typeface="+mn-lt"/>
              </a:rPr>
              <a:t>When you create a virtual network for the first time without defining any subnets, Azure creates routing entries in the routing table. </a:t>
            </a:r>
          </a:p>
          <a:p>
            <a:pPr marL="285750" indent="-285750">
              <a:spcAft>
                <a:spcPts val="1200"/>
              </a:spcAft>
              <a:buFont typeface="Arial" panose="020B0604020202020204" pitchFamily="34" charset="0"/>
              <a:buChar char="•"/>
            </a:pPr>
            <a:r>
              <a:rPr lang="en-US" sz="1800" dirty="0">
                <a:latin typeface="+mn-lt"/>
              </a:rPr>
              <a:t>When creating subnets inside a virtual network, Azure creates default entries in the routing table to enable communication between subnets within a virtual network. </a:t>
            </a:r>
          </a:p>
          <a:p>
            <a:pPr marL="285750" indent="-285750">
              <a:spcAft>
                <a:spcPts val="1200"/>
              </a:spcAft>
              <a:buFont typeface="Arial" panose="020B0604020202020204" pitchFamily="34" charset="0"/>
              <a:buChar char="•"/>
            </a:pPr>
            <a:r>
              <a:rPr lang="en-US" sz="1800" dirty="0">
                <a:latin typeface="+mn-lt"/>
              </a:rPr>
              <a:t>When creating a virtual network peering between two virtual networks, a route is added for each address range within the address space of each virtual network for which a peering is created.</a:t>
            </a:r>
          </a:p>
        </p:txBody>
      </p:sp>
      <p:sp>
        <p:nvSpPr>
          <p:cNvPr id="12" name="Text Placeholder 2">
            <a:extLst>
              <a:ext uri="{FF2B5EF4-FFF2-40B4-BE49-F238E27FC236}">
                <a16:creationId xmlns:a16="http://schemas.microsoft.com/office/drawing/2014/main" id="{72DC41F5-DE54-47DF-BB34-0A0D9EAAC6B2}"/>
              </a:ext>
            </a:extLst>
          </p:cNvPr>
          <p:cNvSpPr txBox="1">
            <a:spLocks/>
          </p:cNvSpPr>
          <p:nvPr/>
        </p:nvSpPr>
        <p:spPr>
          <a:xfrm>
            <a:off x="536909" y="4092387"/>
            <a:ext cx="5436005" cy="369332"/>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a:solidFill>
                  <a:schemeClr val="tx2">
                    <a:lumMod val="50000"/>
                  </a:schemeClr>
                </a:solidFill>
              </a:rPr>
              <a:t>Types and priority of routes:</a:t>
            </a: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607325" y="4534908"/>
            <a:ext cx="3572588" cy="98488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1600"/>
              <a:t>User Defined Routes (UDR)</a:t>
            </a:r>
          </a:p>
          <a:p>
            <a:pPr marL="285750" indent="-285750">
              <a:buFont typeface="Arial" panose="020B0604020202020204" pitchFamily="34" charset="0"/>
              <a:buChar char="•"/>
            </a:pPr>
            <a:r>
              <a:rPr lang="en-US" sz="1600"/>
              <a:t>BGP routes</a:t>
            </a:r>
          </a:p>
          <a:p>
            <a:pPr marL="285750" indent="-285750">
              <a:buFont typeface="Arial" panose="020B0604020202020204" pitchFamily="34" charset="0"/>
              <a:buChar char="•"/>
            </a:pPr>
            <a:r>
              <a:rPr lang="en-US" sz="1600"/>
              <a:t>System routes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8068961" y="1071902"/>
            <a:ext cx="3821569" cy="20914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8068961" y="3429000"/>
            <a:ext cx="3821569" cy="269995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 name="Picture 9" descr="system-routes.">
            <a:extLst>
              <a:ext uri="{FF2B5EF4-FFF2-40B4-BE49-F238E27FC236}">
                <a16:creationId xmlns:a16="http://schemas.microsoft.com/office/drawing/2014/main" id="{EA39F6A0-16C1-4E2F-8397-8164715B16A2}"/>
              </a:ext>
            </a:extLst>
          </p:cNvPr>
          <p:cNvPicPr>
            <a:picLocks noChangeAspect="1"/>
          </p:cNvPicPr>
          <p:nvPr/>
        </p:nvPicPr>
        <p:blipFill>
          <a:blip r:embed="rId3"/>
          <a:stretch>
            <a:fillRect/>
          </a:stretch>
        </p:blipFill>
        <p:spPr bwMode="auto">
          <a:xfrm>
            <a:off x="8388350" y="1173389"/>
            <a:ext cx="3121660" cy="1833245"/>
          </a:xfrm>
          <a:prstGeom prst="rect">
            <a:avLst/>
          </a:prstGeom>
          <a:noFill/>
          <a:ln>
            <a:noFill/>
          </a:ln>
        </p:spPr>
      </p:pic>
      <p:pic>
        <p:nvPicPr>
          <p:cNvPr id="11" name="Picture 10" descr=" user-defined-routes.">
            <a:extLst>
              <a:ext uri="{FF2B5EF4-FFF2-40B4-BE49-F238E27FC236}">
                <a16:creationId xmlns:a16="http://schemas.microsoft.com/office/drawing/2014/main" id="{F651B686-297F-4790-9DA7-D8447EC16F00}"/>
              </a:ext>
            </a:extLst>
          </p:cNvPr>
          <p:cNvPicPr>
            <a:picLocks noChangeAspect="1"/>
          </p:cNvPicPr>
          <p:nvPr/>
        </p:nvPicPr>
        <p:blipFill>
          <a:blip r:embed="rId4"/>
          <a:stretch>
            <a:fillRect/>
          </a:stretch>
        </p:blipFill>
        <p:spPr bwMode="auto">
          <a:xfrm>
            <a:off x="8481695" y="3588816"/>
            <a:ext cx="3028315" cy="2306320"/>
          </a:xfrm>
          <a:prstGeom prst="rect">
            <a:avLst/>
          </a:prstGeom>
          <a:noFill/>
          <a:ln>
            <a:noFill/>
          </a:ln>
        </p:spPr>
      </p:pic>
    </p:spTree>
    <p:extLst>
      <p:ext uri="{BB962C8B-B14F-4D97-AF65-F5344CB8AC3E}">
        <p14:creationId xmlns:p14="http://schemas.microsoft.com/office/powerpoint/2010/main" val="21352279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application delivery services </a:t>
            </a:r>
            <a:endParaRPr lang="en-US"/>
          </a:p>
        </p:txBody>
      </p:sp>
      <p:grpSp>
        <p:nvGrpSpPr>
          <p:cNvPr id="4" name="Group 3" descr="Icon of a screen with dots">
            <a:extLst>
              <a:ext uri="{FF2B5EF4-FFF2-40B4-BE49-F238E27FC236}">
                <a16:creationId xmlns:a16="http://schemas.microsoft.com/office/drawing/2014/main" id="{F9EE6A03-2CC8-4365-83E4-8A44ECA8E4F0}"/>
              </a:ext>
            </a:extLst>
          </p:cNvPr>
          <p:cNvGrpSpPr/>
          <p:nvPr/>
        </p:nvGrpSpPr>
        <p:grpSpPr>
          <a:xfrm>
            <a:off x="10137627" y="2788200"/>
            <a:ext cx="1281600" cy="1281600"/>
            <a:chOff x="3031668" y="4466563"/>
            <a:chExt cx="702132" cy="702232"/>
          </a:xfrm>
        </p:grpSpPr>
        <p:grpSp>
          <p:nvGrpSpPr>
            <p:cNvPr id="6" name="Group 5">
              <a:extLst>
                <a:ext uri="{FF2B5EF4-FFF2-40B4-BE49-F238E27FC236}">
                  <a16:creationId xmlns:a16="http://schemas.microsoft.com/office/drawing/2014/main" id="{395740C4-514E-4D71-874A-CC7766DC04EF}"/>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8" name="Freeform 5">
                <a:extLst>
                  <a:ext uri="{FF2B5EF4-FFF2-40B4-BE49-F238E27FC236}">
                    <a16:creationId xmlns:a16="http://schemas.microsoft.com/office/drawing/2014/main" id="{4D02CB32-B179-4950-8093-12630BF0C2C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BE9922E7-0D59-4966-8AE7-01DD9150425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a screen with dots">
              <a:extLst>
                <a:ext uri="{FF2B5EF4-FFF2-40B4-BE49-F238E27FC236}">
                  <a16:creationId xmlns:a16="http://schemas.microsoft.com/office/drawing/2014/main" id="{DBD78388-BD64-4058-A417-6A36992E7350}"/>
                </a:ext>
              </a:extLst>
            </p:cNvPr>
            <p:cNvPicPr>
              <a:picLocks noChangeAspect="1"/>
            </p:cNvPicPr>
            <p:nvPr/>
          </p:nvPicPr>
          <p:blipFill>
            <a:blip r:embed="rId3"/>
            <a:stretch>
              <a:fillRect/>
            </a:stretch>
          </p:blipFill>
          <p:spPr>
            <a:xfrm>
              <a:off x="3199854" y="4680444"/>
              <a:ext cx="365760" cy="274470"/>
            </a:xfrm>
            <a:prstGeom prst="rect">
              <a:avLst/>
            </a:prstGeom>
          </p:spPr>
        </p:pic>
      </p:grpSp>
    </p:spTree>
    <p:extLst>
      <p:ext uri="{BB962C8B-B14F-4D97-AF65-F5344CB8AC3E}">
        <p14:creationId xmlns:p14="http://schemas.microsoft.com/office/powerpoint/2010/main" val="14365511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4941"/>
            <a:ext cx="11091366" cy="728448"/>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Choosing a load balancer</a:t>
            </a:r>
            <a:r>
              <a:rPr lang="en-US" dirty="0"/>
              <a:t> solution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558121" y="2395546"/>
            <a:ext cx="4894138" cy="2139047"/>
          </a:xfrm>
        </p:spPr>
        <p:txBody>
          <a:bodyPr/>
          <a:lstStyle/>
          <a:p>
            <a:pPr marL="285750" indent="-285750">
              <a:buFont typeface="Arial" panose="020B0604020202020204" pitchFamily="34" charset="0"/>
              <a:buChar char="•"/>
            </a:pPr>
            <a:r>
              <a:rPr lang="en-US" sz="1800"/>
              <a:t>Traffic type</a:t>
            </a:r>
          </a:p>
          <a:p>
            <a:pPr marL="285750" indent="-285750">
              <a:buFont typeface="Arial" panose="020B0604020202020204" pitchFamily="34" charset="0"/>
              <a:buChar char="•"/>
            </a:pPr>
            <a:r>
              <a:rPr lang="en-US" sz="1800"/>
              <a:t>Global versus. regional</a:t>
            </a:r>
          </a:p>
          <a:p>
            <a:pPr marL="285750" indent="-285750">
              <a:buFont typeface="Arial" panose="020B0604020202020204" pitchFamily="34" charset="0"/>
              <a:buChar char="•"/>
            </a:pPr>
            <a:r>
              <a:rPr lang="en-US" sz="1800"/>
              <a:t>Availability </a:t>
            </a:r>
          </a:p>
          <a:p>
            <a:pPr marL="285750" indent="-285750">
              <a:buFont typeface="Arial" panose="020B0604020202020204" pitchFamily="34" charset="0"/>
              <a:buChar char="•"/>
            </a:pPr>
            <a:r>
              <a:rPr lang="en-US" sz="1800"/>
              <a:t>Cost</a:t>
            </a:r>
          </a:p>
          <a:p>
            <a:pPr marL="285750" indent="-285750">
              <a:buFont typeface="Arial" panose="020B0604020202020204" pitchFamily="34" charset="0"/>
              <a:buChar char="•"/>
            </a:pPr>
            <a:r>
              <a:rPr lang="en-US" sz="1800"/>
              <a:t>Features and limits</a:t>
            </a:r>
          </a:p>
          <a:p>
            <a:pPr marL="285750" indent="-285750">
              <a:buFont typeface="Arial" panose="020B0604020202020204" pitchFamily="34" charset="0"/>
              <a:buChar char="•"/>
            </a:pPr>
            <a:r>
              <a:rPr lang="en-US" sz="1800"/>
              <a:t>Treat this flowchart as a starting point</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802215" y="1910862"/>
            <a:ext cx="5869266" cy="460847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58121" y="1910862"/>
            <a:ext cx="5436005" cy="400110"/>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Decision criteria </a:t>
            </a:r>
          </a:p>
        </p:txBody>
      </p:sp>
      <p:sp>
        <p:nvSpPr>
          <p:cNvPr id="15" name="Text Placeholder 3">
            <a:extLst>
              <a:ext uri="{FF2B5EF4-FFF2-40B4-BE49-F238E27FC236}">
                <a16:creationId xmlns:a16="http://schemas.microsoft.com/office/drawing/2014/main" id="{16AFFA9C-D18F-4435-9ED8-B1F5C4E0415A}"/>
              </a:ext>
            </a:extLst>
          </p:cNvPr>
          <p:cNvSpPr>
            <a:spLocks noGrp="1"/>
          </p:cNvSpPr>
          <p:nvPr>
            <p:ph type="body" sz="quarter" idx="14"/>
          </p:nvPr>
        </p:nvSpPr>
        <p:spPr>
          <a:xfrm>
            <a:off x="418644" y="1066531"/>
            <a:ext cx="11215235" cy="590867"/>
          </a:xfrm>
        </p:spPr>
        <p:txBody>
          <a:bodyPr/>
          <a:lstStyle/>
          <a:p>
            <a:r>
              <a:rPr lang="en-US" sz="1600" spc="-49" dirty="0">
                <a:solidFill>
                  <a:schemeClr val="tx2">
                    <a:lumMod val="50000"/>
                  </a:schemeClr>
                </a:solidFill>
              </a:rPr>
              <a:t>Azure provides various load balancing services that you can use to distribute your workloads across multiple computing resources – Azure Front Door, Traffic Manager, Load Balancer, and Application Gateway.</a:t>
            </a:r>
          </a:p>
        </p:txBody>
      </p:sp>
      <p:pic>
        <p:nvPicPr>
          <p:cNvPr id="11" name="Picture 10" descr="load-balancing-decision-tree.">
            <a:extLst>
              <a:ext uri="{FF2B5EF4-FFF2-40B4-BE49-F238E27FC236}">
                <a16:creationId xmlns:a16="http://schemas.microsoft.com/office/drawing/2014/main" id="{B618FC6E-EFA6-407D-A8D6-0E1C99C2ED9B}"/>
              </a:ext>
            </a:extLst>
          </p:cNvPr>
          <p:cNvPicPr>
            <a:picLocks noChangeAspect="1"/>
          </p:cNvPicPr>
          <p:nvPr/>
        </p:nvPicPr>
        <p:blipFill>
          <a:blip r:embed="rId4"/>
          <a:stretch>
            <a:fillRect/>
          </a:stretch>
        </p:blipFill>
        <p:spPr bwMode="auto">
          <a:xfrm>
            <a:off x="5620564" y="1781241"/>
            <a:ext cx="6232568" cy="4738092"/>
          </a:xfrm>
          <a:prstGeom prst="rect">
            <a:avLst/>
          </a:prstGeom>
          <a:noFill/>
          <a:ln>
            <a:noFill/>
          </a:ln>
        </p:spPr>
      </p:pic>
    </p:spTree>
    <p:extLst>
      <p:ext uri="{BB962C8B-B14F-4D97-AF65-F5344CB8AC3E}">
        <p14:creationId xmlns:p14="http://schemas.microsoft.com/office/powerpoint/2010/main" val="1798646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09: </a:t>
            </a:r>
            <a:r>
              <a:rPr lang="en-US" altLang="zh-CN" dirty="0"/>
              <a:t>Design a network infrastructure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1052661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Load Balancer</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369332"/>
          </a:xfrm>
        </p:spPr>
        <p:txBody>
          <a:bodyPr/>
          <a:lstStyle/>
          <a:p>
            <a:r>
              <a:rPr lang="en-US" sz="1800"/>
              <a:t>High-performance, low-latency load-balancing for all UDP and TCP protocols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597782" y="1767961"/>
            <a:ext cx="5319897" cy="455155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9" y="2158518"/>
            <a:ext cx="5436005" cy="347787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000">
                <a:solidFill>
                  <a:schemeClr val="tx1"/>
                </a:solidFill>
                <a:latin typeface="+mn-lt"/>
              </a:rPr>
              <a:t>Layer 4 load-balancing for all UDP and TCP protocols</a:t>
            </a:r>
          </a:p>
          <a:p>
            <a:pPr marL="342900" indent="-342900">
              <a:buFont typeface="Arial" panose="020B0604020202020204" pitchFamily="34" charset="0"/>
              <a:buChar char="•"/>
            </a:pPr>
            <a:r>
              <a:rPr lang="en-US" sz="2000">
                <a:solidFill>
                  <a:schemeClr val="tx1"/>
                </a:solidFill>
                <a:latin typeface="+mn-lt"/>
              </a:rPr>
              <a:t>Manages inbound and outbound connections</a:t>
            </a:r>
          </a:p>
          <a:p>
            <a:pPr marL="342900" indent="-342900">
              <a:buFont typeface="Arial" panose="020B0604020202020204" pitchFamily="34" charset="0"/>
              <a:buChar char="•"/>
            </a:pPr>
            <a:r>
              <a:rPr lang="en-US" sz="2000">
                <a:solidFill>
                  <a:schemeClr val="tx1"/>
                </a:solidFill>
                <a:latin typeface="+mn-lt"/>
              </a:rPr>
              <a:t>Provides public and internal load-balanced endpoints</a:t>
            </a:r>
          </a:p>
          <a:p>
            <a:pPr marL="342900" indent="-342900">
              <a:buFont typeface="Arial" panose="020B0604020202020204" pitchFamily="34" charset="0"/>
              <a:buChar char="•"/>
            </a:pPr>
            <a:r>
              <a:rPr lang="en-US" sz="2000">
                <a:solidFill>
                  <a:schemeClr val="tx1"/>
                </a:solidFill>
                <a:latin typeface="+mn-lt"/>
              </a:rPr>
              <a:t>Uses rules to map inbound connections to backend destinations</a:t>
            </a:r>
          </a:p>
          <a:p>
            <a:pPr marL="342900" indent="-342900">
              <a:buFont typeface="Arial" panose="020B0604020202020204" pitchFamily="34" charset="0"/>
              <a:buChar char="•"/>
            </a:pPr>
            <a:r>
              <a:rPr lang="en-US" sz="2000">
                <a:solidFill>
                  <a:schemeClr val="tx1"/>
                </a:solidFill>
                <a:latin typeface="+mn-lt"/>
              </a:rPr>
              <a:t>Health probes manage service availability</a:t>
            </a:r>
          </a:p>
        </p:txBody>
      </p:sp>
      <p:pic>
        <p:nvPicPr>
          <p:cNvPr id="7" name="Picture 6" descr="picture shows an Internet-facing multi-tier application that utilizes both external and internal load balancers.">
            <a:extLst>
              <a:ext uri="{FF2B5EF4-FFF2-40B4-BE49-F238E27FC236}">
                <a16:creationId xmlns:a16="http://schemas.microsoft.com/office/drawing/2014/main" id="{F8F2237C-0B71-4917-A0F7-66639CEBE5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4160" y="1910097"/>
            <a:ext cx="2589294" cy="4267286"/>
          </a:xfrm>
          <a:prstGeom prst="rect">
            <a:avLst/>
          </a:prstGeom>
          <a:noFill/>
          <a:ln>
            <a:noFill/>
          </a:ln>
        </p:spPr>
      </p:pic>
    </p:spTree>
    <p:extLst>
      <p:ext uri="{BB962C8B-B14F-4D97-AF65-F5344CB8AC3E}">
        <p14:creationId xmlns:p14="http://schemas.microsoft.com/office/powerpoint/2010/main" val="4251358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Application Gateway</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584775"/>
          </a:xfrm>
        </p:spPr>
        <p:txBody>
          <a:bodyPr/>
          <a:lstStyle/>
          <a:p>
            <a:r>
              <a:rPr lang="en-US" sz="1600"/>
              <a:t>Azure Application Gateway is a web traffic load balancer that enables you to manage traffic to your web applications. It is an Application Delivery Controller (ADC) as a service, offering various layer 7 load-balancing capabilities for your applications. </a:t>
            </a: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4445876" y="1893112"/>
            <a:ext cx="7535851" cy="42028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418643" y="2198633"/>
            <a:ext cx="3808076" cy="2846933"/>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When to use Application Gateway</a:t>
            </a:r>
          </a:p>
          <a:p>
            <a:endParaRPr lang="en-US" sz="1800" dirty="0"/>
          </a:p>
          <a:p>
            <a:pPr marL="285750" indent="-285750">
              <a:buFont typeface="Arial" panose="020B0604020202020204" pitchFamily="34" charset="0"/>
              <a:buChar char="•"/>
            </a:pPr>
            <a:r>
              <a:rPr lang="en-US" sz="1800" dirty="0"/>
              <a:t>Layer 7 - HTTP(s) only</a:t>
            </a:r>
          </a:p>
          <a:p>
            <a:pPr marL="285750" indent="-285750">
              <a:buFont typeface="Arial" panose="020B0604020202020204" pitchFamily="34" charset="0"/>
              <a:buChar char="•"/>
            </a:pPr>
            <a:r>
              <a:rPr lang="en-US" sz="1800" dirty="0"/>
              <a:t>Supports WAF -stateful inspection</a:t>
            </a:r>
          </a:p>
          <a:p>
            <a:pPr marL="285750" indent="-285750">
              <a:buFont typeface="Arial" panose="020B0604020202020204" pitchFamily="34" charset="0"/>
              <a:buChar char="•"/>
            </a:pPr>
            <a:r>
              <a:rPr lang="en-US" sz="1800" dirty="0"/>
              <a:t>Traffic routing</a:t>
            </a:r>
          </a:p>
          <a:p>
            <a:pPr marL="285750" indent="-285750">
              <a:buFont typeface="Arial" panose="020B0604020202020204" pitchFamily="34" charset="0"/>
              <a:buChar char="•"/>
            </a:pPr>
            <a:r>
              <a:rPr lang="en-US" sz="1800" dirty="0"/>
              <a:t>SSL/TLS termination </a:t>
            </a:r>
          </a:p>
          <a:p>
            <a:pPr marL="285750" indent="-285750">
              <a:buFont typeface="Arial" panose="020B0604020202020204" pitchFamily="34" charset="0"/>
              <a:buChar char="•"/>
            </a:pPr>
            <a:r>
              <a:rPr lang="en-US" sz="1800" dirty="0"/>
              <a:t>Supports PaaS and Ips</a:t>
            </a:r>
          </a:p>
          <a:p>
            <a:pPr marL="285750" indent="-285750">
              <a:buFont typeface="Arial" panose="020B0604020202020204" pitchFamily="34" charset="0"/>
              <a:buChar char="•"/>
            </a:pPr>
            <a:r>
              <a:rPr lang="en-US" sz="1800" dirty="0"/>
              <a:t>Regional service </a:t>
            </a:r>
          </a:p>
        </p:txBody>
      </p:sp>
      <p:pic>
        <p:nvPicPr>
          <p:cNvPr id="3074" name="Picture 2" descr="diagram of an application gateway in an Azure virtual network ">
            <a:extLst>
              <a:ext uri="{FF2B5EF4-FFF2-40B4-BE49-F238E27FC236}">
                <a16:creationId xmlns:a16="http://schemas.microsoft.com/office/drawing/2014/main" id="{DBF4D0CB-03C4-43CC-8240-76CF6D13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881" y="2597879"/>
            <a:ext cx="7049839" cy="2946612"/>
          </a:xfrm>
          <a:prstGeom prst="rect">
            <a:avLst/>
          </a:prstGeom>
          <a:noFill/>
        </p:spPr>
      </p:pic>
    </p:spTree>
    <p:extLst>
      <p:ext uri="{BB962C8B-B14F-4D97-AF65-F5344CB8AC3E}">
        <p14:creationId xmlns:p14="http://schemas.microsoft.com/office/powerpoint/2010/main" val="3209447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Content Delivery Network</a:t>
            </a:r>
            <a:r>
              <a:rPr lang="en-US" dirty="0">
                <a:solidFill>
                  <a:srgbClr val="243A5E"/>
                </a:solidFill>
              </a:rPr>
              <a:t> </a:t>
            </a:r>
            <a:r>
              <a:rPr lang="en-US" dirty="0"/>
              <a:t>(CDN)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Azure CDN offers developers a global solution for rapidly delivering high-bandwidth content to users by caching their content at strategically placed physical nodes across the world.</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5819" y="1936875"/>
            <a:ext cx="5436005" cy="392415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When to leverage a CDN: </a:t>
            </a:r>
          </a:p>
          <a:p>
            <a:endParaRPr lang="en-US" sz="2000"/>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point-of-presence locations that are close to large clusters of users.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to reduce latency - both the transmission delay and the number of router hops.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custom domains, file compression, caching, and geo-filtering.</a:t>
            </a:r>
          </a:p>
          <a:p>
            <a:endParaRPr lang="en-US" sz="2000"/>
          </a:p>
        </p:txBody>
      </p:sp>
      <p:pic>
        <p:nvPicPr>
          <p:cNvPr id="9" name="Picture 8" descr="content-delivery-network.">
            <a:extLst>
              <a:ext uri="{FF2B5EF4-FFF2-40B4-BE49-F238E27FC236}">
                <a16:creationId xmlns:a16="http://schemas.microsoft.com/office/drawing/2014/main" id="{A16B1440-4920-4B31-AFB9-8B79F048A987}"/>
              </a:ext>
            </a:extLst>
          </p:cNvPr>
          <p:cNvPicPr>
            <a:picLocks noChangeAspect="1"/>
          </p:cNvPicPr>
          <p:nvPr/>
        </p:nvPicPr>
        <p:blipFill>
          <a:blip r:embed="rId4"/>
          <a:stretch>
            <a:fillRect/>
          </a:stretch>
        </p:blipFill>
        <p:spPr bwMode="auto">
          <a:xfrm>
            <a:off x="7521978" y="2440371"/>
            <a:ext cx="2949575" cy="2330450"/>
          </a:xfrm>
          <a:prstGeom prst="rect">
            <a:avLst/>
          </a:prstGeom>
          <a:noFill/>
          <a:ln>
            <a:noFill/>
          </a:ln>
        </p:spPr>
      </p:pic>
    </p:spTree>
    <p:extLst>
      <p:ext uri="{BB962C8B-B14F-4D97-AF65-F5344CB8AC3E}">
        <p14:creationId xmlns:p14="http://schemas.microsoft.com/office/powerpoint/2010/main" val="8180854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Front Door </a:t>
            </a:r>
            <a:r>
              <a:rPr lang="en-US" dirty="0"/>
              <a:t>Service</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p:txBody>
          <a:bodyPr/>
          <a:lstStyle/>
          <a:p>
            <a:r>
              <a:rPr lang="en-US" sz="1800"/>
              <a:t>Azure Front Door Service enables you to define, manage, and monitor the global routing for your web traffic by optimizing for best performance and instant global failover for high availability. </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5512" y="2157061"/>
            <a:ext cx="5436005" cy="383181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Choose Front Door when: </a:t>
            </a:r>
          </a:p>
          <a:p>
            <a:pPr>
              <a:spcBef>
                <a:spcPts val="0"/>
              </a:spcBef>
              <a:spcAft>
                <a:spcPts val="600"/>
              </a:spcAft>
              <a:defRPr/>
            </a:pPr>
            <a:endParaRPr lang="en-US" sz="1800">
              <a:solidFill>
                <a:srgbClr val="000000"/>
              </a:solidFill>
              <a:latin typeface="Segoe UI"/>
            </a:endParaRP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to ensure that requests are sent to the lowest latency backends (low latency)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have primary and secondary backends (priority)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want to distribute traffic using weight coefficients (weighted)</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want to ensure requests from the same end user gets sent to the same backend (affinity)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Your traffic is HTTP(s) based and you need WAF and/or CDN integration</a:t>
            </a:r>
          </a:p>
        </p:txBody>
      </p:sp>
      <p:pic>
        <p:nvPicPr>
          <p:cNvPr id="7" name="Picture 6" descr="Azure Front Door Service.">
            <a:extLst>
              <a:ext uri="{FF2B5EF4-FFF2-40B4-BE49-F238E27FC236}">
                <a16:creationId xmlns:a16="http://schemas.microsoft.com/office/drawing/2014/main" id="{36326520-D7F4-4790-BDFA-7CFAFA988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786" y="1787398"/>
            <a:ext cx="4099224" cy="4092096"/>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7410786" y="1787399"/>
            <a:ext cx="4362568" cy="42585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2852380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Traffic Manager</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Traffic Manager is a DNS-based traffic load balancer that enables you to distribute traffic optimally to services across global Azure regions. Traffic Manager provides a range of traffic-routing methods to distribute traffic such as priority, weighted, performance, geographic, multi-value, or subnet.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337350" y="2083708"/>
            <a:ext cx="5436005" cy="424193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2996" y="2249394"/>
            <a:ext cx="5436005" cy="209288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Choose Traffic Manager when you need:</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To increase application availability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Improve application performance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Combine hybrid applications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Distribute traffic for complex deployments</a:t>
            </a:r>
          </a:p>
          <a:p>
            <a:pPr>
              <a:spcBef>
                <a:spcPts val="0"/>
              </a:spcBef>
              <a:spcAft>
                <a:spcPts val="600"/>
              </a:spcAft>
            </a:pPr>
            <a:endParaRPr lang="en-US" sz="1800">
              <a:solidFill>
                <a:schemeClr val="tx1"/>
              </a:solidFill>
              <a:latin typeface="+mn-lt"/>
            </a:endParaRPr>
          </a:p>
        </p:txBody>
      </p:sp>
      <p:pic>
        <p:nvPicPr>
          <p:cNvPr id="9" name="Picture 8" descr="diagram shows endpoint priority-based routing with Traffic Manager.">
            <a:extLst>
              <a:ext uri="{FF2B5EF4-FFF2-40B4-BE49-F238E27FC236}">
                <a16:creationId xmlns:a16="http://schemas.microsoft.com/office/drawing/2014/main" id="{1CC3526D-B289-480B-83CC-C5C1F438D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488" y="2193234"/>
            <a:ext cx="5229867" cy="4022882"/>
          </a:xfrm>
          <a:prstGeom prst="rect">
            <a:avLst/>
          </a:prstGeom>
        </p:spPr>
      </p:pic>
    </p:spTree>
    <p:extLst>
      <p:ext uri="{BB962C8B-B14F-4D97-AF65-F5344CB8AC3E}">
        <p14:creationId xmlns:p14="http://schemas.microsoft.com/office/powerpoint/2010/main" val="1218772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application protection services </a:t>
            </a:r>
            <a:endParaRPr lang="en-US"/>
          </a:p>
        </p:txBody>
      </p:sp>
      <p:grpSp>
        <p:nvGrpSpPr>
          <p:cNvPr id="6" name="Group 5" descr="Icon of coding brackets">
            <a:extLst>
              <a:ext uri="{FF2B5EF4-FFF2-40B4-BE49-F238E27FC236}">
                <a16:creationId xmlns:a16="http://schemas.microsoft.com/office/drawing/2014/main" id="{FB7B7F5B-79BC-4520-BF7A-FC8C70963777}"/>
              </a:ext>
            </a:extLst>
          </p:cNvPr>
          <p:cNvGrpSpPr/>
          <p:nvPr/>
        </p:nvGrpSpPr>
        <p:grpSpPr>
          <a:xfrm>
            <a:off x="10126911" y="2777870"/>
            <a:ext cx="1281600" cy="1281600"/>
            <a:chOff x="3031668" y="5400675"/>
            <a:chExt cx="702132" cy="702232"/>
          </a:xfrm>
        </p:grpSpPr>
        <p:grpSp>
          <p:nvGrpSpPr>
            <p:cNvPr id="7" name="Group 6">
              <a:extLst>
                <a:ext uri="{FF2B5EF4-FFF2-40B4-BE49-F238E27FC236}">
                  <a16:creationId xmlns:a16="http://schemas.microsoft.com/office/drawing/2014/main" id="{DA334474-EE1C-4041-9E75-67A2FEF703C4}"/>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9" name="Freeform 5">
                <a:extLst>
                  <a:ext uri="{FF2B5EF4-FFF2-40B4-BE49-F238E27FC236}">
                    <a16:creationId xmlns:a16="http://schemas.microsoft.com/office/drawing/2014/main" id="{CDC2B4B3-65A9-4EA2-A55C-916CB32E8EF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D82C6088-F33D-4068-A3FB-E988FD22AD7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coding brackets">
              <a:extLst>
                <a:ext uri="{FF2B5EF4-FFF2-40B4-BE49-F238E27FC236}">
                  <a16:creationId xmlns:a16="http://schemas.microsoft.com/office/drawing/2014/main" id="{C435B403-DF0E-4F83-BD04-4104CD924FAF}"/>
                </a:ext>
              </a:extLst>
            </p:cNvPr>
            <p:cNvPicPr>
              <a:picLocks noChangeAspect="1"/>
            </p:cNvPicPr>
            <p:nvPr/>
          </p:nvPicPr>
          <p:blipFill>
            <a:blip r:embed="rId3"/>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2916615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Service endpoints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Virtual Network (</a:t>
            </a:r>
            <a:r>
              <a:rPr lang="en-US" sz="1800" err="1"/>
              <a:t>VNet</a:t>
            </a:r>
            <a:r>
              <a:rPr lang="en-US" sz="1800"/>
              <a:t>) service endpoint provides secure and direct connectivity to Azure services over an optimized route over the Azure backbone network</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83219" y="2249394"/>
            <a:ext cx="4794000" cy="252376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Key Benefits:</a:t>
            </a:r>
          </a:p>
          <a:p>
            <a:pPr marL="285750" indent="-285750">
              <a:buFont typeface="Arial" panose="020B0604020202020204" pitchFamily="34" charset="0"/>
              <a:buChar char="•"/>
            </a:pPr>
            <a:r>
              <a:rPr lang="en-US" sz="1800">
                <a:solidFill>
                  <a:srgbClr val="000000"/>
                </a:solidFill>
                <a:latin typeface="Segoe UI"/>
              </a:rPr>
              <a:t>Improved security for your Azure service resources</a:t>
            </a:r>
          </a:p>
          <a:p>
            <a:pPr marL="285750" indent="-285750">
              <a:buFont typeface="Arial" panose="020B0604020202020204" pitchFamily="34" charset="0"/>
              <a:buChar char="•"/>
            </a:pPr>
            <a:r>
              <a:rPr lang="en-US" sz="1800">
                <a:solidFill>
                  <a:srgbClr val="000000"/>
                </a:solidFill>
                <a:latin typeface="Segoe UI"/>
              </a:rPr>
              <a:t>Optimal routing for Azure service traffic from your virtual network</a:t>
            </a:r>
          </a:p>
          <a:p>
            <a:pPr marL="285750" indent="-285750">
              <a:buFont typeface="Arial" panose="020B0604020202020204" pitchFamily="34" charset="0"/>
              <a:buChar char="•"/>
            </a:pPr>
            <a:r>
              <a:rPr lang="en-US" sz="1800">
                <a:solidFill>
                  <a:srgbClr val="000000"/>
                </a:solidFill>
                <a:latin typeface="Segoe UI"/>
              </a:rPr>
              <a:t>Simple to set up with less management overhead</a:t>
            </a:r>
          </a:p>
        </p:txBody>
      </p:sp>
      <p:pic>
        <p:nvPicPr>
          <p:cNvPr id="9" name="Picture 8" descr="Service endpoints">
            <a:extLst>
              <a:ext uri="{FF2B5EF4-FFF2-40B4-BE49-F238E27FC236}">
                <a16:creationId xmlns:a16="http://schemas.microsoft.com/office/drawing/2014/main" id="{BC09B0D3-4D2B-40CC-B164-78404AEE0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083" y="2006663"/>
            <a:ext cx="4827668" cy="4206568"/>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006664"/>
            <a:ext cx="6377939" cy="420656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1649132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Azure Private Link</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Private Link enables you to access Azure PaaS Services (for example, Azure Storage and SQL Database) and Azure hosted customer-owned/partner services over a private endpoint in your virtual network. Private link is used to access PaaS services such as Azure Storage, Azure SQL, App Services and more as illustrated below.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464722"/>
            <a:ext cx="6377939" cy="287155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8" y="2283746"/>
            <a:ext cx="4963327" cy="423192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000">
                <a:solidFill>
                  <a:schemeClr val="tx2">
                    <a:lumMod val="50000"/>
                  </a:schemeClr>
                </a:solidFill>
              </a:rPr>
              <a:t>Recommend private link or private endpoints when:</a:t>
            </a:r>
          </a:p>
          <a:p>
            <a:pPr algn="l"/>
            <a:endParaRPr lang="en-US" sz="200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private connectivity to services on Azure</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integration with on-premises and peered networks</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traffic to remain on Microsoft network, with no public internet access</a:t>
            </a:r>
          </a:p>
          <a:p>
            <a:endParaRPr lang="en-US" sz="2000"/>
          </a:p>
        </p:txBody>
      </p:sp>
      <p:pic>
        <p:nvPicPr>
          <p:cNvPr id="7" name="Picture 6" descr="Diagram showing the Private Link topology. Starting from services attached to Private Link, then linked and made available in the customer VNet through a Private Endpoint.">
            <a:extLst>
              <a:ext uri="{FF2B5EF4-FFF2-40B4-BE49-F238E27FC236}">
                <a16:creationId xmlns:a16="http://schemas.microsoft.com/office/drawing/2014/main" id="{07D96E7D-02D1-4EDD-B52A-6F155D87AF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9755" y="2664777"/>
            <a:ext cx="5943600" cy="2511425"/>
          </a:xfrm>
          <a:prstGeom prst="rect">
            <a:avLst/>
          </a:prstGeom>
          <a:noFill/>
          <a:ln>
            <a:noFill/>
          </a:ln>
        </p:spPr>
      </p:pic>
    </p:spTree>
    <p:extLst>
      <p:ext uri="{BB962C8B-B14F-4D97-AF65-F5344CB8AC3E}">
        <p14:creationId xmlns:p14="http://schemas.microsoft.com/office/powerpoint/2010/main" val="20916389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Network security groups</a:t>
            </a:r>
            <a:endParaRPr lang="en-US" dirty="0">
              <a:solidFill>
                <a:srgbClr val="243A5E"/>
              </a:solidFill>
            </a:endParaRPr>
          </a:p>
        </p:txBody>
      </p:sp>
      <p:sp>
        <p:nvSpPr>
          <p:cNvPr id="6" name="Text Placeholder 5"/>
          <p:cNvSpPr>
            <a:spLocks noGrp="1"/>
          </p:cNvSpPr>
          <p:nvPr>
            <p:ph type="body" sz="quarter" idx="4294967295"/>
          </p:nvPr>
        </p:nvSpPr>
        <p:spPr>
          <a:xfrm>
            <a:off x="1436774" y="1542527"/>
            <a:ext cx="10204450" cy="895350"/>
          </a:xfrm>
        </p:spPr>
        <p:txBody>
          <a:bodyPr/>
          <a:lstStyle/>
          <a:p>
            <a:pPr lvl="1"/>
            <a:r>
              <a:rPr lang="en-US"/>
              <a:t>You can filter network traffic to and from Azure resources in an Azure virtual network with a network security group. </a:t>
            </a:r>
          </a:p>
        </p:txBody>
      </p:sp>
      <p:sp>
        <p:nvSpPr>
          <p:cNvPr id="2" name="Text Placeholder 1"/>
          <p:cNvSpPr>
            <a:spLocks noGrp="1"/>
          </p:cNvSpPr>
          <p:nvPr>
            <p:ph type="body" sz="quarter" idx="4294967295"/>
          </p:nvPr>
        </p:nvSpPr>
        <p:spPr>
          <a:xfrm>
            <a:off x="1436774" y="2631552"/>
            <a:ext cx="10204450" cy="896938"/>
          </a:xfrm>
        </p:spPr>
        <p:txBody>
          <a:bodyPr/>
          <a:lstStyle/>
          <a:p>
            <a:pPr lvl="1"/>
            <a:r>
              <a:rPr lang="en-US"/>
              <a:t>A network security group (NSG) contains a list of Access Control List (ACL) rules that allow or deny network traffic to subnets, NICs, or both. </a:t>
            </a:r>
          </a:p>
        </p:txBody>
      </p:sp>
      <p:sp>
        <p:nvSpPr>
          <p:cNvPr id="3" name="Text Placeholder 2"/>
          <p:cNvSpPr>
            <a:spLocks noGrp="1"/>
          </p:cNvSpPr>
          <p:nvPr>
            <p:ph type="body" sz="quarter" idx="4294967295"/>
          </p:nvPr>
        </p:nvSpPr>
        <p:spPr>
          <a:xfrm>
            <a:off x="1436774" y="3722165"/>
            <a:ext cx="10204450" cy="896937"/>
          </a:xfrm>
        </p:spPr>
        <p:txBody>
          <a:bodyPr/>
          <a:lstStyle/>
          <a:p>
            <a:pPr lvl="1"/>
            <a:r>
              <a:rPr lang="en-US"/>
              <a:t>NSGs contain two sets of rules: inbound and outbound. The priority for a rule must be unique within each set. </a:t>
            </a:r>
          </a:p>
        </p:txBody>
      </p:sp>
      <p:grpSp>
        <p:nvGrpSpPr>
          <p:cNvPr id="21" name="Group 20">
            <a:extLst>
              <a:ext uri="{FF2B5EF4-FFF2-40B4-BE49-F238E27FC236}">
                <a16:creationId xmlns:a16="http://schemas.microsoft.com/office/drawing/2014/main" id="{50296F42-36F0-4421-8F37-0893FDF0CE2A}"/>
              </a:ext>
              <a:ext uri="{C183D7F6-B498-43B3-948B-1728B52AA6E4}">
                <adec:decorative xmlns:adec="http://schemas.microsoft.com/office/drawing/2017/decorative" val="1"/>
              </a:ext>
            </a:extLst>
          </p:cNvPr>
          <p:cNvGrpSpPr/>
          <p:nvPr/>
        </p:nvGrpSpPr>
        <p:grpSpPr>
          <a:xfrm>
            <a:off x="418642" y="1456897"/>
            <a:ext cx="896426" cy="896552"/>
            <a:chOff x="3031669" y="1620003"/>
            <a:chExt cx="702132" cy="702231"/>
          </a:xfrm>
        </p:grpSpPr>
        <p:grpSp>
          <p:nvGrpSpPr>
            <p:cNvPr id="22" name="Group 21">
              <a:extLst>
                <a:ext uri="{FF2B5EF4-FFF2-40B4-BE49-F238E27FC236}">
                  <a16:creationId xmlns:a16="http://schemas.microsoft.com/office/drawing/2014/main" id="{85A91A44-41DD-4DF9-BE2E-2867F808B30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4" name="Freeform 5">
                <a:extLst>
                  <a:ext uri="{FF2B5EF4-FFF2-40B4-BE49-F238E27FC236}">
                    <a16:creationId xmlns:a16="http://schemas.microsoft.com/office/drawing/2014/main" id="{00BB3DDC-3DFB-47D6-97A4-FECC0788975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981F194C-DC5E-4A1E-8D20-35F6CB59C8B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descr="Icon of three concentric arcs">
              <a:extLst>
                <a:ext uri="{FF2B5EF4-FFF2-40B4-BE49-F238E27FC236}">
                  <a16:creationId xmlns:a16="http://schemas.microsoft.com/office/drawing/2014/main" id="{DF2B7AC4-267F-4AC8-AFF8-0C19B54B8576}"/>
                </a:ext>
              </a:extLst>
            </p:cNvPr>
            <p:cNvPicPr>
              <a:picLocks noChangeAspect="1"/>
            </p:cNvPicPr>
            <p:nvPr/>
          </p:nvPicPr>
          <p:blipFill>
            <a:blip r:embed="rId4"/>
            <a:stretch>
              <a:fillRect/>
            </a:stretch>
          </p:blipFill>
          <p:spPr>
            <a:xfrm>
              <a:off x="3196572" y="1784956"/>
              <a:ext cx="372325" cy="372325"/>
            </a:xfrm>
            <a:prstGeom prst="rect">
              <a:avLst/>
            </a:prstGeom>
          </p:spPr>
        </p:pic>
      </p:grpSp>
      <p:grpSp>
        <p:nvGrpSpPr>
          <p:cNvPr id="26" name="Group 25">
            <a:extLst>
              <a:ext uri="{FF2B5EF4-FFF2-40B4-BE49-F238E27FC236}">
                <a16:creationId xmlns:a16="http://schemas.microsoft.com/office/drawing/2014/main" id="{3A1127E7-9A62-4EE0-8DD6-CC7351EFDF13}"/>
              </a:ext>
              <a:ext uri="{C183D7F6-B498-43B3-948B-1728B52AA6E4}">
                <adec:decorative xmlns:adec="http://schemas.microsoft.com/office/drawing/2017/decorative" val="1"/>
              </a:ext>
            </a:extLst>
          </p:cNvPr>
          <p:cNvGrpSpPr/>
          <p:nvPr/>
        </p:nvGrpSpPr>
        <p:grpSpPr>
          <a:xfrm>
            <a:off x="418642" y="2546889"/>
            <a:ext cx="896426" cy="896552"/>
            <a:chOff x="3031669" y="2473749"/>
            <a:chExt cx="702132" cy="702231"/>
          </a:xfrm>
        </p:grpSpPr>
        <p:grpSp>
          <p:nvGrpSpPr>
            <p:cNvPr id="27" name="Group 26">
              <a:extLst>
                <a:ext uri="{FF2B5EF4-FFF2-40B4-BE49-F238E27FC236}">
                  <a16:creationId xmlns:a16="http://schemas.microsoft.com/office/drawing/2014/main" id="{C4F6E91B-1DB9-4504-97ED-3256E2D9C413}"/>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9" name="Freeform 5">
                <a:extLst>
                  <a:ext uri="{FF2B5EF4-FFF2-40B4-BE49-F238E27FC236}">
                    <a16:creationId xmlns:a16="http://schemas.microsoft.com/office/drawing/2014/main" id="{2B8224CA-5D03-430B-B2BB-A40122A5F3A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ED7C22A2-743B-4160-9E42-3A0CE0242FF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a arrow in a circular path with a timer inside the circle">
              <a:extLst>
                <a:ext uri="{FF2B5EF4-FFF2-40B4-BE49-F238E27FC236}">
                  <a16:creationId xmlns:a16="http://schemas.microsoft.com/office/drawing/2014/main" id="{AFF1A7E4-06D1-4511-95D0-679F2E3F3E32}"/>
                </a:ext>
              </a:extLst>
            </p:cNvPr>
            <p:cNvPicPr>
              <a:picLocks noChangeAspect="1"/>
            </p:cNvPicPr>
            <p:nvPr/>
          </p:nvPicPr>
          <p:blipFill>
            <a:blip r:embed="rId5"/>
            <a:stretch>
              <a:fillRect/>
            </a:stretch>
          </p:blipFill>
          <p:spPr>
            <a:xfrm>
              <a:off x="3196572" y="2638702"/>
              <a:ext cx="372325" cy="372325"/>
            </a:xfrm>
            <a:prstGeom prst="rect">
              <a:avLst/>
            </a:prstGeom>
          </p:spPr>
        </p:pic>
      </p:grpSp>
      <p:grpSp>
        <p:nvGrpSpPr>
          <p:cNvPr id="31" name="Group 30">
            <a:extLst>
              <a:ext uri="{FF2B5EF4-FFF2-40B4-BE49-F238E27FC236}">
                <a16:creationId xmlns:a16="http://schemas.microsoft.com/office/drawing/2014/main" id="{482705F2-C685-4DD8-9A46-B3F6C5643790}"/>
              </a:ext>
              <a:ext uri="{C183D7F6-B498-43B3-948B-1728B52AA6E4}">
                <adec:decorative xmlns:adec="http://schemas.microsoft.com/office/drawing/2017/decorative" val="1"/>
              </a:ext>
            </a:extLst>
          </p:cNvPr>
          <p:cNvGrpSpPr/>
          <p:nvPr/>
        </p:nvGrpSpPr>
        <p:grpSpPr>
          <a:xfrm>
            <a:off x="418642" y="3636881"/>
            <a:ext cx="896425" cy="896553"/>
            <a:chOff x="3088645" y="5729498"/>
            <a:chExt cx="648328" cy="648420"/>
          </a:xfrm>
        </p:grpSpPr>
        <p:grpSp>
          <p:nvGrpSpPr>
            <p:cNvPr id="32" name="Group 31">
              <a:extLst>
                <a:ext uri="{FF2B5EF4-FFF2-40B4-BE49-F238E27FC236}">
                  <a16:creationId xmlns:a16="http://schemas.microsoft.com/office/drawing/2014/main" id="{F35F2FE6-10CE-4619-A0EF-AC7B3F0AF10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4" name="Freeform 5">
                <a:extLst>
                  <a:ext uri="{FF2B5EF4-FFF2-40B4-BE49-F238E27FC236}">
                    <a16:creationId xmlns:a16="http://schemas.microsoft.com/office/drawing/2014/main" id="{04592E9A-897F-45BE-AFB6-D9A1C40FD4B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997B002D-3D28-45B5-8197-33B932510DE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three dots and outward pointing chevrons on left and right">
              <a:extLst>
                <a:ext uri="{FF2B5EF4-FFF2-40B4-BE49-F238E27FC236}">
                  <a16:creationId xmlns:a16="http://schemas.microsoft.com/office/drawing/2014/main" id="{ECA7BDDA-0AB0-4393-B28A-60989491B994}"/>
                </a:ext>
              </a:extLst>
            </p:cNvPr>
            <p:cNvPicPr>
              <a:picLocks noChangeAspect="1"/>
            </p:cNvPicPr>
            <p:nvPr/>
          </p:nvPicPr>
          <p:blipFill>
            <a:blip r:embed="rId6"/>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884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dirty="0"/>
              <a:t>Azure firewall is a cloud-native network security service offering high-availability and scalability. Azure Firewall provides inbound protection for non-HTTP/S protocols (for example, RDP, SSH, FTP), outbound network-level protection for all ports and protocols, and application-level protection for outbound HTTP/S.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096000" y="2333804"/>
            <a:ext cx="5691724" cy="383498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22759" y="2926503"/>
            <a:ext cx="5579964" cy="293926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Use Azure Firewall to: </a:t>
            </a:r>
          </a:p>
          <a:p>
            <a:endParaRPr lang="en-US" sz="200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Protect your network against infiltration.</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Implement hierarchical firewall policies.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Configure spoke-to-spoke connectivity.</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Monitor incoming and outgoing traffic.</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If you require multiple firewalls.</a:t>
            </a:r>
          </a:p>
          <a:p>
            <a:pPr>
              <a:spcBef>
                <a:spcPts val="0"/>
              </a:spcBef>
              <a:spcAft>
                <a:spcPts val="600"/>
              </a:spcAft>
            </a:pPr>
            <a:endParaRPr lang="en-US" sz="2000"/>
          </a:p>
        </p:txBody>
      </p:sp>
      <p:pic>
        <p:nvPicPr>
          <p:cNvPr id="9" name="Picture 8" descr="Azure Firewall.">
            <a:extLst>
              <a:ext uri="{FF2B5EF4-FFF2-40B4-BE49-F238E27FC236}">
                <a16:creationId xmlns:a16="http://schemas.microsoft.com/office/drawing/2014/main" id="{ABF8575E-8EB2-466F-940C-B04F46096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440" y="2636475"/>
            <a:ext cx="5105400" cy="3324225"/>
          </a:xfrm>
          <a:prstGeom prst="rect">
            <a:avLst/>
          </a:prstGeom>
        </p:spPr>
      </p:pic>
    </p:spTree>
    <p:extLst>
      <p:ext uri="{BB962C8B-B14F-4D97-AF65-F5344CB8AC3E}">
        <p14:creationId xmlns:p14="http://schemas.microsoft.com/office/powerpoint/2010/main" val="29118690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6079671" cy="3724096"/>
          </a:xfrm>
        </p:spPr>
        <p:txBody>
          <a:bodyPr/>
          <a:lstStyle/>
          <a:p>
            <a:pPr marL="342900" lvl="1" indent="-342900">
              <a:buFont typeface="Arial" panose="020B0604020202020204" pitchFamily="34" charset="0"/>
              <a:buChar char="•"/>
            </a:pPr>
            <a:r>
              <a:rPr lang="en-US"/>
              <a:t>Recommend a network architecture solution based on workload requirements </a:t>
            </a:r>
          </a:p>
          <a:p>
            <a:pPr marL="342900" lvl="1" indent="-342900">
              <a:buFont typeface="Arial" panose="020B0604020202020204" pitchFamily="34" charset="0"/>
              <a:buChar char="•"/>
            </a:pPr>
            <a:r>
              <a:rPr lang="en-US"/>
              <a:t>Design for on-premises connectivity to Azure virtual networks </a:t>
            </a:r>
          </a:p>
          <a:p>
            <a:pPr marL="342900" lvl="1" indent="-342900">
              <a:buFont typeface="Arial" panose="020B0604020202020204" pitchFamily="34" charset="0"/>
              <a:buChar char="•"/>
            </a:pPr>
            <a:r>
              <a:rPr lang="en-US"/>
              <a:t>Design for Azure network connectivity services</a:t>
            </a:r>
          </a:p>
          <a:p>
            <a:pPr marL="342900" lvl="1" indent="-342900">
              <a:buFont typeface="Arial" panose="020B0604020202020204" pitchFamily="34" charset="0"/>
              <a:buChar char="•"/>
            </a:pPr>
            <a:r>
              <a:rPr lang="en-US"/>
              <a:t>Design for application delivery services </a:t>
            </a:r>
          </a:p>
          <a:p>
            <a:pPr marL="342900" lvl="1" indent="-342900">
              <a:buFont typeface="Arial" panose="020B0604020202020204" pitchFamily="34" charset="0"/>
              <a:buChar char="•"/>
            </a:pPr>
            <a:r>
              <a:rPr lang="en-US"/>
              <a:t>Design for application protection services </a:t>
            </a:r>
          </a:p>
          <a:p>
            <a:pPr marL="342900" lvl="1" indent="-342900">
              <a:buFont typeface="Arial" panose="020B0604020202020204" pitchFamily="34" charset="0"/>
              <a:buChar char="•"/>
            </a:pPr>
            <a:endParaRPr lang="en-US"/>
          </a:p>
          <a:p>
            <a:pPr marL="342900" lvl="1" indent="-342900">
              <a:buFont typeface="Arial" panose="020B0604020202020204" pitchFamily="34" charset="0"/>
              <a:buChar char="•"/>
            </a:pPr>
            <a:endParaRPr lang="en-US"/>
          </a:p>
        </p:txBody>
      </p:sp>
      <p:sp>
        <p:nvSpPr>
          <p:cNvPr id="2" name="TextBox 1">
            <a:extLst>
              <a:ext uri="{FF2B5EF4-FFF2-40B4-BE49-F238E27FC236}">
                <a16:creationId xmlns:a16="http://schemas.microsoft.com/office/drawing/2014/main" id="{4FB27062-3942-49D6-BD3F-11FCDBEADE2C}"/>
              </a:ext>
            </a:extLst>
          </p:cNvPr>
          <p:cNvSpPr txBox="1"/>
          <p:nvPr/>
        </p:nvSpPr>
        <p:spPr>
          <a:xfrm>
            <a:off x="6498771" y="1183809"/>
            <a:ext cx="5463682" cy="514794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network solutions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network architecture solution based on workload requirements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the Internet</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on-premises networks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Optimize network performance for applications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to optimize network security</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load balancing and routing solution</a:t>
            </a:r>
          </a:p>
          <a:p>
            <a:pPr marR="0" lvl="0">
              <a:lnSpc>
                <a:spcPct val="107000"/>
              </a:lnSpc>
              <a:spcBef>
                <a:spcPts val="0"/>
              </a:spcBef>
              <a:spcAft>
                <a:spcPts val="0"/>
              </a:spcAft>
            </a:pPr>
            <a:endParaRPr lang="en-US" sz="18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Web Application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Web Application Firewall (WAF) provides centralized protection to your web applications from common web exploits and vulnerabilities such as SQL injection, and cross site scripting. Azure WAF provides out of box protection from OWASP top 10 vulnerabilities via managed rules.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39" y="2142621"/>
            <a:ext cx="6377939" cy="427488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79696" y="2654665"/>
            <a:ext cx="4705409" cy="247760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When to use Web Application firewall:</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To prevent attacks in application code</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800">
                <a:solidFill>
                  <a:srgbClr val="000000"/>
                </a:solidFill>
                <a:latin typeface="Segoe UI"/>
              </a:rPr>
              <a:t>Centrally manage security for applications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Deploy</a:t>
            </a:r>
            <a:r>
              <a:rPr lang="en-US" sz="1800">
                <a:solidFill>
                  <a:srgbClr val="000000"/>
                </a:solidFill>
                <a:latin typeface="Segoe UI"/>
              </a:rPr>
              <a:t> WAF with Azure Application Gateway, Azure Front Door and Azure Content Delivery Network (CDN) </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endParaRPr lang="en-US" sz="2000"/>
          </a:p>
        </p:txBody>
      </p:sp>
      <p:pic>
        <p:nvPicPr>
          <p:cNvPr id="7" name="Picture 6" descr="Web Application Firewall">
            <a:extLst>
              <a:ext uri="{FF2B5EF4-FFF2-40B4-BE49-F238E27FC236}">
                <a16:creationId xmlns:a16="http://schemas.microsoft.com/office/drawing/2014/main" id="{7958DF08-9B2F-4E09-A661-CF41B4AB6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834" y="2336645"/>
            <a:ext cx="5792470" cy="3886835"/>
          </a:xfrm>
          <a:prstGeom prst="rect">
            <a:avLst/>
          </a:prstGeom>
        </p:spPr>
      </p:pic>
    </p:spTree>
    <p:extLst>
      <p:ext uri="{BB962C8B-B14F-4D97-AF65-F5344CB8AC3E}">
        <p14:creationId xmlns:p14="http://schemas.microsoft.com/office/powerpoint/2010/main" val="7725144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DDoS Protection</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DDoS Standard Protection provides countermeasures against the most sophisticated DDoS threats. The service provides enhanced DDoS mitigation capabilities for your application and resources deployed in your virtual networks.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975231" y="1883391"/>
            <a:ext cx="4798124" cy="43298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7165" y="2786507"/>
            <a:ext cx="5436005" cy="333937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Use DDoS protection Standard:</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Always-on traffic monitoring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Adaptive tuning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Multi-layered protection</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Mitigation scale</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analytics and metrics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alerting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DDoS rapid response  </a:t>
            </a:r>
          </a:p>
          <a:p>
            <a:endParaRPr lang="en-US" sz="2000"/>
          </a:p>
        </p:txBody>
      </p:sp>
      <p:pic>
        <p:nvPicPr>
          <p:cNvPr id="9" name="Picture 8" descr="DDoS Protection.">
            <a:extLst>
              <a:ext uri="{FF2B5EF4-FFF2-40B4-BE49-F238E27FC236}">
                <a16:creationId xmlns:a16="http://schemas.microsoft.com/office/drawing/2014/main" id="{41702A9C-5E19-4ED9-AD59-241EDE24E9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2083" y="2029522"/>
            <a:ext cx="3512900" cy="3848743"/>
          </a:xfrm>
          <a:prstGeom prst="rect">
            <a:avLst/>
          </a:prstGeom>
        </p:spPr>
      </p:pic>
    </p:spTree>
    <p:extLst>
      <p:ext uri="{BB962C8B-B14F-4D97-AF65-F5344CB8AC3E}">
        <p14:creationId xmlns:p14="http://schemas.microsoft.com/office/powerpoint/2010/main" val="334801093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Bastion </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The Azure Bastion service is a fully platform-managed PaaS service which provides secure and seamless RDP/SSH connectivity to your virtual machines directly in the Azure portal over TLS.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174725"/>
            <a:ext cx="6377939" cy="377028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90" y="2277679"/>
            <a:ext cx="4612876" cy="357020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Recommend Azure Bastion when you need to:</a:t>
            </a:r>
          </a:p>
          <a:p>
            <a:pPr marL="285750" indent="-285750">
              <a:buFont typeface="Arial" panose="020B0604020202020204" pitchFamily="34" charset="0"/>
              <a:buChar char="•"/>
            </a:pPr>
            <a:r>
              <a:rPr lang="en-US" sz="1800">
                <a:solidFill>
                  <a:srgbClr val="000000"/>
                </a:solidFill>
                <a:latin typeface="Segoe UI"/>
              </a:rPr>
              <a:t>Secure remote connections from the Azure portal to Azure VMs</a:t>
            </a:r>
          </a:p>
          <a:p>
            <a:pPr marL="285750" indent="-285750">
              <a:buFont typeface="Arial" panose="020B0604020202020204" pitchFamily="34" charset="0"/>
              <a:buChar char="•"/>
            </a:pPr>
            <a:r>
              <a:rPr lang="en-US" sz="1800">
                <a:solidFill>
                  <a:srgbClr val="000000"/>
                </a:solidFill>
                <a:latin typeface="Segoe UI"/>
              </a:rPr>
              <a:t>Eliminate exposing RDP and SSH public IP addresses of your Azure VMs</a:t>
            </a:r>
          </a:p>
          <a:p>
            <a:pPr marL="285750" indent="-285750">
              <a:buFont typeface="Arial" panose="020B0604020202020204" pitchFamily="34" charset="0"/>
              <a:buChar char="•"/>
            </a:pPr>
            <a:r>
              <a:rPr lang="en-US" sz="1800">
                <a:solidFill>
                  <a:srgbClr val="000000"/>
                </a:solidFill>
                <a:latin typeface="Segoe UI"/>
              </a:rPr>
              <a:t>Access VMs across multiple, peered networks</a:t>
            </a:r>
            <a:br>
              <a:rPr lang="en-US" sz="1800">
                <a:solidFill>
                  <a:srgbClr val="000000"/>
                </a:solidFill>
                <a:latin typeface="Segoe UI"/>
              </a:rPr>
            </a:br>
            <a:endParaRPr lang="en-US" sz="1800">
              <a:solidFill>
                <a:srgbClr val="000000"/>
              </a:solidFill>
              <a:latin typeface="Segoe UI"/>
            </a:endParaRPr>
          </a:p>
          <a:p>
            <a:endParaRPr lang="en-US" sz="2000"/>
          </a:p>
        </p:txBody>
      </p:sp>
      <p:pic>
        <p:nvPicPr>
          <p:cNvPr id="7" name="Picture 6" descr="Azure Bastion ">
            <a:extLst>
              <a:ext uri="{FF2B5EF4-FFF2-40B4-BE49-F238E27FC236}">
                <a16:creationId xmlns:a16="http://schemas.microsoft.com/office/drawing/2014/main" id="{9DBC63A3-7056-486E-8695-47D8AC4F2D18}"/>
              </a:ext>
            </a:extLst>
          </p:cNvPr>
          <p:cNvPicPr>
            <a:picLocks noChangeAspect="1"/>
          </p:cNvPicPr>
          <p:nvPr/>
        </p:nvPicPr>
        <p:blipFill>
          <a:blip r:embed="rId4"/>
          <a:stretch>
            <a:fillRect/>
          </a:stretch>
        </p:blipFill>
        <p:spPr bwMode="auto">
          <a:xfrm>
            <a:off x="6287687" y="2979731"/>
            <a:ext cx="5236845" cy="2160270"/>
          </a:xfrm>
          <a:prstGeom prst="rect">
            <a:avLst/>
          </a:prstGeom>
          <a:noFill/>
          <a:ln>
            <a:noFill/>
          </a:ln>
        </p:spPr>
      </p:pic>
    </p:spTree>
    <p:extLst>
      <p:ext uri="{BB962C8B-B14F-4D97-AF65-F5344CB8AC3E}">
        <p14:creationId xmlns:p14="http://schemas.microsoft.com/office/powerpoint/2010/main" val="12348666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Just in Time (JIT) Network Access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With JIT, you can lock down the inbound traffic to your VMs, reducing exposure to attacks while providing easy access to connect to VMs when needed.</a:t>
            </a:r>
          </a:p>
        </p:txBody>
      </p:sp>
      <p:sp>
        <p:nvSpPr>
          <p:cNvPr id="3" name="TextBox 2">
            <a:extLst>
              <a:ext uri="{FF2B5EF4-FFF2-40B4-BE49-F238E27FC236}">
                <a16:creationId xmlns:a16="http://schemas.microsoft.com/office/drawing/2014/main" id="{83D58123-4793-4D29-B80A-DEC63CAFCF99}"/>
              </a:ext>
            </a:extLst>
          </p:cNvPr>
          <p:cNvSpPr txBox="1"/>
          <p:nvPr/>
        </p:nvSpPr>
        <p:spPr>
          <a:xfrm>
            <a:off x="418643" y="2492351"/>
            <a:ext cx="4121208" cy="2465290"/>
          </a:xfrm>
          <a:prstGeom prst="rect">
            <a:avLst/>
          </a:prstGeom>
          <a:noFill/>
        </p:spPr>
        <p:txBody>
          <a:bodyPr wrap="square" lIns="182880" tIns="146304" rIns="182880" bIns="146304" rtlCol="0">
            <a:spAutoFit/>
          </a:bodyPr>
          <a:lstStyle/>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Supports ports other than 3389 and 22</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Ports are blocked when not in use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Integrates with NSGs and Azure Firewall  </a:t>
            </a:r>
          </a:p>
        </p:txBody>
      </p:sp>
      <p:pic>
        <p:nvPicPr>
          <p:cNvPr id="7" name="Picture 6" descr="just-in-time">
            <a:extLst>
              <a:ext uri="{FF2B5EF4-FFF2-40B4-BE49-F238E27FC236}">
                <a16:creationId xmlns:a16="http://schemas.microsoft.com/office/drawing/2014/main" id="{65BD6AAA-C964-43BE-98BA-C940E6EE1BE2}"/>
              </a:ext>
            </a:extLst>
          </p:cNvPr>
          <p:cNvPicPr>
            <a:picLocks noChangeAspect="1"/>
          </p:cNvPicPr>
          <p:nvPr/>
        </p:nvPicPr>
        <p:blipFill>
          <a:blip r:embed="rId3"/>
          <a:stretch>
            <a:fillRect/>
          </a:stretch>
        </p:blipFill>
        <p:spPr bwMode="auto">
          <a:xfrm>
            <a:off x="6941158" y="2311376"/>
            <a:ext cx="3928110" cy="3463290"/>
          </a:xfrm>
          <a:prstGeom prst="rect">
            <a:avLst/>
          </a:prstGeom>
          <a:noFill/>
          <a:ln>
            <a:noFill/>
          </a:ln>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1869743"/>
            <a:ext cx="6377939" cy="43434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75320592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87DAB-EDF6-4448-81F0-58C9FB2E5615}"/>
              </a:ext>
            </a:extLst>
          </p:cNvPr>
          <p:cNvSpPr>
            <a:spLocks noGrp="1"/>
          </p:cNvSpPr>
          <p:nvPr>
            <p:ph type="title"/>
          </p:nvPr>
        </p:nvSpPr>
        <p:spPr/>
        <p:txBody>
          <a:bodyPr/>
          <a:lstStyle/>
          <a:p>
            <a:r>
              <a:rPr lang="en-US"/>
              <a:t>Review</a:t>
            </a:r>
          </a:p>
        </p:txBody>
      </p:sp>
      <p:pic>
        <p:nvPicPr>
          <p:cNvPr id="7" name="Picture 6">
            <a:extLst>
              <a:ext uri="{FF2B5EF4-FFF2-40B4-BE49-F238E27FC236}">
                <a16:creationId xmlns:a16="http://schemas.microsoft.com/office/drawing/2014/main" id="{001AD163-D556-4355-A0B6-F610365E535A}"/>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26095569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3AE8-519E-4E1A-BC54-1C282D7FC854}"/>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BI enterprise application</a:t>
            </a:r>
            <a:r>
              <a:rPr lang="en-US" dirty="0">
                <a:solidFill>
                  <a:srgbClr val="243A5E"/>
                </a:solidFill>
                <a:hlinkClick r:id="rId2">
                  <a:extLst>
                    <a:ext uri="{A12FA001-AC4F-418D-AE19-62706E023703}">
                      <ahyp:hlinkClr xmlns:ahyp="http://schemas.microsoft.com/office/drawing/2018/hyperlinkcolor" val="tx"/>
                    </a:ext>
                  </a:extLst>
                </a:hlinkClick>
              </a:rPr>
              <a:t> </a:t>
            </a:r>
            <a:endParaRPr lang="en-US" dirty="0">
              <a:solidFill>
                <a:srgbClr val="243A5E"/>
              </a:solidFill>
            </a:endParaRPr>
          </a:p>
        </p:txBody>
      </p:sp>
      <p:sp>
        <p:nvSpPr>
          <p:cNvPr id="6" name="Rectangle 5">
            <a:extLst>
              <a:ext uri="{FF2B5EF4-FFF2-40B4-BE49-F238E27FC236}">
                <a16:creationId xmlns:a16="http://schemas.microsoft.com/office/drawing/2014/main" id="{BEE27FF8-113A-4B4F-B245-5C6E22D95D9B}"/>
              </a:ext>
              <a:ext uri="{C183D7F6-B498-43B3-948B-1728B52AA6E4}">
                <adec:decorative xmlns:adec="http://schemas.microsoft.com/office/drawing/2017/decorative" val="1"/>
              </a:ext>
            </a:extLst>
          </p:cNvPr>
          <p:cNvSpPr/>
          <p:nvPr/>
        </p:nvSpPr>
        <p:spPr bwMode="auto">
          <a:xfrm>
            <a:off x="661740" y="1222625"/>
            <a:ext cx="10896687" cy="49932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pic>
        <p:nvPicPr>
          <p:cNvPr id="1026" name="Picture 2" descr="BI enterprise application architecture">
            <a:extLst>
              <a:ext uri="{FF2B5EF4-FFF2-40B4-BE49-F238E27FC236}">
                <a16:creationId xmlns:a16="http://schemas.microsoft.com/office/drawing/2014/main" id="{B2C59277-B57B-411B-86EA-6A2B3CAF2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43" y="1393509"/>
            <a:ext cx="9541267" cy="523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274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roup 207" descr="solution template">
            <a:extLst>
              <a:ext uri="{FF2B5EF4-FFF2-40B4-BE49-F238E27FC236}">
                <a16:creationId xmlns:a16="http://schemas.microsoft.com/office/drawing/2014/main" id="{8B16AEDA-910A-444B-94FC-E317B813897E}"/>
              </a:ext>
            </a:extLst>
          </p:cNvPr>
          <p:cNvGrpSpPr/>
          <p:nvPr/>
        </p:nvGrpSpPr>
        <p:grpSpPr>
          <a:xfrm>
            <a:off x="410734" y="1036034"/>
            <a:ext cx="11547915" cy="3336001"/>
            <a:chOff x="410734" y="1036034"/>
            <a:chExt cx="11547915" cy="3336001"/>
          </a:xfrm>
        </p:grpSpPr>
        <p:sp>
          <p:nvSpPr>
            <p:cNvPr id="93" name="Rectangle 92">
              <a:extLst>
                <a:ext uri="{FF2B5EF4-FFF2-40B4-BE49-F238E27FC236}">
                  <a16:creationId xmlns:a16="http://schemas.microsoft.com/office/drawing/2014/main" id="{040F2440-2D30-484A-ADF4-9C0691B63988}"/>
                </a:ext>
              </a:extLst>
            </p:cNvPr>
            <p:cNvSpPr/>
            <p:nvPr/>
          </p:nvSpPr>
          <p:spPr>
            <a:xfrm>
              <a:off x="1357488" y="1281615"/>
              <a:ext cx="10601161" cy="309042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DDC74633-E1D9-4600-91B7-D71CB9204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34" y="3016813"/>
              <a:ext cx="551917" cy="559586"/>
            </a:xfrm>
            <a:prstGeom prst="rect">
              <a:avLst/>
            </a:prstGeom>
          </p:spPr>
        </p:pic>
        <p:pic>
          <p:nvPicPr>
            <p:cNvPr id="59" name="Picture 58">
              <a:extLst>
                <a:ext uri="{FF2B5EF4-FFF2-40B4-BE49-F238E27FC236}">
                  <a16:creationId xmlns:a16="http://schemas.microsoft.com/office/drawing/2014/main" id="{F25BA4A5-528E-4AA8-9D57-50712902C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65" y="1897408"/>
              <a:ext cx="477817" cy="484455"/>
            </a:xfrm>
            <a:prstGeom prst="rect">
              <a:avLst/>
            </a:prstGeom>
          </p:spPr>
        </p:pic>
        <p:sp>
          <p:nvSpPr>
            <p:cNvPr id="27" name="Rectangle 26">
              <a:extLst>
                <a:ext uri="{FF2B5EF4-FFF2-40B4-BE49-F238E27FC236}">
                  <a16:creationId xmlns:a16="http://schemas.microsoft.com/office/drawing/2014/main" id="{E141788C-366B-4032-A26C-60E1EC7C0B02}"/>
                </a:ext>
              </a:extLst>
            </p:cNvPr>
            <p:cNvSpPr/>
            <p:nvPr/>
          </p:nvSpPr>
          <p:spPr>
            <a:xfrm>
              <a:off x="3770636" y="1484622"/>
              <a:ext cx="8158612" cy="27586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6C71F26-A3A2-4ED6-B5E8-604447429217}"/>
                </a:ext>
              </a:extLst>
            </p:cNvPr>
            <p:cNvSpPr/>
            <p:nvPr/>
          </p:nvSpPr>
          <p:spPr>
            <a:xfrm>
              <a:off x="1516068" y="1480109"/>
              <a:ext cx="2080516" cy="265337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D8E3E58-00DE-474A-973F-54A7AEAA25B7}"/>
                </a:ext>
              </a:extLst>
            </p:cNvPr>
            <p:cNvSpPr/>
            <p:nvPr/>
          </p:nvSpPr>
          <p:spPr>
            <a:xfrm>
              <a:off x="2754021" y="2184674"/>
              <a:ext cx="717838"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A911314-889F-4D8A-955D-F8AF20F57289}"/>
                </a:ext>
              </a:extLst>
            </p:cNvPr>
            <p:cNvSpPr/>
            <p:nvPr/>
          </p:nvSpPr>
          <p:spPr>
            <a:xfrm>
              <a:off x="1620080" y="1698617"/>
              <a:ext cx="879277" cy="97769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5EDBB8-5FCE-468A-B433-8715786ECCFA}"/>
                </a:ext>
              </a:extLst>
            </p:cNvPr>
            <p:cNvCxnSpPr>
              <a:cxnSpLocks/>
              <a:endCxn id="66" idx="1"/>
            </p:cNvCxnSpPr>
            <p:nvPr/>
          </p:nvCxnSpPr>
          <p:spPr>
            <a:xfrm>
              <a:off x="1055517" y="2184674"/>
              <a:ext cx="564563" cy="2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0DD9343-A940-478F-AE36-4D4E75217894}"/>
                </a:ext>
              </a:extLst>
            </p:cNvPr>
            <p:cNvCxnSpPr>
              <a:cxnSpLocks/>
              <a:endCxn id="89" idx="1"/>
            </p:cNvCxnSpPr>
            <p:nvPr/>
          </p:nvCxnSpPr>
          <p:spPr>
            <a:xfrm flipV="1">
              <a:off x="1062502" y="3284711"/>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91" name="Picture 2">
              <a:extLst>
                <a:ext uri="{FF2B5EF4-FFF2-40B4-BE49-F238E27FC236}">
                  <a16:creationId xmlns:a16="http://schemas.microsoft.com/office/drawing/2014/main" id="{3CACF30E-A9AE-44E3-92D1-DA70934B6BC3}"/>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0577" y="1036034"/>
              <a:ext cx="434149" cy="440180"/>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1776F0BA-69A5-491C-8A47-8FEC06D292B2}"/>
                </a:ext>
              </a:extLst>
            </p:cNvPr>
            <p:cNvSpPr txBox="1"/>
            <p:nvPr/>
          </p:nvSpPr>
          <p:spPr>
            <a:xfrm>
              <a:off x="1560842" y="3987363"/>
              <a:ext cx="1366962" cy="261610"/>
            </a:xfrm>
            <a:prstGeom prst="rect">
              <a:avLst/>
            </a:prstGeom>
            <a:solidFill>
              <a:schemeClr val="bg1"/>
            </a:solidFill>
          </p:spPr>
          <p:txBody>
            <a:bodyPr wrap="square" rtlCol="0">
              <a:spAutoFit/>
            </a:bodyPr>
            <a:lstStyle/>
            <a:p>
              <a:pPr algn="ctr"/>
              <a:r>
                <a:rPr lang="en-US" sz="1100" dirty="0">
                  <a:latin typeface="Segoe UI" panose="020B0502040204020203" pitchFamily="34" charset="0"/>
                  <a:cs typeface="Segoe UI" panose="020B0502040204020203" pitchFamily="34" charset="0"/>
                </a:rPr>
                <a:t>Perimeter network</a:t>
              </a:r>
            </a:p>
          </p:txBody>
        </p:sp>
        <p:sp>
          <p:nvSpPr>
            <p:cNvPr id="89" name="Rectangle 88">
              <a:extLst>
                <a:ext uri="{FF2B5EF4-FFF2-40B4-BE49-F238E27FC236}">
                  <a16:creationId xmlns:a16="http://schemas.microsoft.com/office/drawing/2014/main" id="{46921583-245F-455F-8D2C-51F2E2760FE1}"/>
                </a:ext>
              </a:extLst>
            </p:cNvPr>
            <p:cNvSpPr/>
            <p:nvPr/>
          </p:nvSpPr>
          <p:spPr>
            <a:xfrm>
              <a:off x="1619789" y="2768356"/>
              <a:ext cx="876561"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onnector: Elbow 128">
              <a:extLst>
                <a:ext uri="{FF2B5EF4-FFF2-40B4-BE49-F238E27FC236}">
                  <a16:creationId xmlns:a16="http://schemas.microsoft.com/office/drawing/2014/main" id="{217E8148-BCBC-4753-AC1C-93B9FFE175E1}"/>
                </a:ext>
              </a:extLst>
            </p:cNvPr>
            <p:cNvCxnSpPr>
              <a:cxnSpLocks/>
              <a:stCxn id="66" idx="3"/>
              <a:endCxn id="60" idx="1"/>
            </p:cNvCxnSpPr>
            <p:nvPr/>
          </p:nvCxnSpPr>
          <p:spPr>
            <a:xfrm>
              <a:off x="2499357" y="2187467"/>
              <a:ext cx="254664" cy="513562"/>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13B18BB2-5CD6-4FF2-BD5A-59FB838859A2}"/>
                </a:ext>
              </a:extLst>
            </p:cNvPr>
            <p:cNvCxnSpPr>
              <a:cxnSpLocks/>
              <a:stCxn id="89" idx="3"/>
              <a:endCxn id="60" idx="1"/>
            </p:cNvCxnSpPr>
            <p:nvPr/>
          </p:nvCxnSpPr>
          <p:spPr>
            <a:xfrm flipV="1">
              <a:off x="2496350" y="2701029"/>
              <a:ext cx="257671" cy="583682"/>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E2CD5BA8-6D27-4C45-8B24-491CF607225F}"/>
                </a:ext>
              </a:extLst>
            </p:cNvPr>
            <p:cNvGrpSpPr/>
            <p:nvPr/>
          </p:nvGrpSpPr>
          <p:grpSpPr>
            <a:xfrm>
              <a:off x="10185066" y="1626305"/>
              <a:ext cx="1569956" cy="2419088"/>
              <a:chOff x="10280865" y="1765649"/>
              <a:chExt cx="1569956" cy="2419088"/>
            </a:xfrm>
          </p:grpSpPr>
          <p:grpSp>
            <p:nvGrpSpPr>
              <p:cNvPr id="158" name="Group 157">
                <a:extLst>
                  <a:ext uri="{FF2B5EF4-FFF2-40B4-BE49-F238E27FC236}">
                    <a16:creationId xmlns:a16="http://schemas.microsoft.com/office/drawing/2014/main" id="{7AB2C614-51BC-4116-B9C8-2CEB460A4EA4}"/>
                  </a:ext>
                </a:extLst>
              </p:cNvPr>
              <p:cNvGrpSpPr/>
              <p:nvPr/>
            </p:nvGrpSpPr>
            <p:grpSpPr>
              <a:xfrm>
                <a:off x="10280865" y="1765649"/>
                <a:ext cx="1569956" cy="2419088"/>
                <a:chOff x="10199601" y="1616949"/>
                <a:chExt cx="1569956" cy="2419088"/>
              </a:xfrm>
            </p:grpSpPr>
            <p:sp>
              <p:nvSpPr>
                <p:cNvPr id="122" name="Rectangle 121">
                  <a:extLst>
                    <a:ext uri="{FF2B5EF4-FFF2-40B4-BE49-F238E27FC236}">
                      <a16:creationId xmlns:a16="http://schemas.microsoft.com/office/drawing/2014/main" id="{8066D3B1-A5E3-4839-93F6-DBC61118F64A}"/>
                    </a:ext>
                  </a:extLst>
                </p:cNvPr>
                <p:cNvSpPr/>
                <p:nvPr/>
              </p:nvSpPr>
              <p:spPr>
                <a:xfrm>
                  <a:off x="10199601" y="1616949"/>
                  <a:ext cx="1569956" cy="241908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E226E579-A0ED-4061-99D3-2E496833A76A}"/>
                    </a:ext>
                  </a:extLst>
                </p:cNvPr>
                <p:cNvSpPr txBox="1"/>
                <p:nvPr/>
              </p:nvSpPr>
              <p:spPr>
                <a:xfrm>
                  <a:off x="10338670" y="1727961"/>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Backend tier</a:t>
                  </a:r>
                </a:p>
              </p:txBody>
            </p:sp>
          </p:grpSp>
          <p:pic>
            <p:nvPicPr>
              <p:cNvPr id="10" name="Graphic 9">
                <a:extLst>
                  <a:ext uri="{FF2B5EF4-FFF2-40B4-BE49-F238E27FC236}">
                    <a16:creationId xmlns:a16="http://schemas.microsoft.com/office/drawing/2014/main" id="{D3075610-F5B5-4C01-97C6-2162F83446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06260" y="2264672"/>
                <a:ext cx="794414" cy="800815"/>
              </a:xfrm>
              <a:prstGeom prst="rect">
                <a:avLst/>
              </a:prstGeom>
            </p:spPr>
          </p:pic>
          <p:pic>
            <p:nvPicPr>
              <p:cNvPr id="160" name="Graphic 159">
                <a:extLst>
                  <a:ext uri="{FF2B5EF4-FFF2-40B4-BE49-F238E27FC236}">
                    <a16:creationId xmlns:a16="http://schemas.microsoft.com/office/drawing/2014/main" id="{2467B1CE-0C6E-4ECD-BAC4-25CDE4D877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430" y="3115997"/>
                <a:ext cx="794414" cy="800815"/>
              </a:xfrm>
              <a:prstGeom prst="rect">
                <a:avLst/>
              </a:prstGeom>
            </p:spPr>
          </p:pic>
        </p:grpSp>
        <p:grpSp>
          <p:nvGrpSpPr>
            <p:cNvPr id="163" name="Group 162">
              <a:extLst>
                <a:ext uri="{FF2B5EF4-FFF2-40B4-BE49-F238E27FC236}">
                  <a16:creationId xmlns:a16="http://schemas.microsoft.com/office/drawing/2014/main" id="{530DBD53-8010-461C-A246-D14B93344612}"/>
                </a:ext>
              </a:extLst>
            </p:cNvPr>
            <p:cNvGrpSpPr/>
            <p:nvPr/>
          </p:nvGrpSpPr>
          <p:grpSpPr>
            <a:xfrm>
              <a:off x="7898091" y="1634756"/>
              <a:ext cx="1569957" cy="2419087"/>
              <a:chOff x="7525972" y="1777925"/>
              <a:chExt cx="1569957" cy="2419087"/>
            </a:xfrm>
          </p:grpSpPr>
          <p:grpSp>
            <p:nvGrpSpPr>
              <p:cNvPr id="156" name="Group 155">
                <a:extLst>
                  <a:ext uri="{FF2B5EF4-FFF2-40B4-BE49-F238E27FC236}">
                    <a16:creationId xmlns:a16="http://schemas.microsoft.com/office/drawing/2014/main" id="{56C42451-7BF4-453D-A06A-E924DB08983A}"/>
                  </a:ext>
                </a:extLst>
              </p:cNvPr>
              <p:cNvGrpSpPr/>
              <p:nvPr/>
            </p:nvGrpSpPr>
            <p:grpSpPr>
              <a:xfrm>
                <a:off x="7525972" y="1777925"/>
                <a:ext cx="1569957" cy="2419087"/>
                <a:chOff x="7763756" y="1613111"/>
                <a:chExt cx="1722760" cy="2419087"/>
              </a:xfrm>
            </p:grpSpPr>
            <p:sp>
              <p:nvSpPr>
                <p:cNvPr id="118" name="Rectangle 117">
                  <a:extLst>
                    <a:ext uri="{FF2B5EF4-FFF2-40B4-BE49-F238E27FC236}">
                      <a16:creationId xmlns:a16="http://schemas.microsoft.com/office/drawing/2014/main" id="{66605333-73C0-4B88-BDB7-5ADF7D58BA25}"/>
                    </a:ext>
                  </a:extLst>
                </p:cNvPr>
                <p:cNvSpPr/>
                <p:nvPr/>
              </p:nvSpPr>
              <p:spPr>
                <a:xfrm>
                  <a:off x="7763756" y="1613111"/>
                  <a:ext cx="1722760"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C5E9D18-D718-4BCD-BB50-FCBCBF1A9205}"/>
                    </a:ext>
                  </a:extLst>
                </p:cNvPr>
                <p:cNvSpPr txBox="1"/>
                <p:nvPr/>
              </p:nvSpPr>
              <p:spPr>
                <a:xfrm>
                  <a:off x="7953626" y="1733267"/>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Middle tier</a:t>
                  </a:r>
                </a:p>
              </p:txBody>
            </p:sp>
            <p:pic>
              <p:nvPicPr>
                <p:cNvPr id="146" name="Graphic 145">
                  <a:extLst>
                    <a:ext uri="{FF2B5EF4-FFF2-40B4-BE49-F238E27FC236}">
                      <a16:creationId xmlns:a16="http://schemas.microsoft.com/office/drawing/2014/main" id="{2BC89A7F-6836-4F97-8897-56C1E319ED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38292" y="2130422"/>
                  <a:ext cx="795131" cy="801536"/>
                </a:xfrm>
                <a:prstGeom prst="rect">
                  <a:avLst/>
                </a:prstGeom>
              </p:spPr>
            </p:pic>
          </p:grpSp>
          <p:pic>
            <p:nvPicPr>
              <p:cNvPr id="162" name="Graphic 161">
                <a:extLst>
                  <a:ext uri="{FF2B5EF4-FFF2-40B4-BE49-F238E27FC236}">
                    <a16:creationId xmlns:a16="http://schemas.microsoft.com/office/drawing/2014/main" id="{16E6EDB1-645C-480F-9462-831B58B9BF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0714" y="3157805"/>
                <a:ext cx="724606" cy="730443"/>
              </a:xfrm>
              <a:prstGeom prst="rect">
                <a:avLst/>
              </a:prstGeom>
            </p:spPr>
          </p:pic>
        </p:grpSp>
        <p:grpSp>
          <p:nvGrpSpPr>
            <p:cNvPr id="168" name="Group 167">
              <a:extLst>
                <a:ext uri="{FF2B5EF4-FFF2-40B4-BE49-F238E27FC236}">
                  <a16:creationId xmlns:a16="http://schemas.microsoft.com/office/drawing/2014/main" id="{26BEA186-9D16-40C4-A79F-E688DB1D8951}"/>
                </a:ext>
              </a:extLst>
            </p:cNvPr>
            <p:cNvGrpSpPr/>
            <p:nvPr/>
          </p:nvGrpSpPr>
          <p:grpSpPr>
            <a:xfrm>
              <a:off x="5573481" y="1634756"/>
              <a:ext cx="1569956" cy="2419087"/>
              <a:chOff x="4529234" y="1763778"/>
              <a:chExt cx="1569956" cy="2419087"/>
            </a:xfrm>
          </p:grpSpPr>
          <p:grpSp>
            <p:nvGrpSpPr>
              <p:cNvPr id="153" name="Group 152">
                <a:extLst>
                  <a:ext uri="{FF2B5EF4-FFF2-40B4-BE49-F238E27FC236}">
                    <a16:creationId xmlns:a16="http://schemas.microsoft.com/office/drawing/2014/main" id="{49F7725A-9E20-442B-8547-2A3AEEFB504B}"/>
                  </a:ext>
                </a:extLst>
              </p:cNvPr>
              <p:cNvGrpSpPr/>
              <p:nvPr/>
            </p:nvGrpSpPr>
            <p:grpSpPr>
              <a:xfrm>
                <a:off x="4529234" y="1763778"/>
                <a:ext cx="1569956" cy="2419087"/>
                <a:chOff x="5408804" y="1624437"/>
                <a:chExt cx="1569956" cy="2419087"/>
              </a:xfrm>
            </p:grpSpPr>
            <p:sp>
              <p:nvSpPr>
                <p:cNvPr id="116" name="Rectangle 115">
                  <a:extLst>
                    <a:ext uri="{FF2B5EF4-FFF2-40B4-BE49-F238E27FC236}">
                      <a16:creationId xmlns:a16="http://schemas.microsoft.com/office/drawing/2014/main" id="{95387615-7ACD-48CB-8836-573EB5A70DBC}"/>
                    </a:ext>
                  </a:extLst>
                </p:cNvPr>
                <p:cNvSpPr/>
                <p:nvPr/>
              </p:nvSpPr>
              <p:spPr>
                <a:xfrm>
                  <a:off x="5408804" y="1624437"/>
                  <a:ext cx="1569956"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1122676-4993-4263-B7BD-E9CF0370D68C}"/>
                    </a:ext>
                  </a:extLst>
                </p:cNvPr>
                <p:cNvSpPr txBox="1"/>
                <p:nvPr/>
              </p:nvSpPr>
              <p:spPr>
                <a:xfrm>
                  <a:off x="5621765" y="1746337"/>
                  <a:ext cx="1164465" cy="240894"/>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Frontend tier</a:t>
                  </a:r>
                </a:p>
              </p:txBody>
            </p:sp>
          </p:grpSp>
          <p:pic>
            <p:nvPicPr>
              <p:cNvPr id="165" name="Graphic 164">
                <a:extLst>
                  <a:ext uri="{FF2B5EF4-FFF2-40B4-BE49-F238E27FC236}">
                    <a16:creationId xmlns:a16="http://schemas.microsoft.com/office/drawing/2014/main" id="{C33E48D2-6BE4-4F35-A0FC-B36441ABB4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11069" y="2257433"/>
                <a:ext cx="724606" cy="801536"/>
              </a:xfrm>
              <a:prstGeom prst="rect">
                <a:avLst/>
              </a:prstGeom>
            </p:spPr>
          </p:pic>
          <p:pic>
            <p:nvPicPr>
              <p:cNvPr id="167" name="Graphic 166">
                <a:extLst>
                  <a:ext uri="{FF2B5EF4-FFF2-40B4-BE49-F238E27FC236}">
                    <a16:creationId xmlns:a16="http://schemas.microsoft.com/office/drawing/2014/main" id="{DE7F6712-BC2B-40D2-AA87-8A08EA0240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2100" y="3117776"/>
                <a:ext cx="795131" cy="801536"/>
              </a:xfrm>
              <a:prstGeom prst="rect">
                <a:avLst/>
              </a:prstGeom>
            </p:spPr>
          </p:pic>
        </p:grpSp>
        <p:sp>
          <p:nvSpPr>
            <p:cNvPr id="171" name="Rectangle 170">
              <a:extLst>
                <a:ext uri="{FF2B5EF4-FFF2-40B4-BE49-F238E27FC236}">
                  <a16:creationId xmlns:a16="http://schemas.microsoft.com/office/drawing/2014/main" id="{FB7D13EE-D8F4-47A6-9F02-EBE1A778A740}"/>
                </a:ext>
              </a:extLst>
            </p:cNvPr>
            <p:cNvSpPr/>
            <p:nvPr/>
          </p:nvSpPr>
          <p:spPr>
            <a:xfrm>
              <a:off x="4048445" y="1897408"/>
              <a:ext cx="877871" cy="1915551"/>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23FB4ED-89DF-4A76-930C-744A9BA3E563}"/>
                </a:ext>
              </a:extLst>
            </p:cNvPr>
            <p:cNvSpPr/>
            <p:nvPr/>
          </p:nvSpPr>
          <p:spPr>
            <a:xfrm>
              <a:off x="4146927" y="3014636"/>
              <a:ext cx="665187" cy="63681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FAFD0ECE-59A4-46FD-B857-343B30EC4C11}"/>
                </a:ext>
              </a:extLst>
            </p:cNvPr>
            <p:cNvCxnSpPr>
              <a:cxnSpLocks/>
            </p:cNvCxnSpPr>
            <p:nvPr/>
          </p:nvCxnSpPr>
          <p:spPr>
            <a:xfrm flipV="1">
              <a:off x="3461757" y="2670225"/>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18B4138B-24C7-435B-87CD-AB82E17ABD6C}"/>
                </a:ext>
              </a:extLst>
            </p:cNvPr>
            <p:cNvSpPr/>
            <p:nvPr/>
          </p:nvSpPr>
          <p:spPr>
            <a:xfrm>
              <a:off x="2905822" y="3989747"/>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36993933-2877-4969-AC84-97BD91C75AA8}"/>
                </a:ext>
              </a:extLst>
            </p:cNvPr>
            <p:cNvSpPr/>
            <p:nvPr/>
          </p:nvSpPr>
          <p:spPr>
            <a:xfrm>
              <a:off x="11258645" y="40841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6914783-7C28-4B8E-B2F0-AB56642281E4}"/>
                </a:ext>
              </a:extLst>
            </p:cNvPr>
            <p:cNvSpPr/>
            <p:nvPr/>
          </p:nvSpPr>
          <p:spPr>
            <a:xfrm>
              <a:off x="3893120" y="4045393"/>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9DEE7-5AB0-44FD-9085-7324F6073A45}"/>
                </a:ext>
              </a:extLst>
            </p:cNvPr>
            <p:cNvSpPr/>
            <p:nvPr/>
          </p:nvSpPr>
          <p:spPr>
            <a:xfrm>
              <a:off x="5356679" y="38620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B157F152-6585-4675-BE5E-FC75F582A0AE}"/>
                </a:ext>
              </a:extLst>
            </p:cNvPr>
            <p:cNvSpPr/>
            <p:nvPr/>
          </p:nvSpPr>
          <p:spPr>
            <a:xfrm>
              <a:off x="7820547" y="388613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CF108A3E-D75F-4639-A894-A2AE49308443}"/>
                </a:ext>
              </a:extLst>
            </p:cNvPr>
            <p:cNvSpPr/>
            <p:nvPr/>
          </p:nvSpPr>
          <p:spPr>
            <a:xfrm>
              <a:off x="10125426" y="391709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CA691B59-3AC7-4D20-8DEB-62E9A96CAEBC}"/>
                </a:ext>
              </a:extLst>
            </p:cNvPr>
            <p:cNvCxnSpPr>
              <a:cxnSpLocks/>
            </p:cNvCxnSpPr>
            <p:nvPr/>
          </p:nvCxnSpPr>
          <p:spPr>
            <a:xfrm>
              <a:off x="4916103" y="2645147"/>
              <a:ext cx="6473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27CE4188-D653-44C7-87D4-921B66487792}"/>
                </a:ext>
              </a:extLst>
            </p:cNvPr>
            <p:cNvCxnSpPr>
              <a:cxnSpLocks/>
            </p:cNvCxnSpPr>
            <p:nvPr/>
          </p:nvCxnSpPr>
          <p:spPr>
            <a:xfrm flipV="1">
              <a:off x="7066695" y="2674467"/>
              <a:ext cx="8516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DCCA4775-96D3-41A7-B4DB-70D730F4DAB0}"/>
                </a:ext>
              </a:extLst>
            </p:cNvPr>
            <p:cNvCxnSpPr>
              <a:cxnSpLocks/>
            </p:cNvCxnSpPr>
            <p:nvPr/>
          </p:nvCxnSpPr>
          <p:spPr>
            <a:xfrm flipV="1">
              <a:off x="9449445" y="2670225"/>
              <a:ext cx="7356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CB6C566-AA13-4380-859E-6C13D9084ADB}"/>
                </a:ext>
              </a:extLst>
            </p:cNvPr>
            <p:cNvSpPr/>
            <p:nvPr/>
          </p:nvSpPr>
          <p:spPr>
            <a:xfrm>
              <a:off x="9606469"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974C5C2-40A5-4B5B-BF43-34D369BE6543}"/>
                </a:ext>
              </a:extLst>
            </p:cNvPr>
            <p:cNvSpPr/>
            <p:nvPr/>
          </p:nvSpPr>
          <p:spPr>
            <a:xfrm>
              <a:off x="7269881"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6388F568-F062-4F82-980F-07588F3499F4}"/>
                </a:ext>
              </a:extLst>
            </p:cNvPr>
            <p:cNvSpPr/>
            <p:nvPr/>
          </p:nvSpPr>
          <p:spPr>
            <a:xfrm>
              <a:off x="5038206" y="248500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itle 1">
            <a:extLst>
              <a:ext uri="{FF2B5EF4-FFF2-40B4-BE49-F238E27FC236}">
                <a16:creationId xmlns:a16="http://schemas.microsoft.com/office/drawing/2014/main" id="{678E1E0E-FD99-425B-939D-D9DA9D8BCE58}"/>
              </a:ext>
            </a:extLst>
          </p:cNvPr>
          <p:cNvSpPr txBox="1">
            <a:spLocks noGrp="1"/>
          </p:cNvSpPr>
          <p:nvPr>
            <p:ph type="title" idx="4294967295"/>
          </p:nvPr>
        </p:nvSpPr>
        <p:spPr>
          <a:xfrm>
            <a:off x="422921" y="436900"/>
            <a:ext cx="11341268" cy="64284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32742" rtl="0" eaLnBrk="1" fontAlgn="auto" latinLnBrk="0" hangingPunct="1">
              <a:lnSpc>
                <a:spcPts val="32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Instructor solution - BI enterprise application </a:t>
            </a:r>
            <a:endParaRPr kumimoji="0" lang="en-US" sz="4400" b="0" i="0" u="none" strike="noStrike" kern="1200" cap="none" spc="-50" normalizeH="0" baseline="0" noProof="0" dirty="0">
              <a:ln w="3175">
                <a:noFill/>
              </a:ln>
              <a:solidFill>
                <a:srgbClr val="000000"/>
              </a:solidFill>
              <a:effectLst/>
              <a:uLnTx/>
              <a:uFillTx/>
              <a:latin typeface="+mj-lt"/>
              <a:ea typeface="+mn-ea"/>
              <a:cs typeface="Segoe UI" pitchFamily="34" charset="0"/>
            </a:endParaRPr>
          </a:p>
        </p:txBody>
      </p:sp>
      <p:sp>
        <p:nvSpPr>
          <p:cNvPr id="65" name="TextBox 64">
            <a:extLst>
              <a:ext uri="{FF2B5EF4-FFF2-40B4-BE49-F238E27FC236}">
                <a16:creationId xmlns:a16="http://schemas.microsoft.com/office/drawing/2014/main" id="{25CC5E92-074E-4875-95DF-76CD72D70E9E}"/>
              </a:ext>
            </a:extLst>
          </p:cNvPr>
          <p:cNvSpPr txBox="1"/>
          <p:nvPr/>
        </p:nvSpPr>
        <p:spPr>
          <a:xfrm>
            <a:off x="94007" y="2346711"/>
            <a:ext cx="1164465" cy="430887"/>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Not on-premises</a:t>
            </a:r>
          </a:p>
        </p:txBody>
      </p:sp>
      <p:sp>
        <p:nvSpPr>
          <p:cNvPr id="68" name="TextBox 67">
            <a:extLst>
              <a:ext uri="{FF2B5EF4-FFF2-40B4-BE49-F238E27FC236}">
                <a16:creationId xmlns:a16="http://schemas.microsoft.com/office/drawing/2014/main" id="{A23E1841-4C4E-45C3-9F00-EB865C46BE76}"/>
              </a:ext>
            </a:extLst>
          </p:cNvPr>
          <p:cNvSpPr txBox="1"/>
          <p:nvPr/>
        </p:nvSpPr>
        <p:spPr>
          <a:xfrm>
            <a:off x="123408" y="3587938"/>
            <a:ext cx="1164465"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On-premises</a:t>
            </a:r>
          </a:p>
        </p:txBody>
      </p:sp>
      <p:grpSp>
        <p:nvGrpSpPr>
          <p:cNvPr id="209" name="Group 208" descr="solution icons">
            <a:extLst>
              <a:ext uri="{FF2B5EF4-FFF2-40B4-BE49-F238E27FC236}">
                <a16:creationId xmlns:a16="http://schemas.microsoft.com/office/drawing/2014/main" id="{1D122FA8-66C9-43BD-B8BC-80DEE594B4D8}"/>
              </a:ext>
            </a:extLst>
          </p:cNvPr>
          <p:cNvGrpSpPr/>
          <p:nvPr/>
        </p:nvGrpSpPr>
        <p:grpSpPr>
          <a:xfrm>
            <a:off x="644524" y="4852249"/>
            <a:ext cx="10862502" cy="1059628"/>
            <a:chOff x="644524" y="4852249"/>
            <a:chExt cx="10862502" cy="1059628"/>
          </a:xfrm>
        </p:grpSpPr>
        <p:pic>
          <p:nvPicPr>
            <p:cNvPr id="24" name="Graphic 23">
              <a:extLst>
                <a:ext uri="{FF2B5EF4-FFF2-40B4-BE49-F238E27FC236}">
                  <a16:creationId xmlns:a16="http://schemas.microsoft.com/office/drawing/2014/main" id="{1A6BE3CB-3244-4997-BA6F-5CB1FC5B66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01244" y="4852249"/>
              <a:ext cx="576191" cy="541548"/>
            </a:xfrm>
            <a:prstGeom prst="rect">
              <a:avLst/>
            </a:prstGeom>
          </p:spPr>
        </p:pic>
        <p:sp>
          <p:nvSpPr>
            <p:cNvPr id="29" name="TextBox 28">
              <a:extLst>
                <a:ext uri="{FF2B5EF4-FFF2-40B4-BE49-F238E27FC236}">
                  <a16:creationId xmlns:a16="http://schemas.microsoft.com/office/drawing/2014/main" id="{16E095C7-64AE-4963-8408-3507E3ED63E4}"/>
                </a:ext>
              </a:extLst>
            </p:cNvPr>
            <p:cNvSpPr txBox="1"/>
            <p:nvPr/>
          </p:nvSpPr>
          <p:spPr>
            <a:xfrm>
              <a:off x="5507106" y="5430561"/>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Gateway v2</a:t>
              </a:r>
            </a:p>
          </p:txBody>
        </p:sp>
        <p:pic>
          <p:nvPicPr>
            <p:cNvPr id="6" name="Graphic 5">
              <a:extLst>
                <a:ext uri="{FF2B5EF4-FFF2-40B4-BE49-F238E27FC236}">
                  <a16:creationId xmlns:a16="http://schemas.microsoft.com/office/drawing/2014/main" id="{3B43F5CF-8135-4E6F-B3B5-9AEBBA0D37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78211" y="4873398"/>
              <a:ext cx="527329" cy="499250"/>
            </a:xfrm>
            <a:prstGeom prst="rect">
              <a:avLst/>
            </a:prstGeom>
          </p:spPr>
        </p:pic>
        <p:sp>
          <p:nvSpPr>
            <p:cNvPr id="31" name="TextBox 30">
              <a:extLst>
                <a:ext uri="{FF2B5EF4-FFF2-40B4-BE49-F238E27FC236}">
                  <a16:creationId xmlns:a16="http://schemas.microsoft.com/office/drawing/2014/main" id="{648E41A5-5D69-409F-B2B9-8A486712C9C2}"/>
                </a:ext>
              </a:extLst>
            </p:cNvPr>
            <p:cNvSpPr txBox="1"/>
            <p:nvPr/>
          </p:nvSpPr>
          <p:spPr>
            <a:xfrm>
              <a:off x="1753318" y="5450212"/>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Load Balancer</a:t>
              </a:r>
            </a:p>
          </p:txBody>
        </p:sp>
        <p:pic>
          <p:nvPicPr>
            <p:cNvPr id="8" name="Graphic 7">
              <a:extLst>
                <a:ext uri="{FF2B5EF4-FFF2-40B4-BE49-F238E27FC236}">
                  <a16:creationId xmlns:a16="http://schemas.microsoft.com/office/drawing/2014/main" id="{8ABAD656-889C-4486-B576-05EF321352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07539" y="4916067"/>
              <a:ext cx="410605" cy="413913"/>
            </a:xfrm>
            <a:prstGeom prst="rect">
              <a:avLst/>
            </a:prstGeom>
          </p:spPr>
        </p:pic>
        <p:sp>
          <p:nvSpPr>
            <p:cNvPr id="35" name="TextBox 34">
              <a:extLst>
                <a:ext uri="{FF2B5EF4-FFF2-40B4-BE49-F238E27FC236}">
                  <a16:creationId xmlns:a16="http://schemas.microsoft.com/office/drawing/2014/main" id="{4C390A34-B2D0-44AB-8FD8-48CA3E7A5CC2}"/>
                </a:ext>
              </a:extLst>
            </p:cNvPr>
            <p:cNvSpPr txBox="1"/>
            <p:nvPr/>
          </p:nvSpPr>
          <p:spPr>
            <a:xfrm>
              <a:off x="10565039" y="5424415"/>
              <a:ext cx="941987"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Web App Firewall</a:t>
              </a:r>
            </a:p>
          </p:txBody>
        </p:sp>
        <p:pic>
          <p:nvPicPr>
            <p:cNvPr id="25" name="Graphic 24">
              <a:extLst>
                <a:ext uri="{FF2B5EF4-FFF2-40B4-BE49-F238E27FC236}">
                  <a16:creationId xmlns:a16="http://schemas.microsoft.com/office/drawing/2014/main" id="{1DF33784-6D97-4934-B099-BE2B7052610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55117" y="4892616"/>
              <a:ext cx="457132" cy="460814"/>
            </a:xfrm>
            <a:prstGeom prst="rect">
              <a:avLst/>
            </a:prstGeom>
          </p:spPr>
        </p:pic>
        <p:sp>
          <p:nvSpPr>
            <p:cNvPr id="36" name="TextBox 35">
              <a:extLst>
                <a:ext uri="{FF2B5EF4-FFF2-40B4-BE49-F238E27FC236}">
                  <a16:creationId xmlns:a16="http://schemas.microsoft.com/office/drawing/2014/main" id="{22A8C5EA-026A-4CA9-A04C-A59B94843AC1}"/>
                </a:ext>
              </a:extLst>
            </p:cNvPr>
            <p:cNvSpPr txBox="1"/>
            <p:nvPr/>
          </p:nvSpPr>
          <p:spPr>
            <a:xfrm>
              <a:off x="6774520" y="5430560"/>
              <a:ext cx="1200184"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Network security group</a:t>
              </a:r>
            </a:p>
          </p:txBody>
        </p:sp>
        <p:sp>
          <p:nvSpPr>
            <p:cNvPr id="39" name="TextBox 38">
              <a:extLst>
                <a:ext uri="{FF2B5EF4-FFF2-40B4-BE49-F238E27FC236}">
                  <a16:creationId xmlns:a16="http://schemas.microsoft.com/office/drawing/2014/main" id="{97D9A6A3-CDCD-47F2-AEEB-C130509DB6C7}"/>
                </a:ext>
              </a:extLst>
            </p:cNvPr>
            <p:cNvSpPr txBox="1"/>
            <p:nvPr/>
          </p:nvSpPr>
          <p:spPr>
            <a:xfrm>
              <a:off x="2871275" y="5450212"/>
              <a:ext cx="141523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Security Group</a:t>
              </a:r>
            </a:p>
          </p:txBody>
        </p:sp>
        <p:pic>
          <p:nvPicPr>
            <p:cNvPr id="47" name="Graphic 46">
              <a:extLst>
                <a:ext uri="{FF2B5EF4-FFF2-40B4-BE49-F238E27FC236}">
                  <a16:creationId xmlns:a16="http://schemas.microsoft.com/office/drawing/2014/main" id="{B817CFFE-2672-4A33-92D3-590998CD656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383222" y="4905622"/>
              <a:ext cx="431329" cy="434803"/>
            </a:xfrm>
            <a:prstGeom prst="rect">
              <a:avLst/>
            </a:prstGeom>
          </p:spPr>
        </p:pic>
        <p:pic>
          <p:nvPicPr>
            <p:cNvPr id="61" name="Graphic 60">
              <a:extLst>
                <a:ext uri="{FF2B5EF4-FFF2-40B4-BE49-F238E27FC236}">
                  <a16:creationId xmlns:a16="http://schemas.microsoft.com/office/drawing/2014/main" id="{1C1F4A1F-4D93-4C5F-8C4D-68BDEF6B3C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598734" y="4863825"/>
              <a:ext cx="431120" cy="518397"/>
            </a:xfrm>
            <a:prstGeom prst="rect">
              <a:avLst/>
            </a:prstGeom>
          </p:spPr>
        </p:pic>
        <p:sp>
          <p:nvSpPr>
            <p:cNvPr id="70" name="TextBox 69">
              <a:extLst>
                <a:ext uri="{FF2B5EF4-FFF2-40B4-BE49-F238E27FC236}">
                  <a16:creationId xmlns:a16="http://schemas.microsoft.com/office/drawing/2014/main" id="{71A4BCEE-53C1-4FDA-83C9-1A69B7397CA2}"/>
                </a:ext>
              </a:extLst>
            </p:cNvPr>
            <p:cNvSpPr txBox="1"/>
            <p:nvPr/>
          </p:nvSpPr>
          <p:spPr>
            <a:xfrm>
              <a:off x="9373850" y="5424416"/>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a:t>
              </a:r>
            </a:p>
            <a:p>
              <a:pPr algn="ctr"/>
              <a:r>
                <a:rPr lang="en-US" sz="1200" dirty="0">
                  <a:latin typeface="Segoe UI" panose="020B0502040204020203" pitchFamily="34" charset="0"/>
                  <a:cs typeface="Segoe UI" panose="020B0502040204020203" pitchFamily="34" charset="0"/>
                </a:rPr>
                <a:t>Firewall</a:t>
              </a:r>
            </a:p>
          </p:txBody>
        </p:sp>
        <p:pic>
          <p:nvPicPr>
            <p:cNvPr id="67" name="Graphic 66">
              <a:extLst>
                <a:ext uri="{FF2B5EF4-FFF2-40B4-BE49-F238E27FC236}">
                  <a16:creationId xmlns:a16="http://schemas.microsoft.com/office/drawing/2014/main" id="{4464F802-111F-4699-B816-9361D4D005D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9408" y="4907463"/>
              <a:ext cx="431121" cy="431121"/>
            </a:xfrm>
            <a:prstGeom prst="rect">
              <a:avLst/>
            </a:prstGeom>
          </p:spPr>
        </p:pic>
        <p:sp>
          <p:nvSpPr>
            <p:cNvPr id="72" name="TextBox 71">
              <a:extLst>
                <a:ext uri="{FF2B5EF4-FFF2-40B4-BE49-F238E27FC236}">
                  <a16:creationId xmlns:a16="http://schemas.microsoft.com/office/drawing/2014/main" id="{88DAF9BF-FAB4-4D70-BB46-4B0C1EF571CF}"/>
                </a:ext>
              </a:extLst>
            </p:cNvPr>
            <p:cNvSpPr txBox="1"/>
            <p:nvPr/>
          </p:nvSpPr>
          <p:spPr>
            <a:xfrm>
              <a:off x="644524" y="5450212"/>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VPN </a:t>
              </a:r>
            </a:p>
            <a:p>
              <a:pPr algn="ctr"/>
              <a:r>
                <a:rPr lang="en-US" sz="1200" dirty="0">
                  <a:latin typeface="Segoe UI" panose="020B0502040204020203" pitchFamily="34" charset="0"/>
                  <a:cs typeface="Segoe UI" panose="020B0502040204020203" pitchFamily="34" charset="0"/>
                </a:rPr>
                <a:t>Gateway</a:t>
              </a:r>
            </a:p>
          </p:txBody>
        </p:sp>
        <p:pic>
          <p:nvPicPr>
            <p:cNvPr id="28" name="Graphic 27">
              <a:extLst>
                <a:ext uri="{FF2B5EF4-FFF2-40B4-BE49-F238E27FC236}">
                  <a16:creationId xmlns:a16="http://schemas.microsoft.com/office/drawing/2014/main" id="{74AA51BA-8610-441A-9E37-D67689312DA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92233" y="4905782"/>
              <a:ext cx="431329" cy="434483"/>
            </a:xfrm>
            <a:prstGeom prst="rect">
              <a:avLst/>
            </a:prstGeom>
          </p:spPr>
        </p:pic>
        <p:sp>
          <p:nvSpPr>
            <p:cNvPr id="38" name="TextBox 37">
              <a:extLst>
                <a:ext uri="{FF2B5EF4-FFF2-40B4-BE49-F238E27FC236}">
                  <a16:creationId xmlns:a16="http://schemas.microsoft.com/office/drawing/2014/main" id="{C74247B4-958B-4D9E-9E7E-D76924C40755}"/>
                </a:ext>
              </a:extLst>
            </p:cNvPr>
            <p:cNvSpPr txBox="1"/>
            <p:nvPr/>
          </p:nvSpPr>
          <p:spPr>
            <a:xfrm>
              <a:off x="4367453" y="5445413"/>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Virtual </a:t>
              </a:r>
            </a:p>
            <a:p>
              <a:pPr algn="ctr"/>
              <a:r>
                <a:rPr lang="en-US" sz="1200" dirty="0">
                  <a:latin typeface="Segoe UI" panose="020B0502040204020203" pitchFamily="34" charset="0"/>
                  <a:cs typeface="Segoe UI" panose="020B0502040204020203" pitchFamily="34" charset="0"/>
                </a:rPr>
                <a:t>network</a:t>
              </a:r>
            </a:p>
          </p:txBody>
        </p:sp>
        <p:pic>
          <p:nvPicPr>
            <p:cNvPr id="80" name="Graphic 79">
              <a:extLst>
                <a:ext uri="{FF2B5EF4-FFF2-40B4-BE49-F238E27FC236}">
                  <a16:creationId xmlns:a16="http://schemas.microsoft.com/office/drawing/2014/main" id="{091F1DB7-055F-4E4F-9A97-734C7C0AC0D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389931" y="4907463"/>
              <a:ext cx="431121" cy="431121"/>
            </a:xfrm>
            <a:prstGeom prst="rect">
              <a:avLst/>
            </a:prstGeom>
          </p:spPr>
        </p:pic>
        <p:sp>
          <p:nvSpPr>
            <p:cNvPr id="82" name="TextBox 81">
              <a:extLst>
                <a:ext uri="{FF2B5EF4-FFF2-40B4-BE49-F238E27FC236}">
                  <a16:creationId xmlns:a16="http://schemas.microsoft.com/office/drawing/2014/main" id="{182F60CE-02E3-435A-AD85-5DE4E8BDB5D8}"/>
                </a:ext>
              </a:extLst>
            </p:cNvPr>
            <p:cNvSpPr txBox="1"/>
            <p:nvPr/>
          </p:nvSpPr>
          <p:spPr>
            <a:xfrm>
              <a:off x="7967766" y="5445413"/>
              <a:ext cx="124732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ExpressRoute Gateway</a:t>
              </a:r>
            </a:p>
          </p:txBody>
        </p:sp>
      </p:grpSp>
    </p:spTree>
    <p:extLst>
      <p:ext uri="{BB962C8B-B14F-4D97-AF65-F5344CB8AC3E}">
        <p14:creationId xmlns:p14="http://schemas.microsoft.com/office/powerpoint/2010/main" val="1761575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a:extLst>
              <a:ext uri="{FF2B5EF4-FFF2-40B4-BE49-F238E27FC236}">
                <a16:creationId xmlns:a16="http://schemas.microsoft.com/office/drawing/2014/main" id="{678E1E0E-FD99-425B-939D-D9DA9D8BCE58}"/>
              </a:ext>
            </a:extLst>
          </p:cNvPr>
          <p:cNvSpPr txBox="1">
            <a:spLocks noGrp="1"/>
          </p:cNvSpPr>
          <p:nvPr>
            <p:ph type="title" idx="4294967295"/>
          </p:nvPr>
        </p:nvSpPr>
        <p:spPr>
          <a:xfrm>
            <a:off x="422921" y="436900"/>
            <a:ext cx="11341268" cy="64284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32742" rtl="0" eaLnBrk="1" fontAlgn="auto" latinLnBrk="0" hangingPunct="1">
              <a:lnSpc>
                <a:spcPts val="32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Completed instructor solution - BI enterprise application </a:t>
            </a:r>
            <a:endParaRPr kumimoji="0" lang="en-US" sz="4400" b="0" i="0" u="none" strike="noStrike" kern="1200" cap="none" spc="-50" normalizeH="0" baseline="0" noProof="0" dirty="0">
              <a:ln w="3175">
                <a:noFill/>
              </a:ln>
              <a:solidFill>
                <a:srgbClr val="000000"/>
              </a:solidFill>
              <a:effectLst/>
              <a:uLnTx/>
              <a:uFillTx/>
              <a:latin typeface="+mj-lt"/>
              <a:ea typeface="+mn-ea"/>
              <a:cs typeface="Segoe UI" pitchFamily="34" charset="0"/>
            </a:endParaRPr>
          </a:p>
        </p:txBody>
      </p:sp>
      <p:grpSp>
        <p:nvGrpSpPr>
          <p:cNvPr id="21" name="Group 20" descr="completed solution">
            <a:extLst>
              <a:ext uri="{FF2B5EF4-FFF2-40B4-BE49-F238E27FC236}">
                <a16:creationId xmlns:a16="http://schemas.microsoft.com/office/drawing/2014/main" id="{4351E120-9C98-4AD3-9351-A8E2F8BF43E6}"/>
              </a:ext>
            </a:extLst>
          </p:cNvPr>
          <p:cNvGrpSpPr/>
          <p:nvPr/>
        </p:nvGrpSpPr>
        <p:grpSpPr>
          <a:xfrm>
            <a:off x="123408" y="1281615"/>
            <a:ext cx="11835241" cy="3145926"/>
            <a:chOff x="123408" y="1281615"/>
            <a:chExt cx="11835241" cy="3145926"/>
          </a:xfrm>
        </p:grpSpPr>
        <p:sp>
          <p:nvSpPr>
            <p:cNvPr id="93" name="Rectangle 92">
              <a:extLst>
                <a:ext uri="{FF2B5EF4-FFF2-40B4-BE49-F238E27FC236}">
                  <a16:creationId xmlns:a16="http://schemas.microsoft.com/office/drawing/2014/main" id="{040F2440-2D30-484A-ADF4-9C0691B63988}"/>
                </a:ext>
              </a:extLst>
            </p:cNvPr>
            <p:cNvSpPr/>
            <p:nvPr/>
          </p:nvSpPr>
          <p:spPr>
            <a:xfrm>
              <a:off x="1357488" y="1281615"/>
              <a:ext cx="10601161" cy="309042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DDC74633-E1D9-4600-91B7-D71CB9204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34" y="3016813"/>
              <a:ext cx="551917" cy="559586"/>
            </a:xfrm>
            <a:prstGeom prst="rect">
              <a:avLst/>
            </a:prstGeom>
          </p:spPr>
        </p:pic>
        <p:pic>
          <p:nvPicPr>
            <p:cNvPr id="59" name="Picture 58">
              <a:extLst>
                <a:ext uri="{FF2B5EF4-FFF2-40B4-BE49-F238E27FC236}">
                  <a16:creationId xmlns:a16="http://schemas.microsoft.com/office/drawing/2014/main" id="{F25BA4A5-528E-4AA8-9D57-50712902C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65" y="1897408"/>
              <a:ext cx="477817" cy="484455"/>
            </a:xfrm>
            <a:prstGeom prst="rect">
              <a:avLst/>
            </a:prstGeom>
          </p:spPr>
        </p:pic>
        <p:sp>
          <p:nvSpPr>
            <p:cNvPr id="27" name="Rectangle 26">
              <a:extLst>
                <a:ext uri="{FF2B5EF4-FFF2-40B4-BE49-F238E27FC236}">
                  <a16:creationId xmlns:a16="http://schemas.microsoft.com/office/drawing/2014/main" id="{E141788C-366B-4032-A26C-60E1EC7C0B02}"/>
                </a:ext>
              </a:extLst>
            </p:cNvPr>
            <p:cNvSpPr/>
            <p:nvPr/>
          </p:nvSpPr>
          <p:spPr>
            <a:xfrm>
              <a:off x="3770636" y="1484622"/>
              <a:ext cx="8158612" cy="27586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6C71F26-A3A2-4ED6-B5E8-604447429217}"/>
                </a:ext>
              </a:extLst>
            </p:cNvPr>
            <p:cNvSpPr/>
            <p:nvPr/>
          </p:nvSpPr>
          <p:spPr>
            <a:xfrm>
              <a:off x="1516068" y="1480109"/>
              <a:ext cx="2080516" cy="265337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D8E3E58-00DE-474A-973F-54A7AEAA25B7}"/>
                </a:ext>
              </a:extLst>
            </p:cNvPr>
            <p:cNvSpPr/>
            <p:nvPr/>
          </p:nvSpPr>
          <p:spPr>
            <a:xfrm>
              <a:off x="2754021" y="2184674"/>
              <a:ext cx="717838"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A911314-889F-4D8A-955D-F8AF20F57289}"/>
                </a:ext>
              </a:extLst>
            </p:cNvPr>
            <p:cNvSpPr/>
            <p:nvPr/>
          </p:nvSpPr>
          <p:spPr>
            <a:xfrm>
              <a:off x="1620080" y="1698617"/>
              <a:ext cx="879277" cy="97769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5EDBB8-5FCE-468A-B433-8715786ECCFA}"/>
                </a:ext>
              </a:extLst>
            </p:cNvPr>
            <p:cNvCxnSpPr>
              <a:cxnSpLocks/>
              <a:endCxn id="66" idx="1"/>
            </p:cNvCxnSpPr>
            <p:nvPr/>
          </p:nvCxnSpPr>
          <p:spPr>
            <a:xfrm>
              <a:off x="1055517" y="2184674"/>
              <a:ext cx="564563" cy="2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0DD9343-A940-478F-AE36-4D4E75217894}"/>
                </a:ext>
              </a:extLst>
            </p:cNvPr>
            <p:cNvCxnSpPr>
              <a:cxnSpLocks/>
              <a:endCxn id="89" idx="1"/>
            </p:cNvCxnSpPr>
            <p:nvPr/>
          </p:nvCxnSpPr>
          <p:spPr>
            <a:xfrm flipV="1">
              <a:off x="1062502" y="3284711"/>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A23E1841-4C4E-45C3-9F00-EB865C46BE76}"/>
                </a:ext>
              </a:extLst>
            </p:cNvPr>
            <p:cNvSpPr txBox="1"/>
            <p:nvPr/>
          </p:nvSpPr>
          <p:spPr>
            <a:xfrm>
              <a:off x="123408" y="3587938"/>
              <a:ext cx="1164465"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On-premises</a:t>
              </a:r>
            </a:p>
          </p:txBody>
        </p:sp>
        <p:sp>
          <p:nvSpPr>
            <p:cNvPr id="75" name="TextBox 74">
              <a:extLst>
                <a:ext uri="{FF2B5EF4-FFF2-40B4-BE49-F238E27FC236}">
                  <a16:creationId xmlns:a16="http://schemas.microsoft.com/office/drawing/2014/main" id="{1776F0BA-69A5-491C-8A47-8FEC06D292B2}"/>
                </a:ext>
              </a:extLst>
            </p:cNvPr>
            <p:cNvSpPr txBox="1"/>
            <p:nvPr/>
          </p:nvSpPr>
          <p:spPr>
            <a:xfrm>
              <a:off x="1560842" y="3987363"/>
              <a:ext cx="1366962" cy="261610"/>
            </a:xfrm>
            <a:prstGeom prst="rect">
              <a:avLst/>
            </a:prstGeom>
            <a:solidFill>
              <a:schemeClr val="bg1"/>
            </a:solidFill>
          </p:spPr>
          <p:txBody>
            <a:bodyPr wrap="square" rtlCol="0">
              <a:spAutoFit/>
            </a:bodyPr>
            <a:lstStyle/>
            <a:p>
              <a:pPr algn="ctr"/>
              <a:r>
                <a:rPr lang="en-US" sz="1100" dirty="0">
                  <a:latin typeface="Segoe UI" panose="020B0502040204020203" pitchFamily="34" charset="0"/>
                  <a:cs typeface="Segoe UI" panose="020B0502040204020203" pitchFamily="34" charset="0"/>
                </a:rPr>
                <a:t>Perimeter network</a:t>
              </a:r>
            </a:p>
          </p:txBody>
        </p:sp>
        <p:sp>
          <p:nvSpPr>
            <p:cNvPr id="89" name="Rectangle 88">
              <a:extLst>
                <a:ext uri="{FF2B5EF4-FFF2-40B4-BE49-F238E27FC236}">
                  <a16:creationId xmlns:a16="http://schemas.microsoft.com/office/drawing/2014/main" id="{46921583-245F-455F-8D2C-51F2E2760FE1}"/>
                </a:ext>
              </a:extLst>
            </p:cNvPr>
            <p:cNvSpPr/>
            <p:nvPr/>
          </p:nvSpPr>
          <p:spPr>
            <a:xfrm>
              <a:off x="1619789" y="2768356"/>
              <a:ext cx="876561" cy="10327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onnector: Elbow 128">
              <a:extLst>
                <a:ext uri="{FF2B5EF4-FFF2-40B4-BE49-F238E27FC236}">
                  <a16:creationId xmlns:a16="http://schemas.microsoft.com/office/drawing/2014/main" id="{217E8148-BCBC-4753-AC1C-93B9FFE175E1}"/>
                </a:ext>
              </a:extLst>
            </p:cNvPr>
            <p:cNvCxnSpPr>
              <a:cxnSpLocks/>
              <a:stCxn id="66" idx="3"/>
              <a:endCxn id="60" idx="1"/>
            </p:cNvCxnSpPr>
            <p:nvPr/>
          </p:nvCxnSpPr>
          <p:spPr>
            <a:xfrm>
              <a:off x="2499357" y="2187467"/>
              <a:ext cx="254664" cy="513562"/>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13B18BB2-5CD6-4FF2-BD5A-59FB838859A2}"/>
                </a:ext>
              </a:extLst>
            </p:cNvPr>
            <p:cNvCxnSpPr>
              <a:cxnSpLocks/>
              <a:stCxn id="89" idx="3"/>
              <a:endCxn id="60" idx="1"/>
            </p:cNvCxnSpPr>
            <p:nvPr/>
          </p:nvCxnSpPr>
          <p:spPr>
            <a:xfrm flipV="1">
              <a:off x="2496350" y="2701029"/>
              <a:ext cx="257671" cy="583682"/>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E2CD5BA8-6D27-4C45-8B24-491CF607225F}"/>
                </a:ext>
              </a:extLst>
            </p:cNvPr>
            <p:cNvGrpSpPr/>
            <p:nvPr/>
          </p:nvGrpSpPr>
          <p:grpSpPr>
            <a:xfrm>
              <a:off x="10185066" y="1626305"/>
              <a:ext cx="1569956" cy="2419088"/>
              <a:chOff x="10280865" y="1765649"/>
              <a:chExt cx="1569956" cy="2419088"/>
            </a:xfrm>
          </p:grpSpPr>
          <p:grpSp>
            <p:nvGrpSpPr>
              <p:cNvPr id="158" name="Group 157">
                <a:extLst>
                  <a:ext uri="{FF2B5EF4-FFF2-40B4-BE49-F238E27FC236}">
                    <a16:creationId xmlns:a16="http://schemas.microsoft.com/office/drawing/2014/main" id="{7AB2C614-51BC-4116-B9C8-2CEB460A4EA4}"/>
                  </a:ext>
                </a:extLst>
              </p:cNvPr>
              <p:cNvGrpSpPr/>
              <p:nvPr/>
            </p:nvGrpSpPr>
            <p:grpSpPr>
              <a:xfrm>
                <a:off x="10280865" y="1765649"/>
                <a:ext cx="1569956" cy="2419088"/>
                <a:chOff x="10199601" y="1616949"/>
                <a:chExt cx="1569956" cy="2419088"/>
              </a:xfrm>
            </p:grpSpPr>
            <p:sp>
              <p:nvSpPr>
                <p:cNvPr id="122" name="Rectangle 121">
                  <a:extLst>
                    <a:ext uri="{FF2B5EF4-FFF2-40B4-BE49-F238E27FC236}">
                      <a16:creationId xmlns:a16="http://schemas.microsoft.com/office/drawing/2014/main" id="{8066D3B1-A5E3-4839-93F6-DBC61118F64A}"/>
                    </a:ext>
                  </a:extLst>
                </p:cNvPr>
                <p:cNvSpPr/>
                <p:nvPr/>
              </p:nvSpPr>
              <p:spPr>
                <a:xfrm>
                  <a:off x="10199601" y="1616949"/>
                  <a:ext cx="1569956" cy="2419088"/>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E226E579-A0ED-4061-99D3-2E496833A76A}"/>
                    </a:ext>
                  </a:extLst>
                </p:cNvPr>
                <p:cNvSpPr txBox="1"/>
                <p:nvPr/>
              </p:nvSpPr>
              <p:spPr>
                <a:xfrm>
                  <a:off x="10338670" y="1727961"/>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Backend tier</a:t>
                  </a:r>
                </a:p>
              </p:txBody>
            </p:sp>
          </p:grpSp>
          <p:pic>
            <p:nvPicPr>
              <p:cNvPr id="10" name="Graphic 9">
                <a:extLst>
                  <a:ext uri="{FF2B5EF4-FFF2-40B4-BE49-F238E27FC236}">
                    <a16:creationId xmlns:a16="http://schemas.microsoft.com/office/drawing/2014/main" id="{D3075610-F5B5-4C01-97C6-2162F83446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06260" y="2264672"/>
                <a:ext cx="794414" cy="800815"/>
              </a:xfrm>
              <a:prstGeom prst="rect">
                <a:avLst/>
              </a:prstGeom>
            </p:spPr>
          </p:pic>
          <p:pic>
            <p:nvPicPr>
              <p:cNvPr id="160" name="Graphic 159">
                <a:extLst>
                  <a:ext uri="{FF2B5EF4-FFF2-40B4-BE49-F238E27FC236}">
                    <a16:creationId xmlns:a16="http://schemas.microsoft.com/office/drawing/2014/main" id="{2467B1CE-0C6E-4ECD-BAC4-25CDE4D877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430" y="3115997"/>
                <a:ext cx="794414" cy="800815"/>
              </a:xfrm>
              <a:prstGeom prst="rect">
                <a:avLst/>
              </a:prstGeom>
            </p:spPr>
          </p:pic>
        </p:grpSp>
        <p:grpSp>
          <p:nvGrpSpPr>
            <p:cNvPr id="163" name="Group 162">
              <a:extLst>
                <a:ext uri="{FF2B5EF4-FFF2-40B4-BE49-F238E27FC236}">
                  <a16:creationId xmlns:a16="http://schemas.microsoft.com/office/drawing/2014/main" id="{530DBD53-8010-461C-A246-D14B93344612}"/>
                </a:ext>
              </a:extLst>
            </p:cNvPr>
            <p:cNvGrpSpPr/>
            <p:nvPr/>
          </p:nvGrpSpPr>
          <p:grpSpPr>
            <a:xfrm>
              <a:off x="7898091" y="1634756"/>
              <a:ext cx="1569957" cy="2419087"/>
              <a:chOff x="7525972" y="1777925"/>
              <a:chExt cx="1569957" cy="2419087"/>
            </a:xfrm>
          </p:grpSpPr>
          <p:grpSp>
            <p:nvGrpSpPr>
              <p:cNvPr id="156" name="Group 155">
                <a:extLst>
                  <a:ext uri="{FF2B5EF4-FFF2-40B4-BE49-F238E27FC236}">
                    <a16:creationId xmlns:a16="http://schemas.microsoft.com/office/drawing/2014/main" id="{56C42451-7BF4-453D-A06A-E924DB08983A}"/>
                  </a:ext>
                </a:extLst>
              </p:cNvPr>
              <p:cNvGrpSpPr/>
              <p:nvPr/>
            </p:nvGrpSpPr>
            <p:grpSpPr>
              <a:xfrm>
                <a:off x="7525972" y="1777925"/>
                <a:ext cx="1569957" cy="2419087"/>
                <a:chOff x="7763756" y="1613111"/>
                <a:chExt cx="1722760" cy="2419087"/>
              </a:xfrm>
            </p:grpSpPr>
            <p:sp>
              <p:nvSpPr>
                <p:cNvPr id="118" name="Rectangle 117">
                  <a:extLst>
                    <a:ext uri="{FF2B5EF4-FFF2-40B4-BE49-F238E27FC236}">
                      <a16:creationId xmlns:a16="http://schemas.microsoft.com/office/drawing/2014/main" id="{66605333-73C0-4B88-BDB7-5ADF7D58BA25}"/>
                    </a:ext>
                  </a:extLst>
                </p:cNvPr>
                <p:cNvSpPr/>
                <p:nvPr/>
              </p:nvSpPr>
              <p:spPr>
                <a:xfrm>
                  <a:off x="7763756" y="1613111"/>
                  <a:ext cx="1722760"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C5E9D18-D718-4BCD-BB50-FCBCBF1A9205}"/>
                    </a:ext>
                  </a:extLst>
                </p:cNvPr>
                <p:cNvSpPr txBox="1"/>
                <p:nvPr/>
              </p:nvSpPr>
              <p:spPr>
                <a:xfrm>
                  <a:off x="7953626" y="1733267"/>
                  <a:ext cx="116446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Middle tier</a:t>
                  </a:r>
                </a:p>
              </p:txBody>
            </p:sp>
            <p:pic>
              <p:nvPicPr>
                <p:cNvPr id="146" name="Graphic 145">
                  <a:extLst>
                    <a:ext uri="{FF2B5EF4-FFF2-40B4-BE49-F238E27FC236}">
                      <a16:creationId xmlns:a16="http://schemas.microsoft.com/office/drawing/2014/main" id="{2BC89A7F-6836-4F97-8897-56C1E319ED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8292" y="2130422"/>
                  <a:ext cx="795131" cy="801536"/>
                </a:xfrm>
                <a:prstGeom prst="rect">
                  <a:avLst/>
                </a:prstGeom>
              </p:spPr>
            </p:pic>
          </p:grpSp>
          <p:pic>
            <p:nvPicPr>
              <p:cNvPr id="162" name="Graphic 161">
                <a:extLst>
                  <a:ext uri="{FF2B5EF4-FFF2-40B4-BE49-F238E27FC236}">
                    <a16:creationId xmlns:a16="http://schemas.microsoft.com/office/drawing/2014/main" id="{16E6EDB1-645C-480F-9462-831B58B9BF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0714" y="3157805"/>
                <a:ext cx="724606" cy="730443"/>
              </a:xfrm>
              <a:prstGeom prst="rect">
                <a:avLst/>
              </a:prstGeom>
            </p:spPr>
          </p:pic>
        </p:grpSp>
        <p:grpSp>
          <p:nvGrpSpPr>
            <p:cNvPr id="168" name="Group 167">
              <a:extLst>
                <a:ext uri="{FF2B5EF4-FFF2-40B4-BE49-F238E27FC236}">
                  <a16:creationId xmlns:a16="http://schemas.microsoft.com/office/drawing/2014/main" id="{26BEA186-9D16-40C4-A79F-E688DB1D8951}"/>
                </a:ext>
              </a:extLst>
            </p:cNvPr>
            <p:cNvGrpSpPr/>
            <p:nvPr/>
          </p:nvGrpSpPr>
          <p:grpSpPr>
            <a:xfrm>
              <a:off x="5573481" y="1634756"/>
              <a:ext cx="1569956" cy="2419087"/>
              <a:chOff x="4529234" y="1763778"/>
              <a:chExt cx="1569956" cy="2419087"/>
            </a:xfrm>
          </p:grpSpPr>
          <p:grpSp>
            <p:nvGrpSpPr>
              <p:cNvPr id="153" name="Group 152">
                <a:extLst>
                  <a:ext uri="{FF2B5EF4-FFF2-40B4-BE49-F238E27FC236}">
                    <a16:creationId xmlns:a16="http://schemas.microsoft.com/office/drawing/2014/main" id="{49F7725A-9E20-442B-8547-2A3AEEFB504B}"/>
                  </a:ext>
                </a:extLst>
              </p:cNvPr>
              <p:cNvGrpSpPr/>
              <p:nvPr/>
            </p:nvGrpSpPr>
            <p:grpSpPr>
              <a:xfrm>
                <a:off x="4529234" y="1763778"/>
                <a:ext cx="1569956" cy="2419087"/>
                <a:chOff x="5408804" y="1624437"/>
                <a:chExt cx="1569956" cy="2419087"/>
              </a:xfrm>
            </p:grpSpPr>
            <p:sp>
              <p:nvSpPr>
                <p:cNvPr id="116" name="Rectangle 115">
                  <a:extLst>
                    <a:ext uri="{FF2B5EF4-FFF2-40B4-BE49-F238E27FC236}">
                      <a16:creationId xmlns:a16="http://schemas.microsoft.com/office/drawing/2014/main" id="{95387615-7ACD-48CB-8836-573EB5A70DBC}"/>
                    </a:ext>
                  </a:extLst>
                </p:cNvPr>
                <p:cNvSpPr/>
                <p:nvPr/>
              </p:nvSpPr>
              <p:spPr>
                <a:xfrm>
                  <a:off x="5408804" y="1624437"/>
                  <a:ext cx="1569956" cy="2419087"/>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1122676-4993-4263-B7BD-E9CF0370D68C}"/>
                    </a:ext>
                  </a:extLst>
                </p:cNvPr>
                <p:cNvSpPr txBox="1"/>
                <p:nvPr/>
              </p:nvSpPr>
              <p:spPr>
                <a:xfrm>
                  <a:off x="5621765" y="1746337"/>
                  <a:ext cx="1164465" cy="240894"/>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Frontend tier</a:t>
                  </a:r>
                </a:p>
              </p:txBody>
            </p:sp>
          </p:grpSp>
          <p:pic>
            <p:nvPicPr>
              <p:cNvPr id="165" name="Graphic 164">
                <a:extLst>
                  <a:ext uri="{FF2B5EF4-FFF2-40B4-BE49-F238E27FC236}">
                    <a16:creationId xmlns:a16="http://schemas.microsoft.com/office/drawing/2014/main" id="{C33E48D2-6BE4-4F35-A0FC-B36441ABB4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11069" y="2257433"/>
                <a:ext cx="724606" cy="801536"/>
              </a:xfrm>
              <a:prstGeom prst="rect">
                <a:avLst/>
              </a:prstGeom>
            </p:spPr>
          </p:pic>
          <p:pic>
            <p:nvPicPr>
              <p:cNvPr id="167" name="Graphic 166">
                <a:extLst>
                  <a:ext uri="{FF2B5EF4-FFF2-40B4-BE49-F238E27FC236}">
                    <a16:creationId xmlns:a16="http://schemas.microsoft.com/office/drawing/2014/main" id="{DE7F6712-BC2B-40D2-AA87-8A08EA0240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100" y="3117776"/>
                <a:ext cx="795131" cy="801536"/>
              </a:xfrm>
              <a:prstGeom prst="rect">
                <a:avLst/>
              </a:prstGeom>
            </p:spPr>
          </p:pic>
        </p:grpSp>
        <p:sp>
          <p:nvSpPr>
            <p:cNvPr id="171" name="Rectangle 170">
              <a:extLst>
                <a:ext uri="{FF2B5EF4-FFF2-40B4-BE49-F238E27FC236}">
                  <a16:creationId xmlns:a16="http://schemas.microsoft.com/office/drawing/2014/main" id="{FB7D13EE-D8F4-47A6-9F02-EBE1A778A740}"/>
                </a:ext>
              </a:extLst>
            </p:cNvPr>
            <p:cNvSpPr/>
            <p:nvPr/>
          </p:nvSpPr>
          <p:spPr>
            <a:xfrm>
              <a:off x="4048445" y="1897408"/>
              <a:ext cx="877871" cy="1915551"/>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23FB4ED-89DF-4A76-930C-744A9BA3E563}"/>
                </a:ext>
              </a:extLst>
            </p:cNvPr>
            <p:cNvSpPr/>
            <p:nvPr/>
          </p:nvSpPr>
          <p:spPr>
            <a:xfrm>
              <a:off x="4146927" y="3014636"/>
              <a:ext cx="665187" cy="63681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FAFD0ECE-59A4-46FD-B857-343B30EC4C11}"/>
                </a:ext>
              </a:extLst>
            </p:cNvPr>
            <p:cNvCxnSpPr>
              <a:cxnSpLocks/>
            </p:cNvCxnSpPr>
            <p:nvPr/>
          </p:nvCxnSpPr>
          <p:spPr>
            <a:xfrm flipV="1">
              <a:off x="3461757" y="2670225"/>
              <a:ext cx="557287" cy="2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18B4138B-24C7-435B-87CD-AB82E17ABD6C}"/>
                </a:ext>
              </a:extLst>
            </p:cNvPr>
            <p:cNvSpPr/>
            <p:nvPr/>
          </p:nvSpPr>
          <p:spPr>
            <a:xfrm>
              <a:off x="2905822" y="3989747"/>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36993933-2877-4969-AC84-97BD91C75AA8}"/>
                </a:ext>
              </a:extLst>
            </p:cNvPr>
            <p:cNvSpPr/>
            <p:nvPr/>
          </p:nvSpPr>
          <p:spPr>
            <a:xfrm>
              <a:off x="11258645" y="40841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6914783-7C28-4B8E-B2F0-AB56642281E4}"/>
                </a:ext>
              </a:extLst>
            </p:cNvPr>
            <p:cNvSpPr/>
            <p:nvPr/>
          </p:nvSpPr>
          <p:spPr>
            <a:xfrm>
              <a:off x="3893120" y="4045393"/>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9DEE7-5AB0-44FD-9085-7324F6073A45}"/>
                </a:ext>
              </a:extLst>
            </p:cNvPr>
            <p:cNvSpPr/>
            <p:nvPr/>
          </p:nvSpPr>
          <p:spPr>
            <a:xfrm>
              <a:off x="5356679" y="3862081"/>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B157F152-6585-4675-BE5E-FC75F582A0AE}"/>
                </a:ext>
              </a:extLst>
            </p:cNvPr>
            <p:cNvSpPr/>
            <p:nvPr/>
          </p:nvSpPr>
          <p:spPr>
            <a:xfrm>
              <a:off x="7820547" y="388613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CF108A3E-D75F-4639-A894-A2AE49308443}"/>
                </a:ext>
              </a:extLst>
            </p:cNvPr>
            <p:cNvSpPr/>
            <p:nvPr/>
          </p:nvSpPr>
          <p:spPr>
            <a:xfrm>
              <a:off x="10125426" y="3917090"/>
              <a:ext cx="566037" cy="2535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CA691B59-3AC7-4D20-8DEB-62E9A96CAEBC}"/>
                </a:ext>
              </a:extLst>
            </p:cNvPr>
            <p:cNvCxnSpPr>
              <a:cxnSpLocks/>
            </p:cNvCxnSpPr>
            <p:nvPr/>
          </p:nvCxnSpPr>
          <p:spPr>
            <a:xfrm>
              <a:off x="4916103" y="2645147"/>
              <a:ext cx="6473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27CE4188-D653-44C7-87D4-921B66487792}"/>
                </a:ext>
              </a:extLst>
            </p:cNvPr>
            <p:cNvCxnSpPr>
              <a:cxnSpLocks/>
            </p:cNvCxnSpPr>
            <p:nvPr/>
          </p:nvCxnSpPr>
          <p:spPr>
            <a:xfrm flipV="1">
              <a:off x="7066695" y="2674467"/>
              <a:ext cx="8516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DCCA4775-96D3-41A7-B4DB-70D730F4DAB0}"/>
                </a:ext>
              </a:extLst>
            </p:cNvPr>
            <p:cNvCxnSpPr>
              <a:cxnSpLocks/>
            </p:cNvCxnSpPr>
            <p:nvPr/>
          </p:nvCxnSpPr>
          <p:spPr>
            <a:xfrm flipV="1">
              <a:off x="9449445" y="2670225"/>
              <a:ext cx="7356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CB6C566-AA13-4380-859E-6C13D9084ADB}"/>
                </a:ext>
              </a:extLst>
            </p:cNvPr>
            <p:cNvSpPr/>
            <p:nvPr/>
          </p:nvSpPr>
          <p:spPr>
            <a:xfrm>
              <a:off x="9606469"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974C5C2-40A5-4B5B-BF43-34D369BE6543}"/>
                </a:ext>
              </a:extLst>
            </p:cNvPr>
            <p:cNvSpPr/>
            <p:nvPr/>
          </p:nvSpPr>
          <p:spPr>
            <a:xfrm>
              <a:off x="7269881" y="247855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6388F568-F062-4F82-980F-07588F3499F4}"/>
                </a:ext>
              </a:extLst>
            </p:cNvPr>
            <p:cNvSpPr/>
            <p:nvPr/>
          </p:nvSpPr>
          <p:spPr>
            <a:xfrm>
              <a:off x="5038206" y="2485007"/>
              <a:ext cx="423385" cy="51019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a:extLst>
                <a:ext uri="{FF2B5EF4-FFF2-40B4-BE49-F238E27FC236}">
                  <a16:creationId xmlns:a16="http://schemas.microsoft.com/office/drawing/2014/main" id="{68D6AC0D-EFC1-4EE4-95C2-C11E6A8EF1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33041" y="1968985"/>
              <a:ext cx="431121" cy="431121"/>
            </a:xfrm>
            <a:prstGeom prst="rect">
              <a:avLst/>
            </a:prstGeom>
          </p:spPr>
        </p:pic>
        <p:pic>
          <p:nvPicPr>
            <p:cNvPr id="3" name="Graphic 2">
              <a:extLst>
                <a:ext uri="{FF2B5EF4-FFF2-40B4-BE49-F238E27FC236}">
                  <a16:creationId xmlns:a16="http://schemas.microsoft.com/office/drawing/2014/main" id="{B14DD123-A288-4EBB-8C2C-FB0B8C68D2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82930" y="2492330"/>
              <a:ext cx="527329" cy="499250"/>
            </a:xfrm>
            <a:prstGeom prst="rect">
              <a:avLst/>
            </a:prstGeom>
          </p:spPr>
        </p:pic>
        <p:pic>
          <p:nvPicPr>
            <p:cNvPr id="4" name="Graphic 3">
              <a:extLst>
                <a:ext uri="{FF2B5EF4-FFF2-40B4-BE49-F238E27FC236}">
                  <a16:creationId xmlns:a16="http://schemas.microsoft.com/office/drawing/2014/main" id="{83F596B8-95AB-45EA-9B86-1240887359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0981" y="2451403"/>
              <a:ext cx="527329" cy="499250"/>
            </a:xfrm>
            <a:prstGeom prst="rect">
              <a:avLst/>
            </a:prstGeom>
          </p:spPr>
        </p:pic>
        <p:pic>
          <p:nvPicPr>
            <p:cNvPr id="5" name="Graphic 4">
              <a:extLst>
                <a:ext uri="{FF2B5EF4-FFF2-40B4-BE49-F238E27FC236}">
                  <a16:creationId xmlns:a16="http://schemas.microsoft.com/office/drawing/2014/main" id="{D7BB3D21-529C-45BC-98C8-4C7ED852B2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80131" y="2422910"/>
              <a:ext cx="527329" cy="499250"/>
            </a:xfrm>
            <a:prstGeom prst="rect">
              <a:avLst/>
            </a:prstGeom>
          </p:spPr>
        </p:pic>
        <p:pic>
          <p:nvPicPr>
            <p:cNvPr id="7" name="Graphic 6">
              <a:extLst>
                <a:ext uri="{FF2B5EF4-FFF2-40B4-BE49-F238E27FC236}">
                  <a16:creationId xmlns:a16="http://schemas.microsoft.com/office/drawing/2014/main" id="{9954C17C-221F-4FF4-8886-4A9C3EB342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41932" y="3759314"/>
              <a:ext cx="431329" cy="434803"/>
            </a:xfrm>
            <a:prstGeom prst="rect">
              <a:avLst/>
            </a:prstGeom>
          </p:spPr>
        </p:pic>
        <p:pic>
          <p:nvPicPr>
            <p:cNvPr id="9" name="Graphic 8">
              <a:extLst>
                <a:ext uri="{FF2B5EF4-FFF2-40B4-BE49-F238E27FC236}">
                  <a16:creationId xmlns:a16="http://schemas.microsoft.com/office/drawing/2014/main" id="{908AE63E-8503-4C10-A592-0841492A494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98517" y="3795491"/>
              <a:ext cx="431329" cy="434803"/>
            </a:xfrm>
            <a:prstGeom prst="rect">
              <a:avLst/>
            </a:prstGeom>
          </p:spPr>
        </p:pic>
        <p:pic>
          <p:nvPicPr>
            <p:cNvPr id="11" name="Graphic 10">
              <a:extLst>
                <a:ext uri="{FF2B5EF4-FFF2-40B4-BE49-F238E27FC236}">
                  <a16:creationId xmlns:a16="http://schemas.microsoft.com/office/drawing/2014/main" id="{0093723C-CC9A-4684-9027-3788F18011E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00023" y="3786111"/>
              <a:ext cx="431329" cy="434803"/>
            </a:xfrm>
            <a:prstGeom prst="rect">
              <a:avLst/>
            </a:prstGeom>
          </p:spPr>
        </p:pic>
        <p:pic>
          <p:nvPicPr>
            <p:cNvPr id="12" name="Graphic 11">
              <a:extLst>
                <a:ext uri="{FF2B5EF4-FFF2-40B4-BE49-F238E27FC236}">
                  <a16:creationId xmlns:a16="http://schemas.microsoft.com/office/drawing/2014/main" id="{5E331C54-EDF8-4A5C-B4DA-F0C61F07F72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53748" y="3993058"/>
              <a:ext cx="431329" cy="434483"/>
            </a:xfrm>
            <a:prstGeom prst="rect">
              <a:avLst/>
            </a:prstGeom>
          </p:spPr>
        </p:pic>
        <p:pic>
          <p:nvPicPr>
            <p:cNvPr id="13" name="Graphic 12">
              <a:extLst>
                <a:ext uri="{FF2B5EF4-FFF2-40B4-BE49-F238E27FC236}">
                  <a16:creationId xmlns:a16="http://schemas.microsoft.com/office/drawing/2014/main" id="{87C3D205-10A6-45C3-AEA9-0561B5028B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60437" y="3918600"/>
              <a:ext cx="431329" cy="434483"/>
            </a:xfrm>
            <a:prstGeom prst="rect">
              <a:avLst/>
            </a:prstGeom>
          </p:spPr>
        </p:pic>
        <p:pic>
          <p:nvPicPr>
            <p:cNvPr id="14" name="Graphic 13">
              <a:extLst>
                <a:ext uri="{FF2B5EF4-FFF2-40B4-BE49-F238E27FC236}">
                  <a16:creationId xmlns:a16="http://schemas.microsoft.com/office/drawing/2014/main" id="{C6D82D0B-69C9-44EA-9202-6890D874142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9050" y="3950788"/>
              <a:ext cx="457132" cy="460814"/>
            </a:xfrm>
            <a:prstGeom prst="rect">
              <a:avLst/>
            </a:prstGeom>
          </p:spPr>
        </p:pic>
        <p:pic>
          <p:nvPicPr>
            <p:cNvPr id="15" name="Graphic 14">
              <a:extLst>
                <a:ext uri="{FF2B5EF4-FFF2-40B4-BE49-F238E27FC236}">
                  <a16:creationId xmlns:a16="http://schemas.microsoft.com/office/drawing/2014/main" id="{0565585D-710B-4A5A-8035-39C1BC80BB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199313" y="2192234"/>
              <a:ext cx="576191" cy="541548"/>
            </a:xfrm>
            <a:prstGeom prst="rect">
              <a:avLst/>
            </a:prstGeom>
          </p:spPr>
        </p:pic>
        <p:pic>
          <p:nvPicPr>
            <p:cNvPr id="16" name="Graphic 15">
              <a:extLst>
                <a:ext uri="{FF2B5EF4-FFF2-40B4-BE49-F238E27FC236}">
                  <a16:creationId xmlns:a16="http://schemas.microsoft.com/office/drawing/2014/main" id="{F6C55AF2-38E3-4DE9-9CAA-E26275E774E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53854" y="3170103"/>
              <a:ext cx="410605" cy="413913"/>
            </a:xfrm>
            <a:prstGeom prst="rect">
              <a:avLst/>
            </a:prstGeom>
          </p:spPr>
        </p:pic>
        <p:pic>
          <p:nvPicPr>
            <p:cNvPr id="17" name="Graphic 16">
              <a:extLst>
                <a:ext uri="{FF2B5EF4-FFF2-40B4-BE49-F238E27FC236}">
                  <a16:creationId xmlns:a16="http://schemas.microsoft.com/office/drawing/2014/main" id="{47313C64-82F9-42A5-B042-4E0233686B6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879825" y="2403763"/>
              <a:ext cx="431120" cy="518397"/>
            </a:xfrm>
            <a:prstGeom prst="rect">
              <a:avLst/>
            </a:prstGeom>
          </p:spPr>
        </p:pic>
        <p:grpSp>
          <p:nvGrpSpPr>
            <p:cNvPr id="101" name="Group 100">
              <a:extLst>
                <a:ext uri="{FF2B5EF4-FFF2-40B4-BE49-F238E27FC236}">
                  <a16:creationId xmlns:a16="http://schemas.microsoft.com/office/drawing/2014/main" id="{01A3E7F2-A292-472A-BB7D-2A5C344FD753}"/>
                </a:ext>
              </a:extLst>
            </p:cNvPr>
            <p:cNvGrpSpPr/>
            <p:nvPr/>
          </p:nvGrpSpPr>
          <p:grpSpPr>
            <a:xfrm>
              <a:off x="1826570" y="3087481"/>
              <a:ext cx="483817" cy="465186"/>
              <a:chOff x="8389931" y="5108535"/>
              <a:chExt cx="483817" cy="465186"/>
            </a:xfrm>
          </p:grpSpPr>
          <p:pic>
            <p:nvPicPr>
              <p:cNvPr id="102" name="Graphic 101">
                <a:extLst>
                  <a:ext uri="{FF2B5EF4-FFF2-40B4-BE49-F238E27FC236}">
                    <a16:creationId xmlns:a16="http://schemas.microsoft.com/office/drawing/2014/main" id="{B7496C8B-7D72-4A79-A4A9-844ADBCF49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931" y="5142600"/>
                <a:ext cx="431121" cy="431121"/>
              </a:xfrm>
              <a:prstGeom prst="rect">
                <a:avLst/>
              </a:prstGeom>
            </p:spPr>
          </p:pic>
          <p:sp>
            <p:nvSpPr>
              <p:cNvPr id="103" name="TextBox 102">
                <a:extLst>
                  <a:ext uri="{FF2B5EF4-FFF2-40B4-BE49-F238E27FC236}">
                    <a16:creationId xmlns:a16="http://schemas.microsoft.com/office/drawing/2014/main" id="{5820ACE9-8462-4F74-B840-8FC1964746A6}"/>
                  </a:ext>
                </a:extLst>
              </p:cNvPr>
              <p:cNvSpPr txBox="1"/>
              <p:nvPr/>
            </p:nvSpPr>
            <p:spPr>
              <a:xfrm>
                <a:off x="8412711" y="5108535"/>
                <a:ext cx="461037"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ER</a:t>
                </a:r>
                <a:endParaRPr lang="en-US" sz="1400" dirty="0"/>
              </a:p>
            </p:txBody>
          </p:sp>
        </p:grpSp>
      </p:grpSp>
      <p:grpSp>
        <p:nvGrpSpPr>
          <p:cNvPr id="22" name="Group 21" descr="solution icons">
            <a:extLst>
              <a:ext uri="{FF2B5EF4-FFF2-40B4-BE49-F238E27FC236}">
                <a16:creationId xmlns:a16="http://schemas.microsoft.com/office/drawing/2014/main" id="{5CFB2F85-4590-405C-B3B6-F516BF85AE40}"/>
              </a:ext>
            </a:extLst>
          </p:cNvPr>
          <p:cNvGrpSpPr/>
          <p:nvPr/>
        </p:nvGrpSpPr>
        <p:grpSpPr>
          <a:xfrm>
            <a:off x="644524" y="4921921"/>
            <a:ext cx="10862502" cy="1059628"/>
            <a:chOff x="644524" y="4921921"/>
            <a:chExt cx="10862502" cy="1059628"/>
          </a:xfrm>
        </p:grpSpPr>
        <p:pic>
          <p:nvPicPr>
            <p:cNvPr id="24" name="Graphic 23">
              <a:extLst>
                <a:ext uri="{FF2B5EF4-FFF2-40B4-BE49-F238E27FC236}">
                  <a16:creationId xmlns:a16="http://schemas.microsoft.com/office/drawing/2014/main" id="{1A6BE3CB-3244-4997-BA6F-5CB1FC5B66F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801244" y="4921921"/>
              <a:ext cx="576191" cy="541548"/>
            </a:xfrm>
            <a:prstGeom prst="rect">
              <a:avLst/>
            </a:prstGeom>
          </p:spPr>
        </p:pic>
        <p:sp>
          <p:nvSpPr>
            <p:cNvPr id="29" name="TextBox 28">
              <a:extLst>
                <a:ext uri="{FF2B5EF4-FFF2-40B4-BE49-F238E27FC236}">
                  <a16:creationId xmlns:a16="http://schemas.microsoft.com/office/drawing/2014/main" id="{16E095C7-64AE-4963-8408-3507E3ED63E4}"/>
                </a:ext>
              </a:extLst>
            </p:cNvPr>
            <p:cNvSpPr txBox="1"/>
            <p:nvPr/>
          </p:nvSpPr>
          <p:spPr>
            <a:xfrm>
              <a:off x="5507106" y="5500233"/>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Gateway v2</a:t>
              </a:r>
            </a:p>
          </p:txBody>
        </p:sp>
        <p:pic>
          <p:nvPicPr>
            <p:cNvPr id="6" name="Graphic 5">
              <a:extLst>
                <a:ext uri="{FF2B5EF4-FFF2-40B4-BE49-F238E27FC236}">
                  <a16:creationId xmlns:a16="http://schemas.microsoft.com/office/drawing/2014/main" id="{3B43F5CF-8135-4E6F-B3B5-9AEBBA0D37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78211" y="4943070"/>
              <a:ext cx="527329" cy="499250"/>
            </a:xfrm>
            <a:prstGeom prst="rect">
              <a:avLst/>
            </a:prstGeom>
          </p:spPr>
        </p:pic>
        <p:sp>
          <p:nvSpPr>
            <p:cNvPr id="31" name="TextBox 30">
              <a:extLst>
                <a:ext uri="{FF2B5EF4-FFF2-40B4-BE49-F238E27FC236}">
                  <a16:creationId xmlns:a16="http://schemas.microsoft.com/office/drawing/2014/main" id="{648E41A5-5D69-409F-B2B9-8A486712C9C2}"/>
                </a:ext>
              </a:extLst>
            </p:cNvPr>
            <p:cNvSpPr txBox="1"/>
            <p:nvPr/>
          </p:nvSpPr>
          <p:spPr>
            <a:xfrm>
              <a:off x="1753318" y="5519884"/>
              <a:ext cx="1164465"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Load Balancer</a:t>
              </a:r>
            </a:p>
          </p:txBody>
        </p:sp>
        <p:pic>
          <p:nvPicPr>
            <p:cNvPr id="8" name="Graphic 7">
              <a:extLst>
                <a:ext uri="{FF2B5EF4-FFF2-40B4-BE49-F238E27FC236}">
                  <a16:creationId xmlns:a16="http://schemas.microsoft.com/office/drawing/2014/main" id="{8ABAD656-889C-4486-B576-05EF321352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807539" y="4985739"/>
              <a:ext cx="410605" cy="413913"/>
            </a:xfrm>
            <a:prstGeom prst="rect">
              <a:avLst/>
            </a:prstGeom>
          </p:spPr>
        </p:pic>
        <p:sp>
          <p:nvSpPr>
            <p:cNvPr id="35" name="TextBox 34">
              <a:extLst>
                <a:ext uri="{FF2B5EF4-FFF2-40B4-BE49-F238E27FC236}">
                  <a16:creationId xmlns:a16="http://schemas.microsoft.com/office/drawing/2014/main" id="{4C390A34-B2D0-44AB-8FD8-48CA3E7A5CC2}"/>
                </a:ext>
              </a:extLst>
            </p:cNvPr>
            <p:cNvSpPr txBox="1"/>
            <p:nvPr/>
          </p:nvSpPr>
          <p:spPr>
            <a:xfrm>
              <a:off x="10565039" y="5494087"/>
              <a:ext cx="941987"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Web App Firewall</a:t>
              </a:r>
            </a:p>
          </p:txBody>
        </p:sp>
        <p:pic>
          <p:nvPicPr>
            <p:cNvPr id="25" name="Graphic 24">
              <a:extLst>
                <a:ext uri="{FF2B5EF4-FFF2-40B4-BE49-F238E27FC236}">
                  <a16:creationId xmlns:a16="http://schemas.microsoft.com/office/drawing/2014/main" id="{1DF33784-6D97-4934-B099-BE2B705261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55117" y="4962288"/>
              <a:ext cx="457132" cy="460814"/>
            </a:xfrm>
            <a:prstGeom prst="rect">
              <a:avLst/>
            </a:prstGeom>
          </p:spPr>
        </p:pic>
        <p:sp>
          <p:nvSpPr>
            <p:cNvPr id="36" name="TextBox 35">
              <a:extLst>
                <a:ext uri="{FF2B5EF4-FFF2-40B4-BE49-F238E27FC236}">
                  <a16:creationId xmlns:a16="http://schemas.microsoft.com/office/drawing/2014/main" id="{22A8C5EA-026A-4CA9-A04C-A59B94843AC1}"/>
                </a:ext>
              </a:extLst>
            </p:cNvPr>
            <p:cNvSpPr txBox="1"/>
            <p:nvPr/>
          </p:nvSpPr>
          <p:spPr>
            <a:xfrm>
              <a:off x="6774520" y="5500232"/>
              <a:ext cx="1200184"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Network security group</a:t>
              </a:r>
            </a:p>
          </p:txBody>
        </p:sp>
        <p:sp>
          <p:nvSpPr>
            <p:cNvPr id="39" name="TextBox 38">
              <a:extLst>
                <a:ext uri="{FF2B5EF4-FFF2-40B4-BE49-F238E27FC236}">
                  <a16:creationId xmlns:a16="http://schemas.microsoft.com/office/drawing/2014/main" id="{97D9A6A3-CDCD-47F2-AEEB-C130509DB6C7}"/>
                </a:ext>
              </a:extLst>
            </p:cNvPr>
            <p:cNvSpPr txBox="1"/>
            <p:nvPr/>
          </p:nvSpPr>
          <p:spPr>
            <a:xfrm>
              <a:off x="2871275" y="5519884"/>
              <a:ext cx="141523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Application Security Group</a:t>
              </a:r>
            </a:p>
          </p:txBody>
        </p:sp>
        <p:pic>
          <p:nvPicPr>
            <p:cNvPr id="47" name="Graphic 46">
              <a:extLst>
                <a:ext uri="{FF2B5EF4-FFF2-40B4-BE49-F238E27FC236}">
                  <a16:creationId xmlns:a16="http://schemas.microsoft.com/office/drawing/2014/main" id="{B817CFFE-2672-4A33-92D3-590998CD656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83222" y="4975294"/>
              <a:ext cx="431329" cy="434803"/>
            </a:xfrm>
            <a:prstGeom prst="rect">
              <a:avLst/>
            </a:prstGeom>
          </p:spPr>
        </p:pic>
        <p:pic>
          <p:nvPicPr>
            <p:cNvPr id="61" name="Graphic 60">
              <a:extLst>
                <a:ext uri="{FF2B5EF4-FFF2-40B4-BE49-F238E27FC236}">
                  <a16:creationId xmlns:a16="http://schemas.microsoft.com/office/drawing/2014/main" id="{1C1F4A1F-4D93-4C5F-8C4D-68BDEF6B3C4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598734" y="4933497"/>
              <a:ext cx="431120" cy="518397"/>
            </a:xfrm>
            <a:prstGeom prst="rect">
              <a:avLst/>
            </a:prstGeom>
          </p:spPr>
        </p:pic>
        <p:sp>
          <p:nvSpPr>
            <p:cNvPr id="70" name="TextBox 69">
              <a:extLst>
                <a:ext uri="{FF2B5EF4-FFF2-40B4-BE49-F238E27FC236}">
                  <a16:creationId xmlns:a16="http://schemas.microsoft.com/office/drawing/2014/main" id="{71A4BCEE-53C1-4FDA-83C9-1A69B7397CA2}"/>
                </a:ext>
              </a:extLst>
            </p:cNvPr>
            <p:cNvSpPr txBox="1"/>
            <p:nvPr/>
          </p:nvSpPr>
          <p:spPr>
            <a:xfrm>
              <a:off x="9373850" y="5494088"/>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Azure </a:t>
              </a:r>
            </a:p>
            <a:p>
              <a:pPr algn="ctr"/>
              <a:r>
                <a:rPr lang="en-US" sz="1200" dirty="0">
                  <a:latin typeface="Segoe UI" panose="020B0502040204020203" pitchFamily="34" charset="0"/>
                  <a:cs typeface="Segoe UI" panose="020B0502040204020203" pitchFamily="34" charset="0"/>
                </a:rPr>
                <a:t>Firewall</a:t>
              </a:r>
            </a:p>
          </p:txBody>
        </p:sp>
        <p:pic>
          <p:nvPicPr>
            <p:cNvPr id="67" name="Graphic 66">
              <a:extLst>
                <a:ext uri="{FF2B5EF4-FFF2-40B4-BE49-F238E27FC236}">
                  <a16:creationId xmlns:a16="http://schemas.microsoft.com/office/drawing/2014/main" id="{4464F802-111F-4699-B816-9361D4D005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9408" y="4977135"/>
              <a:ext cx="431121" cy="431121"/>
            </a:xfrm>
            <a:prstGeom prst="rect">
              <a:avLst/>
            </a:prstGeom>
          </p:spPr>
        </p:pic>
        <p:sp>
          <p:nvSpPr>
            <p:cNvPr id="72" name="TextBox 71">
              <a:extLst>
                <a:ext uri="{FF2B5EF4-FFF2-40B4-BE49-F238E27FC236}">
                  <a16:creationId xmlns:a16="http://schemas.microsoft.com/office/drawing/2014/main" id="{88DAF9BF-FAB4-4D70-BB46-4B0C1EF571CF}"/>
                </a:ext>
              </a:extLst>
            </p:cNvPr>
            <p:cNvSpPr txBox="1"/>
            <p:nvPr/>
          </p:nvSpPr>
          <p:spPr>
            <a:xfrm>
              <a:off x="644524" y="5519884"/>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VPN </a:t>
              </a:r>
            </a:p>
            <a:p>
              <a:pPr algn="ctr"/>
              <a:r>
                <a:rPr lang="en-US" sz="1200" dirty="0">
                  <a:latin typeface="Segoe UI" panose="020B0502040204020203" pitchFamily="34" charset="0"/>
                  <a:cs typeface="Segoe UI" panose="020B0502040204020203" pitchFamily="34" charset="0"/>
                </a:rPr>
                <a:t>Gateway</a:t>
              </a:r>
            </a:p>
          </p:txBody>
        </p:sp>
        <p:pic>
          <p:nvPicPr>
            <p:cNvPr id="28" name="Graphic 27">
              <a:extLst>
                <a:ext uri="{FF2B5EF4-FFF2-40B4-BE49-F238E27FC236}">
                  <a16:creationId xmlns:a16="http://schemas.microsoft.com/office/drawing/2014/main" id="{74AA51BA-8610-441A-9E37-D67689312DA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92233" y="4975454"/>
              <a:ext cx="431329" cy="434483"/>
            </a:xfrm>
            <a:prstGeom prst="rect">
              <a:avLst/>
            </a:prstGeom>
          </p:spPr>
        </p:pic>
        <p:sp>
          <p:nvSpPr>
            <p:cNvPr id="38" name="TextBox 37">
              <a:extLst>
                <a:ext uri="{FF2B5EF4-FFF2-40B4-BE49-F238E27FC236}">
                  <a16:creationId xmlns:a16="http://schemas.microsoft.com/office/drawing/2014/main" id="{C74247B4-958B-4D9E-9E7E-D76924C40755}"/>
                </a:ext>
              </a:extLst>
            </p:cNvPr>
            <p:cNvSpPr txBox="1"/>
            <p:nvPr/>
          </p:nvSpPr>
          <p:spPr>
            <a:xfrm>
              <a:off x="4367453" y="5515085"/>
              <a:ext cx="880888"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Virtual </a:t>
              </a:r>
            </a:p>
            <a:p>
              <a:pPr algn="ctr"/>
              <a:r>
                <a:rPr lang="en-US" sz="1200" dirty="0">
                  <a:latin typeface="Segoe UI" panose="020B0502040204020203" pitchFamily="34" charset="0"/>
                  <a:cs typeface="Segoe UI" panose="020B0502040204020203" pitchFamily="34" charset="0"/>
                </a:rPr>
                <a:t>network</a:t>
              </a:r>
            </a:p>
          </p:txBody>
        </p:sp>
        <p:sp>
          <p:nvSpPr>
            <p:cNvPr id="82" name="TextBox 81">
              <a:extLst>
                <a:ext uri="{FF2B5EF4-FFF2-40B4-BE49-F238E27FC236}">
                  <a16:creationId xmlns:a16="http://schemas.microsoft.com/office/drawing/2014/main" id="{182F60CE-02E3-435A-AD85-5DE4E8BDB5D8}"/>
                </a:ext>
              </a:extLst>
            </p:cNvPr>
            <p:cNvSpPr txBox="1"/>
            <p:nvPr/>
          </p:nvSpPr>
          <p:spPr>
            <a:xfrm>
              <a:off x="7967766" y="5515085"/>
              <a:ext cx="1247323"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ExpressRoute Gateway</a:t>
              </a:r>
            </a:p>
          </p:txBody>
        </p:sp>
        <p:grpSp>
          <p:nvGrpSpPr>
            <p:cNvPr id="20" name="Group 19">
              <a:extLst>
                <a:ext uri="{FF2B5EF4-FFF2-40B4-BE49-F238E27FC236}">
                  <a16:creationId xmlns:a16="http://schemas.microsoft.com/office/drawing/2014/main" id="{83E7B3AC-A83A-4B10-A504-137E601473E2}"/>
                </a:ext>
              </a:extLst>
            </p:cNvPr>
            <p:cNvGrpSpPr/>
            <p:nvPr/>
          </p:nvGrpSpPr>
          <p:grpSpPr>
            <a:xfrm>
              <a:off x="8389931" y="4943070"/>
              <a:ext cx="483817" cy="465186"/>
              <a:chOff x="8389931" y="5108535"/>
              <a:chExt cx="483817" cy="465186"/>
            </a:xfrm>
          </p:grpSpPr>
          <p:pic>
            <p:nvPicPr>
              <p:cNvPr id="80" name="Graphic 79">
                <a:extLst>
                  <a:ext uri="{FF2B5EF4-FFF2-40B4-BE49-F238E27FC236}">
                    <a16:creationId xmlns:a16="http://schemas.microsoft.com/office/drawing/2014/main" id="{091F1DB7-055F-4E4F-9A97-734C7C0AC0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931" y="5142600"/>
                <a:ext cx="431121" cy="431121"/>
              </a:xfrm>
              <a:prstGeom prst="rect">
                <a:avLst/>
              </a:prstGeom>
            </p:spPr>
          </p:pic>
          <p:sp>
            <p:nvSpPr>
              <p:cNvPr id="99" name="TextBox 98">
                <a:extLst>
                  <a:ext uri="{FF2B5EF4-FFF2-40B4-BE49-F238E27FC236}">
                    <a16:creationId xmlns:a16="http://schemas.microsoft.com/office/drawing/2014/main" id="{F1B9B959-A73A-43CC-8523-F11089C83AA1}"/>
                  </a:ext>
                </a:extLst>
              </p:cNvPr>
              <p:cNvSpPr txBox="1"/>
              <p:nvPr/>
            </p:nvSpPr>
            <p:spPr>
              <a:xfrm>
                <a:off x="8412711" y="5108535"/>
                <a:ext cx="461037"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rPr>
                  <a:t>ER</a:t>
                </a:r>
                <a:endParaRPr lang="en-US" sz="1400" dirty="0"/>
              </a:p>
            </p:txBody>
          </p:sp>
        </p:grpSp>
      </p:grpSp>
      <p:pic>
        <p:nvPicPr>
          <p:cNvPr id="91" name="Picture 2">
            <a:extLst>
              <a:ext uri="{FF2B5EF4-FFF2-40B4-BE49-F238E27FC236}">
                <a16:creationId xmlns:a16="http://schemas.microsoft.com/office/drawing/2014/main" id="{3CACF30E-A9AE-44E3-92D1-DA70934B6BC3}"/>
              </a:ext>
              <a:ext uri="{C183D7F6-B498-43B3-948B-1728B52AA6E4}">
                <adec:decorative xmlns:adec="http://schemas.microsoft.com/office/drawing/2017/decorative" val="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210577" y="1036034"/>
            <a:ext cx="434149" cy="44018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25CC5E92-074E-4875-95DF-76CD72D70E9E}"/>
              </a:ext>
              <a:ext uri="{C183D7F6-B498-43B3-948B-1728B52AA6E4}">
                <adec:decorative xmlns:adec="http://schemas.microsoft.com/office/drawing/2017/decorative" val="1"/>
              </a:ext>
            </a:extLst>
          </p:cNvPr>
          <p:cNvSpPr txBox="1"/>
          <p:nvPr/>
        </p:nvSpPr>
        <p:spPr>
          <a:xfrm>
            <a:off x="94007" y="2346711"/>
            <a:ext cx="1164465" cy="430887"/>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Not on-premises</a:t>
            </a:r>
          </a:p>
        </p:txBody>
      </p:sp>
    </p:spTree>
    <p:extLst>
      <p:ext uri="{BB962C8B-B14F-4D97-AF65-F5344CB8AC3E}">
        <p14:creationId xmlns:p14="http://schemas.microsoft.com/office/powerpoint/2010/main" val="3679730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19" name="TextBox 18">
            <a:extLst>
              <a:ext uri="{FF2B5EF4-FFF2-40B4-BE49-F238E27FC236}">
                <a16:creationId xmlns:a16="http://schemas.microsoft.com/office/drawing/2014/main" id="{46DB93F5-36CC-405C-AF24-4DC52D26DDF2}"/>
              </a:ext>
            </a:extLst>
          </p:cNvPr>
          <p:cNvSpPr txBox="1"/>
          <p:nvPr/>
        </p:nvSpPr>
        <p:spPr>
          <a:xfrm>
            <a:off x="4253201" y="2019938"/>
            <a:ext cx="7506710" cy="635559"/>
          </a:xfrm>
          <a:prstGeom prst="rect">
            <a:avLst/>
          </a:prstGeom>
          <a:noFill/>
        </p:spPr>
        <p:txBody>
          <a:bodyPr wrap="square">
            <a:spAutoFit/>
          </a:bodyPr>
          <a:lstStyle/>
          <a:p>
            <a:r>
              <a:rPr lang="en-US" dirty="0">
                <a:solidFill>
                  <a:srgbClr val="243A5E"/>
                </a:solidFill>
                <a:hlinkClick r:id="rId3">
                  <a:extLst>
                    <a:ext uri="{A12FA001-AC4F-418D-AE19-62706E023703}">
                      <ahyp:hlinkClr xmlns:ahyp="http://schemas.microsoft.com/office/drawing/2018/hyperlinkcolor" val="tx"/>
                    </a:ext>
                  </a:extLst>
                </a:hlinkClick>
              </a:rPr>
              <a:t>AZ-700 Designing and Implementing Microsoft Azure Networking Solutions - Learn | Microsoft Docs</a:t>
            </a:r>
            <a:endParaRPr lang="en-US" dirty="0">
              <a:solidFill>
                <a:srgbClr val="243A5E"/>
              </a:solidFill>
            </a:endParaRPr>
          </a:p>
        </p:txBody>
      </p:sp>
      <p:sp>
        <p:nvSpPr>
          <p:cNvPr id="21" name="TextBox 20">
            <a:extLst>
              <a:ext uri="{FF2B5EF4-FFF2-40B4-BE49-F238E27FC236}">
                <a16:creationId xmlns:a16="http://schemas.microsoft.com/office/drawing/2014/main" id="{77347374-06BC-415A-8919-4D0668E45BA5}"/>
              </a:ext>
            </a:extLst>
          </p:cNvPr>
          <p:cNvSpPr txBox="1"/>
          <p:nvPr/>
        </p:nvSpPr>
        <p:spPr>
          <a:xfrm>
            <a:off x="4253201" y="2821067"/>
            <a:ext cx="6408548" cy="363946"/>
          </a:xfrm>
          <a:prstGeom prst="rect">
            <a:avLst/>
          </a:prstGeom>
          <a:noFill/>
        </p:spPr>
        <p:txBody>
          <a:bodyPr wrap="square">
            <a:spAutoFit/>
          </a:bodyPr>
          <a:lstStyle/>
          <a:p>
            <a:r>
              <a:rPr lang="en-US" dirty="0">
                <a:solidFill>
                  <a:srgbClr val="243A5E"/>
                </a:solidFill>
                <a:hlinkClick r:id="rId4">
                  <a:extLst>
                    <a:ext uri="{A12FA001-AC4F-418D-AE19-62706E023703}">
                      <ahyp:hlinkClr xmlns:ahyp="http://schemas.microsoft.com/office/drawing/2018/hyperlinkcolor" val="tx"/>
                    </a:ext>
                  </a:extLst>
                </a:hlinkClick>
              </a:rPr>
              <a:t>Explore Azure networking services - Learn | Microsoft Docs</a:t>
            </a:r>
            <a:endParaRPr lang="en-US" dirty="0">
              <a:solidFill>
                <a:srgbClr val="243A5E"/>
              </a:solidFill>
            </a:endParaRPr>
          </a:p>
        </p:txBody>
      </p:sp>
      <p:sp>
        <p:nvSpPr>
          <p:cNvPr id="23" name="TextBox 22">
            <a:extLst>
              <a:ext uri="{FF2B5EF4-FFF2-40B4-BE49-F238E27FC236}">
                <a16:creationId xmlns:a16="http://schemas.microsoft.com/office/drawing/2014/main" id="{F02C07F2-EE5F-4653-97C0-D9FA0232326E}"/>
              </a:ext>
            </a:extLst>
          </p:cNvPr>
          <p:cNvSpPr txBox="1"/>
          <p:nvPr/>
        </p:nvSpPr>
        <p:spPr>
          <a:xfrm>
            <a:off x="4289806" y="3387361"/>
            <a:ext cx="7578477" cy="363946"/>
          </a:xfrm>
          <a:prstGeom prst="rect">
            <a:avLst/>
          </a:prstGeom>
          <a:noFill/>
        </p:spPr>
        <p:txBody>
          <a:bodyPr wrap="square">
            <a:spAutoFit/>
          </a:bodyPr>
          <a:lstStyle/>
          <a:p>
            <a:r>
              <a:rPr lang="en-US" dirty="0">
                <a:solidFill>
                  <a:srgbClr val="243A5E"/>
                </a:solidFill>
                <a:hlinkClick r:id="rId5">
                  <a:extLst>
                    <a:ext uri="{A12FA001-AC4F-418D-AE19-62706E023703}">
                      <ahyp:hlinkClr xmlns:ahyp="http://schemas.microsoft.com/office/drawing/2018/hyperlinkcolor" val="tx"/>
                    </a:ext>
                  </a:extLst>
                </a:hlinkClick>
              </a:rPr>
              <a:t>Secure network connectivity on Azure (AZ-900) - Learn | Microsoft Docs</a:t>
            </a:r>
            <a:endParaRPr lang="en-US" dirty="0">
              <a:solidFill>
                <a:srgbClr val="243A5E"/>
              </a:solidFill>
            </a:endParaRPr>
          </a:p>
        </p:txBody>
      </p:sp>
      <p:sp>
        <p:nvSpPr>
          <p:cNvPr id="25" name="TextBox 24">
            <a:extLst>
              <a:ext uri="{FF2B5EF4-FFF2-40B4-BE49-F238E27FC236}">
                <a16:creationId xmlns:a16="http://schemas.microsoft.com/office/drawing/2014/main" id="{3CF7A90F-B996-43F3-BD88-E65FC56757A6}"/>
              </a:ext>
            </a:extLst>
          </p:cNvPr>
          <p:cNvSpPr txBox="1"/>
          <p:nvPr/>
        </p:nvSpPr>
        <p:spPr>
          <a:xfrm>
            <a:off x="4284023" y="3904406"/>
            <a:ext cx="7578477" cy="363946"/>
          </a:xfrm>
          <a:prstGeom prst="rect">
            <a:avLst/>
          </a:prstGeom>
          <a:noFill/>
        </p:spPr>
        <p:txBody>
          <a:bodyPr wrap="square">
            <a:spAutoFit/>
          </a:bodyPr>
          <a:lstStyle/>
          <a:p>
            <a:r>
              <a:rPr lang="en-US" dirty="0">
                <a:solidFill>
                  <a:srgbClr val="243A5E"/>
                </a:solidFill>
                <a:hlinkClick r:id="rId6">
                  <a:extLst>
                    <a:ext uri="{A12FA001-AC4F-418D-AE19-62706E023703}">
                      <ahyp:hlinkClr xmlns:ahyp="http://schemas.microsoft.com/office/drawing/2018/hyperlinkcolor" val="tx"/>
                    </a:ext>
                  </a:extLst>
                </a:hlinkClick>
              </a:rPr>
              <a:t>Architect network infrastructure in Azure - Learn | Microsoft Docs</a:t>
            </a:r>
            <a:endParaRPr lang="en-US" dirty="0">
              <a:solidFill>
                <a:srgbClr val="243A5E"/>
              </a:solidFill>
            </a:endParaRPr>
          </a:p>
        </p:txBody>
      </p: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 uri="{C183D7F6-B498-43B3-948B-1728B52AA6E4}">
                <adec:decorative xmlns:adec="http://schemas.microsoft.com/office/drawing/2017/decorative" val="1"/>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a:solidFill>
                  <a:schemeClr val="bg1"/>
                </a:solidFill>
                <a:latin typeface="+mj-lt"/>
              </a:rPr>
              <a:t>Microsoft Learn Modules (docs.microsoft.com/Learn)</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308219" y="274068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3201" y="331440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93644" y="2125662"/>
            <a:ext cx="1465263" cy="2130976"/>
          </a:xfrm>
          <a:prstGeom prst="rect">
            <a:avLst/>
          </a:prstGeom>
        </p:spPr>
      </p:pic>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84023" y="386315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72458" y="439441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491621-C942-498C-9882-F6F1023B71C2}"/>
              </a:ext>
            </a:extLst>
          </p:cNvPr>
          <p:cNvSpPr txBox="1"/>
          <p:nvPr/>
        </p:nvSpPr>
        <p:spPr>
          <a:xfrm>
            <a:off x="418643" y="4939558"/>
            <a:ext cx="11341268" cy="1281633"/>
          </a:xfrm>
          <a:prstGeom prst="rect">
            <a:avLst/>
          </a:prstGeom>
          <a:noFill/>
        </p:spPr>
        <p:txBody>
          <a:bodyPr wrap="square">
            <a:spAutoFit/>
          </a:bodyPr>
          <a:lstStyle/>
          <a:p>
            <a:pPr marL="285767" indent="-285750">
              <a:lnSpc>
                <a:spcPct val="107000"/>
              </a:lnSpc>
              <a:spcBef>
                <a:spcPts val="200"/>
              </a:spcBef>
              <a:buFont typeface="Arial" panose="020B0604020202020204" pitchFamily="34" charset="0"/>
              <a:buChar char="•"/>
            </a:pPr>
            <a:r>
              <a:rPr lang="en-US" sz="1800" b="0" dirty="0">
                <a:effectLst/>
                <a:ea typeface="Yu Gothic Light" panose="020B0300000000000000" pitchFamily="34" charset="-128"/>
                <a:cs typeface="Times New Roman" panose="02020603050405020304" pitchFamily="18" charset="0"/>
              </a:rPr>
              <a:t>Optional hands-on lab -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8">
                  <a:extLst>
                    <a:ext uri="{A12FA001-AC4F-418D-AE19-62706E023703}">
                      <ahyp:hlinkClr xmlns:ahyp="http://schemas.microsoft.com/office/drawing/2018/hyperlinkcolor" val="tx"/>
                    </a:ext>
                  </a:extLst>
                </a:hlinkClick>
              </a:rPr>
              <a:t>Distribute your services across Azure virtual networks and integrate them by using virtual network peering </a:t>
            </a:r>
            <a:endParaRPr lang="en-US" sz="1800" b="0" u="sng" dirty="0">
              <a:solidFill>
                <a:schemeClr val="tx2">
                  <a:lumMod val="50000"/>
                </a:schemeClr>
              </a:solidFill>
              <a:effectLst/>
              <a:ea typeface="Yu Gothic Light" panose="020B0300000000000000" pitchFamily="34" charset="-128"/>
              <a:cs typeface="Times New Roman" panose="02020603050405020304" pitchFamily="18" charset="0"/>
            </a:endParaRPr>
          </a:p>
          <a:p>
            <a:pPr marL="285767" indent="-285750">
              <a:lnSpc>
                <a:spcPct val="107000"/>
              </a:lnSpc>
              <a:spcBef>
                <a:spcPts val="200"/>
              </a:spcBef>
              <a:buFont typeface="Arial" panose="020B0604020202020204" pitchFamily="34" charset="0"/>
              <a:buChar char="•"/>
            </a:pPr>
            <a:r>
              <a:rPr lang="en-US" sz="1800" b="0" dirty="0">
                <a:effectLst/>
                <a:ea typeface="Yu Gothic Light" panose="020B0300000000000000" pitchFamily="34" charset="-128"/>
                <a:cs typeface="Times New Roman" panose="02020603050405020304" pitchFamily="18" charset="0"/>
              </a:rPr>
              <a:t>Optional hands-on lab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9">
                  <a:extLst>
                    <a:ext uri="{A12FA001-AC4F-418D-AE19-62706E023703}">
                      <ahyp:hlinkClr xmlns:ahyp="http://schemas.microsoft.com/office/drawing/2018/hyperlinkcolor" val="tx"/>
                    </a:ext>
                  </a:extLst>
                </a:hlinkClick>
              </a:rPr>
              <a:t>Secure and isolate access to Azure resources by using network security groups and service endpoints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50E6-5B1D-4E7B-9B08-39BAFEBF0475}"/>
              </a:ext>
            </a:extLst>
          </p:cNvPr>
          <p:cNvSpPr>
            <a:spLocks noGrp="1"/>
          </p:cNvSpPr>
          <p:nvPr>
            <p:ph type="title"/>
          </p:nvPr>
        </p:nvSpPr>
        <p:spPr/>
        <p:txBody>
          <a:bodyPr/>
          <a:lstStyle/>
          <a:p>
            <a:r>
              <a:rPr lang="en-US"/>
              <a:t>End of presentation</a:t>
            </a:r>
          </a:p>
        </p:txBody>
      </p:sp>
      <p:pic>
        <p:nvPicPr>
          <p:cNvPr id="2" name="Picture 1">
            <a:extLst>
              <a:ext uri="{FF2B5EF4-FFF2-40B4-BE49-F238E27FC236}">
                <a16:creationId xmlns:a16="http://schemas.microsoft.com/office/drawing/2014/main" id="{4CA37F78-34EE-4C7A-BB3A-A3602F1065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42487" y="2667839"/>
            <a:ext cx="1522321" cy="1522321"/>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Recommend a network architecture solution based on workload requirements </a:t>
            </a:r>
            <a:endParaRPr lang="en-US"/>
          </a:p>
        </p:txBody>
      </p:sp>
      <p:grpSp>
        <p:nvGrpSpPr>
          <p:cNvPr id="4" name="Group 3" descr="Icon of three concentric arcs">
            <a:extLst>
              <a:ext uri="{FF2B5EF4-FFF2-40B4-BE49-F238E27FC236}">
                <a16:creationId xmlns:a16="http://schemas.microsoft.com/office/drawing/2014/main" id="{82D47CB5-8276-4D55-9F88-3DBB5779B493}"/>
              </a:ext>
            </a:extLst>
          </p:cNvPr>
          <p:cNvGrpSpPr/>
          <p:nvPr/>
        </p:nvGrpSpPr>
        <p:grpSpPr>
          <a:xfrm>
            <a:off x="10121624" y="2788200"/>
            <a:ext cx="1281600" cy="1281600"/>
            <a:chOff x="3031669" y="1620003"/>
            <a:chExt cx="702132" cy="702231"/>
          </a:xfrm>
        </p:grpSpPr>
        <p:grpSp>
          <p:nvGrpSpPr>
            <p:cNvPr id="6" name="Group 5">
              <a:extLst>
                <a:ext uri="{FF2B5EF4-FFF2-40B4-BE49-F238E27FC236}">
                  <a16:creationId xmlns:a16="http://schemas.microsoft.com/office/drawing/2014/main" id="{E85878AD-6EBD-4B7E-A4C2-F2DCEC2752E8}"/>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E7E1E5A-1ABE-4BA7-8866-8A98A1C559E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C291DCA2-B16B-4C35-A3DF-A92C8F823E0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9F5A1D1-E136-4161-A59E-AA14F6617B8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27F2-84DA-4B51-B576-D0DCD340C45C}"/>
              </a:ext>
            </a:extLst>
          </p:cNvPr>
          <p:cNvSpPr>
            <a:spLocks noGrp="1"/>
          </p:cNvSpPr>
          <p:nvPr>
            <p:ph type="title"/>
          </p:nvPr>
        </p:nvSpPr>
        <p:spPr/>
        <p:txBody>
          <a:bodyPr/>
          <a:lstStyle/>
          <a:p>
            <a:r>
              <a:rPr lang="en-US" dirty="0"/>
              <a:t>Optional - Whiteboard discussion #1</a:t>
            </a:r>
          </a:p>
        </p:txBody>
      </p:sp>
      <p:sp>
        <p:nvSpPr>
          <p:cNvPr id="3" name="Text Placeholder 2">
            <a:extLst>
              <a:ext uri="{FF2B5EF4-FFF2-40B4-BE49-F238E27FC236}">
                <a16:creationId xmlns:a16="http://schemas.microsoft.com/office/drawing/2014/main" id="{147E146B-8E73-48ED-A0B6-7E803BF52BAD}"/>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Scalable web application </a:t>
            </a:r>
            <a:endParaRPr lang="en-US" dirty="0">
              <a:solidFill>
                <a:srgbClr val="243A5E"/>
              </a:solidFill>
            </a:endParaRPr>
          </a:p>
        </p:txBody>
      </p:sp>
      <p:pic>
        <p:nvPicPr>
          <p:cNvPr id="4" name="Picture 3" descr="Scalable web application architecture diagram  ">
            <a:extLst>
              <a:ext uri="{FF2B5EF4-FFF2-40B4-BE49-F238E27FC236}">
                <a16:creationId xmlns:a16="http://schemas.microsoft.com/office/drawing/2014/main" id="{40662204-FD2F-48F8-83F0-6E09A5808131}"/>
              </a:ext>
            </a:extLst>
          </p:cNvPr>
          <p:cNvPicPr>
            <a:picLocks noChangeAspect="1"/>
          </p:cNvPicPr>
          <p:nvPr/>
        </p:nvPicPr>
        <p:blipFill>
          <a:blip r:embed="rId4"/>
          <a:stretch>
            <a:fillRect/>
          </a:stretch>
        </p:blipFill>
        <p:spPr>
          <a:xfrm>
            <a:off x="1388533" y="1726174"/>
            <a:ext cx="9673624" cy="4464750"/>
          </a:xfrm>
          <a:prstGeom prst="rect">
            <a:avLst/>
          </a:prstGeom>
        </p:spPr>
      </p:pic>
      <p:sp>
        <p:nvSpPr>
          <p:cNvPr id="6" name="Rectangle 5">
            <a:extLst>
              <a:ext uri="{FF2B5EF4-FFF2-40B4-BE49-F238E27FC236}">
                <a16:creationId xmlns:a16="http://schemas.microsoft.com/office/drawing/2014/main" id="{50A4223D-9BD0-4D5C-B91C-597061DA6DE0}"/>
              </a:ext>
              <a:ext uri="{C183D7F6-B498-43B3-948B-1728B52AA6E4}">
                <adec:decorative xmlns:adec="http://schemas.microsoft.com/office/drawing/2017/decorative" val="1"/>
              </a:ext>
            </a:extLst>
          </p:cNvPr>
          <p:cNvSpPr/>
          <p:nvPr/>
        </p:nvSpPr>
        <p:spPr bwMode="auto">
          <a:xfrm>
            <a:off x="432089" y="1587731"/>
            <a:ext cx="11180791" cy="481514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83523199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F8BA-5E08-41AE-B8C9-89CED1550174}"/>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1B389FFF-A012-4E78-B4C5-31AB4965E597}"/>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Serverless event stream processing in a VNet with private endpoints </a:t>
            </a:r>
            <a:endParaRPr lang="en-US" dirty="0">
              <a:solidFill>
                <a:srgbClr val="243A5E"/>
              </a:solidFill>
            </a:endParaRPr>
          </a:p>
        </p:txBody>
      </p:sp>
      <p:pic>
        <p:nvPicPr>
          <p:cNvPr id="1026" name="Picture 2" descr="Diagram showing serverless event stream processesing in a VNET with private endpoints ">
            <a:extLst>
              <a:ext uri="{FF2B5EF4-FFF2-40B4-BE49-F238E27FC236}">
                <a16:creationId xmlns:a16="http://schemas.microsoft.com/office/drawing/2014/main" id="{42194EE2-8FB5-4D98-8895-F59F40F042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501" y="1905676"/>
            <a:ext cx="9919295" cy="4257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FA26979-F3D2-4980-999C-E95A311AAD72}"/>
              </a:ext>
              <a:ext uri="{C183D7F6-B498-43B3-948B-1728B52AA6E4}">
                <adec:decorative xmlns:adec="http://schemas.microsoft.com/office/drawing/2017/decorative" val="1"/>
              </a:ext>
            </a:extLst>
          </p:cNvPr>
          <p:cNvSpPr/>
          <p:nvPr/>
        </p:nvSpPr>
        <p:spPr bwMode="auto">
          <a:xfrm>
            <a:off x="418643" y="1579418"/>
            <a:ext cx="11194237" cy="479524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593288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Defense in Depth (matching)</a:t>
            </a:r>
          </a:p>
        </p:txBody>
      </p:sp>
      <p:sp>
        <p:nvSpPr>
          <p:cNvPr id="6" name="Text Placeholder 5">
            <a:extLst>
              <a:ext uri="{C183D7F6-B498-43B3-948B-1728B52AA6E4}">
                <adec:decorative xmlns:adec="http://schemas.microsoft.com/office/drawing/2017/decorative" val="1"/>
              </a:ext>
            </a:extLst>
          </p:cNvPr>
          <p:cNvSpPr>
            <a:spLocks noGrp="1"/>
          </p:cNvSpPr>
          <p:nvPr>
            <p:ph type="body" sz="quarter" idx="10"/>
          </p:nvPr>
        </p:nvSpPr>
        <p:spPr>
          <a:xfrm>
            <a:off x="432089" y="1018999"/>
            <a:ext cx="11341268" cy="430887"/>
          </a:xfrm>
          <a:prstGeom prst="accentCallout1">
            <a:avLst>
              <a:gd name="adj1" fmla="val 62622"/>
              <a:gd name="adj2" fmla="val 69932"/>
              <a:gd name="adj3" fmla="val 135249"/>
              <a:gd name="adj4" fmla="val 104358"/>
            </a:avLst>
          </a:prstGeom>
          <a:ln>
            <a:noFill/>
          </a:ln>
        </p:spPr>
        <p:txBody>
          <a:bodyPr vert="horz" wrap="square" lIns="0" tIns="0" rIns="0" bIns="0" rtlCol="0" anchor="t">
            <a:noAutofit/>
          </a:bodyPr>
          <a:lstStyle/>
          <a:p>
            <a:r>
              <a:rPr lang="en-US" sz="2000" dirty="0">
                <a:cs typeface="Segoe UI Semilight"/>
              </a:rPr>
              <a:t>Provide a layered approach and multiple levels of protection.</a:t>
            </a:r>
          </a:p>
        </p:txBody>
      </p:sp>
      <p:pic>
        <p:nvPicPr>
          <p:cNvPr id="5" name="Picture 2"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652F3B15-C685-4DA7-BAD9-569D69C1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899" y="1951466"/>
            <a:ext cx="3886994" cy="38715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Text Placeholder 5">
            <a:extLst>
              <a:ext uri="{FF2B5EF4-FFF2-40B4-BE49-F238E27FC236}">
                <a16:creationId xmlns:a16="http://schemas.microsoft.com/office/drawing/2014/main" id="{A97FD576-34FF-41B6-AB0E-DE73A019606D}"/>
              </a:ext>
              <a:ext uri="{C183D7F6-B498-43B3-948B-1728B52AA6E4}">
                <adec:decorative xmlns:adec="http://schemas.microsoft.com/office/drawing/2017/decorative" val="1"/>
              </a:ext>
            </a:extLst>
          </p:cNvPr>
          <p:cNvSpPr txBox="1">
            <a:spLocks/>
          </p:cNvSpPr>
          <p:nvPr/>
        </p:nvSpPr>
        <p:spPr>
          <a:xfrm>
            <a:off x="6192875" y="1661839"/>
            <a:ext cx="5338490" cy="4511660"/>
          </a:xfrm>
          <a:prstGeom prst="rect">
            <a:avLst/>
          </a:prstGeom>
          <a:ln>
            <a:solidFill>
              <a:schemeClr val="bg1"/>
            </a:solid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buFont typeface="Arial" panose="020B0604020202020204" pitchFamily="34" charset="0"/>
              <a:buChar char="•"/>
            </a:pPr>
            <a:r>
              <a:rPr lang="en-US" sz="2000" dirty="0">
                <a:cs typeface="Segoe UI Semilight"/>
              </a:rPr>
              <a:t>Azure Information Protection</a:t>
            </a:r>
          </a:p>
          <a:p>
            <a:pPr>
              <a:spcBef>
                <a:spcPts val="0"/>
              </a:spcBef>
              <a:spcAft>
                <a:spcPts val="600"/>
              </a:spcAft>
              <a:buFont typeface="Arial" panose="020B0604020202020204" pitchFamily="34" charset="0"/>
              <a:buChar char="•"/>
            </a:pPr>
            <a:r>
              <a:rPr lang="en-US" sz="2000" dirty="0">
                <a:cs typeface="Segoe UI Semilight"/>
              </a:rPr>
              <a:t>DDoS Azure Firewall</a:t>
            </a:r>
          </a:p>
          <a:p>
            <a:pPr>
              <a:spcBef>
                <a:spcPts val="0"/>
              </a:spcBef>
              <a:spcAft>
                <a:spcPts val="600"/>
              </a:spcAft>
              <a:buFont typeface="Arial" panose="020B0604020202020204" pitchFamily="34" charset="0"/>
              <a:buChar char="•"/>
            </a:pPr>
            <a:r>
              <a:rPr lang="en-US" sz="2000" dirty="0">
                <a:cs typeface="Segoe UI Semilight"/>
              </a:rPr>
              <a:t>Conditional Access</a:t>
            </a:r>
          </a:p>
          <a:p>
            <a:pPr>
              <a:spcBef>
                <a:spcPts val="0"/>
              </a:spcBef>
              <a:spcAft>
                <a:spcPts val="600"/>
              </a:spcAft>
              <a:buFont typeface="Arial" panose="020B0604020202020204" pitchFamily="34" charset="0"/>
              <a:buChar char="•"/>
            </a:pPr>
            <a:r>
              <a:rPr lang="en-US" sz="2000" dirty="0">
                <a:cs typeface="Segoe UI Semilight"/>
              </a:rPr>
              <a:t>Network Security Groups</a:t>
            </a:r>
            <a:endParaRPr lang="en-US" sz="2000" dirty="0"/>
          </a:p>
          <a:p>
            <a:pPr>
              <a:spcBef>
                <a:spcPts val="0"/>
              </a:spcBef>
              <a:spcAft>
                <a:spcPts val="600"/>
              </a:spcAft>
              <a:buFont typeface="Arial" panose="020B0604020202020204" pitchFamily="34" charset="0"/>
              <a:buChar char="•"/>
            </a:pPr>
            <a:r>
              <a:rPr lang="en-US" sz="2000" dirty="0">
                <a:cs typeface="Segoe UI Semilight"/>
              </a:rPr>
              <a:t>Microsoft Defender for Cloud for SQL </a:t>
            </a:r>
          </a:p>
          <a:p>
            <a:pPr>
              <a:spcBef>
                <a:spcPts val="0"/>
              </a:spcBef>
              <a:spcAft>
                <a:spcPts val="600"/>
              </a:spcAft>
              <a:buFont typeface="Arial" panose="020B0604020202020204" pitchFamily="34" charset="0"/>
              <a:buChar char="•"/>
            </a:pPr>
            <a:r>
              <a:rPr lang="en-US" sz="2000" dirty="0">
                <a:cs typeface="Segoe UI Semilight"/>
              </a:rPr>
              <a:t>Microsoft Defender for Cloud for Storage</a:t>
            </a:r>
          </a:p>
          <a:p>
            <a:pPr>
              <a:spcAft>
                <a:spcPts val="600"/>
              </a:spcAft>
              <a:buFont typeface="Arial" panose="020B0604020202020204" pitchFamily="34" charset="0"/>
              <a:buChar char="•"/>
            </a:pPr>
            <a:r>
              <a:rPr lang="en-US" sz="2000" dirty="0">
                <a:cs typeface="Segoe UI Semilight"/>
              </a:rPr>
              <a:t>Network Micro-Segmentation</a:t>
            </a:r>
          </a:p>
          <a:p>
            <a:pPr>
              <a:spcAft>
                <a:spcPts val="600"/>
              </a:spcAft>
              <a:buFont typeface="Arial" panose="020B0604020202020204" pitchFamily="34" charset="0"/>
              <a:buChar char="•"/>
            </a:pPr>
            <a:r>
              <a:rPr lang="en-US" sz="2000" dirty="0"/>
              <a:t>Host Security</a:t>
            </a:r>
          </a:p>
          <a:p>
            <a:pPr>
              <a:spcBef>
                <a:spcPts val="0"/>
              </a:spcBef>
              <a:spcAft>
                <a:spcPts val="600"/>
              </a:spcAft>
              <a:buFont typeface="Arial" panose="020B0604020202020204" pitchFamily="34" charset="0"/>
              <a:buChar char="•"/>
            </a:pPr>
            <a:r>
              <a:rPr lang="en-US" sz="2000" dirty="0">
                <a:cs typeface="Segoe UI Semilight"/>
              </a:rPr>
              <a:t>Privileged Identity Management</a:t>
            </a:r>
          </a:p>
          <a:p>
            <a:pPr>
              <a:spcBef>
                <a:spcPts val="0"/>
              </a:spcBef>
              <a:spcAft>
                <a:spcPts val="600"/>
              </a:spcAft>
              <a:buFont typeface="Arial" panose="020B0604020202020204" pitchFamily="34" charset="0"/>
              <a:buChar char="•"/>
            </a:pPr>
            <a:r>
              <a:rPr lang="en-US" sz="2000" dirty="0">
                <a:cs typeface="Segoe UI Semilight"/>
              </a:rPr>
              <a:t>Application Security Groups</a:t>
            </a:r>
          </a:p>
          <a:p>
            <a:pPr>
              <a:spcBef>
                <a:spcPts val="0"/>
              </a:spcBef>
              <a:spcAft>
                <a:spcPts val="600"/>
              </a:spcAft>
              <a:buFont typeface="Arial" panose="020B0604020202020204" pitchFamily="34" charset="0"/>
              <a:buChar char="•"/>
            </a:pPr>
            <a:r>
              <a:rPr lang="en-US" sz="2000" dirty="0">
                <a:cs typeface="Segoe UI Semilight"/>
              </a:rPr>
              <a:t>Container Security</a:t>
            </a:r>
          </a:p>
          <a:p>
            <a:pPr>
              <a:spcBef>
                <a:spcPts val="0"/>
              </a:spcBef>
              <a:spcAft>
                <a:spcPts val="600"/>
              </a:spcAft>
              <a:buFont typeface="Arial" panose="020B0604020202020204" pitchFamily="34" charset="0"/>
              <a:buChar char="•"/>
            </a:pPr>
            <a:endParaRPr lang="en-US" sz="2000" dirty="0">
              <a:cs typeface="Segoe UI Semilight"/>
            </a:endParaRPr>
          </a:p>
          <a:p>
            <a:pPr>
              <a:spcBef>
                <a:spcPts val="0"/>
              </a:spcBef>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p>
          <a:p>
            <a:pPr>
              <a:spcAft>
                <a:spcPts val="600"/>
              </a:spcAft>
              <a:buFont typeface="Arial" panose="020B0604020202020204" pitchFamily="34" charset="0"/>
              <a:buChar char="•"/>
            </a:pPr>
            <a:endParaRPr lang="en-US" sz="2000" dirty="0">
              <a:cs typeface="Segoe UI Semilight"/>
            </a:endParaRPr>
          </a:p>
          <a:p>
            <a:pPr>
              <a:spcBef>
                <a:spcPts val="0"/>
              </a:spcBef>
              <a:spcAft>
                <a:spcPts val="600"/>
              </a:spcAft>
              <a:buFont typeface="Arial" panose="020B0604020202020204" pitchFamily="34" charset="0"/>
              <a:buChar char="•"/>
            </a:pPr>
            <a:endParaRPr lang="en-US" sz="2000" dirty="0"/>
          </a:p>
        </p:txBody>
      </p:sp>
      <p:sp>
        <p:nvSpPr>
          <p:cNvPr id="45" name="Rectangle 44">
            <a:extLst>
              <a:ext uri="{FF2B5EF4-FFF2-40B4-BE49-F238E27FC236}">
                <a16:creationId xmlns:a16="http://schemas.microsoft.com/office/drawing/2014/main" id="{D96816F4-10EB-457A-8302-FBE99BE793DC}"/>
              </a:ext>
              <a:ext uri="{C183D7F6-B498-43B3-948B-1728B52AA6E4}">
                <adec:decorative xmlns:adec="http://schemas.microsoft.com/office/drawing/2017/decorative" val="1"/>
              </a:ext>
            </a:extLst>
          </p:cNvPr>
          <p:cNvSpPr/>
          <p:nvPr/>
        </p:nvSpPr>
        <p:spPr bwMode="auto">
          <a:xfrm>
            <a:off x="432089" y="1600941"/>
            <a:ext cx="5234615" cy="45725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2" name="Picture 1">
            <a:extLst>
              <a:ext uri="{FF2B5EF4-FFF2-40B4-BE49-F238E27FC236}">
                <a16:creationId xmlns:a16="http://schemas.microsoft.com/office/drawing/2014/main" id="{FCCD3DA5-5ED8-43A0-8A61-D0002325DC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845383" y="377637"/>
            <a:ext cx="914528" cy="914528"/>
          </a:xfrm>
          <a:prstGeom prst="rect">
            <a:avLst/>
          </a:prstGeom>
        </p:spPr>
      </p:pic>
    </p:spTree>
    <p:extLst>
      <p:ext uri="{BB962C8B-B14F-4D97-AF65-F5344CB8AC3E}">
        <p14:creationId xmlns:p14="http://schemas.microsoft.com/office/powerpoint/2010/main" val="427480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64E480-BCFC-4398-B2AD-2B09C104F1CA}"/>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Gather Network Requirements  </a:t>
            </a:r>
            <a:endParaRPr lang="en-US" dirty="0">
              <a:solidFill>
                <a:srgbClr val="243A5E"/>
              </a:solidFill>
            </a:endParaRPr>
          </a:p>
        </p:txBody>
      </p:sp>
      <p:sp>
        <p:nvSpPr>
          <p:cNvPr id="5" name="Text Placeholder 4">
            <a:extLst>
              <a:ext uri="{FF2B5EF4-FFF2-40B4-BE49-F238E27FC236}">
                <a16:creationId xmlns:a16="http://schemas.microsoft.com/office/drawing/2014/main" id="{24A97ABE-8FC9-4E0E-9123-72D8ABFDEBDB}"/>
              </a:ext>
            </a:extLst>
          </p:cNvPr>
          <p:cNvSpPr>
            <a:spLocks noGrp="1"/>
          </p:cNvSpPr>
          <p:nvPr>
            <p:ph type="body" sz="quarter" idx="10"/>
          </p:nvPr>
        </p:nvSpPr>
        <p:spPr/>
        <p:txBody>
          <a:bodyPr/>
          <a:lstStyle/>
          <a:p>
            <a:r>
              <a:rPr lang="en-US" dirty="0"/>
              <a:t>Plan Virtual Networks and subnets – design considerations</a:t>
            </a:r>
          </a:p>
        </p:txBody>
      </p:sp>
      <p:sp>
        <p:nvSpPr>
          <p:cNvPr id="7" name="Text Placeholder 2">
            <a:extLst>
              <a:ext uri="{FF2B5EF4-FFF2-40B4-BE49-F238E27FC236}">
                <a16:creationId xmlns:a16="http://schemas.microsoft.com/office/drawing/2014/main" id="{885ED811-BA54-4D9E-9195-8D6AC62A8CC5}"/>
              </a:ext>
            </a:extLst>
          </p:cNvPr>
          <p:cNvSpPr txBox="1">
            <a:spLocks/>
          </p:cNvSpPr>
          <p:nvPr/>
        </p:nvSpPr>
        <p:spPr>
          <a:xfrm>
            <a:off x="995614" y="2102550"/>
            <a:ext cx="5436005" cy="358559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Naming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Regions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Subscriptions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Segmentation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Security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Connectivity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Permissions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Policy </a:t>
            </a:r>
          </a:p>
        </p:txBody>
      </p:sp>
      <p:pic>
        <p:nvPicPr>
          <p:cNvPr id="3" name="Graphic 2" descr="Checklist outline">
            <a:extLst>
              <a:ext uri="{FF2B5EF4-FFF2-40B4-BE49-F238E27FC236}">
                <a16:creationId xmlns:a16="http://schemas.microsoft.com/office/drawing/2014/main" id="{267DAF19-C4F4-4906-8A48-DE6E109B160E}"/>
              </a:ext>
            </a:extLst>
          </p:cNvPr>
          <p:cNvPicPr>
            <a:picLocks noChangeAspect="1"/>
          </p:cNvPicPr>
          <p:nvPr/>
        </p:nvPicPr>
        <p:blipFill>
          <a:blip r:embed="rId4">
            <a:duotone>
              <a:schemeClr val="accent1">
                <a:shade val="45000"/>
                <a:satMod val="135000"/>
              </a:schemeClr>
              <a:prstClr val="white"/>
            </a:duotone>
            <a:extLst>
              <a:ext uri="{96DAC541-7B7A-43D3-8B79-37D633B846F1}">
                <asvg:svgBlip xmlns:asvg="http://schemas.microsoft.com/office/drawing/2016/SVG/main" r:embed="rId5"/>
              </a:ext>
            </a:extLst>
          </a:blip>
          <a:stretch>
            <a:fillRect/>
          </a:stretch>
        </p:blipFill>
        <p:spPr>
          <a:xfrm>
            <a:off x="4350588" y="2610222"/>
            <a:ext cx="2570252" cy="2570252"/>
          </a:xfrm>
          <a:prstGeom prst="rect">
            <a:avLst/>
          </a:prstGeom>
        </p:spPr>
      </p:pic>
    </p:spTree>
    <p:extLst>
      <p:ext uri="{BB962C8B-B14F-4D97-AF65-F5344CB8AC3E}">
        <p14:creationId xmlns:p14="http://schemas.microsoft.com/office/powerpoint/2010/main" val="10990073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on-premises connectivity to Azure virtual networks </a:t>
            </a:r>
            <a:endParaRPr lang="en-US"/>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5920812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VPN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A VPN gateway is a type of virtual network gateway that sends encrypted traffic between an Azure virtual network and an on-premises location.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4369528" y="2133355"/>
            <a:ext cx="7446086" cy="383495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607E8BC9-E16A-437C-89B8-A5E635B8108E}"/>
              </a:ext>
            </a:extLst>
          </p:cNvPr>
          <p:cNvSpPr txBox="1"/>
          <p:nvPr/>
        </p:nvSpPr>
        <p:spPr>
          <a:xfrm>
            <a:off x="432089" y="2157061"/>
            <a:ext cx="3968559" cy="3464795"/>
          </a:xfrm>
          <a:prstGeom prst="rect">
            <a:avLst/>
          </a:prstGeom>
          <a:noFill/>
        </p:spPr>
        <p:txBody>
          <a:bodyPr wrap="square">
            <a:spAutoFit/>
          </a:bodyPr>
          <a:lstStyle/>
          <a:p>
            <a:pPr>
              <a:spcAft>
                <a:spcPts val="600"/>
              </a:spcAft>
            </a:pPr>
            <a:r>
              <a:rPr lang="en-US" b="1" dirty="0"/>
              <a:t>Benefits</a:t>
            </a:r>
          </a:p>
          <a:p>
            <a:pPr marL="171450" indent="-171450">
              <a:spcAft>
                <a:spcPts val="600"/>
              </a:spcAft>
              <a:buFont typeface="Arial" panose="020B0604020202020204" pitchFamily="34" charset="0"/>
              <a:buChar char="•"/>
            </a:pPr>
            <a:r>
              <a:rPr lang="en-US" dirty="0"/>
              <a:t>Simple to configure</a:t>
            </a:r>
          </a:p>
          <a:p>
            <a:pPr marL="171450" indent="-171450">
              <a:spcAft>
                <a:spcPts val="600"/>
              </a:spcAft>
              <a:buFont typeface="Arial" panose="020B0604020202020204" pitchFamily="34" charset="0"/>
              <a:buChar char="•"/>
            </a:pPr>
            <a:r>
              <a:rPr lang="en-US" dirty="0"/>
              <a:t>Up to 10 Gbps depending on the VPN Gateway SKU</a:t>
            </a:r>
          </a:p>
          <a:p>
            <a:pPr>
              <a:spcAft>
                <a:spcPts val="600"/>
              </a:spcAft>
            </a:pPr>
            <a:r>
              <a:rPr lang="en-US" b="1" dirty="0"/>
              <a:t>Challenges</a:t>
            </a:r>
          </a:p>
          <a:p>
            <a:pPr marL="171450" indent="-171450">
              <a:spcAft>
                <a:spcPts val="600"/>
              </a:spcAft>
              <a:buFont typeface="Arial" panose="020B0604020202020204" pitchFamily="34" charset="0"/>
              <a:buChar char="•"/>
            </a:pPr>
            <a:r>
              <a:rPr lang="en-US" dirty="0"/>
              <a:t>Requires an on-premises VPN device</a:t>
            </a:r>
          </a:p>
          <a:p>
            <a:pPr marL="171450" indent="-171450">
              <a:spcAft>
                <a:spcPts val="600"/>
              </a:spcAft>
              <a:buFont typeface="Arial" panose="020B0604020202020204" pitchFamily="34" charset="0"/>
              <a:buChar char="•"/>
            </a:pPr>
            <a:r>
              <a:rPr lang="en-US" dirty="0"/>
              <a:t>The SLA only covers the VPN gateway, and not your network connection to the gateway or throughput</a:t>
            </a:r>
          </a:p>
        </p:txBody>
      </p:sp>
      <p:pic>
        <p:nvPicPr>
          <p:cNvPr id="1026" name="Picture 2" descr="diagram of VPN gateway connection to an Azure virtual network ">
            <a:extLst>
              <a:ext uri="{FF2B5EF4-FFF2-40B4-BE49-F238E27FC236}">
                <a16:creationId xmlns:a16="http://schemas.microsoft.com/office/drawing/2014/main" id="{8DD8C5C4-CF5C-4F7B-82D0-7A0079A3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552" y="2844148"/>
            <a:ext cx="7228037" cy="2413368"/>
          </a:xfrm>
          <a:prstGeom prst="rect">
            <a:avLst/>
          </a:prstGeom>
          <a:noFill/>
        </p:spPr>
      </p:pic>
    </p:spTree>
    <p:extLst>
      <p:ext uri="{BB962C8B-B14F-4D97-AF65-F5344CB8AC3E}">
        <p14:creationId xmlns:p14="http://schemas.microsoft.com/office/powerpoint/2010/main" val="39739323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ExpressRoute</a:t>
            </a:r>
            <a:r>
              <a:rPr lang="en-US" dirty="0">
                <a:solidFill>
                  <a:srgbClr val="243A5E"/>
                </a:solidFill>
              </a:rPr>
              <a:t> </a:t>
            </a:r>
            <a:r>
              <a:rPr lang="en-US" dirty="0"/>
              <a:t>and ExpressRoute Direct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dirty="0"/>
              <a:t>ExpressRoute connections use a private, dedicated connection through a third-party connectivity provider. This connection is private.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647849" y="2119199"/>
            <a:ext cx="6406978" cy="429830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52D562D8-C564-40CD-95CA-0392EDD1A04A}"/>
              </a:ext>
            </a:extLst>
          </p:cNvPr>
          <p:cNvSpPr txBox="1"/>
          <p:nvPr/>
        </p:nvSpPr>
        <p:spPr>
          <a:xfrm>
            <a:off x="432089" y="2031091"/>
            <a:ext cx="5000523" cy="3982372"/>
          </a:xfrm>
          <a:prstGeom prst="rect">
            <a:avLst/>
          </a:prstGeom>
          <a:noFill/>
        </p:spPr>
        <p:txBody>
          <a:bodyPr wrap="square">
            <a:spAutoFit/>
          </a:bodyPr>
          <a:lstStyle/>
          <a:p>
            <a:pPr>
              <a:spcAft>
                <a:spcPts val="400"/>
              </a:spcAft>
            </a:pPr>
            <a:r>
              <a:rPr lang="en-US" b="1" dirty="0"/>
              <a:t>Benefits</a:t>
            </a:r>
          </a:p>
          <a:p>
            <a:pPr marL="285750" indent="-285750">
              <a:spcAft>
                <a:spcPts val="400"/>
              </a:spcAft>
              <a:buFont typeface="Arial" panose="020B0604020202020204" pitchFamily="34" charset="0"/>
              <a:buChar char="•"/>
            </a:pPr>
            <a:r>
              <a:rPr lang="en-US" dirty="0"/>
              <a:t>Up to 100 Gbps bandwidth - supports dynamic scaling of bandwidth and direct access to national clouds</a:t>
            </a:r>
          </a:p>
          <a:p>
            <a:pPr marL="285750" indent="-285750">
              <a:spcAft>
                <a:spcPts val="400"/>
              </a:spcAft>
              <a:buFont typeface="Arial" panose="020B0604020202020204" pitchFamily="34" charset="0"/>
              <a:buChar char="•"/>
            </a:pPr>
            <a:r>
              <a:rPr lang="en-US" dirty="0"/>
              <a:t>Global reach - traffic over private connection </a:t>
            </a:r>
          </a:p>
          <a:p>
            <a:pPr marL="285750" indent="-285750">
              <a:spcAft>
                <a:spcPts val="400"/>
              </a:spcAft>
              <a:buFont typeface="Arial" panose="020B0604020202020204" pitchFamily="34" charset="0"/>
              <a:buChar char="•"/>
            </a:pPr>
            <a:r>
              <a:rPr lang="en-US" dirty="0"/>
              <a:t>Up to 99.95% availability SLA across the entire connection.</a:t>
            </a:r>
          </a:p>
          <a:p>
            <a:pPr>
              <a:spcAft>
                <a:spcPts val="400"/>
              </a:spcAft>
            </a:pPr>
            <a:r>
              <a:rPr lang="en-US" b="1" dirty="0"/>
              <a:t>Challenges</a:t>
            </a:r>
          </a:p>
          <a:p>
            <a:pPr marL="285750" indent="-285750">
              <a:spcAft>
                <a:spcPts val="400"/>
              </a:spcAft>
              <a:buFont typeface="Arial" panose="020B0604020202020204" pitchFamily="34" charset="0"/>
              <a:buChar char="•"/>
            </a:pPr>
            <a:r>
              <a:rPr lang="en-US" dirty="0"/>
              <a:t>Can be complex to set up</a:t>
            </a:r>
          </a:p>
          <a:p>
            <a:pPr marL="285750" indent="-285750">
              <a:spcAft>
                <a:spcPts val="400"/>
              </a:spcAft>
              <a:buFont typeface="Arial" panose="020B0604020202020204" pitchFamily="34" charset="0"/>
              <a:buChar char="•"/>
            </a:pPr>
            <a:r>
              <a:rPr lang="en-US" dirty="0"/>
              <a:t>working with a third-party connectivity provider</a:t>
            </a:r>
          </a:p>
          <a:p>
            <a:pPr marL="285750" indent="-285750">
              <a:spcAft>
                <a:spcPts val="400"/>
              </a:spcAft>
              <a:buFont typeface="Arial" panose="020B0604020202020204" pitchFamily="34" charset="0"/>
              <a:buChar char="•"/>
            </a:pPr>
            <a:r>
              <a:rPr lang="en-US" dirty="0"/>
              <a:t>Requires high-bandwidth routers on-premises</a:t>
            </a:r>
          </a:p>
        </p:txBody>
      </p:sp>
      <p:pic>
        <p:nvPicPr>
          <p:cNvPr id="7" name="Picture 6" descr="Hybrid network with ExpressRoute.">
            <a:extLst>
              <a:ext uri="{FF2B5EF4-FFF2-40B4-BE49-F238E27FC236}">
                <a16:creationId xmlns:a16="http://schemas.microsoft.com/office/drawing/2014/main" id="{A256A545-F095-420B-8035-DBCECF326342}"/>
              </a:ext>
            </a:extLst>
          </p:cNvPr>
          <p:cNvPicPr>
            <a:picLocks noChangeAspect="1"/>
          </p:cNvPicPr>
          <p:nvPr/>
        </p:nvPicPr>
        <p:blipFill rotWithShape="1">
          <a:blip r:embed="rId4">
            <a:extLst>
              <a:ext uri="{28A0092B-C50C-407E-A947-70E740481C1C}">
                <a14:useLocalDpi xmlns:a14="http://schemas.microsoft.com/office/drawing/2010/main" val="0"/>
              </a:ext>
            </a:extLst>
          </a:blip>
          <a:srcRect l="-601" t="-2774"/>
          <a:stretch/>
        </p:blipFill>
        <p:spPr>
          <a:xfrm>
            <a:off x="5755969" y="2864121"/>
            <a:ext cx="6190737" cy="2808461"/>
          </a:xfrm>
          <a:prstGeom prst="rect">
            <a:avLst/>
          </a:prstGeom>
        </p:spPr>
      </p:pic>
    </p:spTree>
    <p:extLst>
      <p:ext uri="{BB962C8B-B14F-4D97-AF65-F5344CB8AC3E}">
        <p14:creationId xmlns:p14="http://schemas.microsoft.com/office/powerpoint/2010/main" val="36878745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5431</Words>
  <Application>Microsoft Office PowerPoint</Application>
  <PresentationFormat>Widescreen</PresentationFormat>
  <Paragraphs>556</Paragraphs>
  <Slides>41</Slides>
  <Notes>38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Segoe UI Semibold</vt:lpstr>
      <vt:lpstr>Symbol</vt:lpstr>
      <vt:lpstr>Wingdings</vt:lpstr>
      <vt:lpstr>Microsoft Power Platform Template</vt:lpstr>
      <vt:lpstr>AZ-305T00A Designing Microsoft Azure Infrastructure Solutions</vt:lpstr>
      <vt:lpstr>Module 09: Design a network infrastructure  solution</vt:lpstr>
      <vt:lpstr>Introduction </vt:lpstr>
      <vt:lpstr>Recommend a network architecture solution based on workload requirements </vt:lpstr>
      <vt:lpstr>Defense in Depth (matching)</vt:lpstr>
      <vt:lpstr>Gather Network Requirements  </vt:lpstr>
      <vt:lpstr>Design for on-premises connectivity to Azure virtual networks </vt:lpstr>
      <vt:lpstr>VPN connection</vt:lpstr>
      <vt:lpstr>Azure ExpressRoute and ExpressRoute Direct connection</vt:lpstr>
      <vt:lpstr>ExpressRoute with VPN failover</vt:lpstr>
      <vt:lpstr>Azure Virtual WAN</vt:lpstr>
      <vt:lpstr>Global transit network with Virtual WAN</vt:lpstr>
      <vt:lpstr>Design for Azure network connectivity services </vt:lpstr>
      <vt:lpstr>Design Azure Virtual networks</vt:lpstr>
      <vt:lpstr>Design network topology   </vt:lpstr>
      <vt:lpstr>Design Outbound Connectivity  </vt:lpstr>
      <vt:lpstr>Design Routing </vt:lpstr>
      <vt:lpstr>Design for application delivery services </vt:lpstr>
      <vt:lpstr>Choosing a load balancer solution </vt:lpstr>
      <vt:lpstr>Load Balancer</vt:lpstr>
      <vt:lpstr>Application Gateway</vt:lpstr>
      <vt:lpstr>Content Delivery Network (CDN)</vt:lpstr>
      <vt:lpstr>Azure Front Door Service</vt:lpstr>
      <vt:lpstr>Traffic Manager</vt:lpstr>
      <vt:lpstr>Design for application protection services </vt:lpstr>
      <vt:lpstr>Service endpoints</vt:lpstr>
      <vt:lpstr>Azure Private Link</vt:lpstr>
      <vt:lpstr>Network security groups</vt:lpstr>
      <vt:lpstr>Azure Firewall</vt:lpstr>
      <vt:lpstr>Web Application Firewall</vt:lpstr>
      <vt:lpstr>DDoS Protection</vt:lpstr>
      <vt:lpstr>Azure Bastion </vt:lpstr>
      <vt:lpstr>Just in Time (JIT) Network Access </vt:lpstr>
      <vt:lpstr>Review</vt:lpstr>
      <vt:lpstr>Case Study – BI enterprise application </vt:lpstr>
      <vt:lpstr>Instructor solution - BI enterprise application </vt:lpstr>
      <vt:lpstr>Completed instructor solution - BI enterprise application </vt:lpstr>
      <vt:lpstr>Summary and resources</vt:lpstr>
      <vt:lpstr>End of presentation</vt:lpstr>
      <vt:lpstr>Optional - Whiteboard discussion #1</vt:lpstr>
      <vt:lpstr>Optional - Whiteboard discussion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2021-11-13T16:36:36Z</dcterms:created>
  <dcterms:modified xsi:type="dcterms:W3CDTF">2023-03-11T04:26:41Z</dcterms:modified>
</cp:coreProperties>
</file>