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earning\excel\ExcelLessons\ExcelLessons\Sales%20New%20Ver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learning\excel\ExcelLessons\ExcelLessons\Sales%20New%20Ver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New Version.xlsx]Sheet17!PivotTable1</c:name>
    <c:fmtId val="1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Sheet17!$B$3:$B$4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Sheet17!$A$5:$A$9</c:f>
              <c:strCache>
                <c:ptCount val="4"/>
                <c:pt idx="0">
                  <c:v>Electrical</c:v>
                </c:pt>
                <c:pt idx="1">
                  <c:v>Fabrics</c:v>
                </c:pt>
                <c:pt idx="2">
                  <c:v>Furniture</c:v>
                </c:pt>
                <c:pt idx="3">
                  <c:v>Utensils</c:v>
                </c:pt>
              </c:strCache>
            </c:strRef>
          </c:cat>
          <c:val>
            <c:numRef>
              <c:f>Sheet17!$B$5:$B$9</c:f>
              <c:numCache>
                <c:formatCode>General</c:formatCode>
                <c:ptCount val="4"/>
                <c:pt idx="0">
                  <c:v>8236</c:v>
                </c:pt>
                <c:pt idx="1">
                  <c:v>4200</c:v>
                </c:pt>
                <c:pt idx="2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6-4050-A217-E806D6907A2B}"/>
            </c:ext>
          </c:extLst>
        </c:ser>
        <c:ser>
          <c:idx val="1"/>
          <c:order val="1"/>
          <c:tx>
            <c:strRef>
              <c:f>Sheet17!$C$3:$C$4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Sheet17!$A$5:$A$9</c:f>
              <c:strCache>
                <c:ptCount val="4"/>
                <c:pt idx="0">
                  <c:v>Electrical</c:v>
                </c:pt>
                <c:pt idx="1">
                  <c:v>Fabrics</c:v>
                </c:pt>
                <c:pt idx="2">
                  <c:v>Furniture</c:v>
                </c:pt>
                <c:pt idx="3">
                  <c:v>Utensils</c:v>
                </c:pt>
              </c:strCache>
            </c:strRef>
          </c:cat>
          <c:val>
            <c:numRef>
              <c:f>Sheet17!$C$5:$C$9</c:f>
              <c:numCache>
                <c:formatCode>General</c:formatCode>
                <c:ptCount val="4"/>
                <c:pt idx="0">
                  <c:v>790</c:v>
                </c:pt>
                <c:pt idx="2">
                  <c:v>7545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B6-4050-A217-E806D6907A2B}"/>
            </c:ext>
          </c:extLst>
        </c:ser>
        <c:ser>
          <c:idx val="2"/>
          <c:order val="2"/>
          <c:tx>
            <c:strRef>
              <c:f>Sheet17!$D$3:$D$4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Sheet17!$A$5:$A$9</c:f>
              <c:strCache>
                <c:ptCount val="4"/>
                <c:pt idx="0">
                  <c:v>Electrical</c:v>
                </c:pt>
                <c:pt idx="1">
                  <c:v>Fabrics</c:v>
                </c:pt>
                <c:pt idx="2">
                  <c:v>Furniture</c:v>
                </c:pt>
                <c:pt idx="3">
                  <c:v>Utensils</c:v>
                </c:pt>
              </c:strCache>
            </c:strRef>
          </c:cat>
          <c:val>
            <c:numRef>
              <c:f>Sheet17!$D$5:$D$9</c:f>
              <c:numCache>
                <c:formatCode>General</c:formatCode>
                <c:ptCount val="4"/>
                <c:pt idx="0">
                  <c:v>1370</c:v>
                </c:pt>
                <c:pt idx="1">
                  <c:v>1890</c:v>
                </c:pt>
                <c:pt idx="2">
                  <c:v>3450</c:v>
                </c:pt>
                <c:pt idx="3">
                  <c:v>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B6-4050-A217-E806D690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8838592"/>
        <c:axId val="308839424"/>
        <c:axId val="0"/>
      </c:bar3DChart>
      <c:catAx>
        <c:axId val="308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839424"/>
        <c:crosses val="autoZero"/>
        <c:auto val="1"/>
        <c:lblAlgn val="ctr"/>
        <c:lblOffset val="100"/>
        <c:noMultiLvlLbl val="0"/>
      </c:catAx>
      <c:valAx>
        <c:axId val="30883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New Version.xlsx]Sheet17!PivotTable1</c:name>
    <c:fmtId val="12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Sheet17!$B$3:$B$4</c:f>
              <c:strCache>
                <c:ptCount val="1"/>
                <c:pt idx="0">
                  <c:v>Jan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0F-44F9-B9EE-1DB6A35DC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0F-44F9-B9EE-1DB6A35DC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0F-44F9-B9EE-1DB6A35DC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0F-44F9-B9EE-1DB6A35DC3FE}"/>
              </c:ext>
            </c:extLst>
          </c:dPt>
          <c:cat>
            <c:strRef>
              <c:f>Sheet17!$A$5:$A$9</c:f>
              <c:strCache>
                <c:ptCount val="4"/>
                <c:pt idx="0">
                  <c:v>Electrical</c:v>
                </c:pt>
                <c:pt idx="1">
                  <c:v>Fabrics</c:v>
                </c:pt>
                <c:pt idx="2">
                  <c:v>Furniture</c:v>
                </c:pt>
                <c:pt idx="3">
                  <c:v>Utensils</c:v>
                </c:pt>
              </c:strCache>
            </c:strRef>
          </c:cat>
          <c:val>
            <c:numRef>
              <c:f>Sheet17!$B$5:$B$9</c:f>
              <c:numCache>
                <c:formatCode>General</c:formatCode>
                <c:ptCount val="4"/>
                <c:pt idx="0">
                  <c:v>8236</c:v>
                </c:pt>
                <c:pt idx="1">
                  <c:v>4200</c:v>
                </c:pt>
                <c:pt idx="2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0F-44F9-B9EE-1DB6A35DC3FE}"/>
            </c:ext>
          </c:extLst>
        </c:ser>
        <c:ser>
          <c:idx val="1"/>
          <c:order val="1"/>
          <c:tx>
            <c:strRef>
              <c:f>Sheet17!$C$3:$C$4</c:f>
              <c:strCache>
                <c:ptCount val="1"/>
                <c:pt idx="0">
                  <c:v>Feb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00F-44F9-B9EE-1DB6A35DC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00F-44F9-B9EE-1DB6A35DC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300F-44F9-B9EE-1DB6A35DC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300F-44F9-B9EE-1DB6A35DC3FE}"/>
              </c:ext>
            </c:extLst>
          </c:dPt>
          <c:cat>
            <c:strRef>
              <c:f>Sheet17!$A$5:$A$9</c:f>
              <c:strCache>
                <c:ptCount val="4"/>
                <c:pt idx="0">
                  <c:v>Electrical</c:v>
                </c:pt>
                <c:pt idx="1">
                  <c:v>Fabrics</c:v>
                </c:pt>
                <c:pt idx="2">
                  <c:v>Furniture</c:v>
                </c:pt>
                <c:pt idx="3">
                  <c:v>Utensils</c:v>
                </c:pt>
              </c:strCache>
            </c:strRef>
          </c:cat>
          <c:val>
            <c:numRef>
              <c:f>Sheet17!$C$5:$C$9</c:f>
              <c:numCache>
                <c:formatCode>General</c:formatCode>
                <c:ptCount val="4"/>
                <c:pt idx="0">
                  <c:v>790</c:v>
                </c:pt>
                <c:pt idx="2">
                  <c:v>7545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00F-44F9-B9EE-1DB6A35DC3FE}"/>
            </c:ext>
          </c:extLst>
        </c:ser>
        <c:ser>
          <c:idx val="2"/>
          <c:order val="2"/>
          <c:tx>
            <c:strRef>
              <c:f>Sheet17!$D$3:$D$4</c:f>
              <c:strCache>
                <c:ptCount val="1"/>
                <c:pt idx="0">
                  <c:v>Mar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00F-44F9-B9EE-1DB6A35DC3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00F-44F9-B9EE-1DB6A35DC3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00F-44F9-B9EE-1DB6A35DC3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00F-44F9-B9EE-1DB6A35DC3FE}"/>
              </c:ext>
            </c:extLst>
          </c:dPt>
          <c:cat>
            <c:strRef>
              <c:f>Sheet17!$A$5:$A$9</c:f>
              <c:strCache>
                <c:ptCount val="4"/>
                <c:pt idx="0">
                  <c:v>Electrical</c:v>
                </c:pt>
                <c:pt idx="1">
                  <c:v>Fabrics</c:v>
                </c:pt>
                <c:pt idx="2">
                  <c:v>Furniture</c:v>
                </c:pt>
                <c:pt idx="3">
                  <c:v>Utensils</c:v>
                </c:pt>
              </c:strCache>
            </c:strRef>
          </c:cat>
          <c:val>
            <c:numRef>
              <c:f>Sheet17!$D$5:$D$9</c:f>
              <c:numCache>
                <c:formatCode>General</c:formatCode>
                <c:ptCount val="4"/>
                <c:pt idx="0">
                  <c:v>1370</c:v>
                </c:pt>
                <c:pt idx="1">
                  <c:v>1890</c:v>
                </c:pt>
                <c:pt idx="2">
                  <c:v>3450</c:v>
                </c:pt>
                <c:pt idx="3">
                  <c:v>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300F-44F9-B9EE-1DB6A35DC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99D2-08F4-A117-8E9B-EC2EBFB4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69838-12AE-4864-7784-7F3715F0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7858-5138-AE72-1C06-0A2D34F6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33CF-1DE7-0F1B-D46D-12BBB184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3F75-5796-14A9-3E22-4BFAB88F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6D96-3A57-CFE1-40D5-B22AA4DD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32680-D7BF-0170-5629-9944CBCA5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3A176-34A7-6D9E-5C85-DD1CDBBB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D664-AFBA-1728-760D-E755744F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2959-6C63-C79D-E5AF-9393CC3D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041F1-5D6A-9053-184C-2599024BA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F4CCF-DD90-184E-54E9-6AD7AA853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0E3B-4FDC-278F-13F9-BED82CED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B7C8-93AE-AEA8-D392-9AC3AC25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561F-3230-17D4-535B-023024E0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9AEE-7356-C273-E403-3B0C87B1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4F50-231F-95C4-62EC-15DE3CE5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07F9-4BE6-B868-45F1-EA630283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2ED6-65C2-1A7C-1EA3-642D47CC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4D9E-8A77-9B4D-05E2-02943C9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07FF-2638-2E44-9A05-6AEB4B8D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0782-5220-CBE2-6CCA-228B602C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D6BC-9099-5AEF-F637-40E7C688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43A4-DE0B-9A8C-AC75-091562E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BEFF-8D46-9A3D-2DA0-B6EEF0A3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1081-127F-4A5F-6487-CFC3C817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1D99-9FFF-FCB0-ACE1-65A5C0022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AA14-00BF-C568-9C1F-073FA9E48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1B48-8BE2-E897-C769-1F5F88B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1F82-E2ED-1A96-38A2-5577F03E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D47E-A140-FF96-3826-3D86058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51A0-7F19-DA92-FDF4-AE90C9E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606A-B5F2-A77C-BBB6-82CDDB31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9FCDD-A86E-5F50-8A85-ED97CBC3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BC2FD-C850-D01C-C87F-F70BEC8F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35EC8-6069-E8A5-2E27-92CD36A33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13DC-B800-F066-BF28-6ACD03EB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D2BB0-316F-F17E-E41C-61D5543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C8C79-FC76-7FAD-61F5-61372744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6CDD-2A17-E134-58A7-220DD47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166EB-88AC-C13A-DA52-D0DE14A5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7435E-2590-3609-FEA0-9F7EAC9D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4898F-0F20-7932-1BD0-80BB9664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E7787-0881-D3E1-9EBC-6B2632E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E8B70-1EF9-E1CB-BFF9-C78A2A42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8897-BAAD-C208-16AA-F9E24C9E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2056-CDE2-DB6B-47AB-5A85B02A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4D39-4CEF-2FD6-40E4-8013BF1A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0680B-8812-B314-E30D-BFD6FAFF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1EF3-E452-5CB4-54D1-9682EB36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3E32-57E6-08C9-9A56-6AF186AB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8DEF-CB7A-F442-3237-2ABD1457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EA1F-3DB7-8639-7872-7752FAFF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FC7AB-6B3B-C040-F2AF-D59A4C829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CD1F8-66B1-4628-CB94-68D501DAF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1D41-18FC-4E82-B1DF-97C8279A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056B-3697-2602-D89D-E7C83EE8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BC5B-52BC-E187-FF0E-40E76590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28FB5-8670-EF1B-1D8D-566AC852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D46B-9C88-917D-4FB7-F7CFE631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A368-407E-135D-FD0B-F20A6696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7CAB-69B7-4C96-A719-717825F8068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AECC-4455-FF38-1077-1B74574C1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FC2C-B5C9-E630-F02B-70358311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850C-0D3E-4E74-AF31-9B8DBAEC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44436D-4AAD-818B-9D5A-CAA05AED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878" y="6300633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B97BAD-8D8F-B58A-8C5F-C88A7E687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8114"/>
              </p:ext>
            </p:extLst>
          </p:nvPr>
        </p:nvGraphicFramePr>
        <p:xfrm>
          <a:off x="1038574" y="939180"/>
          <a:ext cx="990600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906240" imgH="5191089" progId="Excel.Sheet.12">
                  <p:embed/>
                </p:oleObj>
              </mc:Choice>
              <mc:Fallback>
                <p:oleObj name="Worksheet" r:id="rId2" imgW="9906240" imgH="51910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8574" y="939180"/>
                        <a:ext cx="9906000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8BF78-0943-8536-662A-A90DC2F41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398266"/>
              </p:ext>
            </p:extLst>
          </p:nvPr>
        </p:nvGraphicFramePr>
        <p:xfrm>
          <a:off x="1017698" y="710499"/>
          <a:ext cx="8149384" cy="4351347"/>
        </p:xfrm>
        <a:graphic>
          <a:graphicData uri="http://schemas.openxmlformats.org/drawingml/2006/table">
            <a:tbl>
              <a:tblPr/>
              <a:tblGrid>
                <a:gridCol w="661250">
                  <a:extLst>
                    <a:ext uri="{9D8B030D-6E8A-4147-A177-3AD203B41FA5}">
                      <a16:colId xmlns:a16="http://schemas.microsoft.com/office/drawing/2014/main" val="484196044"/>
                    </a:ext>
                  </a:extLst>
                </a:gridCol>
                <a:gridCol w="457192">
                  <a:extLst>
                    <a:ext uri="{9D8B030D-6E8A-4147-A177-3AD203B41FA5}">
                      <a16:colId xmlns:a16="http://schemas.microsoft.com/office/drawing/2014/main" val="2055956804"/>
                    </a:ext>
                  </a:extLst>
                </a:gridCol>
                <a:gridCol w="457192">
                  <a:extLst>
                    <a:ext uri="{9D8B030D-6E8A-4147-A177-3AD203B41FA5}">
                      <a16:colId xmlns:a16="http://schemas.microsoft.com/office/drawing/2014/main" val="3928216886"/>
                    </a:ext>
                  </a:extLst>
                </a:gridCol>
                <a:gridCol w="457192">
                  <a:extLst>
                    <a:ext uri="{9D8B030D-6E8A-4147-A177-3AD203B41FA5}">
                      <a16:colId xmlns:a16="http://schemas.microsoft.com/office/drawing/2014/main" val="481814258"/>
                    </a:ext>
                  </a:extLst>
                </a:gridCol>
                <a:gridCol w="578594">
                  <a:extLst>
                    <a:ext uri="{9D8B030D-6E8A-4147-A177-3AD203B41FA5}">
                      <a16:colId xmlns:a16="http://schemas.microsoft.com/office/drawing/2014/main" val="2403555602"/>
                    </a:ext>
                  </a:extLst>
                </a:gridCol>
                <a:gridCol w="578594">
                  <a:extLst>
                    <a:ext uri="{9D8B030D-6E8A-4147-A177-3AD203B41FA5}">
                      <a16:colId xmlns:a16="http://schemas.microsoft.com/office/drawing/2014/main" val="1448328858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1010942366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1576065783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181726972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1118530911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4100618333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192351671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317240272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717891922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2705973625"/>
                    </a:ext>
                  </a:extLst>
                </a:gridCol>
                <a:gridCol w="495937">
                  <a:extLst>
                    <a:ext uri="{9D8B030D-6E8A-4147-A177-3AD203B41FA5}">
                      <a16:colId xmlns:a16="http://schemas.microsoft.com/office/drawing/2014/main" val="1828065141"/>
                    </a:ext>
                  </a:extLst>
                </a:gridCol>
              </a:tblGrid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1272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34747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Sum of 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537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20870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Electrical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8236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1370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10396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4533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Fabrics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1890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6090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518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Furniture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1450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7545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3450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12445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45052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Utensils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1845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1845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839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13886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8335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8555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30776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7314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61146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2133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1390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26789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5259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8409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6449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6" gridSpan="10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189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41342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6413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76764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0745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3369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3601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42547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0546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9463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08357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8579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84165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5795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39571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7825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2341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0ADDDE-15D7-F9AB-BE67-332ECB5FD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475644"/>
              </p:ext>
            </p:extLst>
          </p:nvPr>
        </p:nvGraphicFramePr>
        <p:xfrm>
          <a:off x="4379603" y="767653"/>
          <a:ext cx="4038600" cy="225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05F167-E9E2-C2F0-C90A-C5ABBE286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263212"/>
              </p:ext>
            </p:extLst>
          </p:nvPr>
        </p:nvGraphicFramePr>
        <p:xfrm>
          <a:off x="1264928" y="3244153"/>
          <a:ext cx="2752725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table">
            <a:extLst>
              <a:ext uri="{FF2B5EF4-FFF2-40B4-BE49-F238E27FC236}">
                <a16:creationId xmlns:a16="http://schemas.microsoft.com/office/drawing/2014/main" id="{988DDA30-80FA-A037-843D-379B7166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53" y="3377503"/>
            <a:ext cx="1828800" cy="238125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60015232-BE6E-CE4E-DCA6-D71DC12C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28" y="3367978"/>
            <a:ext cx="1828800" cy="238125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EFD76FA7-1274-20EA-5E4B-AE9DC91AA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303" y="767653"/>
            <a:ext cx="1828800" cy="238125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20A159CE-32DF-8DBB-DC5D-7F6E7C073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553" y="3396553"/>
            <a:ext cx="1828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Nasir Kamarudin</dc:creator>
  <cp:lastModifiedBy>Sheikh Nasir Kamarudin</cp:lastModifiedBy>
  <cp:revision>1</cp:revision>
  <dcterms:created xsi:type="dcterms:W3CDTF">2023-02-09T05:20:52Z</dcterms:created>
  <dcterms:modified xsi:type="dcterms:W3CDTF">2023-02-09T05:29:08Z</dcterms:modified>
</cp:coreProperties>
</file>