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7"/>
  </p:notesMasterIdLst>
  <p:handoutMasterIdLst>
    <p:handoutMasterId r:id="rId28"/>
  </p:handoutMasterIdLst>
  <p:sldIdLst>
    <p:sldId id="1822" r:id="rId5"/>
    <p:sldId id="1627" r:id="rId6"/>
    <p:sldId id="1798" r:id="rId7"/>
    <p:sldId id="1799" r:id="rId8"/>
    <p:sldId id="1800" r:id="rId9"/>
    <p:sldId id="1802" r:id="rId10"/>
    <p:sldId id="1804" r:id="rId11"/>
    <p:sldId id="1805" r:id="rId12"/>
    <p:sldId id="1807" r:id="rId13"/>
    <p:sldId id="1808" r:id="rId14"/>
    <p:sldId id="1809" r:id="rId15"/>
    <p:sldId id="1810" r:id="rId16"/>
    <p:sldId id="1811" r:id="rId17"/>
    <p:sldId id="1812" r:id="rId18"/>
    <p:sldId id="1813" r:id="rId19"/>
    <p:sldId id="1814" r:id="rId20"/>
    <p:sldId id="1817" r:id="rId21"/>
    <p:sldId id="1818" r:id="rId22"/>
    <p:sldId id="1819" r:id="rId23"/>
    <p:sldId id="1820" r:id="rId24"/>
    <p:sldId id="1821" r:id="rId25"/>
    <p:sldId id="1786"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811"/>
    <a:srgbClr val="00B050"/>
    <a:srgbClr val="742774"/>
    <a:srgbClr val="243A5E"/>
    <a:srgbClr val="4BCBEE"/>
    <a:srgbClr val="1392B4"/>
    <a:srgbClr val="0B556A"/>
    <a:srgbClr val="59B4D9"/>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946B2-6AF1-4EA6-B31B-116FC723E535}" v="5" dt="2022-02-23T23:43:04.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59759" autoAdjust="0"/>
  </p:normalViewPr>
  <p:slideViewPr>
    <p:cSldViewPr snapToGrid="0">
      <p:cViewPr varScale="1">
        <p:scale>
          <a:sx n="61" d="100"/>
          <a:sy n="61" d="100"/>
        </p:scale>
        <p:origin x="1518" y="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6:28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4:17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Clustering allows you to identify a segment (cluster) of data that is similar to each other but very dissimilar to the rest of the data. The process of clustering is different to that of grouping, which you did earlier.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Power BI clustering feature allows you to quickly find groups of similar data points in a subset of your data. It analyzes your dataset to identify similarities and dissimilarities in the attribute values, then it separates the data that has similarities into a subset of the data. These subsets of data are referred to as clusters.</a:t>
            </a:r>
          </a:p>
          <a:p>
            <a:pPr algn="l"/>
            <a:endParaRPr lang="en-US" b="0" i="0" dirty="0">
              <a:effectLst/>
              <a:latin typeface="Segoe UI Light" panose="020B0502040204020203" pitchFamily="34" charset="0"/>
              <a:cs typeface="Segoe UI Light" panose="020B0502040204020203" pitchFamily="34" charset="0"/>
            </a:endParaRP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Start by adding the </a:t>
            </a:r>
            <a:r>
              <a:rPr lang="en-US" b="1" i="0" dirty="0">
                <a:effectLst/>
                <a:latin typeface="Segoe UI Light" panose="020B0502040204020203" pitchFamily="34" charset="0"/>
                <a:cs typeface="Segoe UI Light" panose="020B0502040204020203" pitchFamily="34" charset="0"/>
              </a:rPr>
              <a:t>Scatter chart</a:t>
            </a:r>
            <a:r>
              <a:rPr lang="en-US" b="0" i="0" dirty="0">
                <a:effectLst/>
                <a:latin typeface="Segoe UI Light" panose="020B0502040204020203" pitchFamily="34" charset="0"/>
                <a:cs typeface="Segoe UI Light" panose="020B0502040204020203" pitchFamily="34" charset="0"/>
              </a:rPr>
              <a:t> visualization to your report, then add the required fields to the visual.</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To apply clustering to your scatter chart, select </a:t>
            </a:r>
            <a:r>
              <a:rPr lang="en-US" b="1" i="0" dirty="0">
                <a:effectLst/>
                <a:latin typeface="Segoe UI Light" panose="020B0502040204020203" pitchFamily="34" charset="0"/>
                <a:cs typeface="Segoe UI Light" panose="020B0502040204020203" pitchFamily="34" charset="0"/>
              </a:rPr>
              <a:t>More options</a:t>
            </a:r>
            <a:r>
              <a:rPr lang="en-US" b="0" i="0" dirty="0">
                <a:effectLst/>
                <a:latin typeface="Segoe UI Light" panose="020B0502040204020203" pitchFamily="34" charset="0"/>
                <a:cs typeface="Segoe UI Light" panose="020B0502040204020203" pitchFamily="34" charset="0"/>
              </a:rPr>
              <a:t> (...) in the top right corner of the visual, and then select </a:t>
            </a:r>
            <a:r>
              <a:rPr lang="en-US" b="1" i="0" dirty="0">
                <a:effectLst/>
                <a:latin typeface="Segoe UI Light" panose="020B0502040204020203" pitchFamily="34" charset="0"/>
                <a:cs typeface="Segoe UI Light" panose="020B0502040204020203" pitchFamily="34" charset="0"/>
              </a:rPr>
              <a:t>Automatically find clusters</a:t>
            </a:r>
            <a:r>
              <a:rPr lang="en-US" b="0" i="0" dirty="0">
                <a:effectLst/>
                <a:latin typeface="Segoe UI Light" panose="020B0502040204020203" pitchFamily="34" charset="0"/>
                <a:cs typeface="Segoe UI Light" panose="020B0502040204020203" pitchFamily="34" charset="0"/>
              </a:rPr>
              <a:t>.</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On the </a:t>
            </a:r>
            <a:r>
              <a:rPr lang="en-US" b="1" i="0" dirty="0">
                <a:effectLst/>
                <a:latin typeface="Segoe UI Light" panose="020B0502040204020203" pitchFamily="34" charset="0"/>
                <a:cs typeface="Segoe UI Light" panose="020B0502040204020203" pitchFamily="34" charset="0"/>
              </a:rPr>
              <a:t>Clusters</a:t>
            </a:r>
            <a:r>
              <a:rPr lang="en-US" b="0" i="0" dirty="0">
                <a:effectLst/>
                <a:latin typeface="Segoe UI Light" panose="020B0502040204020203" pitchFamily="34" charset="0"/>
                <a:cs typeface="Segoe UI Light" panose="020B0502040204020203" pitchFamily="34" charset="0"/>
              </a:rPr>
              <a:t> window that displays, you can edit the default name, field and description, if required.</a:t>
            </a:r>
          </a:p>
          <a:p>
            <a:pPr marL="0" indent="0" algn="l">
              <a:buFont typeface="Arial" panose="020B0604020202020204" pitchFamily="34" charset="0"/>
              <a:buNone/>
            </a:pPr>
            <a:endParaRPr lang="en-US" b="0" i="0" dirty="0">
              <a:effectLst/>
              <a:latin typeface="Segoe UI Light" panose="020B0502040204020203" pitchFamily="34" charset="0"/>
              <a:cs typeface="Segoe UI Light" panose="020B0502040204020203" pitchFamily="34" charset="0"/>
            </a:endParaRPr>
          </a:p>
          <a:p>
            <a:pPr marL="0" indent="0" algn="l">
              <a:buFont typeface="Arial" panose="020B0604020202020204" pitchFamily="34" charset="0"/>
              <a:buNone/>
            </a:pPr>
            <a:r>
              <a:rPr lang="en-US" b="1" i="0" dirty="0">
                <a:effectLst/>
                <a:latin typeface="Segoe UI Light" panose="020B0502040204020203" pitchFamily="34" charset="0"/>
                <a:cs typeface="Segoe UI Light" panose="020B0502040204020203" pitchFamily="34" charset="0"/>
              </a:rPr>
              <a:t>NOTE</a:t>
            </a:r>
            <a:r>
              <a:rPr lang="en-US" b="0" i="0" dirty="0">
                <a:effectLst/>
                <a:latin typeface="Segoe UI Light" panose="020B0502040204020203" pitchFamily="34" charset="0"/>
                <a:cs typeface="Segoe UI Light" panose="020B0502040204020203" pitchFamily="34" charset="0"/>
              </a:rPr>
              <a:t>: Leaving the </a:t>
            </a:r>
            <a:r>
              <a:rPr lang="en-US" b="1" i="0" dirty="0">
                <a:effectLst/>
                <a:latin typeface="Segoe UI Light" panose="020B0502040204020203" pitchFamily="34" charset="0"/>
                <a:cs typeface="Segoe UI Light" panose="020B0502040204020203" pitchFamily="34" charset="0"/>
              </a:rPr>
              <a:t>Number of clusters</a:t>
            </a:r>
            <a:r>
              <a:rPr lang="en-US" b="0" i="0" dirty="0">
                <a:effectLst/>
                <a:latin typeface="Segoe UI Light" panose="020B0502040204020203" pitchFamily="34" charset="0"/>
                <a:cs typeface="Segoe UI Light" panose="020B0502040204020203" pitchFamily="34" charset="0"/>
              </a:rPr>
              <a:t> box is blank means Power BI automatically finds the number of clusters it thinks makes the most sense with your data.</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new cluster field is added to your scatter chart's legend field well bucket, which you can now use as a source of cross highlighting like any other legend field. You can also find it in your field list and use it in new visuals, just like any other field.</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25910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519145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53304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76358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841306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Q&amp;A</a:t>
            </a:r>
            <a:r>
              <a:rPr lang="en-US" b="0" i="0" dirty="0">
                <a:effectLst/>
                <a:latin typeface="Segoe UI Light" panose="020B0502040204020203" pitchFamily="34" charset="0"/>
                <a:cs typeface="Segoe UI Light" panose="020B0502040204020203" pitchFamily="34" charset="0"/>
              </a:rPr>
              <a:t> feature in Power BI lets you explore your data in your own words, by allowing you to ask natural language questions, and then answering those questions for you.</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ability to ask questions is valuable to both you, as the report author, and your report users. It gives you ideas for the type of visuals you can display in your report, and lets you quickly add those visuals. It gives your report users an effective tool they can use to get quick answers to their questions about the data, independently. This self-help aspect to Power BI saves time for everyone involved.</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Power BI records all of the questions that are asked, and you can use this information to set up the </a:t>
            </a:r>
            <a:r>
              <a:rPr lang="en-US" b="1" i="0" dirty="0">
                <a:effectLst/>
                <a:latin typeface="Segoe UI Light" panose="020B0502040204020203" pitchFamily="34" charset="0"/>
                <a:cs typeface="Segoe UI Light" panose="020B0502040204020203" pitchFamily="34" charset="0"/>
              </a:rPr>
              <a:t>Q&amp;A</a:t>
            </a:r>
            <a:r>
              <a:rPr lang="en-US" b="0" i="0" dirty="0">
                <a:effectLst/>
                <a:latin typeface="Segoe UI Light" panose="020B0502040204020203" pitchFamily="34" charset="0"/>
                <a:cs typeface="Segoe UI Light" panose="020B0502040204020203" pitchFamily="34" charset="0"/>
              </a:rPr>
              <a:t> feature to be more effective. When the </a:t>
            </a:r>
            <a:r>
              <a:rPr lang="en-US" b="1" i="0" dirty="0">
                <a:effectLst/>
                <a:latin typeface="Segoe UI Light" panose="020B0502040204020203" pitchFamily="34" charset="0"/>
                <a:cs typeface="Segoe UI Light" panose="020B0502040204020203" pitchFamily="34" charset="0"/>
              </a:rPr>
              <a:t>Q&amp;A</a:t>
            </a:r>
            <a:r>
              <a:rPr lang="en-US" b="0" i="0" dirty="0">
                <a:effectLst/>
                <a:latin typeface="Segoe UI Light" panose="020B0502040204020203" pitchFamily="34" charset="0"/>
                <a:cs typeface="Segoe UI Light" panose="020B0502040204020203" pitchFamily="34" charset="0"/>
              </a:rPr>
              <a:t> feature answers so many questions, you'll have less people coming directly to you looking for those answers.</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1" i="0" dirty="0">
                <a:solidFill>
                  <a:srgbClr val="D4D4D4"/>
                </a:solidFill>
                <a:effectLst/>
                <a:latin typeface="Segoe UI Light" panose="020B0502040204020203" pitchFamily="34" charset="0"/>
                <a:cs typeface="Segoe UI Light" panose="020B0502040204020203" pitchFamily="34" charset="0"/>
              </a:rPr>
              <a:t>Set up the Q&amp;A Feature:</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You can set up the underlying Q&amp;A feature so that it becomes better at answering questions about your data. You basically teach the </a:t>
            </a:r>
            <a:r>
              <a:rPr lang="en-US" b="1" i="0" dirty="0">
                <a:effectLst/>
                <a:latin typeface="Segoe UI Light" panose="020B0502040204020203" pitchFamily="34" charset="0"/>
                <a:cs typeface="Segoe UI Light" panose="020B0502040204020203" pitchFamily="34" charset="0"/>
              </a:rPr>
              <a:t>Q&amp;A</a:t>
            </a:r>
            <a:r>
              <a:rPr lang="en-US" b="0" i="0" dirty="0">
                <a:effectLst/>
                <a:latin typeface="Segoe UI Light" panose="020B0502040204020203" pitchFamily="34" charset="0"/>
                <a:cs typeface="Segoe UI Light" panose="020B0502040204020203" pitchFamily="34" charset="0"/>
              </a:rPr>
              <a:t> feature to understand people better.</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Proactively monitor and review the questions that are coming through from users, then and address misunderstandings or common typos.</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Manage the key terms associated with your data, so you can add a library of synonyms that may be used by different users across the organization when asking questions about the data.</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Fine-tune the </a:t>
            </a:r>
            <a:r>
              <a:rPr lang="en-US" b="1" i="0" dirty="0">
                <a:effectLst/>
                <a:latin typeface="Segoe UI Light" panose="020B0502040204020203" pitchFamily="34" charset="0"/>
                <a:cs typeface="Segoe UI Light" panose="020B0502040204020203" pitchFamily="34" charset="0"/>
              </a:rPr>
              <a:t>Q&amp;A</a:t>
            </a:r>
            <a:r>
              <a:rPr lang="en-US" b="0" i="0" dirty="0">
                <a:effectLst/>
                <a:latin typeface="Segoe UI Light" panose="020B0502040204020203" pitchFamily="34" charset="0"/>
                <a:cs typeface="Segoe UI Light" panose="020B0502040204020203" pitchFamily="34" charset="0"/>
              </a:rPr>
              <a:t> feature, so it provides better answers to your organization's questions.</a:t>
            </a:r>
          </a:p>
          <a:p>
            <a:endParaRPr lang="en-US" b="0" i="0" dirty="0">
              <a:effectLst/>
              <a:latin typeface="Segoe UI Light" panose="020B0502040204020203" pitchFamily="34" charset="0"/>
              <a:cs typeface="Segoe UI Light"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D4D4D4"/>
                </a:solidFill>
                <a:effectLst/>
                <a:latin typeface="Segoe UI Light" panose="020B0502040204020203" pitchFamily="34" charset="0"/>
                <a:cs typeface="Segoe UI Light" panose="020B0502040204020203" pitchFamily="34" charset="0"/>
              </a:rPr>
              <a:t>Build visuals with the Q&amp;A feature:</a:t>
            </a:r>
          </a:p>
          <a:p>
            <a:r>
              <a:rPr lang="en-US" b="0" i="0" dirty="0">
                <a:effectLst/>
                <a:latin typeface="Segoe UI Light" panose="020B0502040204020203" pitchFamily="34" charset="0"/>
                <a:cs typeface="Segoe UI Light" panose="020B0502040204020203" pitchFamily="34" charset="0"/>
              </a:rPr>
              <a:t>When Power BI answers a question and you find the visual result interesting or helpful, you can add it as a standard visual on your report.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turn a Q&amp;A result into a standard visual, click the icon next to the question box.</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Q&amp;A</a:t>
            </a:r>
            <a:r>
              <a:rPr lang="en-US" b="0" i="0" dirty="0">
                <a:effectLst/>
                <a:latin typeface="Segoe UI Light" panose="020B0502040204020203" pitchFamily="34" charset="0"/>
                <a:cs typeface="Segoe UI Light" panose="020B0502040204020203" pitchFamily="34" charset="0"/>
              </a:rPr>
              <a:t> feature is unique in that it does not require knowledge of Power BI to use the visual, users simply have to ask their question and they too can create insightful visuals.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975701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AI Insights</a:t>
            </a:r>
            <a:r>
              <a:rPr lang="en-US" b="0" i="0" dirty="0">
                <a:effectLst/>
                <a:latin typeface="Segoe UI Light" panose="020B0502040204020203" pitchFamily="34" charset="0"/>
                <a:cs typeface="Segoe UI Light" panose="020B0502040204020203" pitchFamily="34" charset="0"/>
              </a:rPr>
              <a:t> feature allows you to connect to a collection of pre-trained machine learning models that you can apply to your data, to enhance your data preparation efforts.</a:t>
            </a:r>
          </a:p>
          <a:p>
            <a:endParaRPr lang="en-US" b="0" i="0" dirty="0">
              <a:effectLst/>
              <a:latin typeface="Segoe UI Light" panose="020B0502040204020203" pitchFamily="34" charset="0"/>
              <a:cs typeface="Segoe UI Light" panose="020B0502040204020203" pitchFamily="34" charset="0"/>
            </a:endParaRPr>
          </a:p>
          <a:p>
            <a:r>
              <a:rPr lang="en-US" b="0" i="0" dirty="0">
                <a:solidFill>
                  <a:srgbClr val="171717"/>
                </a:solidFill>
                <a:effectLst/>
                <a:latin typeface="Segoe UI Light" panose="020B0502040204020203" pitchFamily="34" charset="0"/>
                <a:cs typeface="Segoe UI Light" panose="020B0502040204020203" pitchFamily="34" charset="0"/>
              </a:rPr>
              <a:t>AI Insights is accessed in the </a:t>
            </a:r>
            <a:r>
              <a:rPr lang="en-US" b="1" i="0" dirty="0">
                <a:solidFill>
                  <a:srgbClr val="171717"/>
                </a:solidFill>
                <a:effectLst/>
                <a:latin typeface="Segoe UI Light" panose="020B0502040204020203" pitchFamily="34" charset="0"/>
                <a:cs typeface="Segoe UI Light" panose="020B0502040204020203" pitchFamily="34" charset="0"/>
              </a:rPr>
              <a:t>Power Query editor</a:t>
            </a:r>
            <a:r>
              <a:rPr lang="en-US" b="0" i="0" dirty="0">
                <a:solidFill>
                  <a:srgbClr val="171717"/>
                </a:solidFill>
                <a:effectLst/>
                <a:latin typeface="Segoe UI Light" panose="020B0502040204020203" pitchFamily="34" charset="0"/>
                <a:cs typeface="Segoe UI Light" panose="020B0502040204020203" pitchFamily="34" charset="0"/>
              </a:rPr>
              <a:t>, and its associated features and functions are accessed through the </a:t>
            </a:r>
            <a:r>
              <a:rPr lang="en-US" b="1" i="0" dirty="0">
                <a:solidFill>
                  <a:srgbClr val="171717"/>
                </a:solidFill>
                <a:effectLst/>
                <a:latin typeface="Segoe UI Light" panose="020B0502040204020203" pitchFamily="34" charset="0"/>
                <a:cs typeface="Segoe UI Light" panose="020B0502040204020203" pitchFamily="34" charset="0"/>
              </a:rPr>
              <a:t>Home</a:t>
            </a:r>
            <a:r>
              <a:rPr lang="en-US" b="0" i="0" dirty="0">
                <a:solidFill>
                  <a:srgbClr val="171717"/>
                </a:solidFill>
                <a:effectLst/>
                <a:latin typeface="Segoe UI Light" panose="020B0502040204020203" pitchFamily="34" charset="0"/>
                <a:cs typeface="Segoe UI Light" panose="020B0502040204020203" pitchFamily="34" charset="0"/>
              </a:rPr>
              <a:t> and </a:t>
            </a:r>
            <a:r>
              <a:rPr lang="en-US" b="1" i="0" dirty="0">
                <a:solidFill>
                  <a:srgbClr val="171717"/>
                </a:solidFill>
                <a:effectLst/>
                <a:latin typeface="Segoe UI Light" panose="020B0502040204020203" pitchFamily="34" charset="0"/>
                <a:cs typeface="Segoe UI Light" panose="020B0502040204020203" pitchFamily="34" charset="0"/>
              </a:rPr>
              <a:t>Add Column</a:t>
            </a:r>
            <a:r>
              <a:rPr lang="en-US" b="0" i="0" dirty="0">
                <a:solidFill>
                  <a:srgbClr val="171717"/>
                </a:solidFill>
                <a:effectLst/>
                <a:latin typeface="Segoe UI Light" panose="020B0502040204020203" pitchFamily="34" charset="0"/>
                <a:cs typeface="Segoe UI Light" panose="020B0502040204020203" pitchFamily="34" charset="0"/>
              </a:rPr>
              <a:t> tabs in </a:t>
            </a:r>
            <a:r>
              <a:rPr lang="en-US" b="1" i="0" dirty="0">
                <a:solidFill>
                  <a:srgbClr val="171717"/>
                </a:solidFill>
                <a:effectLst/>
                <a:latin typeface="Segoe UI Light" panose="020B0502040204020203" pitchFamily="34" charset="0"/>
                <a:cs typeface="Segoe UI Light" panose="020B0502040204020203" pitchFamily="34" charset="0"/>
              </a:rPr>
              <a:t>Power Query editor</a:t>
            </a:r>
            <a:r>
              <a:rPr lang="en-US" b="0" i="0" dirty="0">
                <a:solidFill>
                  <a:srgbClr val="171717"/>
                </a:solidFill>
                <a:effectLst/>
                <a:latin typeface="Segoe UI Light" panose="020B0502040204020203" pitchFamily="34" charset="0"/>
                <a:cs typeface="Segoe UI Light" panose="020B0502040204020203" pitchFamily="34" charset="0"/>
              </a:rPr>
              <a:t>.</a:t>
            </a:r>
          </a:p>
          <a:p>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With Text Analytics and Vision in Power BI, you can apply different algorithms from Azure Cognitive Services to enrich your data in Power Query. The services that are supported today are the following:</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Sentiment Analysis</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Key Phrase Extraction</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Language Detection</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Image Tagging</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NOTE</a:t>
            </a:r>
            <a:r>
              <a:rPr lang="en-US" b="0" i="0" dirty="0">
                <a:effectLst/>
                <a:latin typeface="Segoe UI Light" panose="020B0502040204020203" pitchFamily="34" charset="0"/>
                <a:cs typeface="Segoe UI Light" panose="020B0502040204020203" pitchFamily="34" charset="0"/>
              </a:rPr>
              <a:t>: Premium capacity is required to use the </a:t>
            </a:r>
            <a:r>
              <a:rPr lang="en-US" b="1" i="0" dirty="0">
                <a:effectLst/>
                <a:latin typeface="Segoe UI Light" panose="020B0502040204020203" pitchFamily="34" charset="0"/>
                <a:cs typeface="Segoe UI Light" panose="020B0502040204020203" pitchFamily="34" charset="0"/>
              </a:rPr>
              <a:t>Text Analytics</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Vision</a:t>
            </a:r>
            <a:r>
              <a:rPr lang="en-US" b="0" i="0" dirty="0">
                <a:effectLst/>
                <a:latin typeface="Segoe UI Light" panose="020B0502040204020203" pitchFamily="34" charset="0"/>
                <a:cs typeface="Segoe UI Light" panose="020B0502040204020203" pitchFamily="34" charset="0"/>
              </a:rPr>
              <a:t> options.</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NOTE</a:t>
            </a:r>
            <a:r>
              <a:rPr lang="en-US" b="0" i="0" dirty="0">
                <a:effectLst/>
                <a:latin typeface="Segoe UI Light" panose="020B0502040204020203" pitchFamily="34" charset="0"/>
                <a:cs typeface="Segoe UI Light" panose="020B0502040204020203" pitchFamily="34" charset="0"/>
              </a:rPr>
              <a:t>: If you do not see these options, you need to enable the </a:t>
            </a:r>
            <a:r>
              <a:rPr lang="en-US" b="1" i="0" dirty="0">
                <a:effectLst/>
                <a:latin typeface="Segoe UI Light" panose="020B0502040204020203" pitchFamily="34" charset="0"/>
                <a:cs typeface="Segoe UI Light" panose="020B0502040204020203" pitchFamily="34" charset="0"/>
              </a:rPr>
              <a:t>AI Insights</a:t>
            </a:r>
            <a:r>
              <a:rPr lang="en-US" b="0" i="0" dirty="0">
                <a:effectLst/>
                <a:latin typeface="Segoe UI Light" panose="020B0502040204020203" pitchFamily="34" charset="0"/>
                <a:cs typeface="Segoe UI Light" panose="020B0502040204020203" pitchFamily="34" charset="0"/>
              </a:rPr>
              <a:t> feature in the Power BI Desktop settings. Go to </a:t>
            </a:r>
            <a:r>
              <a:rPr lang="en-US" b="1" i="0" dirty="0">
                <a:effectLst/>
                <a:latin typeface="Segoe UI Light" panose="020B0502040204020203" pitchFamily="34" charset="0"/>
                <a:cs typeface="Segoe UI Light" panose="020B0502040204020203" pitchFamily="34" charset="0"/>
              </a:rPr>
              <a:t>File</a:t>
            </a:r>
            <a:r>
              <a:rPr lang="en-US" b="0" i="0" dirty="0">
                <a:effectLst/>
                <a:latin typeface="Segoe UI Light" panose="020B0502040204020203" pitchFamily="34" charset="0"/>
                <a:cs typeface="Segoe UI Light" panose="020B0502040204020203" pitchFamily="34" charset="0"/>
              </a:rPr>
              <a:t> &gt; </a:t>
            </a:r>
            <a:r>
              <a:rPr lang="en-US" b="1" i="0" dirty="0">
                <a:effectLst/>
                <a:latin typeface="Segoe UI Light" panose="020B0502040204020203" pitchFamily="34" charset="0"/>
                <a:cs typeface="Segoe UI Light" panose="020B0502040204020203" pitchFamily="34" charset="0"/>
              </a:rPr>
              <a:t>Options and Settings</a:t>
            </a:r>
            <a:r>
              <a:rPr lang="en-US" b="0" i="0" dirty="0">
                <a:effectLst/>
                <a:latin typeface="Segoe UI Light" panose="020B0502040204020203" pitchFamily="34" charset="0"/>
                <a:cs typeface="Segoe UI Light" panose="020B0502040204020203" pitchFamily="34" charset="0"/>
              </a:rPr>
              <a:t> &gt; </a:t>
            </a:r>
            <a:r>
              <a:rPr lang="en-US" b="1" i="0" dirty="0">
                <a:effectLst/>
                <a:latin typeface="Segoe UI Light" panose="020B0502040204020203" pitchFamily="34" charset="0"/>
                <a:cs typeface="Segoe UI Light" panose="020B0502040204020203" pitchFamily="34" charset="0"/>
              </a:rPr>
              <a:t>Options</a:t>
            </a:r>
            <a:r>
              <a:rPr lang="en-US" b="0" i="0" dirty="0">
                <a:effectLst/>
                <a:latin typeface="Segoe UI Light" panose="020B0502040204020203" pitchFamily="34" charset="0"/>
                <a:cs typeface="Segoe UI Light" panose="020B0502040204020203" pitchFamily="34" charset="0"/>
              </a:rPr>
              <a:t>. In the </a:t>
            </a:r>
            <a:r>
              <a:rPr lang="en-US" b="1" i="0" dirty="0">
                <a:effectLst/>
                <a:latin typeface="Segoe UI Light" panose="020B0502040204020203" pitchFamily="34" charset="0"/>
                <a:cs typeface="Segoe UI Light" panose="020B0502040204020203" pitchFamily="34" charset="0"/>
              </a:rPr>
              <a:t>Global</a:t>
            </a:r>
            <a:r>
              <a:rPr lang="en-US" b="0" i="0" dirty="0">
                <a:effectLst/>
                <a:latin typeface="Segoe UI Light" panose="020B0502040204020203" pitchFamily="34" charset="0"/>
                <a:cs typeface="Segoe UI Light" panose="020B0502040204020203" pitchFamily="34" charset="0"/>
              </a:rPr>
              <a:t> options list, select </a:t>
            </a:r>
            <a:r>
              <a:rPr lang="en-US" b="1" i="0" dirty="0">
                <a:effectLst/>
                <a:latin typeface="Segoe UI Light" panose="020B0502040204020203" pitchFamily="34" charset="0"/>
                <a:cs typeface="Segoe UI Light" panose="020B0502040204020203" pitchFamily="34" charset="0"/>
              </a:rPr>
              <a:t>Preview Features</a:t>
            </a:r>
            <a:r>
              <a:rPr lang="en-US" b="0" i="0" dirty="0">
                <a:effectLst/>
                <a:latin typeface="Segoe UI Light" panose="020B0502040204020203" pitchFamily="34" charset="0"/>
                <a:cs typeface="Segoe UI Light" panose="020B0502040204020203" pitchFamily="34" charset="0"/>
              </a:rPr>
              <a:t>, then select the check box for the </a:t>
            </a:r>
            <a:r>
              <a:rPr lang="en-US" b="1" i="0" dirty="0">
                <a:effectLst/>
                <a:latin typeface="Segoe UI Light" panose="020B0502040204020203" pitchFamily="34" charset="0"/>
                <a:cs typeface="Segoe UI Light" panose="020B0502040204020203" pitchFamily="34" charset="0"/>
              </a:rPr>
              <a:t>AI Insights function browser</a:t>
            </a:r>
            <a:r>
              <a:rPr lang="en-US" b="0" i="0" dirty="0">
                <a:effectLst/>
                <a:latin typeface="Segoe UI Light" panose="020B0502040204020203" pitchFamily="34" charset="0"/>
                <a:cs typeface="Segoe UI Light" panose="020B0502040204020203" pitchFamily="34" charset="0"/>
              </a:rPr>
              <a:t> option, and then select </a:t>
            </a:r>
            <a:r>
              <a:rPr lang="en-US" b="1" i="0" dirty="0">
                <a:effectLst/>
                <a:latin typeface="Segoe UI Light" panose="020B0502040204020203" pitchFamily="34" charset="0"/>
                <a:cs typeface="Segoe UI Light" panose="020B0502040204020203" pitchFamily="34" charset="0"/>
              </a:rPr>
              <a:t>OK</a:t>
            </a:r>
            <a:r>
              <a:rPr lang="en-US" b="0" i="0" dirty="0">
                <a:effectLst/>
                <a:latin typeface="Segoe UI Light" panose="020B0502040204020203" pitchFamily="34" charset="0"/>
                <a:cs typeface="Segoe UI Light" panose="020B0502040204020203" pitchFamily="34" charset="0"/>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508872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896246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112057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4:26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Light" panose="020B0502040204020203" pitchFamily="34" charset="0"/>
                <a:cs typeface="Segoe UI Light" panose="020B0502040204020203" pitchFamily="34" charset="0"/>
              </a:rPr>
              <a:t>In this module we discussed:</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use advanced analytics to explore statistical summary, identify outliers, conduct time-series analysis, and more.</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uncover additional data insights through the use of AI visuals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53304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anose="020B0502040204020203" pitchFamily="34" charset="0"/>
                <a:ea typeface="+mn-ea"/>
                <a:cs typeface="Segoe UI Light" panose="020B0502040204020203" pitchFamily="34" charset="0"/>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880" kern="1200" dirty="0">
                <a:solidFill>
                  <a:schemeClr val="tx1"/>
                </a:solidFill>
                <a:latin typeface="Segoe UI Light" panose="020B0502040204020203" pitchFamily="34" charset="0"/>
                <a:ea typeface="+mn-ea"/>
                <a:cs typeface="Segoe UI Light" panose="020B0502040204020203" pitchFamily="34" charset="0"/>
              </a:rPr>
              <a:t> </a:t>
            </a:r>
          </a:p>
          <a:p>
            <a:pPr marL="0" marR="0" algn="l" defTabSz="932742" rtl="0" eaLnBrk="1" latinLnBrk="0" hangingPunct="1">
              <a:lnSpc>
                <a:spcPct val="90000"/>
              </a:lnSpc>
              <a:spcBef>
                <a:spcPts val="0"/>
              </a:spcBef>
              <a:spcAft>
                <a:spcPts val="340"/>
              </a:spcAft>
            </a:pPr>
            <a:r>
              <a:rPr lang="en-US" sz="880" b="1" kern="1200" dirty="0">
                <a:solidFill>
                  <a:schemeClr val="tx1"/>
                </a:solidFill>
                <a:latin typeface="Segoe UI Light" panose="020B0502040204020203" pitchFamily="34" charset="0"/>
                <a:ea typeface="+mn-ea"/>
                <a:cs typeface="Segoe UI Light" panose="020B0502040204020203" pitchFamily="34" charset="0"/>
              </a:rPr>
              <a:t>Steps:</a:t>
            </a:r>
          </a:p>
          <a:p>
            <a:pPr marL="228600" marR="0" indent="-228600" algn="l" defTabSz="932742" rtl="0" eaLnBrk="1" latinLnBrk="0" hangingPunct="1">
              <a:lnSpc>
                <a:spcPct val="90000"/>
              </a:lnSpc>
              <a:spcBef>
                <a:spcPts val="0"/>
              </a:spcBef>
              <a:spcAft>
                <a:spcPts val="340"/>
              </a:spcAft>
              <a:buFont typeface="+mj-lt"/>
              <a:buAutoNum type="arabicPeriod"/>
            </a:pPr>
            <a:r>
              <a:rPr lang="en-US" sz="880" kern="1200" dirty="0">
                <a:solidFill>
                  <a:schemeClr val="tx1"/>
                </a:solidFill>
                <a:latin typeface="Segoe UI Light" panose="020B0502040204020203" pitchFamily="34" charset="0"/>
                <a:ea typeface="+mn-ea"/>
                <a:cs typeface="Segoe UI Light" panose="020B0502040204020203" pitchFamily="34" charset="0"/>
              </a:rPr>
              <a:t>Insert the page title here along with the </a:t>
            </a:r>
            <a:r>
              <a:rPr lang="en-US" sz="880" kern="1200" dirty="0" err="1">
                <a:solidFill>
                  <a:schemeClr val="tx1"/>
                </a:solidFill>
                <a:latin typeface="Segoe UI Light" panose="020B0502040204020203" pitchFamily="34" charset="0"/>
                <a:ea typeface="+mn-ea"/>
                <a:cs typeface="Segoe UI Light" panose="020B0502040204020203" pitchFamily="34" charset="0"/>
              </a:rPr>
              <a:t>url</a:t>
            </a:r>
            <a:r>
              <a:rPr lang="en-US" sz="880" kern="1200" dirty="0">
                <a:solidFill>
                  <a:schemeClr val="tx1"/>
                </a:solidFill>
                <a:latin typeface="Segoe UI Light" panose="020B0502040204020203" pitchFamily="34" charset="0"/>
                <a:ea typeface="+mn-ea"/>
                <a:cs typeface="Segoe UI Light" panose="020B0502040204020203" pitchFamily="34" charset="0"/>
              </a:rPr>
              <a:t> to other Microsoft resources.</a:t>
            </a:r>
          </a:p>
          <a:p>
            <a:pPr marL="228600" marR="0" indent="-228600" algn="l" defTabSz="932742" rtl="0" eaLnBrk="1" latinLnBrk="0" hangingPunct="1">
              <a:lnSpc>
                <a:spcPct val="90000"/>
              </a:lnSpc>
              <a:spcBef>
                <a:spcPts val="0"/>
              </a:spcBef>
              <a:spcAft>
                <a:spcPts val="340"/>
              </a:spcAft>
              <a:buFont typeface="+mj-lt"/>
              <a:buAutoNum type="arabicPeriod"/>
            </a:pPr>
            <a:r>
              <a:rPr lang="en-US" sz="880" kern="1200" dirty="0">
                <a:solidFill>
                  <a:schemeClr val="tx1"/>
                </a:solidFill>
                <a:latin typeface="Segoe UI Light" panose="020B0502040204020203" pitchFamily="34" charset="0"/>
                <a:ea typeface="+mn-ea"/>
                <a:cs typeface="Segoe UI Light" panose="020B0502040204020203" pitchFamily="34" charset="0"/>
              </a:rPr>
              <a:t>It is only necessary to duplicate this slide if there are more than 6 references that need to be shared with the students.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9503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module, you’ll be able to:</a:t>
            </a:r>
          </a:p>
          <a:p>
            <a:pPr marL="171450" indent="-171450">
              <a:buFont typeface="Arial" panose="020B0604020202020204" pitchFamily="34" charset="0"/>
              <a:buChar char="•"/>
            </a:pPr>
            <a:r>
              <a:rPr lang="en-US" dirty="0"/>
              <a:t>Use advanced analytics to identify outliers, conduct time-series analysis, and more.</a:t>
            </a:r>
          </a:p>
          <a:p>
            <a:pPr marL="171450" indent="-171450">
              <a:buFont typeface="Arial" panose="020B0604020202020204" pitchFamily="34" charset="0"/>
              <a:buChar char="•"/>
            </a:pPr>
            <a:r>
              <a:rPr lang="en-US" dirty="0"/>
              <a:t>Uncover additional data insights through the use of AI visuals.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30513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03650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69866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An outlier is a type of anomaly in your data - something that you didn't expect or that surprised you, based on historical averages or results. You will want to identify outliers to isolate data points that significantly differ from other data points, then take action to investigate the reasons for the differences. The results of this analysis can make a huge impact on business decision making.</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You are analyzing data for a shipping warehouse. You notice that the number of orders spiked up above average for a specific product category. You first want to identify which product category it is and ask questions about the outliers. </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Was there above average shipments that day? </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Was it just a specific warehouse? </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Did a single event cause the spike in orders for specific category? </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Were there any other days like this in the last month, quarter, year, or prior year?</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Power BI allows you to easily identify outliers in your data but you need to first determine the logic behind what constitutes an outlier. You can use trigger points, such as calculations, around what you would consider the outlier to be.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process of identifying outliers involves segmenting your data into two groups; one group is the outlier data and the other group is not. You could use calculated columns to identify outliers but the results would be static until you refresh the data. A better way to identify outliers is to use a visualization or DAX formula, as these methods will ensure your results are dynamic.</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Drilling into the outliers:</a:t>
            </a:r>
          </a:p>
          <a:p>
            <a:pPr marL="171450" indent="-171450">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Use a visual</a:t>
            </a:r>
            <a:r>
              <a:rPr lang="en-US" dirty="0">
                <a:latin typeface="Segoe UI Light" panose="020B0502040204020203" pitchFamily="34" charset="0"/>
                <a:cs typeface="Segoe UI Light" panose="020B0502040204020203" pitchFamily="34" charset="0"/>
              </a:rPr>
              <a:t>: </a:t>
            </a:r>
            <a:r>
              <a:rPr lang="en-US" b="0" i="0" dirty="0">
                <a:effectLst/>
                <a:latin typeface="Segoe UI Light" panose="020B0502040204020203" pitchFamily="34" charset="0"/>
                <a:cs typeface="Segoe UI Light" panose="020B0502040204020203" pitchFamily="34" charset="0"/>
              </a:rPr>
              <a:t>The best visual to use to identify outliers is the scatter chart, which shows the relationship between two numerical values. Scatter charts display patterns in large sets of data and are therefore, ideal for displaying outliers.</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Use DAX</a:t>
            </a:r>
            <a:r>
              <a:rPr lang="en-US" b="0" i="0" dirty="0">
                <a:effectLst/>
                <a:latin typeface="Segoe UI Light" panose="020B0502040204020203" pitchFamily="34" charset="0"/>
                <a:cs typeface="Segoe UI Light" panose="020B0502040204020203" pitchFamily="34" charset="0"/>
              </a:rPr>
              <a:t>: You can use DAX to create a measure that will identify the outliers in your data. When you have created a new outlier measure, you can group your products into categories using the grouping feature. </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463094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The </a:t>
            </a:r>
            <a:r>
              <a:rPr lang="en-US" b="1" i="0" dirty="0">
                <a:effectLst/>
                <a:latin typeface="Segoe UI Light" panose="020B0502040204020203" pitchFamily="34" charset="0"/>
                <a:cs typeface="Segoe UI Light" panose="020B0502040204020203" pitchFamily="34" charset="0"/>
              </a:rPr>
              <a:t>Analyze</a:t>
            </a:r>
            <a:r>
              <a:rPr lang="en-US" b="0" i="0" dirty="0">
                <a:effectLst/>
                <a:latin typeface="Segoe UI Light" panose="020B0502040204020203" pitchFamily="34" charset="0"/>
                <a:cs typeface="Segoe UI Light" panose="020B0502040204020203" pitchFamily="34" charset="0"/>
              </a:rPr>
              <a:t> feature provides you with additional analysis that is generated by Power BI for a selected data point. You might want to use this feature to see if Power BI has found something that you haven't looked at before, or if you want Power BI to give you a different insight to your data. This feature is particularly useful for analyzing why your data distribution looks the way it does.</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Instead of exploring the data manually, you can use the </a:t>
            </a:r>
            <a:r>
              <a:rPr lang="en-US" b="1" i="0" dirty="0">
                <a:effectLst/>
                <a:latin typeface="Segoe UI Light" panose="020B0502040204020203" pitchFamily="34" charset="0"/>
                <a:cs typeface="Segoe UI Light" panose="020B0502040204020203" pitchFamily="34" charset="0"/>
              </a:rPr>
              <a:t>Analyze</a:t>
            </a:r>
            <a:r>
              <a:rPr lang="en-US" b="0" i="0" dirty="0">
                <a:effectLst/>
                <a:latin typeface="Segoe UI Light" panose="020B0502040204020203" pitchFamily="34" charset="0"/>
                <a:cs typeface="Segoe UI Light" panose="020B0502040204020203" pitchFamily="34" charset="0"/>
              </a:rPr>
              <a:t> feature to get a fast, automated, insightful analysis on your data.</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NOTE</a:t>
            </a:r>
            <a:r>
              <a:rPr lang="en-US" b="0" i="0" dirty="0">
                <a:effectLst/>
                <a:latin typeface="Segoe UI Light" panose="020B0502040204020203" pitchFamily="34" charset="0"/>
                <a:cs typeface="Segoe UI Light" panose="020B0502040204020203" pitchFamily="34" charset="0"/>
              </a:rPr>
              <a:t>: This feature will not work if you have non-numeric filters applied to your visual and/or if you have measure filters applied.</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To use the </a:t>
            </a:r>
            <a:r>
              <a:rPr lang="en-US" b="1" i="0" dirty="0">
                <a:effectLst/>
                <a:latin typeface="Segoe UI Light" panose="020B0502040204020203" pitchFamily="34" charset="0"/>
                <a:cs typeface="Segoe UI Light" panose="020B0502040204020203" pitchFamily="34" charset="0"/>
              </a:rPr>
              <a:t>Analyze</a:t>
            </a:r>
            <a:r>
              <a:rPr lang="en-US" b="0" i="0" dirty="0">
                <a:effectLst/>
                <a:latin typeface="Segoe UI Light" panose="020B0502040204020203" pitchFamily="34" charset="0"/>
                <a:cs typeface="Segoe UI Light" panose="020B0502040204020203" pitchFamily="34" charset="0"/>
              </a:rPr>
              <a:t> feature, right-click a data point on the visual, then hover over the </a:t>
            </a:r>
            <a:r>
              <a:rPr lang="en-US" b="1" i="0" dirty="0">
                <a:effectLst/>
                <a:latin typeface="Segoe UI Light" panose="020B0502040204020203" pitchFamily="34" charset="0"/>
                <a:cs typeface="Segoe UI Light" panose="020B0502040204020203" pitchFamily="34" charset="0"/>
              </a:rPr>
              <a:t>Analyze</a:t>
            </a:r>
            <a:r>
              <a:rPr lang="en-US" b="0" i="0" dirty="0">
                <a:effectLst/>
                <a:latin typeface="Segoe UI Light" panose="020B0502040204020203" pitchFamily="34" charset="0"/>
                <a:cs typeface="Segoe UI Light" panose="020B0502040204020203" pitchFamily="34" charset="0"/>
              </a:rPr>
              <a:t> option to display two further options: </a:t>
            </a:r>
            <a:r>
              <a:rPr lang="en-US" b="1" i="0" dirty="0">
                <a:effectLst/>
                <a:latin typeface="Segoe UI Light" panose="020B0502040204020203" pitchFamily="34" charset="0"/>
                <a:cs typeface="Segoe UI Light" panose="020B0502040204020203" pitchFamily="34" charset="0"/>
              </a:rPr>
              <a:t>Explain the increase</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Find where the distribution is different</a:t>
            </a:r>
            <a:r>
              <a:rPr lang="en-US" b="0" i="0" dirty="0">
                <a:effectLst/>
                <a:latin typeface="Segoe UI Light" panose="020B0502040204020203" pitchFamily="34" charset="0"/>
                <a:cs typeface="Segoe UI Light" panose="020B0502040204020203" pitchFamily="34" charset="0"/>
              </a:rPr>
              <a:t>. The options that are available will depend on the data point you selected.</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You can add the new visual to your report, so other users can view it. Select the plus icon in the top right corner of the visual to add it to your report.</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843995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In addition to the out-of-the-box visualizations you see in Power BI Desktop, the Microsoft AppSource has a vast library of custom visuals that you can import into Power BI Desktop. These custom visuals give you a wider choice of options when it comes to using advanced analytics. There might be a custom visual that solves a business problem that the standard visuals cannot solve, or one that presents your data in a way that the standard visuals cannot.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These custom visuals include box-and-whisker plots, variance charts, hierarchical trees, Gantt plots, clustering plots, and much more; the list goes on. Using advanced analytics visuals adds a layer of complexity to your reports, and allows you to further analyze the data and develop granularity within your visuals.</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NOTE</a:t>
            </a:r>
            <a:r>
              <a:rPr lang="en-US" b="0" i="0" dirty="0">
                <a:effectLst/>
                <a:latin typeface="Segoe UI Light" panose="020B0502040204020203" pitchFamily="34" charset="0"/>
                <a:cs typeface="Segoe UI Light" panose="020B0502040204020203" pitchFamily="34" charset="0"/>
              </a:rPr>
              <a:t>: Some organizations prefer not to use custom visuals at all, or only permit certain custom visuals, for security or other reasons. Before you import any custom visuals, check with your organization to see if they are allowed or not. If they are not allowed, you can still create reports in desktop with them, but they will not render in the Power BI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36149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When you create visuals, Power BI Desktop aggregates your data into groups, based on the values it finds in the underlying data. You can refine how those default groups are presented. Group data points to help view, analyze, and explore data more clearly.</a:t>
            </a:r>
          </a:p>
          <a:p>
            <a:pPr algn="l"/>
            <a:r>
              <a:rPr lang="en-US" b="0" i="0" dirty="0">
                <a:effectLst/>
                <a:latin typeface="Segoe UI Light" panose="020B0502040204020203" pitchFamily="34" charset="0"/>
                <a:cs typeface="Segoe UI Light" panose="020B0502040204020203" pitchFamily="34" charset="0"/>
              </a:rPr>
              <a:t>You can also create new groups by grouping two or more data points in a visual or putting values into equal sized groups (binning), </a:t>
            </a:r>
            <a:r>
              <a:rPr lang="en-US" b="0" i="0" dirty="0">
                <a:solidFill>
                  <a:srgbClr val="171717"/>
                </a:solidFill>
                <a:effectLst/>
                <a:latin typeface="Segoe UI Light" panose="020B0502040204020203" pitchFamily="34" charset="0"/>
                <a:cs typeface="Segoe UI Light" panose="020B0502040204020203" pitchFamily="34" charset="0"/>
              </a:rPr>
              <a:t>that better enable you to visualized data in ways that are meaningful</a:t>
            </a:r>
            <a:r>
              <a:rPr lang="en-US" b="0"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Grouping is used for categories of data. Binning is similar to grouping but it is used for grouping continuous fields, such as numbers and dates.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use the grouping and binning features to ensure the visuals in your reports display your data exactly how you want them to, so you can more clearly view, analyze, and explore the data and trends in your visuals. You'll be able to identify clusters, patterns of behavior, data averages, and more. The results of this analysis will provide your end-users with more specific insights on their data, which can drive business decisions.</a:t>
            </a:r>
          </a:p>
          <a:p>
            <a:endParaRPr lang="en-US" dirty="0">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dirty="0">
                <a:latin typeface="Segoe UI Light" panose="020B0502040204020203" pitchFamily="34" charset="0"/>
                <a:cs typeface="Segoe UI Light" panose="020B0502040204020203" pitchFamily="34" charset="0"/>
              </a:rPr>
              <a:t>Create a group: </a:t>
            </a:r>
            <a:r>
              <a:rPr lang="en-US" b="0" i="0" dirty="0">
                <a:effectLst/>
                <a:latin typeface="Segoe UI Light" panose="020B0502040204020203" pitchFamily="34" charset="0"/>
                <a:cs typeface="Segoe UI Light" panose="020B0502040204020203" pitchFamily="34" charset="0"/>
              </a:rPr>
              <a:t>To create the group, you start by using </a:t>
            </a:r>
            <a:r>
              <a:rPr lang="en-US" b="1" i="0" dirty="0" err="1">
                <a:effectLst/>
                <a:latin typeface="Segoe UI Light" panose="020B0502040204020203" pitchFamily="34" charset="0"/>
                <a:cs typeface="Segoe UI Light" panose="020B0502040204020203" pitchFamily="34" charset="0"/>
              </a:rPr>
              <a:t>Ctrl+click</a:t>
            </a:r>
            <a:r>
              <a:rPr lang="en-US" b="0" i="0" dirty="0">
                <a:effectLst/>
                <a:latin typeface="Segoe UI Light" panose="020B0502040204020203" pitchFamily="34" charset="0"/>
                <a:cs typeface="Segoe UI Light" panose="020B0502040204020203" pitchFamily="34" charset="0"/>
              </a:rPr>
              <a:t> to select the data points on the visual that you want to group. Right-click one of those selected data points and select the </a:t>
            </a:r>
            <a:r>
              <a:rPr lang="en-US" b="1" i="0" dirty="0">
                <a:effectLst/>
                <a:latin typeface="Segoe UI Light" panose="020B0502040204020203" pitchFamily="34" charset="0"/>
                <a:cs typeface="Segoe UI Light" panose="020B0502040204020203" pitchFamily="34" charset="0"/>
              </a:rPr>
              <a:t>Group data</a:t>
            </a:r>
            <a:r>
              <a:rPr lang="en-US" b="0" i="0" dirty="0">
                <a:effectLst/>
                <a:latin typeface="Segoe UI Light" panose="020B0502040204020203" pitchFamily="34" charset="0"/>
                <a:cs typeface="Segoe UI Light" panose="020B0502040204020203" pitchFamily="34" charset="0"/>
              </a:rPr>
              <a:t> option.</a:t>
            </a:r>
          </a:p>
          <a:p>
            <a:pPr marL="171450" indent="-171450">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When the group is created, you'll see that the visual updates to take account of the new group.</a:t>
            </a:r>
          </a:p>
          <a:p>
            <a:pPr marL="171450" indent="-171450">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Easily edit existing groups by tight-clicking the field from the </a:t>
            </a:r>
            <a:r>
              <a:rPr lang="en-US" b="1" i="0" dirty="0">
                <a:solidFill>
                  <a:srgbClr val="171717"/>
                </a:solidFill>
                <a:effectLst/>
                <a:latin typeface="Segoe UI Light" panose="020B0502040204020203" pitchFamily="34" charset="0"/>
                <a:cs typeface="Segoe UI Light" panose="020B0502040204020203" pitchFamily="34" charset="0"/>
              </a:rPr>
              <a:t>Legend</a:t>
            </a:r>
            <a:r>
              <a:rPr lang="en-US" b="0" i="0" dirty="0">
                <a:solidFill>
                  <a:srgbClr val="171717"/>
                </a:solidFill>
                <a:effectLst/>
                <a:latin typeface="Segoe UI Light" panose="020B0502040204020203" pitchFamily="34" charset="0"/>
                <a:cs typeface="Segoe UI Light" panose="020B0502040204020203" pitchFamily="34" charset="0"/>
              </a:rPr>
              <a:t> bucket or from the </a:t>
            </a:r>
            <a:r>
              <a:rPr lang="en-US" b="1" i="0" dirty="0">
                <a:solidFill>
                  <a:srgbClr val="171717"/>
                </a:solidFill>
                <a:effectLst/>
                <a:latin typeface="Segoe UI Light" panose="020B0502040204020203" pitchFamily="34" charset="0"/>
                <a:cs typeface="Segoe UI Light" panose="020B0502040204020203" pitchFamily="34" charset="0"/>
              </a:rPr>
              <a:t>Fields</a:t>
            </a:r>
            <a:r>
              <a:rPr lang="en-US" b="0" i="0" dirty="0">
                <a:solidFill>
                  <a:srgbClr val="171717"/>
                </a:solidFill>
                <a:effectLst/>
                <a:latin typeface="Segoe UI Light" panose="020B0502040204020203" pitchFamily="34" charset="0"/>
                <a:cs typeface="Segoe UI Light" panose="020B0502040204020203" pitchFamily="34" charset="0"/>
              </a:rPr>
              <a:t> list, and then choose </a:t>
            </a:r>
            <a:r>
              <a:rPr lang="en-US" b="1" i="0" dirty="0">
                <a:solidFill>
                  <a:srgbClr val="171717"/>
                </a:solidFill>
                <a:effectLst/>
                <a:latin typeface="Segoe UI Light" panose="020B0502040204020203" pitchFamily="34" charset="0"/>
                <a:cs typeface="Segoe UI Light" panose="020B0502040204020203" pitchFamily="34" charset="0"/>
              </a:rPr>
              <a:t>Edit Groups</a:t>
            </a:r>
            <a:r>
              <a:rPr lang="en-US" b="0" i="0" dirty="0">
                <a:solidFill>
                  <a:srgbClr val="171717"/>
                </a:solidFill>
                <a:effectLst/>
                <a:latin typeface="Segoe UI Light" panose="020B0502040204020203" pitchFamily="34" charset="0"/>
                <a:cs typeface="Segoe UI Light" panose="020B0502040204020203" pitchFamily="34" charset="0"/>
              </a:rPr>
              <a:t>.</a:t>
            </a:r>
          </a:p>
          <a:p>
            <a:pPr marL="0" indent="0">
              <a:buFont typeface="Arial" panose="020B0604020202020204" pitchFamily="34" charset="0"/>
              <a:buNone/>
            </a:pPr>
            <a:endParaRPr lang="en-US" b="0" i="0" dirty="0">
              <a:solidFill>
                <a:srgbClr val="171717"/>
              </a:solidFill>
              <a:effectLst/>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r>
              <a:rPr lang="en-US" b="0" i="0" dirty="0">
                <a:effectLst/>
                <a:latin typeface="Segoe UI Light" panose="020B0502040204020203" pitchFamily="34" charset="0"/>
                <a:cs typeface="Segoe UI Light" panose="020B0502040204020203" pitchFamily="34" charset="0"/>
              </a:rPr>
              <a:t>The process of binning allows you to group your numerical and time field data into "bins" of equal size, so you can visualize and identify trends in your data in more meaningful ways. Binning allows you to right-size the data that Power BI Desktop displays.</a:t>
            </a:r>
            <a:endParaRPr lang="en-US" b="0" i="0" dirty="0">
              <a:solidFill>
                <a:srgbClr val="171717"/>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935598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DE6247D3-D7D9-4BCC-BFEE-CF994C3E3AC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12953371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learn/paths/perform-analytics-power-bi/"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hyperlink" Target="https://docs.microsoft.com/en-us/learn/modules/ai-visuals-power-b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399371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Clustering Techniques</a:t>
            </a:r>
          </a:p>
        </p:txBody>
      </p:sp>
      <p:sp>
        <p:nvSpPr>
          <p:cNvPr id="7" name="Rectangle 6">
            <a:extLst>
              <a:ext uri="{FF2B5EF4-FFF2-40B4-BE49-F238E27FC236}">
                <a16:creationId xmlns:a16="http://schemas.microsoft.com/office/drawing/2014/main" id="{473AE0BB-F141-4299-B52A-C8736F719F87}"/>
              </a:ext>
              <a:ext uri="{C183D7F6-B498-43B3-948B-1728B52AA6E4}">
                <adec:decorative xmlns:adec="http://schemas.microsoft.com/office/drawing/2017/decorative" val="1"/>
              </a:ext>
            </a:extLst>
          </p:cNvPr>
          <p:cNvSpPr/>
          <p:nvPr/>
        </p:nvSpPr>
        <p:spPr bwMode="auto">
          <a:xfrm>
            <a:off x="432088" y="1456896"/>
            <a:ext cx="11341268" cy="4068000"/>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 screenshot of a scatter chart on a report in Power BI, using the clustering feature to quickly find groups of similar data points in a subset of data.">
            <a:extLst>
              <a:ext uri="{FF2B5EF4-FFF2-40B4-BE49-F238E27FC236}">
                <a16:creationId xmlns:a16="http://schemas.microsoft.com/office/drawing/2014/main" id="{EBABEC1C-0D89-4C0E-B37C-8CFC682F1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974" y="1607250"/>
            <a:ext cx="7240605" cy="3767292"/>
          </a:xfrm>
          <a:prstGeom prst="rect">
            <a:avLst/>
          </a:prstGeom>
        </p:spPr>
      </p:pic>
    </p:spTree>
    <p:extLst>
      <p:ext uri="{BB962C8B-B14F-4D97-AF65-F5344CB8AC3E}">
        <p14:creationId xmlns:p14="http://schemas.microsoft.com/office/powerpoint/2010/main" val="18398646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a:t>
            </a:r>
          </a:p>
        </p:txBody>
      </p:sp>
      <p:sp>
        <p:nvSpPr>
          <p:cNvPr id="5" name="Text Placeholder 4">
            <a:extLst>
              <a:ext uri="{FF2B5EF4-FFF2-40B4-BE49-F238E27FC236}">
                <a16:creationId xmlns:a16="http://schemas.microsoft.com/office/drawing/2014/main" id="{AA6C356E-9B01-4F82-898C-3DEF70E193A5}"/>
              </a:ext>
            </a:extLst>
          </p:cNvPr>
          <p:cNvSpPr txBox="1">
            <a:spLocks/>
          </p:cNvSpPr>
          <p:nvPr/>
        </p:nvSpPr>
        <p:spPr>
          <a:xfrm>
            <a:off x="1568744" y="1456896"/>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000" dirty="0">
                <a:latin typeface="+mj-lt"/>
              </a:rPr>
              <a:t>Q – What Power BI feature can give an in-depth analysis of the distribution of data?</a:t>
            </a:r>
          </a:p>
          <a:p>
            <a:pPr lvl="1"/>
            <a:r>
              <a:rPr lang="en-US" sz="2000" dirty="0"/>
              <a:t>A – The Analyze feature allows a user to understand why the distribution of data looks the way it does.</a:t>
            </a:r>
          </a:p>
        </p:txBody>
      </p:sp>
      <p:cxnSp>
        <p:nvCxnSpPr>
          <p:cNvPr id="6" name="Straight Connector 5">
            <a:extLst>
              <a:ext uri="{FF2B5EF4-FFF2-40B4-BE49-F238E27FC236}">
                <a16:creationId xmlns:a16="http://schemas.microsoft.com/office/drawing/2014/main" id="{DD84986F-23D9-462D-8084-37A7ED0CD817}"/>
              </a:ext>
              <a:ext uri="{C183D7F6-B498-43B3-948B-1728B52AA6E4}">
                <adec:decorative xmlns:adec="http://schemas.microsoft.com/office/drawing/2017/decorative" val="1"/>
              </a:ext>
            </a:extLst>
          </p:cNvPr>
          <p:cNvCxnSpPr>
            <a:cxnSpLocks/>
          </p:cNvCxnSpPr>
          <p:nvPr/>
        </p:nvCxnSpPr>
        <p:spPr>
          <a:xfrm>
            <a:off x="1568744" y="255304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3A22F8E9-1AB1-4132-ABE8-07E4EE11D3D4}"/>
              </a:ext>
            </a:extLst>
          </p:cNvPr>
          <p:cNvSpPr txBox="1">
            <a:spLocks/>
          </p:cNvSpPr>
          <p:nvPr/>
        </p:nvSpPr>
        <p:spPr>
          <a:xfrm>
            <a:off x="1568744" y="275236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sz="2000" dirty="0">
                <a:latin typeface="+mj-lt"/>
              </a:rPr>
              <a:t>Q – What visual should be used to display outliers?</a:t>
            </a:r>
          </a:p>
          <a:p>
            <a:pPr lvl="1">
              <a:spcBef>
                <a:spcPts val="392"/>
              </a:spcBef>
              <a:spcAft>
                <a:spcPts val="588"/>
              </a:spcAft>
            </a:pPr>
            <a:r>
              <a:rPr lang="en-US" sz="2000" dirty="0"/>
              <a:t>A – The scatter chart displays outliers.</a:t>
            </a:r>
          </a:p>
        </p:txBody>
      </p:sp>
      <p:grpSp>
        <p:nvGrpSpPr>
          <p:cNvPr id="11" name="Group 10">
            <a:extLst>
              <a:ext uri="{FF2B5EF4-FFF2-40B4-BE49-F238E27FC236}">
                <a16:creationId xmlns:a16="http://schemas.microsoft.com/office/drawing/2014/main" id="{9E966CB0-562F-45C5-9729-25451DA36AEA}"/>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2" name="Freeform 5">
              <a:extLst>
                <a:ext uri="{FF2B5EF4-FFF2-40B4-BE49-F238E27FC236}">
                  <a16:creationId xmlns:a16="http://schemas.microsoft.com/office/drawing/2014/main" id="{06EB2013-3EB4-46B6-972E-20926D79ECD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13" name="Freeform 6">
              <a:extLst>
                <a:ext uri="{FF2B5EF4-FFF2-40B4-BE49-F238E27FC236}">
                  <a16:creationId xmlns:a16="http://schemas.microsoft.com/office/drawing/2014/main" id="{2CBE771C-F71D-4D3A-B214-FD0160BD0262}"/>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5" name="Group 14">
            <a:extLst>
              <a:ext uri="{FF2B5EF4-FFF2-40B4-BE49-F238E27FC236}">
                <a16:creationId xmlns:a16="http://schemas.microsoft.com/office/drawing/2014/main" id="{BB371847-038C-4DD3-9D73-7AA3C471B9F4}"/>
              </a:ext>
              <a:ext uri="{C183D7F6-B498-43B3-948B-1728B52AA6E4}">
                <adec:decorative xmlns:adec="http://schemas.microsoft.com/office/drawing/2017/decorative" val="1"/>
              </a:ext>
            </a:extLst>
          </p:cNvPr>
          <p:cNvGrpSpPr/>
          <p:nvPr/>
        </p:nvGrpSpPr>
        <p:grpSpPr>
          <a:xfrm>
            <a:off x="418643" y="2752369"/>
            <a:ext cx="896425" cy="896552"/>
            <a:chOff x="7962901" y="3032919"/>
            <a:chExt cx="981074" cy="981076"/>
          </a:xfrm>
        </p:grpSpPr>
        <p:sp>
          <p:nvSpPr>
            <p:cNvPr id="16" name="Freeform 5">
              <a:extLst>
                <a:ext uri="{FF2B5EF4-FFF2-40B4-BE49-F238E27FC236}">
                  <a16:creationId xmlns:a16="http://schemas.microsoft.com/office/drawing/2014/main" id="{9EE3F9B3-069B-4F79-A18F-6170F3886A0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2</a:t>
              </a:r>
            </a:p>
          </p:txBody>
        </p:sp>
        <p:sp>
          <p:nvSpPr>
            <p:cNvPr id="17" name="Freeform 6">
              <a:extLst>
                <a:ext uri="{FF2B5EF4-FFF2-40B4-BE49-F238E27FC236}">
                  <a16:creationId xmlns:a16="http://schemas.microsoft.com/office/drawing/2014/main" id="{7F98FE8C-7676-445F-BAD9-DE6C0DA4EE02}"/>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27554616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Lesson Review</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15882"/>
          </a:xfrm>
        </p:spPr>
        <p:txBody>
          <a:bodyPr/>
          <a:lstStyle/>
          <a:p>
            <a:pPr marL="342900" indent="-342900">
              <a:spcBef>
                <a:spcPts val="0"/>
              </a:spcBef>
              <a:spcAft>
                <a:spcPts val="600"/>
              </a:spcAft>
              <a:buFont typeface="Arial" panose="020B0604020202020204" pitchFamily="34" charset="0"/>
              <a:buChar char="•"/>
            </a:pPr>
            <a:r>
              <a:rPr lang="en-US" dirty="0">
                <a:latin typeface="+mn-lt"/>
              </a:rPr>
              <a:t>Advanced analytics enables organizations to make better business decisions and create actional and meaningful insights.</a:t>
            </a:r>
          </a:p>
          <a:p>
            <a:pPr marL="342900" indent="-342900">
              <a:spcBef>
                <a:spcPts val="0"/>
              </a:spcBef>
              <a:spcAft>
                <a:spcPts val="600"/>
              </a:spcAft>
              <a:buFont typeface="Arial" panose="020B0604020202020204" pitchFamily="34" charset="0"/>
              <a:buChar char="•"/>
            </a:pPr>
            <a:r>
              <a:rPr lang="en-US" dirty="0">
                <a:latin typeface="+mn-lt"/>
              </a:rPr>
              <a:t>The emerging power of advanced analytics.</a:t>
            </a:r>
          </a:p>
          <a:p>
            <a:pPr marL="342900" indent="-342900">
              <a:spcBef>
                <a:spcPts val="0"/>
              </a:spcBef>
              <a:spcAft>
                <a:spcPts val="600"/>
              </a:spcAft>
              <a:buFont typeface="Arial" panose="020B0604020202020204" pitchFamily="34" charset="0"/>
              <a:buChar char="•"/>
            </a:pPr>
            <a:r>
              <a:rPr lang="en-US" dirty="0">
                <a:latin typeface="+mn-lt"/>
              </a:rPr>
              <a:t>Bring value to an organization through Power BI’s advanced analytics capabilities.</a:t>
            </a:r>
            <a:endParaRPr lang="en-US" sz="2000" dirty="0">
              <a:latin typeface="+mn-lt"/>
            </a:endParaRPr>
          </a:p>
        </p:txBody>
      </p:sp>
    </p:spTree>
    <p:extLst>
      <p:ext uri="{BB962C8B-B14F-4D97-AF65-F5344CB8AC3E}">
        <p14:creationId xmlns:p14="http://schemas.microsoft.com/office/powerpoint/2010/main" val="19778290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Data Insights through AI Visuals</a:t>
            </a:r>
          </a:p>
        </p:txBody>
      </p:sp>
      <p:sp>
        <p:nvSpPr>
          <p:cNvPr id="4" name="shield_3" title="Icon of a shield with an exclamation point inside">
            <a:extLst>
              <a:ext uri="{FF2B5EF4-FFF2-40B4-BE49-F238E27FC236}">
                <a16:creationId xmlns:a16="http://schemas.microsoft.com/office/drawing/2014/main" id="{82A3D37E-7F03-4D7C-B557-5B39B109B99E}"/>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05097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AI Visuals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549142"/>
          </a:xfrm>
        </p:spPr>
        <p:txBody>
          <a:bodyPr/>
          <a:lstStyle/>
          <a:p>
            <a:pPr marL="342900" indent="-342900">
              <a:buFont typeface="Arial" panose="020B0604020202020204" pitchFamily="34" charset="0"/>
              <a:buChar char="•"/>
            </a:pPr>
            <a:r>
              <a:rPr lang="en-US" dirty="0">
                <a:latin typeface="+mn-lt"/>
              </a:rPr>
              <a:t>Power BI provides a wide range of methods to analyze data.</a:t>
            </a:r>
          </a:p>
          <a:p>
            <a:pPr marL="342900" indent="-342900">
              <a:buFont typeface="Arial" panose="020B0604020202020204" pitchFamily="34" charset="0"/>
              <a:buChar char="•"/>
            </a:pPr>
            <a:r>
              <a:rPr lang="en-US" dirty="0">
                <a:latin typeface="+mn-lt"/>
              </a:rPr>
              <a:t>Fastest way to get an answer is to ask a question.</a:t>
            </a:r>
          </a:p>
          <a:p>
            <a:pPr marL="342900" indent="-342900">
              <a:buFont typeface="Arial" panose="020B0604020202020204" pitchFamily="34" charset="0"/>
              <a:buChar char="•"/>
            </a:pPr>
            <a:r>
              <a:rPr lang="en-US" dirty="0">
                <a:latin typeface="+mn-lt"/>
              </a:rPr>
              <a:t>Analyze raw data and transform it into valuable information.</a:t>
            </a:r>
            <a:endParaRPr lang="en-US" sz="2000" dirty="0">
              <a:latin typeface="+mn-lt"/>
            </a:endParaRPr>
          </a:p>
        </p:txBody>
      </p:sp>
    </p:spTree>
    <p:extLst>
      <p:ext uri="{BB962C8B-B14F-4D97-AF65-F5344CB8AC3E}">
        <p14:creationId xmlns:p14="http://schemas.microsoft.com/office/powerpoint/2010/main" val="15248727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The Q&amp;A Feature</a:t>
            </a:r>
          </a:p>
        </p:txBody>
      </p:sp>
      <p:sp>
        <p:nvSpPr>
          <p:cNvPr id="9" name="Text Placeholder 4">
            <a:extLst>
              <a:ext uri="{FF2B5EF4-FFF2-40B4-BE49-F238E27FC236}">
                <a16:creationId xmlns:a16="http://schemas.microsoft.com/office/drawing/2014/main" id="{5BD98F86-A6D1-4107-BE06-EF5355BD327B}"/>
              </a:ext>
            </a:extLst>
          </p:cNvPr>
          <p:cNvSpPr txBox="1">
            <a:spLocks/>
          </p:cNvSpPr>
          <p:nvPr/>
        </p:nvSpPr>
        <p:spPr>
          <a:xfrm>
            <a:off x="418644" y="1456897"/>
            <a:ext cx="5579310" cy="4067999"/>
          </a:xfrm>
          <a:prstGeom prst="rect">
            <a:avLst/>
          </a:prstGeom>
          <a:solidFill>
            <a:schemeClr val="bg2"/>
          </a:solidFill>
        </p:spPr>
        <p:txBody>
          <a:bodyPr lIns="137160" tIns="91440" rIns="13716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400" dirty="0"/>
              <a:t>Explore data in your own words.</a:t>
            </a:r>
          </a:p>
          <a:p>
            <a:pPr marL="342900" indent="-342900">
              <a:spcAft>
                <a:spcPts val="600"/>
              </a:spcAft>
              <a:buFont typeface="Arial" panose="020B0604020202020204" pitchFamily="34" charset="0"/>
              <a:buChar char="•"/>
            </a:pPr>
            <a:r>
              <a:rPr lang="en-US" sz="2400" dirty="0"/>
              <a:t>Ask natural language questions.</a:t>
            </a:r>
          </a:p>
          <a:p>
            <a:pPr marL="342900" indent="-342900">
              <a:spcAft>
                <a:spcPts val="600"/>
              </a:spcAft>
              <a:buFont typeface="Arial" panose="020B0604020202020204" pitchFamily="34" charset="0"/>
              <a:buChar char="•"/>
            </a:pPr>
            <a:r>
              <a:rPr lang="en-US" sz="2400" dirty="0"/>
              <a:t>A “self-help” feature for insights the user is interested in.</a:t>
            </a:r>
          </a:p>
        </p:txBody>
      </p:sp>
      <p:sp>
        <p:nvSpPr>
          <p:cNvPr id="10" name="Rectangle 9">
            <a:extLst>
              <a:ext uri="{FF2B5EF4-FFF2-40B4-BE49-F238E27FC236}">
                <a16:creationId xmlns:a16="http://schemas.microsoft.com/office/drawing/2014/main" id="{A1EE696E-F874-4BA9-825C-748A3CE3AF12}"/>
              </a:ext>
              <a:ext uri="{C183D7F6-B498-43B3-948B-1728B52AA6E4}">
                <adec:decorative xmlns:adec="http://schemas.microsoft.com/office/drawing/2017/decorative" val="1"/>
              </a:ext>
            </a:extLst>
          </p:cNvPr>
          <p:cNvSpPr/>
          <p:nvPr/>
        </p:nvSpPr>
        <p:spPr bwMode="auto">
          <a:xfrm>
            <a:off x="6229842" y="1456896"/>
            <a:ext cx="5543514" cy="4068000"/>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A screenshot of a bar chart visual in Power BI Desktop with the Q&amp;A feature enabled.">
            <a:extLst>
              <a:ext uri="{FF2B5EF4-FFF2-40B4-BE49-F238E27FC236}">
                <a16:creationId xmlns:a16="http://schemas.microsoft.com/office/drawing/2014/main" id="{C7D7A977-8261-45AE-A886-704AC76CB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457" y="1609063"/>
            <a:ext cx="5242207" cy="3680970"/>
          </a:xfrm>
          <a:prstGeom prst="rect">
            <a:avLst/>
          </a:prstGeom>
        </p:spPr>
      </p:pic>
    </p:spTree>
    <p:extLst>
      <p:ext uri="{BB962C8B-B14F-4D97-AF65-F5344CB8AC3E}">
        <p14:creationId xmlns:p14="http://schemas.microsoft.com/office/powerpoint/2010/main" val="41883065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AI Insights</a:t>
            </a:r>
          </a:p>
        </p:txBody>
      </p:sp>
      <p:sp>
        <p:nvSpPr>
          <p:cNvPr id="7" name="Rectangle 6">
            <a:extLst>
              <a:ext uri="{FF2B5EF4-FFF2-40B4-BE49-F238E27FC236}">
                <a16:creationId xmlns:a16="http://schemas.microsoft.com/office/drawing/2014/main" id="{473AE0BB-F141-4299-B52A-C8736F719F87}"/>
              </a:ext>
              <a:ext uri="{C183D7F6-B498-43B3-948B-1728B52AA6E4}">
                <adec:decorative xmlns:adec="http://schemas.microsoft.com/office/drawing/2017/decorative" val="1"/>
              </a:ext>
            </a:extLst>
          </p:cNvPr>
          <p:cNvSpPr/>
          <p:nvPr/>
        </p:nvSpPr>
        <p:spPr bwMode="auto">
          <a:xfrm>
            <a:off x="432088" y="1952090"/>
            <a:ext cx="11341268" cy="3634449"/>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69A55498-76CC-4443-82BF-C0AB33BFCF49}"/>
              </a:ext>
            </a:extLst>
          </p:cNvPr>
          <p:cNvSpPr txBox="1">
            <a:spLocks/>
          </p:cNvSpPr>
          <p:nvPr/>
        </p:nvSpPr>
        <p:spPr>
          <a:xfrm>
            <a:off x="418643" y="1389498"/>
            <a:ext cx="9572625" cy="369332"/>
          </a:xfrm>
          <a:prstGeom prst="rect">
            <a:avLst/>
          </a:prstGeom>
        </p:spPr>
        <p:txBody>
          <a:bodyPr vert="horz" wrap="square" lIns="0" tIns="0" rIns="0" bIns="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latin typeface="+mn-lt"/>
              </a:rPr>
              <a:t>Connect to a collection of pre-trained Machine Learning models.</a:t>
            </a:r>
          </a:p>
        </p:txBody>
      </p:sp>
      <p:pic>
        <p:nvPicPr>
          <p:cNvPr id="2" name="Picture 1" descr="A screenshot of the menu bar in Power BI Desktop, with the Home menu selected, and the Transform data button highlighted. Below that an additional image of Power Query Editor with the Add Column menu selected and the AI Insights group highlighted.">
            <a:extLst>
              <a:ext uri="{FF2B5EF4-FFF2-40B4-BE49-F238E27FC236}">
                <a16:creationId xmlns:a16="http://schemas.microsoft.com/office/drawing/2014/main" id="{87862B99-0A53-4E59-BB6A-F3B7740E9551}"/>
              </a:ext>
            </a:extLst>
          </p:cNvPr>
          <p:cNvPicPr>
            <a:picLocks noChangeAspect="1"/>
          </p:cNvPicPr>
          <p:nvPr/>
        </p:nvPicPr>
        <p:blipFill>
          <a:blip r:embed="rId3"/>
          <a:stretch>
            <a:fillRect/>
          </a:stretch>
        </p:blipFill>
        <p:spPr>
          <a:xfrm>
            <a:off x="1707203" y="2111361"/>
            <a:ext cx="8777593" cy="3336593"/>
          </a:xfrm>
          <a:prstGeom prst="rect">
            <a:avLst/>
          </a:prstGeom>
        </p:spPr>
      </p:pic>
    </p:spTree>
    <p:extLst>
      <p:ext uri="{BB962C8B-B14F-4D97-AF65-F5344CB8AC3E}">
        <p14:creationId xmlns:p14="http://schemas.microsoft.com/office/powerpoint/2010/main" val="262045891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Review Questions</a:t>
            </a:r>
          </a:p>
        </p:txBody>
      </p:sp>
      <p:cxnSp>
        <p:nvCxnSpPr>
          <p:cNvPr id="22" name="Straight Connector 21">
            <a:extLst>
              <a:ext uri="{FF2B5EF4-FFF2-40B4-BE49-F238E27FC236}">
                <a16:creationId xmlns:a16="http://schemas.microsoft.com/office/drawing/2014/main" id="{B7B1770F-91E5-479B-B505-6277EE54FD08}"/>
              </a:ext>
              <a:ext uri="{C183D7F6-B498-43B3-948B-1728B52AA6E4}">
                <adec:decorative xmlns:adec="http://schemas.microsoft.com/office/drawing/2017/decorative" val="1"/>
              </a:ext>
            </a:extLst>
          </p:cNvPr>
          <p:cNvCxnSpPr>
            <a:cxnSpLocks/>
          </p:cNvCxnSpPr>
          <p:nvPr/>
        </p:nvCxnSpPr>
        <p:spPr>
          <a:xfrm>
            <a:off x="1568744" y="251569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Text Placeholder 4">
            <a:extLst>
              <a:ext uri="{FF2B5EF4-FFF2-40B4-BE49-F238E27FC236}">
                <a16:creationId xmlns:a16="http://schemas.microsoft.com/office/drawing/2014/main" id="{F61ACDE8-8CAF-4616-B2B1-9B23D0F4163B}"/>
              </a:ext>
            </a:extLst>
          </p:cNvPr>
          <p:cNvSpPr txBox="1">
            <a:spLocks/>
          </p:cNvSpPr>
          <p:nvPr/>
        </p:nvSpPr>
        <p:spPr>
          <a:xfrm>
            <a:off x="1568744" y="1539087"/>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0"/>
              </a:spcBef>
              <a:spcAft>
                <a:spcPts val="600"/>
              </a:spcAft>
            </a:pPr>
            <a:r>
              <a:rPr lang="en-US" sz="2000" dirty="0">
                <a:latin typeface="+mj-lt"/>
              </a:rPr>
              <a:t>Q – Can you access the Q&amp;A feature by using buttons?</a:t>
            </a:r>
          </a:p>
          <a:p>
            <a:pPr lvl="1">
              <a:spcBef>
                <a:spcPts val="0"/>
              </a:spcBef>
              <a:spcAft>
                <a:spcPts val="600"/>
              </a:spcAft>
            </a:pPr>
            <a:r>
              <a:rPr lang="en-US" sz="2000" dirty="0"/>
              <a:t>A – Yes, you can access the Q&amp;A feature by selecting the Q&amp;A button type.</a:t>
            </a:r>
          </a:p>
        </p:txBody>
      </p:sp>
      <p:cxnSp>
        <p:nvCxnSpPr>
          <p:cNvPr id="24" name="Straight Connector 23">
            <a:extLst>
              <a:ext uri="{FF2B5EF4-FFF2-40B4-BE49-F238E27FC236}">
                <a16:creationId xmlns:a16="http://schemas.microsoft.com/office/drawing/2014/main" id="{35303E4D-7B82-46B6-BF41-E1DA712A6952}"/>
              </a:ext>
              <a:ext uri="{C183D7F6-B498-43B3-948B-1728B52AA6E4}">
                <adec:decorative xmlns:adec="http://schemas.microsoft.com/office/drawing/2017/decorative" val="1"/>
              </a:ext>
            </a:extLst>
          </p:cNvPr>
          <p:cNvCxnSpPr>
            <a:cxnSpLocks/>
          </p:cNvCxnSpPr>
          <p:nvPr/>
        </p:nvCxnSpPr>
        <p:spPr>
          <a:xfrm>
            <a:off x="1568744" y="3571929"/>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 Placeholder 4">
            <a:extLst>
              <a:ext uri="{FF2B5EF4-FFF2-40B4-BE49-F238E27FC236}">
                <a16:creationId xmlns:a16="http://schemas.microsoft.com/office/drawing/2014/main" id="{E5AC584F-0C95-4C82-A924-026AFE9A6DDF}"/>
              </a:ext>
            </a:extLst>
          </p:cNvPr>
          <p:cNvSpPr txBox="1">
            <a:spLocks/>
          </p:cNvSpPr>
          <p:nvPr/>
        </p:nvSpPr>
        <p:spPr>
          <a:xfrm>
            <a:off x="1568744" y="2595464"/>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0"/>
              </a:spcBef>
              <a:spcAft>
                <a:spcPts val="600"/>
              </a:spcAft>
            </a:pPr>
            <a:r>
              <a:rPr lang="en-US" sz="2000" dirty="0">
                <a:latin typeface="+mj-lt"/>
              </a:rPr>
              <a:t>Q – What is not a feature of the Q&amp;A feature?</a:t>
            </a:r>
          </a:p>
          <a:p>
            <a:pPr lvl="1">
              <a:spcBef>
                <a:spcPts val="0"/>
              </a:spcBef>
              <a:spcAft>
                <a:spcPts val="600"/>
              </a:spcAft>
            </a:pPr>
            <a:r>
              <a:rPr lang="en-US" sz="2000" dirty="0"/>
              <a:t>A – Searching for help topics about Power BI.</a:t>
            </a:r>
          </a:p>
        </p:txBody>
      </p:sp>
      <p:grpSp>
        <p:nvGrpSpPr>
          <p:cNvPr id="28" name="Group 27">
            <a:extLst>
              <a:ext uri="{FF2B5EF4-FFF2-40B4-BE49-F238E27FC236}">
                <a16:creationId xmlns:a16="http://schemas.microsoft.com/office/drawing/2014/main" id="{25E2B070-5516-4FAE-88FA-F21CF7A30C4E}"/>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29" name="Freeform 5">
              <a:extLst>
                <a:ext uri="{FF2B5EF4-FFF2-40B4-BE49-F238E27FC236}">
                  <a16:creationId xmlns:a16="http://schemas.microsoft.com/office/drawing/2014/main" id="{6167BACD-609C-48AB-BFBE-A1291D79573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30" name="Freeform 6">
              <a:extLst>
                <a:ext uri="{FF2B5EF4-FFF2-40B4-BE49-F238E27FC236}">
                  <a16:creationId xmlns:a16="http://schemas.microsoft.com/office/drawing/2014/main" id="{16CEBD4C-641C-42CB-BCB2-3FE02EE99E3A}"/>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1" name="Group 30">
            <a:extLst>
              <a:ext uri="{FF2B5EF4-FFF2-40B4-BE49-F238E27FC236}">
                <a16:creationId xmlns:a16="http://schemas.microsoft.com/office/drawing/2014/main" id="{812F7989-D932-4DC0-9401-5A54D25A079C}"/>
              </a:ext>
              <a:ext uri="{C183D7F6-B498-43B3-948B-1728B52AA6E4}">
                <adec:decorative xmlns:adec="http://schemas.microsoft.com/office/drawing/2017/decorative" val="1"/>
              </a:ext>
            </a:extLst>
          </p:cNvPr>
          <p:cNvGrpSpPr/>
          <p:nvPr/>
        </p:nvGrpSpPr>
        <p:grpSpPr>
          <a:xfrm>
            <a:off x="418643" y="2595464"/>
            <a:ext cx="896425" cy="896552"/>
            <a:chOff x="7962901" y="3032919"/>
            <a:chExt cx="981074" cy="981076"/>
          </a:xfrm>
        </p:grpSpPr>
        <p:sp>
          <p:nvSpPr>
            <p:cNvPr id="32" name="Freeform 5">
              <a:extLst>
                <a:ext uri="{FF2B5EF4-FFF2-40B4-BE49-F238E27FC236}">
                  <a16:creationId xmlns:a16="http://schemas.microsoft.com/office/drawing/2014/main" id="{394054D8-C3D7-4AC4-BB82-530D270536A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2</a:t>
              </a:r>
            </a:p>
          </p:txBody>
        </p:sp>
        <p:sp>
          <p:nvSpPr>
            <p:cNvPr id="33" name="Freeform 6">
              <a:extLst>
                <a:ext uri="{FF2B5EF4-FFF2-40B4-BE49-F238E27FC236}">
                  <a16:creationId xmlns:a16="http://schemas.microsoft.com/office/drawing/2014/main" id="{B5039BBE-AA55-42BE-9E82-6450BB9F4E54}"/>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27870278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Lesson Review</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15882"/>
          </a:xfrm>
        </p:spPr>
        <p:txBody>
          <a:bodyPr/>
          <a:lstStyle/>
          <a:p>
            <a:pPr marL="342900" indent="-342900">
              <a:spcBef>
                <a:spcPts val="0"/>
              </a:spcBef>
              <a:spcAft>
                <a:spcPts val="600"/>
              </a:spcAft>
              <a:buFont typeface="Arial" panose="020B0604020202020204" pitchFamily="34" charset="0"/>
              <a:buChar char="•"/>
            </a:pPr>
            <a:r>
              <a:rPr lang="en-US" dirty="0">
                <a:latin typeface="+mn-lt"/>
              </a:rPr>
              <a:t>Use the AI aspects of advanced analytics in Power BI to dig deeper into data.</a:t>
            </a:r>
          </a:p>
          <a:p>
            <a:pPr marL="342900" indent="-342900">
              <a:spcBef>
                <a:spcPts val="0"/>
              </a:spcBef>
              <a:spcAft>
                <a:spcPts val="600"/>
              </a:spcAft>
              <a:buFont typeface="Arial" panose="020B0604020202020204" pitchFamily="34" charset="0"/>
              <a:buChar char="•"/>
            </a:pPr>
            <a:r>
              <a:rPr lang="en-US" dirty="0">
                <a:latin typeface="+mn-lt"/>
              </a:rPr>
              <a:t>Use AI to answer more business questions.</a:t>
            </a:r>
          </a:p>
          <a:p>
            <a:pPr marL="342900" indent="-342900">
              <a:spcBef>
                <a:spcPts val="0"/>
              </a:spcBef>
              <a:spcAft>
                <a:spcPts val="600"/>
              </a:spcAft>
              <a:buFont typeface="Arial" panose="020B0604020202020204" pitchFamily="34" charset="0"/>
              <a:buChar char="•"/>
            </a:pPr>
            <a:r>
              <a:rPr lang="en-US" dirty="0">
                <a:latin typeface="+mn-lt"/>
              </a:rPr>
              <a:t>Use AI visuals to understand factors affecting a metric or view data across multiple dimensions for root cause analysis.</a:t>
            </a:r>
          </a:p>
        </p:txBody>
      </p:sp>
    </p:spTree>
    <p:extLst>
      <p:ext uri="{BB962C8B-B14F-4D97-AF65-F5344CB8AC3E}">
        <p14:creationId xmlns:p14="http://schemas.microsoft.com/office/powerpoint/2010/main" val="32328020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Perform Data Analysis in Power BI Desktop</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rgbClr val="F2C811"/>
            </a:solidFill>
          </a:ln>
        </p:spPr>
        <p:txBody>
          <a:bodyPr/>
          <a:lstStyle/>
          <a:p>
            <a:r>
              <a:rPr lang="en-US" dirty="0"/>
              <a:t>Lab: Perform Data Analysis in Power BI Desktop</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rgbClr val="F2C81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9: Identify Patterns and Trends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400383"/>
          </a:xfrm>
        </p:spPr>
        <p:txBody>
          <a:bodyPr/>
          <a:lstStyle/>
          <a:p>
            <a:pPr>
              <a:spcBef>
                <a:spcPts val="0"/>
              </a:spcBef>
              <a:spcAft>
                <a:spcPts val="1200"/>
              </a:spcAft>
            </a:pPr>
            <a:r>
              <a:rPr lang="en-US" dirty="0">
                <a:latin typeface="+mn-lt"/>
              </a:rPr>
              <a:t>We covered the following concepts:</a:t>
            </a:r>
          </a:p>
          <a:p>
            <a:pPr marL="342900" indent="-342900">
              <a:spcBef>
                <a:spcPts val="0"/>
              </a:spcBef>
              <a:spcAft>
                <a:spcPts val="600"/>
              </a:spcAft>
              <a:buFont typeface="Arial" panose="020B0604020202020204" pitchFamily="34" charset="0"/>
              <a:buChar char="•"/>
            </a:pPr>
            <a:r>
              <a:rPr lang="en-US" sz="2000" dirty="0">
                <a:latin typeface="+mn-lt"/>
              </a:rPr>
              <a:t>Advanced Analytics</a:t>
            </a:r>
          </a:p>
          <a:p>
            <a:pPr marL="342900" indent="-342900">
              <a:spcBef>
                <a:spcPts val="0"/>
              </a:spcBef>
              <a:spcAft>
                <a:spcPts val="600"/>
              </a:spcAft>
              <a:buFont typeface="Arial" panose="020B0604020202020204" pitchFamily="34" charset="0"/>
              <a:buChar char="•"/>
            </a:pPr>
            <a:r>
              <a:rPr lang="en-US" sz="2000" dirty="0">
                <a:latin typeface="+mn-lt"/>
              </a:rPr>
              <a:t>Data Insights through AI Visuals</a:t>
            </a:r>
          </a:p>
        </p:txBody>
      </p:sp>
    </p:spTree>
    <p:extLst>
      <p:ext uri="{BB962C8B-B14F-4D97-AF65-F5344CB8AC3E}">
        <p14:creationId xmlns:p14="http://schemas.microsoft.com/office/powerpoint/2010/main" val="26621533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026196"/>
          </a:xfrm>
        </p:spPr>
        <p:txBody>
          <a:bodyPr/>
          <a:lstStyle/>
          <a:p>
            <a:pPr marL="342900" indent="-342900">
              <a:lnSpc>
                <a:spcPct val="100000"/>
              </a:lnSpc>
              <a:buFont typeface="Arial" panose="020B0604020202020204" pitchFamily="34" charset="0"/>
              <a:buChar char="•"/>
            </a:pPr>
            <a:r>
              <a:rPr lang="en-US" dirty="0">
                <a:latin typeface="+mn-lt"/>
              </a:rPr>
              <a:t>PL-300 Perform analytics in Power BI</a:t>
            </a:r>
          </a:p>
          <a:p>
            <a:pPr marL="342000" indent="0">
              <a:lnSpc>
                <a:spcPct val="100000"/>
              </a:lnSpc>
              <a:buNone/>
            </a:pPr>
            <a:r>
              <a:rPr lang="en-US" sz="2000" dirty="0">
                <a:solidFill>
                  <a:srgbClr val="0070C0"/>
                </a:solidFill>
                <a:latin typeface="+mn-lt"/>
                <a:hlinkClick r:id="rId3">
                  <a:extLst>
                    <a:ext uri="{A12FA001-AC4F-418D-AE19-62706E023703}">
                      <ahyp:hlinkClr xmlns:ahyp="http://schemas.microsoft.com/office/drawing/2018/hyperlinkcolor" val="tx"/>
                    </a:ext>
                  </a:extLst>
                </a:hlinkClick>
              </a:rPr>
              <a:t>https://docs.microsoft.com/en-us/learn/paths/perform-analytics-power-bi/</a:t>
            </a:r>
            <a:endParaRPr lang="en-US" sz="2000" dirty="0">
              <a:solidFill>
                <a:srgbClr val="0070C0"/>
              </a:solidFill>
              <a:latin typeface="+mn-lt"/>
            </a:endParaRPr>
          </a:p>
          <a:p>
            <a:pPr marL="342900" indent="-342900">
              <a:lnSpc>
                <a:spcPct val="100000"/>
              </a:lnSpc>
              <a:spcBef>
                <a:spcPts val="1200"/>
              </a:spcBef>
              <a:buFont typeface="Arial" panose="020B0604020202020204" pitchFamily="34" charset="0"/>
              <a:buChar char="•"/>
            </a:pPr>
            <a:r>
              <a:rPr lang="en-US" dirty="0">
                <a:latin typeface="+mn-lt"/>
              </a:rPr>
              <a:t>PL-300 Work with AI visuals</a:t>
            </a:r>
          </a:p>
          <a:p>
            <a:pPr marL="342000" indent="0">
              <a:lnSpc>
                <a:spcPct val="100000"/>
              </a:lnSpc>
              <a:buNone/>
            </a:pPr>
            <a:r>
              <a:rPr lang="en-US" sz="2000" dirty="0">
                <a:solidFill>
                  <a:srgbClr val="0070C0"/>
                </a:solidFill>
                <a:latin typeface="+mn-lt"/>
                <a:hlinkClick r:id="rId4">
                  <a:extLst>
                    <a:ext uri="{A12FA001-AC4F-418D-AE19-62706E023703}">
                      <ahyp:hlinkClr xmlns:ahyp="http://schemas.microsoft.com/office/drawing/2018/hyperlinkcolor" val="tx"/>
                    </a:ext>
                  </a:extLst>
                </a:hlinkClick>
              </a:rPr>
              <a:t>https://docs.microsoft.com/en-us/learn/modules/ai-visuals-power-bi/</a:t>
            </a:r>
            <a:endParaRPr lang="en-US" sz="1000" dirty="0">
              <a:solidFill>
                <a:srgbClr val="0070C0"/>
              </a:solidFill>
              <a:latin typeface="+mn-lt"/>
            </a:endParaRPr>
          </a:p>
        </p:txBody>
      </p:sp>
      <p:pic>
        <p:nvPicPr>
          <p:cNvPr id="2" name="Graphic 1">
            <a:extLst>
              <a:ext uri="{FF2B5EF4-FFF2-40B4-BE49-F238E27FC236}">
                <a16:creationId xmlns:a16="http://schemas.microsoft.com/office/drawing/2014/main" id="{711416AE-8BF9-4510-A52F-B0664C09A04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69340" y="3171736"/>
            <a:ext cx="2646733" cy="2023973"/>
          </a:xfrm>
          <a:prstGeom prst="rect">
            <a:avLst/>
          </a:prstGeom>
        </p:spPr>
      </p:pic>
    </p:spTree>
    <p:extLst>
      <p:ext uri="{BB962C8B-B14F-4D97-AF65-F5344CB8AC3E}">
        <p14:creationId xmlns:p14="http://schemas.microsoft.com/office/powerpoint/2010/main" val="157659224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400383"/>
          </a:xfrm>
        </p:spPr>
        <p:txBody>
          <a:bodyPr/>
          <a:lstStyle/>
          <a:p>
            <a:pPr>
              <a:spcBef>
                <a:spcPts val="0"/>
              </a:spcBef>
              <a:spcAft>
                <a:spcPts val="1200"/>
              </a:spcAft>
            </a:pPr>
            <a:r>
              <a:rPr lang="en-US" dirty="0">
                <a:latin typeface="+mn-lt"/>
              </a:rPr>
              <a:t>You will learn the following concepts:</a:t>
            </a:r>
          </a:p>
          <a:p>
            <a:pPr marL="342900" indent="-342900">
              <a:spcBef>
                <a:spcPts val="0"/>
              </a:spcBef>
              <a:spcAft>
                <a:spcPts val="600"/>
              </a:spcAft>
              <a:buFont typeface="Arial" panose="020B0604020202020204" pitchFamily="34" charset="0"/>
              <a:buChar char="•"/>
            </a:pPr>
            <a:r>
              <a:rPr lang="en-US" sz="2000" dirty="0">
                <a:latin typeface="+mn-lt"/>
              </a:rPr>
              <a:t>Advanced Analytics</a:t>
            </a:r>
          </a:p>
          <a:p>
            <a:pPr marL="342900" indent="-342900">
              <a:spcBef>
                <a:spcPts val="0"/>
              </a:spcBef>
              <a:spcAft>
                <a:spcPts val="600"/>
              </a:spcAft>
              <a:buFont typeface="Arial" panose="020B0604020202020204" pitchFamily="34" charset="0"/>
              <a:buChar char="•"/>
            </a:pPr>
            <a:r>
              <a:rPr lang="en-US" sz="2000" dirty="0">
                <a:latin typeface="+mn-lt"/>
              </a:rPr>
              <a:t>Data Insights through AI Visuals</a:t>
            </a:r>
          </a:p>
        </p:txBody>
      </p:sp>
    </p:spTree>
    <p:extLst>
      <p:ext uri="{BB962C8B-B14F-4D97-AF65-F5344CB8AC3E}">
        <p14:creationId xmlns:p14="http://schemas.microsoft.com/office/powerpoint/2010/main" val="26730991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Advanced Analytics</a:t>
            </a:r>
          </a:p>
        </p:txBody>
      </p:sp>
      <p:sp>
        <p:nvSpPr>
          <p:cNvPr id="4" name="Fingerprint_E928" title="Icon of a fingerprint">
            <a:extLst>
              <a:ext uri="{FF2B5EF4-FFF2-40B4-BE49-F238E27FC236}">
                <a16:creationId xmlns:a16="http://schemas.microsoft.com/office/drawing/2014/main" id="{E334E078-6C90-4725-9FDF-F9B6A3146C09}"/>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996441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Advanced Analytics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918474"/>
          </a:xfrm>
        </p:spPr>
        <p:txBody>
          <a:bodyPr/>
          <a:lstStyle/>
          <a:p>
            <a:pPr marL="342900" indent="-342900">
              <a:buFont typeface="Arial" panose="020B0604020202020204" pitchFamily="34" charset="0"/>
              <a:buChar char="•"/>
            </a:pPr>
            <a:r>
              <a:rPr lang="en-US" dirty="0">
                <a:latin typeface="+mn-lt"/>
              </a:rPr>
              <a:t>Advanced analytics enables organizations to make better business decisions and create actional and meaningful insights.</a:t>
            </a:r>
          </a:p>
          <a:p>
            <a:pPr marL="342900" indent="-342900">
              <a:buFont typeface="Arial" panose="020B0604020202020204" pitchFamily="34" charset="0"/>
              <a:buChar char="•"/>
            </a:pPr>
            <a:r>
              <a:rPr lang="en-US" dirty="0">
                <a:latin typeface="+mn-lt"/>
              </a:rPr>
              <a:t>The emerging power of advanced analytics.</a:t>
            </a:r>
          </a:p>
          <a:p>
            <a:pPr marL="342900" indent="-342900">
              <a:buFont typeface="Arial" panose="020B0604020202020204" pitchFamily="34" charset="0"/>
              <a:buChar char="•"/>
            </a:pPr>
            <a:r>
              <a:rPr lang="en-US" dirty="0">
                <a:latin typeface="+mn-lt"/>
              </a:rPr>
              <a:t>Bring value to an organization through Power BI’s advanced analytics capabilities.</a:t>
            </a:r>
            <a:endParaRPr lang="en-US" sz="2000" dirty="0">
              <a:latin typeface="+mn-lt"/>
            </a:endParaRPr>
          </a:p>
        </p:txBody>
      </p:sp>
    </p:spTree>
    <p:extLst>
      <p:ext uri="{BB962C8B-B14F-4D97-AF65-F5344CB8AC3E}">
        <p14:creationId xmlns:p14="http://schemas.microsoft.com/office/powerpoint/2010/main" val="31755389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Identify Outliers</a:t>
            </a:r>
          </a:p>
        </p:txBody>
      </p:sp>
      <p:sp>
        <p:nvSpPr>
          <p:cNvPr id="7" name="Rectangle 6">
            <a:extLst>
              <a:ext uri="{FF2B5EF4-FFF2-40B4-BE49-F238E27FC236}">
                <a16:creationId xmlns:a16="http://schemas.microsoft.com/office/drawing/2014/main" id="{473AE0BB-F141-4299-B52A-C8736F719F87}"/>
              </a:ext>
              <a:ext uri="{C183D7F6-B498-43B3-948B-1728B52AA6E4}">
                <adec:decorative xmlns:adec="http://schemas.microsoft.com/office/drawing/2017/decorative" val="1"/>
              </a:ext>
            </a:extLst>
          </p:cNvPr>
          <p:cNvSpPr/>
          <p:nvPr/>
        </p:nvSpPr>
        <p:spPr bwMode="auto">
          <a:xfrm>
            <a:off x="432088" y="1456896"/>
            <a:ext cx="11341268" cy="4068000"/>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A screenshot of the Scatter chart visual, allow you to quickly spot any outliers in the data.">
            <a:extLst>
              <a:ext uri="{FF2B5EF4-FFF2-40B4-BE49-F238E27FC236}">
                <a16:creationId xmlns:a16="http://schemas.microsoft.com/office/drawing/2014/main" id="{98F259F1-1117-4159-A85D-9A5FB03E4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455" y="1574157"/>
            <a:ext cx="7401089" cy="3826947"/>
          </a:xfrm>
          <a:prstGeom prst="rect">
            <a:avLst/>
          </a:prstGeom>
        </p:spPr>
      </p:pic>
    </p:spTree>
    <p:extLst>
      <p:ext uri="{BB962C8B-B14F-4D97-AF65-F5344CB8AC3E}">
        <p14:creationId xmlns:p14="http://schemas.microsoft.com/office/powerpoint/2010/main" val="39851894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Using the Analyze Feature</a:t>
            </a:r>
          </a:p>
        </p:txBody>
      </p:sp>
      <p:sp>
        <p:nvSpPr>
          <p:cNvPr id="5" name="Rectangle 4">
            <a:extLst>
              <a:ext uri="{FF2B5EF4-FFF2-40B4-BE49-F238E27FC236}">
                <a16:creationId xmlns:a16="http://schemas.microsoft.com/office/drawing/2014/main" id="{63490EEE-41DD-4CE6-ACE7-3D8373BEAA68}"/>
              </a:ext>
              <a:ext uri="{C183D7F6-B498-43B3-948B-1728B52AA6E4}">
                <adec:decorative xmlns:adec="http://schemas.microsoft.com/office/drawing/2017/decorative" val="1"/>
              </a:ext>
            </a:extLst>
          </p:cNvPr>
          <p:cNvSpPr/>
          <p:nvPr/>
        </p:nvSpPr>
        <p:spPr bwMode="auto">
          <a:xfrm>
            <a:off x="7261056" y="1284270"/>
            <a:ext cx="4512299" cy="4240626"/>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 Placeholder 3">
            <a:extLst>
              <a:ext uri="{FF2B5EF4-FFF2-40B4-BE49-F238E27FC236}">
                <a16:creationId xmlns:a16="http://schemas.microsoft.com/office/drawing/2014/main" id="{F377479A-D8A1-4D36-9B1F-D6110B5AC1E9}"/>
              </a:ext>
            </a:extLst>
          </p:cNvPr>
          <p:cNvSpPr txBox="1">
            <a:spLocks/>
          </p:cNvSpPr>
          <p:nvPr/>
        </p:nvSpPr>
        <p:spPr>
          <a:xfrm>
            <a:off x="418643" y="1284270"/>
            <a:ext cx="5838319" cy="764412"/>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latin typeface="+mn-lt"/>
              </a:rPr>
              <a:t>Get fast, automated, and insightful analysis on your data.</a:t>
            </a:r>
          </a:p>
        </p:txBody>
      </p:sp>
      <p:sp>
        <p:nvSpPr>
          <p:cNvPr id="13" name="Rectangle 12">
            <a:extLst>
              <a:ext uri="{FF2B5EF4-FFF2-40B4-BE49-F238E27FC236}">
                <a16:creationId xmlns:a16="http://schemas.microsoft.com/office/drawing/2014/main" id="{CA5682F4-65A1-4DD3-8BF0-4BD8B283F91A}"/>
              </a:ext>
              <a:ext uri="{C183D7F6-B498-43B3-948B-1728B52AA6E4}">
                <adec:decorative xmlns:adec="http://schemas.microsoft.com/office/drawing/2017/decorative" val="1"/>
              </a:ext>
            </a:extLst>
          </p:cNvPr>
          <p:cNvSpPr/>
          <p:nvPr/>
        </p:nvSpPr>
        <p:spPr bwMode="auto">
          <a:xfrm>
            <a:off x="418643" y="2301410"/>
            <a:ext cx="6631998" cy="3223485"/>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descr="A screenshot showing the results of the analysis. ">
            <a:extLst>
              <a:ext uri="{FF2B5EF4-FFF2-40B4-BE49-F238E27FC236}">
                <a16:creationId xmlns:a16="http://schemas.microsoft.com/office/drawing/2014/main" id="{837ABE2E-4BAB-4C30-A9DD-B3902C28AF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4319" y="1458230"/>
            <a:ext cx="3543300" cy="3921588"/>
          </a:xfrm>
          <a:prstGeom prst="rect">
            <a:avLst/>
          </a:prstGeom>
        </p:spPr>
      </p:pic>
      <p:pic>
        <p:nvPicPr>
          <p:cNvPr id="21" name="Picture 20" descr="A screenshot of a Power BI visual, with a context menu displayed from right-mouse clicking on the visual, and select the Analyze menu option to find where a distribution is different.">
            <a:extLst>
              <a:ext uri="{FF2B5EF4-FFF2-40B4-BE49-F238E27FC236}">
                <a16:creationId xmlns:a16="http://schemas.microsoft.com/office/drawing/2014/main" id="{C142C7A6-BB22-4A47-BFCC-E086DE366C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58" y="2446485"/>
            <a:ext cx="6211167" cy="2933333"/>
          </a:xfrm>
          <a:prstGeom prst="rect">
            <a:avLst/>
          </a:prstGeom>
        </p:spPr>
      </p:pic>
      <p:sp>
        <p:nvSpPr>
          <p:cNvPr id="2" name="Arrow: Bent 1" descr="Image of an arrow pointing to one of the Analyze further option: Find where the distribution is different.">
            <a:extLst>
              <a:ext uri="{FF2B5EF4-FFF2-40B4-BE49-F238E27FC236}">
                <a16:creationId xmlns:a16="http://schemas.microsoft.com/office/drawing/2014/main" id="{8DBE9EDD-0827-46F2-BCF4-C40A7AD95814}"/>
              </a:ext>
            </a:extLst>
          </p:cNvPr>
          <p:cNvSpPr/>
          <p:nvPr/>
        </p:nvSpPr>
        <p:spPr bwMode="auto">
          <a:xfrm>
            <a:off x="6246859" y="1794509"/>
            <a:ext cx="1384272" cy="979513"/>
          </a:xfrm>
          <a:prstGeom prst="bentArrow">
            <a:avLst>
              <a:gd name="adj1" fmla="val 18789"/>
              <a:gd name="adj2" fmla="val 23896"/>
              <a:gd name="adj3" fmla="val 22370"/>
              <a:gd name="adj4" fmla="val 4375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74228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Advanced Analytics Custom Visuals</a:t>
            </a:r>
          </a:p>
        </p:txBody>
      </p:sp>
      <p:sp>
        <p:nvSpPr>
          <p:cNvPr id="5" name="Rectangle 4">
            <a:extLst>
              <a:ext uri="{FF2B5EF4-FFF2-40B4-BE49-F238E27FC236}">
                <a16:creationId xmlns:a16="http://schemas.microsoft.com/office/drawing/2014/main" id="{63490EEE-41DD-4CE6-ACE7-3D8373BEAA68}"/>
              </a:ext>
              <a:ext uri="{C183D7F6-B498-43B3-948B-1728B52AA6E4}">
                <adec:decorative xmlns:adec="http://schemas.microsoft.com/office/drawing/2017/decorative" val="1"/>
              </a:ext>
            </a:extLst>
          </p:cNvPr>
          <p:cNvSpPr/>
          <p:nvPr/>
        </p:nvSpPr>
        <p:spPr bwMode="auto">
          <a:xfrm>
            <a:off x="6828434" y="1284270"/>
            <a:ext cx="4944922" cy="3214069"/>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 Placeholder 3">
            <a:extLst>
              <a:ext uri="{FF2B5EF4-FFF2-40B4-BE49-F238E27FC236}">
                <a16:creationId xmlns:a16="http://schemas.microsoft.com/office/drawing/2014/main" id="{F377479A-D8A1-4D36-9B1F-D6110B5AC1E9}"/>
              </a:ext>
            </a:extLst>
          </p:cNvPr>
          <p:cNvSpPr txBox="1">
            <a:spLocks/>
          </p:cNvSpPr>
          <p:nvPr/>
        </p:nvSpPr>
        <p:spPr>
          <a:xfrm>
            <a:off x="418643" y="1284270"/>
            <a:ext cx="5838319" cy="764412"/>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latin typeface="+mn-lt"/>
              </a:rPr>
              <a:t>Add a layer of data insights to your reports for further analysis.</a:t>
            </a:r>
          </a:p>
        </p:txBody>
      </p:sp>
      <p:sp>
        <p:nvSpPr>
          <p:cNvPr id="13" name="Rectangle 12">
            <a:extLst>
              <a:ext uri="{FF2B5EF4-FFF2-40B4-BE49-F238E27FC236}">
                <a16:creationId xmlns:a16="http://schemas.microsoft.com/office/drawing/2014/main" id="{CA5682F4-65A1-4DD3-8BF0-4BD8B283F91A}"/>
              </a:ext>
              <a:ext uri="{C183D7F6-B498-43B3-948B-1728B52AA6E4}">
                <adec:decorative xmlns:adec="http://schemas.microsoft.com/office/drawing/2017/decorative" val="1"/>
              </a:ext>
            </a:extLst>
          </p:cNvPr>
          <p:cNvSpPr/>
          <p:nvPr/>
        </p:nvSpPr>
        <p:spPr bwMode="auto">
          <a:xfrm>
            <a:off x="418643" y="2359661"/>
            <a:ext cx="6200968" cy="316523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A screenshot showing the Visualizations pane with a custom visual selected, and the custom visual displayed on the report canvas.">
            <a:extLst>
              <a:ext uri="{FF2B5EF4-FFF2-40B4-BE49-F238E27FC236}">
                <a16:creationId xmlns:a16="http://schemas.microsoft.com/office/drawing/2014/main" id="{B639D7CF-2851-4321-9679-FD73BC286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297" y="1814585"/>
            <a:ext cx="4679195" cy="2127693"/>
          </a:xfrm>
          <a:prstGeom prst="rect">
            <a:avLst/>
          </a:prstGeom>
        </p:spPr>
      </p:pic>
      <p:pic>
        <p:nvPicPr>
          <p:cNvPr id="3" name="Picture 2" descr="A screenshot showing the Power BI Visuals App source page from which you can download custom visuals.">
            <a:extLst>
              <a:ext uri="{FF2B5EF4-FFF2-40B4-BE49-F238E27FC236}">
                <a16:creationId xmlns:a16="http://schemas.microsoft.com/office/drawing/2014/main" id="{BFBA6F9D-B666-4F58-A63E-FADDA9EFA4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987" y="2586222"/>
            <a:ext cx="5962723" cy="2661167"/>
          </a:xfrm>
          <a:prstGeom prst="rect">
            <a:avLst/>
          </a:prstGeom>
        </p:spPr>
      </p:pic>
      <p:sp>
        <p:nvSpPr>
          <p:cNvPr id="6" name="Arrow: Bent 5" descr="Image of an arrow pointing to the variance chart visual.">
            <a:extLst>
              <a:ext uri="{FF2B5EF4-FFF2-40B4-BE49-F238E27FC236}">
                <a16:creationId xmlns:a16="http://schemas.microsoft.com/office/drawing/2014/main" id="{651DF195-FB5B-4EBF-9E6A-4FEF3CC8F2B8}"/>
              </a:ext>
            </a:extLst>
          </p:cNvPr>
          <p:cNvSpPr/>
          <p:nvPr/>
        </p:nvSpPr>
        <p:spPr bwMode="auto">
          <a:xfrm rot="16200000" flipV="1">
            <a:off x="6740925" y="3953123"/>
            <a:ext cx="1050448" cy="1479235"/>
          </a:xfrm>
          <a:prstGeom prst="bentArrow">
            <a:avLst>
              <a:gd name="adj1" fmla="val 18789"/>
              <a:gd name="adj2" fmla="val 23896"/>
              <a:gd name="adj3" fmla="val 22370"/>
              <a:gd name="adj4" fmla="val 4375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836892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Grouping and Binning</a:t>
            </a:r>
          </a:p>
        </p:txBody>
      </p:sp>
      <p:sp>
        <p:nvSpPr>
          <p:cNvPr id="5" name="Rectangle 4">
            <a:extLst>
              <a:ext uri="{FF2B5EF4-FFF2-40B4-BE49-F238E27FC236}">
                <a16:creationId xmlns:a16="http://schemas.microsoft.com/office/drawing/2014/main" id="{63490EEE-41DD-4CE6-ACE7-3D8373BEAA68}"/>
              </a:ext>
              <a:ext uri="{C183D7F6-B498-43B3-948B-1728B52AA6E4}">
                <adec:decorative xmlns:adec="http://schemas.microsoft.com/office/drawing/2017/decorative" val="1"/>
              </a:ext>
            </a:extLst>
          </p:cNvPr>
          <p:cNvSpPr/>
          <p:nvPr/>
        </p:nvSpPr>
        <p:spPr bwMode="auto">
          <a:xfrm>
            <a:off x="6166309" y="2360429"/>
            <a:ext cx="5577024" cy="3154661"/>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 Placeholder 3">
            <a:extLst>
              <a:ext uri="{FF2B5EF4-FFF2-40B4-BE49-F238E27FC236}">
                <a16:creationId xmlns:a16="http://schemas.microsoft.com/office/drawing/2014/main" id="{F377479A-D8A1-4D36-9B1F-D6110B5AC1E9}"/>
              </a:ext>
            </a:extLst>
          </p:cNvPr>
          <p:cNvSpPr txBox="1">
            <a:spLocks/>
          </p:cNvSpPr>
          <p:nvPr/>
        </p:nvSpPr>
        <p:spPr>
          <a:xfrm>
            <a:off x="6330694" y="1356419"/>
            <a:ext cx="5412639" cy="764412"/>
          </a:xfrm>
          <a:prstGeom prst="rect">
            <a:avLst/>
          </a:prstGeom>
        </p:spPr>
        <p:txBody>
          <a:bodyPr lIns="0" tIns="0" rIns="0" bIns="0"/>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sz="2300" dirty="0">
                <a:latin typeface="+mn-lt"/>
              </a:rPr>
              <a:t>Grouping: Group categories of data.</a:t>
            </a:r>
          </a:p>
          <a:p>
            <a:pPr marL="342900" indent="-342900">
              <a:buFont typeface="Arial" panose="020B0604020202020204" pitchFamily="34" charset="0"/>
              <a:buChar char="•"/>
            </a:pPr>
            <a:r>
              <a:rPr lang="en-US" sz="2300" dirty="0">
                <a:latin typeface="+mn-lt"/>
              </a:rPr>
              <a:t>Binning: Group continuous fields.</a:t>
            </a:r>
          </a:p>
        </p:txBody>
      </p:sp>
      <p:sp>
        <p:nvSpPr>
          <p:cNvPr id="13" name="Rectangle 12">
            <a:extLst>
              <a:ext uri="{FF2B5EF4-FFF2-40B4-BE49-F238E27FC236}">
                <a16:creationId xmlns:a16="http://schemas.microsoft.com/office/drawing/2014/main" id="{CA5682F4-65A1-4DD3-8BF0-4BD8B283F91A}"/>
              </a:ext>
              <a:ext uri="{C183D7F6-B498-43B3-948B-1728B52AA6E4}">
                <adec:decorative xmlns:adec="http://schemas.microsoft.com/office/drawing/2017/decorative" val="1"/>
              </a:ext>
            </a:extLst>
          </p:cNvPr>
          <p:cNvSpPr/>
          <p:nvPr/>
        </p:nvSpPr>
        <p:spPr bwMode="auto">
          <a:xfrm>
            <a:off x="418643" y="1458000"/>
            <a:ext cx="5500478" cy="316523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A screenshot of a bar chart visual in Power BI Desktop with 3 values selected and highlighted in the visual, with a context menu open with the Group data menu option highlighted.">
            <a:extLst>
              <a:ext uri="{FF2B5EF4-FFF2-40B4-BE49-F238E27FC236}">
                <a16:creationId xmlns:a16="http://schemas.microsoft.com/office/drawing/2014/main" id="{91791988-BBBF-4693-B06B-C56FBBBB4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46" y="1612666"/>
            <a:ext cx="5241959" cy="2830872"/>
          </a:xfrm>
          <a:prstGeom prst="rect">
            <a:avLst/>
          </a:prstGeom>
        </p:spPr>
      </p:pic>
      <p:pic>
        <p:nvPicPr>
          <p:cNvPr id="7" name="Picture 6" descr="A screenshot showing the result of the data grouping from the first screenshot, with the values selected in the first screenshot highlighted in one color and those not selected in the first screenshot in a different color.">
            <a:extLst>
              <a:ext uri="{FF2B5EF4-FFF2-40B4-BE49-F238E27FC236}">
                <a16:creationId xmlns:a16="http://schemas.microsoft.com/office/drawing/2014/main" id="{9F3ED0C4-70C0-4028-882D-1AE247B76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62" y="2567572"/>
            <a:ext cx="5404358" cy="2782707"/>
          </a:xfrm>
          <a:prstGeom prst="rect">
            <a:avLst/>
          </a:prstGeom>
        </p:spPr>
      </p:pic>
      <p:sp>
        <p:nvSpPr>
          <p:cNvPr id="2" name="Arrow: Bent 1" descr="Image of an arrow pointing to a visual in which data has been grouped. ">
            <a:extLst>
              <a:ext uri="{FF2B5EF4-FFF2-40B4-BE49-F238E27FC236}">
                <a16:creationId xmlns:a16="http://schemas.microsoft.com/office/drawing/2014/main" id="{19E3C8DB-51D3-4ED2-BCD9-A7FEE320A4E4}"/>
              </a:ext>
            </a:extLst>
          </p:cNvPr>
          <p:cNvSpPr/>
          <p:nvPr/>
        </p:nvSpPr>
        <p:spPr bwMode="auto">
          <a:xfrm flipV="1">
            <a:off x="4828854" y="4497571"/>
            <a:ext cx="1444027" cy="995491"/>
          </a:xfrm>
          <a:prstGeom prst="bentArrow">
            <a:avLst>
              <a:gd name="adj1" fmla="val 18789"/>
              <a:gd name="adj2" fmla="val 23896"/>
              <a:gd name="adj3" fmla="val 22370"/>
              <a:gd name="adj4" fmla="val 4375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8975666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1278</TotalTime>
  <Words>2745</Words>
  <Application>Microsoft Office PowerPoint</Application>
  <PresentationFormat>Widescreen</PresentationFormat>
  <Paragraphs>201</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Module 9: Identify Patterns and Trends</vt:lpstr>
      <vt:lpstr>Learning Objectives</vt:lpstr>
      <vt:lpstr>Lesson 1: Advanced Analytics</vt:lpstr>
      <vt:lpstr>Introduction to Advanced Analytics</vt:lpstr>
      <vt:lpstr>Identify Outliers</vt:lpstr>
      <vt:lpstr>Using the Analyze Feature</vt:lpstr>
      <vt:lpstr>Advanced Analytics Custom Visuals</vt:lpstr>
      <vt:lpstr>Grouping and Binning</vt:lpstr>
      <vt:lpstr>Clustering Techniques</vt:lpstr>
      <vt:lpstr>Review Questions</vt:lpstr>
      <vt:lpstr>Lesson Review</vt:lpstr>
      <vt:lpstr>Lesson 2: Data Insights through AI Visuals</vt:lpstr>
      <vt:lpstr>Introduction to AI Visuals</vt:lpstr>
      <vt:lpstr>The Q&amp;A Feature</vt:lpstr>
      <vt:lpstr>AI Insights</vt:lpstr>
      <vt:lpstr>Review Questions</vt:lpstr>
      <vt:lpstr>Lesson Review</vt:lpstr>
      <vt:lpstr>Lab: Perform Data Analysis in Power BI Desktop</vt:lpstr>
      <vt:lpstr>Module Overview</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489</cp:revision>
  <dcterms:created xsi:type="dcterms:W3CDTF">2020-04-30T00:33:59Z</dcterms:created>
  <dcterms:modified xsi:type="dcterms:W3CDTF">2022-02-24T02:28:11Z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