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Lucida Sans Unicode" panose="020B0602030504020204" pitchFamily="34" charset="0"/>
      <p:regular r:id="rId31"/>
    </p:embeddedFont>
    <p:embeddedFont>
      <p:font typeface="Calibri" panose="020F050202020403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Segoe UI Light" panose="020B0502040204020203" pitchFamily="34" charset="0"/>
      <p:regular r:id="rId40"/>
      <p:italic r:id="rId41"/>
    </p:embeddedFont>
  </p:embeddedFontLst>
  <p:custDataLst>
    <p:tags r:id="rId4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F2CFC-994D-4177-863E-E07CD6FD69B6}"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437E3-BABE-4033-92D6-C3E216B7095C}" type="slidenum">
              <a:rPr lang="en-GB" smtClean="0"/>
              <a:t>‹#›</a:t>
            </a:fld>
            <a:endParaRPr lang="en-GB" dirty="0"/>
          </a:p>
        </p:txBody>
      </p:sp>
    </p:spTree>
    <p:extLst>
      <p:ext uri="{BB962C8B-B14F-4D97-AF65-F5344CB8AC3E}">
        <p14:creationId xmlns:p14="http://schemas.microsoft.com/office/powerpoint/2010/main" val="43342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ka.ms/q812l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59562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5751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 above appears in the workbook, broken down step by step. Walk the students through it using the workbook notes.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can't a correlated subquery be executed separately from the outer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subquery depends on input from the outer query for its values.</a:t>
            </a:r>
          </a:p>
        </p:txBody>
      </p:sp>
      <p:sp>
        <p:nvSpPr>
          <p:cNvPr id="4" name="Slide Number Placeholder 3"/>
          <p:cNvSpPr>
            <a:spLocks noGrp="1"/>
          </p:cNvSpPr>
          <p:nvPr>
            <p:ph type="sldNum" sz="quarter" idx="10"/>
          </p:nvPr>
        </p:nvSpPr>
        <p:spPr/>
        <p:txBody>
          <a:bodyPr/>
          <a:lstStyle/>
          <a:p>
            <a:fld id="{33F437E3-BABE-4033-92D6-C3E216B7095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7477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evaluates each row in Sales.Orders, takes the current row’s customer ID, and passes it to the inner query to find the most recent order for that customer ID.</a:t>
            </a:r>
          </a:p>
        </p:txBody>
      </p:sp>
      <p:sp>
        <p:nvSpPr>
          <p:cNvPr id="4" name="Slide Number Placeholder 3"/>
          <p:cNvSpPr>
            <a:spLocks noGrp="1"/>
          </p:cNvSpPr>
          <p:nvPr>
            <p:ph type="sldNum" sz="quarter" idx="10"/>
          </p:nvPr>
        </p:nvSpPr>
        <p:spPr/>
        <p:txBody>
          <a:bodyPr/>
          <a:lstStyle/>
          <a:p>
            <a:fld id="{33F437E3-BABE-4033-92D6-C3E216B7095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17627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a Correlated Subquery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statements about correlated subqueries is correct?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To troubleshoot a correlated subquery, execute the inner query first on its own, before placing it into the outer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In a correlated subquery, the inner query is run only once, regardless of the number of rows the outer query returns.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In a correlated subquery, the inner query uses data returned by the outer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In a correlated subquery, the inner query is executed first, the outer query second.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In a correlated subquery, the inner query uses data returned by the outer query.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717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4738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See </a:t>
            </a:r>
            <a:r>
              <a:rPr lang="en-GB" sz="1000" i="1" dirty="0">
                <a:latin typeface="Arial" panose="020B0604020202020204" pitchFamily="34" charset="0"/>
                <a:ea typeface="Calibri" panose="020F0502020204030204" pitchFamily="34" charset="0"/>
                <a:cs typeface="Times New Roman" panose="02020603050405020304" pitchFamily="18" charset="0"/>
              </a:rPr>
              <a:t>Subqueries with EXISTS</a:t>
            </a:r>
            <a:r>
              <a:rPr lang="en-GB" sz="1000" dirty="0">
                <a:latin typeface="Arial" panose="020B0604020202020204" pitchFamily="34" charset="0"/>
                <a:ea typeface="Calibri" panose="020F0502020204030204" pitchFamily="34" charset="0"/>
                <a:cs typeface="Times New Roman" panose="02020603050405020304" pitchFamily="18" charset="0"/>
              </a:rPr>
              <a:t> in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Subqueries with EXISTS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http://aka.ms/q812le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71509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Note: the SELECT list typically only uses an asterisk because no data will be returned. The inner query tests to see if there are any rows in its results. It will not return the rows themselves.</a:t>
            </a:r>
          </a:p>
        </p:txBody>
      </p:sp>
      <p:sp>
        <p:nvSpPr>
          <p:cNvPr id="4" name="Slide Number Placeholder 3"/>
          <p:cNvSpPr>
            <a:spLocks noGrp="1"/>
          </p:cNvSpPr>
          <p:nvPr>
            <p:ph type="sldNum" sz="quarter" idx="10"/>
          </p:nvPr>
        </p:nvSpPr>
        <p:spPr/>
        <p:txBody>
          <a:bodyPr/>
          <a:lstStyle/>
          <a:p>
            <a:fld id="{33F437E3-BABE-4033-92D6-C3E216B7095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2393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Queries Using EXISTS and NOT EXISTS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Human Resources database has recently been extended to record the skills possessed by employees. Employees have added their skills to the database by using a web-based user interface. You want to find employees who have not yet added their skills. You have the following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e.EmployeeID, e.FirstName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 AS 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NOT EXISTS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SELECT s.EmployeeID, s.SkillName, s.SkillCategory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FROM HumanResources.Skills AS 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WHERE e.EmployeeID = s.EmployeeID);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can you improve the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inner query SELECT clause, replace the list of columns with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33F437E3-BABE-4033-92D6-C3E216B7095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007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Self-Contained Subqueries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needs some advanced reports to analyze sales orders. You will write different SELECT statements that use self-contained subqueries.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Scalar and Multiresult Subqueries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would like to prepare materials for different groups of products and customers, based on historic sales information. You have to prepare different SELECT statements that use a subquery in the WHERE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Correlated Subqueries and an EXISTS Predicate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some additional reports to display different analyses of existing customers. Because the requests are complex, you will need to use correlated subqueries.</a:t>
            </a:r>
          </a:p>
        </p:txBody>
      </p:sp>
      <p:sp>
        <p:nvSpPr>
          <p:cNvPr id="4" name="Slide Number Placeholder 3"/>
          <p:cNvSpPr>
            <a:spLocks noGrp="1"/>
          </p:cNvSpPr>
          <p:nvPr>
            <p:ph type="sldNum" sz="quarter" idx="10"/>
          </p:nvPr>
        </p:nvSpPr>
        <p:spPr/>
        <p:txBody>
          <a:bodyPr/>
          <a:lstStyle/>
          <a:p>
            <a:fld id="{33F437E3-BABE-4033-92D6-C3E216B7095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82560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3F437E3-BABE-4033-92D6-C3E216B7095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937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5896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correlated subquery return a multi-valued set?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type of subquery may be rewritten as a JOIN?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Correlated subqueries.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columns should appear in the SELECT list of a subquery following the EXISTS predicate?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Only a * needs to be specified. No actual columns will be retrieved.</a:t>
            </a:r>
          </a:p>
        </p:txBody>
      </p:sp>
      <p:sp>
        <p:nvSpPr>
          <p:cNvPr id="4" name="Slide Number Placeholder 3"/>
          <p:cNvSpPr>
            <a:spLocks noGrp="1"/>
          </p:cNvSpPr>
          <p:nvPr>
            <p:ph type="sldNum" sz="quarter" idx="10"/>
          </p:nvPr>
        </p:nvSpPr>
        <p:spPr/>
        <p:txBody>
          <a:bodyPr/>
          <a:lstStyle/>
          <a:p>
            <a:fld id="{33F437E3-BABE-4033-92D6-C3E216B7095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6057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1283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self-contained subqueries are easier to test when they are separated from the outer query.</a:t>
            </a:r>
          </a:p>
        </p:txBody>
      </p:sp>
      <p:sp>
        <p:nvSpPr>
          <p:cNvPr id="4" name="Slide Number Placeholder 3"/>
          <p:cNvSpPr>
            <a:spLocks noGrp="1"/>
          </p:cNvSpPr>
          <p:nvPr>
            <p:ph type="sldNum" sz="quarter" idx="10"/>
          </p:nvPr>
        </p:nvSpPr>
        <p:spPr/>
        <p:txBody>
          <a:bodyPr/>
          <a:lstStyle/>
          <a:p>
            <a:fld id="{33F437E3-BABE-4033-92D6-C3E216B7095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29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slide illustrates the difference between self-contained and correlated subqueries. Do not go into specifics of the queries shown—you will cover that later in this module. Instead emphasize that, in self-contained subqueries, the inner query does not take information from the outer query. By contrast, in a correlated subquery, the inner query requires information from the outer query.</a:t>
            </a:r>
          </a:p>
        </p:txBody>
      </p:sp>
      <p:sp>
        <p:nvSpPr>
          <p:cNvPr id="4" name="Slide Number Placeholder 3"/>
          <p:cNvSpPr>
            <a:spLocks noGrp="1"/>
          </p:cNvSpPr>
          <p:nvPr>
            <p:ph type="sldNum" sz="quarter" idx="10"/>
          </p:nvPr>
        </p:nvSpPr>
        <p:spPr/>
        <p:txBody>
          <a:bodyPr/>
          <a:lstStyle/>
          <a:p>
            <a:fld id="{33F437E3-BABE-4033-92D6-C3E216B7095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80227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example returns details about the most recent order.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the error returned if the inner query is not scalar and the outer is written to expect a single value:</a:t>
            </a:r>
          </a:p>
          <a:p>
            <a:pPr marL="539750" marR="73025">
              <a:lnSpc>
                <a:spcPts val="1000"/>
              </a:lnSpc>
              <a:spcBef>
                <a:spcPts val="60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Msg 512, Level 16, State 1, Line 1</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Subquery returned more than 1 value. This is not permitted when the subquery follows =, !=, &lt;, &lt;= , &gt;, &gt;= or when it is used as an expression.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040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 returns information about orders placed by customers in Mexico. This may be rewritten as a JOIN: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c.custid, o.orderid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Sales.Customers AS c JOIN Sales.Orders AS 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c.custid = o.custid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c.country = 'Mexico‘;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the students that sometimes it’s easier to write and test a query one piece at a time, in which case a subquery may be more accessible.</a:t>
            </a:r>
          </a:p>
        </p:txBody>
      </p:sp>
      <p:sp>
        <p:nvSpPr>
          <p:cNvPr id="4" name="Slide Number Placeholder 3"/>
          <p:cNvSpPr>
            <a:spLocks noGrp="1"/>
          </p:cNvSpPr>
          <p:nvPr>
            <p:ph type="sldNum" sz="quarter" idx="10"/>
          </p:nvPr>
        </p:nvSpPr>
        <p:spPr/>
        <p:txBody>
          <a:bodyPr/>
          <a:lstStyle/>
          <a:p>
            <a:fld id="{33F437E3-BABE-4033-92D6-C3E216B7095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992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a Nested Subquery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D:\Demofiles\Mod10</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and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D:\Demofiles\Mod10\Demo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5496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You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are troubleshooting a query. The outer query contains an inner query in its WHERE clause. The first inner query also contains a second inner query in its WHERE clause. Both inner queries are self-contained. The complete query returns an error. How should you approach this task?</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Break the complete query into its constituent subqueries. Start with the innermost subquery and test to see if it returns the information you expect. Next, test the first inner query. Finally, test the complete query.</a:t>
            </a:r>
            <a:endParaRPr lang="en-GB" dirty="0"/>
          </a:p>
        </p:txBody>
      </p:sp>
      <p:sp>
        <p:nvSpPr>
          <p:cNvPr id="4" name="Slide Number Placeholder 3"/>
          <p:cNvSpPr>
            <a:spLocks noGrp="1"/>
          </p:cNvSpPr>
          <p:nvPr>
            <p:ph type="sldNum" sz="quarter" idx="10"/>
          </p:nvPr>
        </p:nvSpPr>
        <p:spPr/>
        <p:txBody>
          <a:bodyPr/>
          <a:lstStyle/>
          <a:p>
            <a:fld id="{33F437E3-BABE-4033-92D6-C3E216B7095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Using Subqueries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201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6365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28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965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3967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79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22076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013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228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145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1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8805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365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51030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10</a:t>
            </a:r>
            <a:endParaRPr lang="en-GB" dirty="0"/>
          </a:p>
        </p:txBody>
      </p:sp>
      <p:sp>
        <p:nvSpPr>
          <p:cNvPr id="3" name="Subtitle 2"/>
          <p:cNvSpPr>
            <a:spLocks noGrp="1"/>
          </p:cNvSpPr>
          <p:nvPr>
            <p:ph type="subTitle" sz="quarter" idx="1"/>
          </p:nvPr>
        </p:nvSpPr>
        <p:spPr/>
        <p:txBody>
          <a:bodyPr/>
          <a:lstStyle/>
          <a:p>
            <a:r>
              <a:rPr lang="en-GB" dirty="0" smtClean="0"/>
              <a:t>Using Subqueries
</a:t>
            </a:r>
            <a:endParaRPr lang="en-GB" dirty="0"/>
          </a:p>
        </p:txBody>
      </p:sp>
    </p:spTree>
    <p:custDataLst>
      <p:tags r:id="rId1"/>
    </p:custDataLst>
    <p:extLst>
      <p:ext uri="{BB962C8B-B14F-4D97-AF65-F5344CB8AC3E}">
        <p14:creationId xmlns:p14="http://schemas.microsoft.com/office/powerpoint/2010/main" val="15543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Writing Correlated Subqueries</a:t>
            </a:r>
            <a:endParaRPr lang="en-GB" dirty="0"/>
          </a:p>
        </p:txBody>
      </p:sp>
      <p:sp>
        <p:nvSpPr>
          <p:cNvPr id="3" name="Text Placeholder 2"/>
          <p:cNvSpPr>
            <a:spLocks noGrp="1"/>
          </p:cNvSpPr>
          <p:nvPr>
            <p:ph type="body" idx="1"/>
          </p:nvPr>
        </p:nvSpPr>
        <p:spPr/>
        <p:txBody>
          <a:bodyPr/>
          <a:lstStyle/>
          <a:p>
            <a:r>
              <a:rPr lang="en-GB" dirty="0" smtClean="0"/>
              <a:t>Working with Correlated Subqueries
Writing Correlated Subqueries
Demonstration: Writing Correlated Subqueries</a:t>
            </a:r>
            <a:endParaRPr lang="en-GB" dirty="0"/>
          </a:p>
        </p:txBody>
      </p:sp>
    </p:spTree>
    <p:custDataLst>
      <p:tags r:id="rId1"/>
    </p:custDataLst>
    <p:extLst>
      <p:ext uri="{BB962C8B-B14F-4D97-AF65-F5344CB8AC3E}">
        <p14:creationId xmlns:p14="http://schemas.microsoft.com/office/powerpoint/2010/main" val="128686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Correlated Subqueries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b="0" kern="0" dirty="0" smtClean="0"/>
              <a:t>Correlated subqueries refer to elements of tables used in outer query</a:t>
            </a:r>
          </a:p>
          <a:p>
            <a:r>
              <a:rPr lang="en-GB" sz="2400" b="0" kern="0" dirty="0" smtClean="0"/>
              <a:t>Dependent on outer query, cannot be executed separately</a:t>
            </a:r>
          </a:p>
          <a:p>
            <a:pPr lvl="1"/>
            <a:r>
              <a:rPr lang="en-GB" sz="2000" b="0" kern="0" dirty="0" smtClean="0"/>
              <a:t>Harder to test than self-contained subqueries</a:t>
            </a:r>
          </a:p>
          <a:p>
            <a:r>
              <a:rPr lang="en-GB" sz="2400" b="0" kern="0" dirty="0" smtClean="0"/>
              <a:t>Behaves as if inner query is executed once per outer row</a:t>
            </a:r>
          </a:p>
          <a:p>
            <a:r>
              <a:rPr lang="en-GB" sz="2400" b="0" kern="0" dirty="0" smtClean="0"/>
              <a:t>May return scalar value or multiple values</a:t>
            </a:r>
          </a:p>
          <a:p>
            <a:endParaRPr lang="en-GB" sz="2400" b="0" kern="0" dirty="0" smtClean="0"/>
          </a:p>
          <a:p>
            <a:endParaRPr lang="en-US" b="0" kern="0" dirty="0"/>
          </a:p>
        </p:txBody>
      </p:sp>
      <p:sp>
        <p:nvSpPr>
          <p:cNvPr id="6" name="AutoShape 3"/>
          <p:cNvSpPr>
            <a:spLocks noChangeArrowheads="1"/>
          </p:cNvSpPr>
          <p:nvPr/>
        </p:nvSpPr>
        <p:spPr bwMode="auto">
          <a:xfrm>
            <a:off x="628128" y="4058664"/>
            <a:ext cx="7843838" cy="2109907"/>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orderid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empid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orderdate</a:t>
            </a:r>
          </a:p>
          <a:p>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O1</a:t>
            </a:r>
          </a:p>
          <a:p>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orderdate </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srgbClr val="0000FF"/>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MAX</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O2</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O2</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empid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O1</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empid</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srgbClr val="0000FF"/>
                </a:solidFill>
                <a:latin typeface="Lucida Sans Unicode" panose="020B0602030504020204" pitchFamily="34" charset="0"/>
                <a:cs typeface="Lucida Sans Unicode" panose="020B0602030504020204" pitchFamily="34" charset="0"/>
              </a:rPr>
              <a:t>ORDER</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empid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orderdate</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89940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Correlated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Write inner query to accept input value from outer query</a:t>
            </a:r>
          </a:p>
          <a:p>
            <a:pPr lvl="0"/>
            <a:r>
              <a:rPr lang="en-US" b="0" kern="0" dirty="0">
                <a:solidFill>
                  <a:srgbClr val="000000"/>
                </a:solidFill>
              </a:rPr>
              <a:t>Write outer query to accept appropriate return result (scalar or multi-valued)</a:t>
            </a:r>
          </a:p>
          <a:p>
            <a:pPr lvl="0"/>
            <a:r>
              <a:rPr lang="en-US" b="0" kern="0" dirty="0">
                <a:solidFill>
                  <a:srgbClr val="000000"/>
                </a:solidFill>
              </a:rPr>
              <a:t>Correlate queries by passing value from outer query to match argument in inner query</a:t>
            </a:r>
          </a:p>
          <a:p>
            <a:pPr lvl="0"/>
            <a:endParaRPr lang="en-US" b="0" kern="0" dirty="0">
              <a:solidFill>
                <a:srgbClr val="000000"/>
              </a:solidFill>
            </a:endParaRPr>
          </a:p>
        </p:txBody>
      </p:sp>
      <p:sp>
        <p:nvSpPr>
          <p:cNvPr id="5" name="AutoShape 3"/>
          <p:cNvSpPr>
            <a:spLocks noChangeArrowheads="1"/>
          </p:cNvSpPr>
          <p:nvPr/>
        </p:nvSpPr>
        <p:spPr bwMode="auto">
          <a:xfrm>
            <a:off x="596447" y="4058664"/>
            <a:ext cx="7843838" cy="2109907"/>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orderdate</a:t>
            </a:r>
          </a:p>
          <a:p>
            <a:pPr lvl="0"/>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outerorders</a:t>
            </a:r>
          </a:p>
          <a:p>
            <a:pPr lvl="0"/>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orderdate </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0000FF"/>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MAX</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innerorders</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innerorders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outerorders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0000FF"/>
                </a:solidFill>
                <a:latin typeface="Lucida Sans Unicode" panose="020B0602030504020204" pitchFamily="34" charset="0"/>
                <a:cs typeface="Lucida Sans Unicode" panose="020B0602030504020204" pitchFamily="34" charset="0"/>
              </a:rPr>
              <a:t>ORDER</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71622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47a6ed-9135-4234-a1fc-287b8324df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Correlated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a correlated subquery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57629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the EXISTS Predicate with Subqueries</a:t>
            </a:r>
            <a:endParaRPr lang="en-GB" dirty="0"/>
          </a:p>
        </p:txBody>
      </p:sp>
      <p:sp>
        <p:nvSpPr>
          <p:cNvPr id="3" name="Text Placeholder 2"/>
          <p:cNvSpPr>
            <a:spLocks noGrp="1"/>
          </p:cNvSpPr>
          <p:nvPr>
            <p:ph type="body" idx="1"/>
          </p:nvPr>
        </p:nvSpPr>
        <p:spPr/>
        <p:txBody>
          <a:bodyPr/>
          <a:lstStyle/>
          <a:p>
            <a:r>
              <a:rPr lang="en-GB" dirty="0" smtClean="0"/>
              <a:t>Working with EXISTS
Writing Queries Using EXISTS with Subqueries
Demonstration: Writing Subqueries Using EXISTS</a:t>
            </a:r>
            <a:endParaRPr lang="en-GB" dirty="0"/>
          </a:p>
        </p:txBody>
      </p:sp>
    </p:spTree>
    <p:custDataLst>
      <p:tags r:id="rId1"/>
    </p:custDataLst>
    <p:extLst>
      <p:ext uri="{BB962C8B-B14F-4D97-AF65-F5344CB8AC3E}">
        <p14:creationId xmlns:p14="http://schemas.microsoft.com/office/powerpoint/2010/main" val="312833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EXISTS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When a subquery is used with the keyword EXISTS, it functions as an existence test</a:t>
            </a:r>
          </a:p>
          <a:p>
            <a:pPr lvl="1"/>
            <a:r>
              <a:rPr lang="en-GB" b="0" kern="0" dirty="0">
                <a:solidFill>
                  <a:srgbClr val="000000"/>
                </a:solidFill>
              </a:rPr>
              <a:t>True or false only—no rows passed back to outer query</a:t>
            </a:r>
          </a:p>
          <a:p>
            <a:pPr lvl="0"/>
            <a:r>
              <a:rPr lang="en-GB" b="0" kern="0" dirty="0">
                <a:solidFill>
                  <a:srgbClr val="000000"/>
                </a:solidFill>
              </a:rPr>
              <a:t>EXISTS evaluates to TRUE or FALSE (not UNKNOWN)</a:t>
            </a:r>
          </a:p>
          <a:p>
            <a:pPr lvl="1"/>
            <a:r>
              <a:rPr lang="en-GB" b="0" kern="0" dirty="0">
                <a:solidFill>
                  <a:srgbClr val="000000"/>
                </a:solidFill>
              </a:rPr>
              <a:t>If any rows are returned by the subquery, EXISTS returns TRUE</a:t>
            </a:r>
          </a:p>
          <a:p>
            <a:pPr lvl="1"/>
            <a:r>
              <a:rPr lang="en-GB" b="0" kern="0" dirty="0">
                <a:solidFill>
                  <a:srgbClr val="000000"/>
                </a:solidFill>
              </a:rPr>
              <a:t>If no rows are returned, EXISTS returns FALSE</a:t>
            </a:r>
          </a:p>
          <a:p>
            <a:pPr lvl="0"/>
            <a:r>
              <a:rPr lang="en-GB" b="0" kern="0" dirty="0">
                <a:solidFill>
                  <a:srgbClr val="000000"/>
                </a:solidFill>
              </a:rPr>
              <a:t>Syntax:</a:t>
            </a:r>
          </a:p>
          <a:p>
            <a:pPr lvl="0"/>
            <a:endParaRPr lang="en-US" b="0" kern="0" dirty="0">
              <a:solidFill>
                <a:srgbClr val="000000"/>
              </a:solidFill>
            </a:endParaRPr>
          </a:p>
        </p:txBody>
      </p:sp>
      <p:sp>
        <p:nvSpPr>
          <p:cNvPr id="5" name="AutoShape 3"/>
          <p:cNvSpPr>
            <a:spLocks noChangeArrowheads="1"/>
          </p:cNvSpPr>
          <p:nvPr/>
        </p:nvSpPr>
        <p:spPr bwMode="auto">
          <a:xfrm>
            <a:off x="619672" y="5120850"/>
            <a:ext cx="7272338" cy="479524"/>
          </a:xfrm>
          <a:prstGeom prst="roundRect">
            <a:avLst>
              <a:gd name="adj" fmla="val 7093"/>
            </a:avLst>
          </a:prstGeom>
          <a:solidFill>
            <a:srgbClr val="D3D3D3"/>
          </a:solidFill>
          <a:ln w="9525" algn="ctr">
            <a:solidFill>
              <a:schemeClr val="accent1"/>
            </a:solidFill>
            <a:round/>
            <a:headEnd/>
            <a:tailEnd/>
          </a:ln>
          <a:effectLst/>
        </p:spPr>
        <p:txBody>
          <a:bodyPr wrap="square" anchor="ctr">
            <a:spAutoFit/>
          </a:bodyPr>
          <a:lstStyle/>
          <a:p>
            <a:pPr lvl="0"/>
            <a:r>
              <a:rPr lang="en-GB" sz="2400" b="0" dirty="0">
                <a:solidFill>
                  <a:srgbClr val="0000FF"/>
                </a:solidFill>
                <a:latin typeface="Consolas" panose="020B0609020204030204" pitchFamily="49" charset="0"/>
              </a:rPr>
              <a:t>WHERE</a:t>
            </a:r>
            <a:r>
              <a:rPr lang="en-GB" sz="2400" b="0" dirty="0">
                <a:solidFill>
                  <a:prstClr val="black"/>
                </a:solidFill>
                <a:latin typeface="Consolas" panose="020B0609020204030204" pitchFamily="49" charset="0"/>
              </a:rPr>
              <a:t> [NOT] </a:t>
            </a:r>
            <a:r>
              <a:rPr lang="en-GB" sz="2400" b="0" dirty="0">
                <a:solidFill>
                  <a:srgbClr val="808080"/>
                </a:solidFill>
                <a:latin typeface="Consolas" panose="020B0609020204030204" pitchFamily="49" charset="0"/>
              </a:rPr>
              <a:t>EXISTS</a:t>
            </a:r>
            <a:r>
              <a:rPr lang="en-GB" sz="2400" b="0" dirty="0">
                <a:solidFill>
                  <a:srgbClr val="0000FF"/>
                </a:solidFill>
                <a:latin typeface="Consolas" panose="020B0609020204030204" pitchFamily="49" charset="0"/>
              </a:rPr>
              <a:t> </a:t>
            </a:r>
            <a:r>
              <a:rPr lang="en-GB" sz="2400" b="0" dirty="0">
                <a:solidFill>
                  <a:srgbClr val="808080"/>
                </a:solidFill>
                <a:latin typeface="Consolas" panose="020B0609020204030204" pitchFamily="49" charset="0"/>
              </a:rPr>
              <a:t>(</a:t>
            </a:r>
            <a:r>
              <a:rPr lang="en-GB" sz="2400" b="0" dirty="0">
                <a:solidFill>
                  <a:prstClr val="black"/>
                </a:solidFill>
                <a:latin typeface="Consolas" panose="020B0609020204030204" pitchFamily="49" charset="0"/>
              </a:rPr>
              <a:t>subquery</a:t>
            </a:r>
            <a:r>
              <a:rPr lang="en-GB" sz="2400" b="0" dirty="0">
                <a:solidFill>
                  <a:srgbClr val="808080"/>
                </a:solidFill>
                <a:latin typeface="Consolas" panose="020B0609020204030204" pitchFamily="49" charset="0"/>
              </a:rPr>
              <a:t>)</a:t>
            </a:r>
            <a:endParaRPr lang="en-US" sz="28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96837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Using EXISTS with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keyword EXISTS does not follow a column name or other expression</a:t>
            </a:r>
          </a:p>
          <a:p>
            <a:pPr lvl="0"/>
            <a:r>
              <a:rPr lang="en-US" b="0" kern="0" dirty="0">
                <a:solidFill>
                  <a:srgbClr val="000000"/>
                </a:solidFill>
              </a:rPr>
              <a:t>The SELECT list of a subquery introduced by EXISTS typically only uses an asterisk (*) </a:t>
            </a:r>
          </a:p>
          <a:p>
            <a:pPr lvl="0"/>
            <a:endParaRPr lang="en-US" b="0" kern="0" dirty="0">
              <a:solidFill>
                <a:srgbClr val="000000"/>
              </a:solidFill>
            </a:endParaRPr>
          </a:p>
        </p:txBody>
      </p:sp>
      <p:sp>
        <p:nvSpPr>
          <p:cNvPr id="5" name="AutoShape 3"/>
          <p:cNvSpPr>
            <a:spLocks noChangeArrowheads="1"/>
          </p:cNvSpPr>
          <p:nvPr/>
        </p:nvSpPr>
        <p:spPr bwMode="auto">
          <a:xfrm>
            <a:off x="714375" y="2933878"/>
            <a:ext cx="7272338" cy="1754326"/>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companyname</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Customers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c</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EXISTS</a:t>
            </a:r>
            <a:r>
              <a:rPr lang="en-GB" b="0" dirty="0">
                <a:solidFill>
                  <a:srgbClr val="0000FF"/>
                </a:solidFill>
                <a:latin typeface="Consolas" panose="020B0609020204030204" pitchFamily="49" charset="0"/>
              </a:rPr>
              <a:t> </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   SELECT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o</a:t>
            </a:r>
          </a:p>
          <a:p>
            <a:pPr lvl="0"/>
            <a:r>
              <a:rPr lang="en-GB" b="0" dirty="0">
                <a:solidFill>
                  <a:srgbClr val="0000FF"/>
                </a:solidFill>
                <a:latin typeface="Consolas" panose="020B0609020204030204" pitchFamily="49" charset="0"/>
              </a:rPr>
              <a:t>   WHERE</a:t>
            </a:r>
            <a:r>
              <a:rPr lang="en-GB" b="0" dirty="0">
                <a:solidFill>
                  <a:prstClr val="black"/>
                </a:solidFill>
                <a:latin typeface="Consolas" panose="020B0609020204030204" pitchFamily="49" charset="0"/>
              </a:rPr>
              <a:t> c</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endParaRPr lang="en-US"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698500" y="4889856"/>
            <a:ext cx="7272338" cy="1754326"/>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companyname</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Customers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c</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NOT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EXISTS</a:t>
            </a:r>
            <a:r>
              <a:rPr lang="en-GB" b="0" dirty="0">
                <a:solidFill>
                  <a:srgbClr val="0000FF"/>
                </a:solidFill>
                <a:latin typeface="Consolas" panose="020B0609020204030204" pitchFamily="49" charset="0"/>
              </a:rPr>
              <a:t> </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   SELECT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o</a:t>
            </a:r>
          </a:p>
          <a:p>
            <a:pPr lvl="0"/>
            <a:r>
              <a:rPr lang="en-GB" b="0" dirty="0">
                <a:solidFill>
                  <a:srgbClr val="0000FF"/>
                </a:solidFill>
                <a:latin typeface="Consolas" panose="020B0609020204030204" pitchFamily="49" charset="0"/>
              </a:rPr>
              <a:t>   WHERE</a:t>
            </a:r>
            <a:r>
              <a:rPr lang="en-GB" b="0" dirty="0">
                <a:solidFill>
                  <a:prstClr val="black"/>
                </a:solidFill>
                <a:latin typeface="Consolas" panose="020B0609020204030204" pitchFamily="49" charset="0"/>
              </a:rPr>
              <a:t> c</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endParaRPr lang="en-US"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93171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d386421-7a76-4109-a7f0-0246e2ee23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Subqueries Using EXISTS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queries using EXISTS and NOT EXISTS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7088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Subqueries</a:t>
            </a:r>
            <a:endParaRPr lang="en-GB" dirty="0"/>
          </a:p>
        </p:txBody>
      </p:sp>
      <p:sp>
        <p:nvSpPr>
          <p:cNvPr id="3" name="Text Placeholder 2"/>
          <p:cNvSpPr>
            <a:spLocks noGrp="1"/>
          </p:cNvSpPr>
          <p:nvPr>
            <p:ph type="body" idx="1"/>
          </p:nvPr>
        </p:nvSpPr>
        <p:spPr/>
        <p:txBody>
          <a:bodyPr/>
          <a:lstStyle/>
          <a:p>
            <a:r>
              <a:rPr lang="en-GB" dirty="0" smtClean="0"/>
              <a:t>Exercise 1: Writing Queries That Use Self-Contained Subqueries
Exercise 2: Writing Queries That Use Scalar and Multiresult Subqueries
Exercise 3: Writing Queries That Use Correlated Subqueries and an EXISTS Predicate</a:t>
            </a:r>
            <a:endParaRPr lang="en-GB" dirty="0"/>
          </a:p>
        </p:txBody>
      </p:sp>
      <p:sp>
        <p:nvSpPr>
          <p:cNvPr id="4" name="TextBox 3"/>
          <p:cNvSpPr txBox="1"/>
          <p:nvPr/>
        </p:nvSpPr>
        <p:spPr>
          <a:xfrm>
            <a:off x="458788" y="382981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10811"/>
            <a:ext cx="6379247"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04236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are writing reports using corporate databases stored in SQL Server. You have been handed a set of business requirements for data and will write T-SQL queries to retrieve the specified data from the databases. Due to the complexity of some of the requests, you will need to embed subqueries into your queries to return results in a single query.</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22397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Self-Contained Subqueries
Writing Correlated Subqueries
Using the EXISTS Predicate with Subqueries</a:t>
            </a:r>
            <a:endParaRPr lang="en-GB" dirty="0"/>
          </a:p>
        </p:txBody>
      </p:sp>
    </p:spTree>
    <p:custDataLst>
      <p:tags r:id="rId1"/>
    </p:custDataLst>
    <p:extLst>
      <p:ext uri="{BB962C8B-B14F-4D97-AF65-F5344CB8AC3E}">
        <p14:creationId xmlns:p14="http://schemas.microsoft.com/office/powerpoint/2010/main" val="1826916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35609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Self-Contained Subqueries</a:t>
            </a:r>
            <a:endParaRPr lang="en-GB" dirty="0"/>
          </a:p>
        </p:txBody>
      </p:sp>
      <p:sp>
        <p:nvSpPr>
          <p:cNvPr id="3" name="Text Placeholder 2"/>
          <p:cNvSpPr>
            <a:spLocks noGrp="1"/>
          </p:cNvSpPr>
          <p:nvPr>
            <p:ph type="body" idx="1"/>
          </p:nvPr>
        </p:nvSpPr>
        <p:spPr/>
        <p:txBody>
          <a:bodyPr/>
          <a:lstStyle/>
          <a:p>
            <a:r>
              <a:rPr lang="en-GB" dirty="0" smtClean="0"/>
              <a:t>Working with Subqueries
Writing Scalar Subqueries
Writing Multi-Valued Subqueries
Demonstration: Writing Self-Contained Subqueries</a:t>
            </a:r>
            <a:endParaRPr lang="en-GB" dirty="0"/>
          </a:p>
        </p:txBody>
      </p:sp>
    </p:spTree>
    <p:custDataLst>
      <p:tags r:id="rId1"/>
    </p:custDataLst>
    <p:extLst>
      <p:ext uri="{BB962C8B-B14F-4D97-AF65-F5344CB8AC3E}">
        <p14:creationId xmlns:p14="http://schemas.microsoft.com/office/powerpoint/2010/main" val="47550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Subqueries are nested queries: queries within queries</a:t>
            </a:r>
          </a:p>
          <a:p>
            <a:pPr lvl="0"/>
            <a:r>
              <a:rPr lang="en-GB" b="0" kern="0" dirty="0">
                <a:solidFill>
                  <a:srgbClr val="000000"/>
                </a:solidFill>
              </a:rPr>
              <a:t>Results of inner query passed to outer query</a:t>
            </a:r>
          </a:p>
          <a:p>
            <a:pPr lvl="1"/>
            <a:r>
              <a:rPr lang="en-GB" b="0" kern="0" dirty="0">
                <a:solidFill>
                  <a:srgbClr val="000000"/>
                </a:solidFill>
              </a:rPr>
              <a:t>Inner query acts like an expression from perspective of outer query</a:t>
            </a:r>
          </a:p>
          <a:p>
            <a:pPr lvl="0"/>
            <a:r>
              <a:rPr lang="en-GB" b="0" kern="0" dirty="0">
                <a:solidFill>
                  <a:srgbClr val="000000"/>
                </a:solidFill>
              </a:rPr>
              <a:t>Subqueries can be self-contained or correlated</a:t>
            </a:r>
          </a:p>
          <a:p>
            <a:pPr lvl="1"/>
            <a:r>
              <a:rPr lang="en-GB" b="0" kern="0" dirty="0">
                <a:solidFill>
                  <a:srgbClr val="000000"/>
                </a:solidFill>
              </a:rPr>
              <a:t>Self-contained subqueries have no dependency on outer query</a:t>
            </a:r>
          </a:p>
          <a:p>
            <a:pPr lvl="1"/>
            <a:r>
              <a:rPr lang="en-GB" b="0" kern="0" dirty="0">
                <a:solidFill>
                  <a:srgbClr val="000000"/>
                </a:solidFill>
              </a:rPr>
              <a:t>Correlated subqueries depend on values from outer query</a:t>
            </a:r>
          </a:p>
          <a:p>
            <a:pPr lvl="0"/>
            <a:r>
              <a:rPr lang="en-GB" b="0" kern="0" dirty="0">
                <a:solidFill>
                  <a:srgbClr val="000000"/>
                </a:solidFill>
              </a:rPr>
              <a:t>Subqueries can be scalar, multi-valued, or table-valued</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58133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373bb46-53e0-4bbf-abc1-e7786c5c1e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Comparing Self-Contained and Correlated Subqueries</a:t>
            </a:r>
            <a:endParaRPr lang="en-GB" dirty="0"/>
          </a:p>
        </p:txBody>
      </p:sp>
      <p:sp>
        <p:nvSpPr>
          <p:cNvPr id="5" name="Content Placeholder 2"/>
          <p:cNvSpPr txBox="1">
            <a:spLocks/>
          </p:cNvSpPr>
          <p:nvPr/>
        </p:nvSpPr>
        <p:spPr bwMode="auto">
          <a:xfrm>
            <a:off x="458788" y="1112519"/>
            <a:ext cx="8119156" cy="50560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smtClean="0"/>
              <a:t> </a:t>
            </a:r>
            <a:endParaRPr lang="en-US" b="0" kern="0" dirty="0"/>
          </a:p>
        </p:txBody>
      </p:sp>
      <p:grpSp>
        <p:nvGrpSpPr>
          <p:cNvPr id="6" name="Group 5" descr="The graphic shows how, in self-contained subqueries, the inner query does not take information from the outer query. By contrast, in a correlated subquery, the inner query requires information from the outer query."/>
          <p:cNvGrpSpPr/>
          <p:nvPr/>
        </p:nvGrpSpPr>
        <p:grpSpPr>
          <a:xfrm>
            <a:off x="564204" y="1439693"/>
            <a:ext cx="8053065" cy="4922197"/>
            <a:chOff x="564204" y="1439693"/>
            <a:chExt cx="8053065" cy="4922197"/>
          </a:xfrm>
        </p:grpSpPr>
        <p:sp>
          <p:nvSpPr>
            <p:cNvPr id="7" name="Rectangle 6"/>
            <p:cNvSpPr/>
            <p:nvPr/>
          </p:nvSpPr>
          <p:spPr bwMode="auto">
            <a:xfrm>
              <a:off x="564204" y="1439693"/>
              <a:ext cx="3558885" cy="4922197"/>
            </a:xfrm>
            <a:prstGeom prst="rect">
              <a:avLst/>
            </a:prstGeom>
            <a:solidFill>
              <a:srgbClr val="00188F"/>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b="0" dirty="0" smtClean="0">
                  <a:solidFill>
                    <a:schemeClr val="bg1"/>
                  </a:solidFill>
                  <a:latin typeface="Segoe UI Light" panose="020B0502040204020203" pitchFamily="34" charset="0"/>
                  <a:cs typeface="Segoe UI Light" panose="020B0502040204020203" pitchFamily="34" charset="0"/>
                </a:rPr>
                <a:t>Outer Query:</a:t>
              </a: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orderid, productid, unitprice, qty</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FROM Sales.OrderDetails</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WHERE orderid </a:t>
              </a:r>
              <a:r>
                <a:rPr lang="en-GB" b="0" dirty="0" smtClean="0">
                  <a:solidFill>
                    <a:schemeClr val="bg1"/>
                  </a:solidFill>
                  <a:latin typeface="Lucida Sans Unicode" panose="020B0602030504020204" pitchFamily="34" charset="0"/>
                  <a:cs typeface="Lucida Sans Unicode" panose="020B0602030504020204" pitchFamily="34" charset="0"/>
                </a:rPr>
                <a:t>= (        )</a:t>
              </a:r>
              <a:endParaRPr kumimoji="0" lang="en-GB" sz="1800" b="0" i="0" u="none" strike="noStrike" cap="none" normalizeH="0" baseline="0" dirty="0" smtClean="0">
                <a:ln>
                  <a:noFill/>
                </a:ln>
                <a:solidFill>
                  <a:schemeClr val="bg1"/>
                </a:solidFill>
                <a:effectLst/>
                <a:latin typeface="Lucida Sans Unicode" panose="020B0602030504020204" pitchFamily="34" charset="0"/>
                <a:cs typeface="Lucida Sans Unicode" panose="020B0602030504020204" pitchFamily="34" charset="0"/>
              </a:endParaRPr>
            </a:p>
          </p:txBody>
        </p:sp>
        <p:sp>
          <p:nvSpPr>
            <p:cNvPr id="8" name="Rectangle 7"/>
            <p:cNvSpPr/>
            <p:nvPr/>
          </p:nvSpPr>
          <p:spPr bwMode="auto">
            <a:xfrm>
              <a:off x="1210451" y="4165869"/>
              <a:ext cx="2698501" cy="1575881"/>
            </a:xfrm>
            <a:prstGeom prst="rect">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solidFill>
                  <a:effectLst/>
                  <a:latin typeface="Segoe UI Light" panose="020B0502040204020203" pitchFamily="34" charset="0"/>
                  <a:cs typeface="Segoe UI Light" panose="020B0502040204020203" pitchFamily="34" charset="0"/>
                </a:rPr>
                <a:t>Inner Query:</a:t>
              </a:r>
            </a:p>
            <a:p>
              <a:pPr marL="0" marR="0" indent="0" defTabSz="914400" rtl="0" eaLnBrk="0" fontAlgn="base" latinLnBrk="0" hangingPunct="0">
                <a:lnSpc>
                  <a:spcPct val="100000"/>
                </a:lnSpc>
                <a:spcBef>
                  <a:spcPct val="0"/>
                </a:spcBef>
                <a:spcAft>
                  <a:spcPct val="0"/>
                </a:spcAft>
                <a:buClrTx/>
                <a:buSzTx/>
                <a:buFontTx/>
                <a:buNone/>
                <a:tabLst/>
              </a:pPr>
              <a:endParaRPr lang="en-GB" b="0" dirty="0">
                <a:solidFill>
                  <a:schemeClr val="bg1"/>
                </a:solidFill>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MAX(orderid) AS lastorder</a:t>
              </a:r>
            </a:p>
            <a:p>
              <a:pPr eaLnBrk="0" hangingPunct="0"/>
              <a:r>
                <a:rPr lang="en-GB" b="0" dirty="0" smtClean="0">
                  <a:solidFill>
                    <a:schemeClr val="bg1"/>
                  </a:solidFill>
                  <a:latin typeface="Lucida Sans Unicode" panose="020B0602030504020204" pitchFamily="34" charset="0"/>
                  <a:cs typeface="Lucida Sans Unicode" panose="020B0602030504020204" pitchFamily="34" charset="0"/>
                </a:rPr>
                <a:t>FROM </a:t>
              </a:r>
              <a:r>
                <a:rPr lang="en-GB" b="0" dirty="0">
                  <a:solidFill>
                    <a:schemeClr val="bg1"/>
                  </a:solidFill>
                  <a:latin typeface="Lucida Sans Unicode" panose="020B0602030504020204" pitchFamily="34" charset="0"/>
                  <a:cs typeface="Lucida Sans Unicode" panose="020B0602030504020204" pitchFamily="34" charset="0"/>
                </a:rPr>
                <a:t>Sales.Orders</a:t>
              </a:r>
              <a:endParaRPr kumimoji="0" lang="en-GB" sz="1800" b="0" i="0" u="none" strike="noStrike" cap="none" normalizeH="0" baseline="0" dirty="0" smtClean="0">
                <a:ln>
                  <a:noFill/>
                </a:ln>
                <a:solidFill>
                  <a:schemeClr val="bg1"/>
                </a:solidFill>
                <a:effectLst/>
                <a:latin typeface="Lucida Sans Unicode" panose="020B0602030504020204" pitchFamily="34" charset="0"/>
                <a:cs typeface="Lucida Sans Unicode" panose="020B0602030504020204" pitchFamily="34" charset="0"/>
              </a:endParaRPr>
            </a:p>
            <a:p>
              <a:pPr marL="0" marR="0" indent="0" defTabSz="914400" rtl="0" eaLnBrk="0" fontAlgn="base" latinLnBrk="0" hangingPunct="0">
                <a:lnSpc>
                  <a:spcPct val="100000"/>
                </a:lnSpc>
                <a:spcBef>
                  <a:spcPct val="0"/>
                </a:spcBef>
                <a:spcAft>
                  <a:spcPct val="0"/>
                </a:spcAft>
                <a:buClrTx/>
                <a:buSzTx/>
                <a:buFontTx/>
                <a:buNone/>
                <a:tabLst/>
              </a:pPr>
              <a:endParaRPr lang="en-GB" b="0" dirty="0">
                <a:solidFill>
                  <a:schemeClr val="bg1"/>
                </a:solidFill>
                <a:latin typeface="Segoe UI Light" panose="020B0502040204020203" pitchFamily="34" charset="0"/>
                <a:cs typeface="Segoe UI Light" panose="020B0502040204020203" pitchFamily="34"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bg1"/>
                </a:solidFill>
                <a:effectLst/>
                <a:latin typeface="Segoe UI Light" panose="020B0502040204020203" pitchFamily="34" charset="0"/>
                <a:cs typeface="Segoe UI Light" panose="020B0502040204020203" pitchFamily="34" charset="0"/>
              </a:endParaRPr>
            </a:p>
          </p:txBody>
        </p:sp>
        <p:sp>
          <p:nvSpPr>
            <p:cNvPr id="9" name="Down Arrow 8"/>
            <p:cNvSpPr/>
            <p:nvPr/>
          </p:nvSpPr>
          <p:spPr bwMode="auto">
            <a:xfrm rot="10800000">
              <a:off x="2773838" y="3190671"/>
              <a:ext cx="583660" cy="1128410"/>
            </a:xfrm>
            <a:prstGeom prst="downArrow">
              <a:avLst/>
            </a:prstGeom>
            <a:solidFill>
              <a:srgbClr val="F472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Rectangle 9"/>
            <p:cNvSpPr/>
            <p:nvPr/>
          </p:nvSpPr>
          <p:spPr bwMode="auto">
            <a:xfrm>
              <a:off x="4555199" y="1439693"/>
              <a:ext cx="4062070" cy="4922197"/>
            </a:xfrm>
            <a:prstGeom prst="rect">
              <a:avLst/>
            </a:prstGeom>
            <a:solidFill>
              <a:srgbClr val="00188F"/>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b="0" dirty="0" smtClean="0">
                  <a:solidFill>
                    <a:schemeClr val="bg1"/>
                  </a:solidFill>
                  <a:latin typeface="Segoe UI Light" panose="020B0502040204020203" pitchFamily="34" charset="0"/>
                  <a:cs typeface="Segoe UI Light" panose="020B0502040204020203" pitchFamily="34" charset="0"/>
                </a:rPr>
                <a:t>Outer Query:</a:t>
              </a: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orderid, empid, orderdate</a:t>
              </a:r>
            </a:p>
            <a:p>
              <a:pPr eaLnBrk="0" hangingPunct="0"/>
              <a:r>
                <a:rPr lang="en-GB" b="0" dirty="0" smtClean="0">
                  <a:solidFill>
                    <a:schemeClr val="bg1"/>
                  </a:solidFill>
                  <a:latin typeface="Lucida Sans Unicode" panose="020B0602030504020204" pitchFamily="34" charset="0"/>
                  <a:cs typeface="Lucida Sans Unicode" panose="020B0602030504020204" pitchFamily="34" charset="0"/>
                </a:rPr>
                <a:t>FROM </a:t>
              </a:r>
              <a:r>
                <a:rPr lang="en-GB" b="0" dirty="0">
                  <a:solidFill>
                    <a:schemeClr val="bg1"/>
                  </a:solidFill>
                  <a:latin typeface="Lucida Sans Unicode" panose="020B0602030504020204" pitchFamily="34" charset="0"/>
                  <a:cs typeface="Lucida Sans Unicode" panose="020B0602030504020204" pitchFamily="34" charset="0"/>
                </a:rPr>
                <a:t>Sales.Orders AS O1</a:t>
              </a:r>
            </a:p>
            <a:p>
              <a:pPr eaLnBrk="0" hangingPunct="0"/>
              <a:r>
                <a:rPr lang="en-GB" b="0" dirty="0" smtClean="0">
                  <a:solidFill>
                    <a:schemeClr val="bg1"/>
                  </a:solidFill>
                  <a:latin typeface="Lucida Sans Unicode" panose="020B0602030504020204" pitchFamily="34" charset="0"/>
                  <a:cs typeface="Lucida Sans Unicode" panose="020B0602030504020204" pitchFamily="34" charset="0"/>
                </a:rPr>
                <a:t>WHERE </a:t>
              </a:r>
            </a:p>
            <a:p>
              <a:pPr eaLnBrk="0" hangingPunct="0"/>
              <a:r>
                <a:rPr lang="en-GB" b="0" dirty="0" smtClean="0">
                  <a:solidFill>
                    <a:schemeClr val="bg1"/>
                  </a:solidFill>
                  <a:latin typeface="Lucida Sans Unicode" panose="020B0602030504020204" pitchFamily="34" charset="0"/>
                  <a:cs typeface="Lucida Sans Unicode" panose="020B0602030504020204" pitchFamily="34" charset="0"/>
                </a:rPr>
                <a:t>orderdate = (        )</a:t>
              </a:r>
              <a:endParaRPr kumimoji="0" lang="en-GB" sz="1800" b="0" i="0" u="none" strike="noStrike" cap="none" normalizeH="0" baseline="0" dirty="0" smtClean="0">
                <a:ln>
                  <a:noFill/>
                </a:ln>
                <a:solidFill>
                  <a:schemeClr val="bg1"/>
                </a:solidFill>
                <a:effectLst/>
                <a:latin typeface="Lucida Sans Unicode" panose="020B0602030504020204" pitchFamily="34" charset="0"/>
                <a:cs typeface="Lucida Sans Unicode" panose="020B0602030504020204" pitchFamily="34" charset="0"/>
              </a:endParaRPr>
            </a:p>
          </p:txBody>
        </p:sp>
        <p:sp>
          <p:nvSpPr>
            <p:cNvPr id="11" name="Rectangle 10"/>
            <p:cNvSpPr/>
            <p:nvPr/>
          </p:nvSpPr>
          <p:spPr bwMode="auto">
            <a:xfrm>
              <a:off x="5058383" y="3949431"/>
              <a:ext cx="3304528" cy="1792320"/>
            </a:xfrm>
            <a:prstGeom prst="rect">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solidFill>
                  <a:effectLst/>
                  <a:latin typeface="Segoe UI Light" panose="020B0502040204020203" pitchFamily="34" charset="0"/>
                  <a:cs typeface="Segoe UI Light" panose="020B0502040204020203" pitchFamily="34" charset="0"/>
                </a:rPr>
                <a:t>Inner Query:</a:t>
              </a:r>
            </a:p>
            <a:p>
              <a:pPr marL="0" marR="0" indent="0" defTabSz="914400" rtl="0" eaLnBrk="0" fontAlgn="base" latinLnBrk="0" hangingPunct="0">
                <a:lnSpc>
                  <a:spcPct val="100000"/>
                </a:lnSpc>
                <a:spcBef>
                  <a:spcPct val="0"/>
                </a:spcBef>
                <a:spcAft>
                  <a:spcPct val="0"/>
                </a:spcAft>
                <a:buClrTx/>
                <a:buSzTx/>
                <a:buFontTx/>
                <a:buNone/>
                <a:tabLst/>
              </a:pPr>
              <a:endParaRPr lang="en-GB" b="0" dirty="0">
                <a:solidFill>
                  <a:schemeClr val="bg1"/>
                </a:solidFill>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a:t>
              </a:r>
              <a:r>
                <a:rPr lang="en-GB" b="0" dirty="0" smtClean="0">
                  <a:solidFill>
                    <a:schemeClr val="bg1"/>
                  </a:solidFill>
                  <a:latin typeface="Lucida Sans Unicode" panose="020B0602030504020204" pitchFamily="34" charset="0"/>
                  <a:cs typeface="Lucida Sans Unicode" panose="020B0602030504020204" pitchFamily="34" charset="0"/>
                </a:rPr>
                <a:t>MAX(orderdate)  FROM </a:t>
              </a:r>
              <a:r>
                <a:rPr lang="en-GB" b="0" dirty="0">
                  <a:solidFill>
                    <a:schemeClr val="bg1"/>
                  </a:solidFill>
                  <a:latin typeface="Lucida Sans Unicode" panose="020B0602030504020204" pitchFamily="34" charset="0"/>
                  <a:cs typeface="Lucida Sans Unicode" panose="020B0602030504020204" pitchFamily="34" charset="0"/>
                </a:rPr>
                <a:t>Sales.Orders AS O2</a:t>
              </a:r>
            </a:p>
            <a:p>
              <a:pPr eaLnBrk="0" hangingPunct="0"/>
              <a:r>
                <a:rPr lang="en-GB" b="0" dirty="0" smtClean="0">
                  <a:solidFill>
                    <a:schemeClr val="bg1"/>
                  </a:solidFill>
                  <a:latin typeface="Lucida Sans Unicode" panose="020B0602030504020204" pitchFamily="34" charset="0"/>
                  <a:cs typeface="Lucida Sans Unicode" panose="020B0602030504020204" pitchFamily="34" charset="0"/>
                </a:rPr>
                <a:t>WHERE </a:t>
              </a:r>
              <a:r>
                <a:rPr lang="en-GB" b="0" dirty="0">
                  <a:solidFill>
                    <a:schemeClr val="bg1"/>
                  </a:solidFill>
                  <a:latin typeface="Lucida Sans Unicode" panose="020B0602030504020204" pitchFamily="34" charset="0"/>
                  <a:cs typeface="Lucida Sans Unicode" panose="020B0602030504020204" pitchFamily="34" charset="0"/>
                </a:rPr>
                <a:t>O2.empid = O1.empid</a:t>
              </a: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bg1"/>
                </a:solidFill>
                <a:effectLst/>
                <a:latin typeface="Segoe UI Light" panose="020B0502040204020203" pitchFamily="34" charset="0"/>
                <a:cs typeface="Segoe UI Light" panose="020B0502040204020203" pitchFamily="34" charset="0"/>
              </a:endParaRPr>
            </a:p>
          </p:txBody>
        </p:sp>
        <p:sp>
          <p:nvSpPr>
            <p:cNvPr id="12" name="Down Arrow 11"/>
            <p:cNvSpPr/>
            <p:nvPr/>
          </p:nvSpPr>
          <p:spPr bwMode="auto">
            <a:xfrm rot="10800000">
              <a:off x="6387856" y="3406115"/>
              <a:ext cx="583660" cy="972767"/>
            </a:xfrm>
            <a:prstGeom prst="downArrow">
              <a:avLst/>
            </a:prstGeom>
            <a:solidFill>
              <a:srgbClr val="F472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3" name="Down Arrow 12"/>
            <p:cNvSpPr/>
            <p:nvPr/>
          </p:nvSpPr>
          <p:spPr bwMode="auto">
            <a:xfrm>
              <a:off x="7479401" y="2923160"/>
              <a:ext cx="583660" cy="2485419"/>
            </a:xfrm>
            <a:prstGeom prst="downArrow">
              <a:avLst/>
            </a:prstGeom>
            <a:solidFill>
              <a:srgbClr val="F472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grpSp>
      <p:sp>
        <p:nvSpPr>
          <p:cNvPr id="14" name="TextBox 13"/>
          <p:cNvSpPr txBox="1"/>
          <p:nvPr/>
        </p:nvSpPr>
        <p:spPr>
          <a:xfrm>
            <a:off x="4555199" y="967980"/>
            <a:ext cx="2481064" cy="400110"/>
          </a:xfrm>
          <a:prstGeom prst="rect">
            <a:avLst/>
          </a:prstGeom>
          <a:noFill/>
        </p:spPr>
        <p:txBody>
          <a:bodyPr wrap="none" rtlCol="0">
            <a:spAutoFit/>
          </a:bodyPr>
          <a:lstStyle/>
          <a:p>
            <a:r>
              <a:rPr lang="en-GB" sz="2000" b="0" dirty="0" smtClean="0">
                <a:latin typeface="Segoe UI Light" panose="020B0502040204020203" pitchFamily="34" charset="0"/>
                <a:cs typeface="Segoe UI Light" panose="020B0502040204020203" pitchFamily="34" charset="0"/>
              </a:rPr>
              <a:t>Correlated Subquery:</a:t>
            </a:r>
            <a:endParaRPr lang="en-GB" sz="2000" b="0" dirty="0">
              <a:latin typeface="Segoe UI Light" panose="020B0502040204020203" pitchFamily="34" charset="0"/>
              <a:cs typeface="Segoe UI Light" panose="020B0502040204020203" pitchFamily="34" charset="0"/>
            </a:endParaRPr>
          </a:p>
        </p:txBody>
      </p:sp>
      <p:sp>
        <p:nvSpPr>
          <p:cNvPr id="15" name="TextBox 14"/>
          <p:cNvSpPr txBox="1"/>
          <p:nvPr/>
        </p:nvSpPr>
        <p:spPr>
          <a:xfrm>
            <a:off x="564204" y="967980"/>
            <a:ext cx="2946256" cy="400110"/>
          </a:xfrm>
          <a:prstGeom prst="rect">
            <a:avLst/>
          </a:prstGeom>
          <a:noFill/>
        </p:spPr>
        <p:txBody>
          <a:bodyPr wrap="none" rtlCol="0">
            <a:spAutoFit/>
          </a:bodyPr>
          <a:lstStyle/>
          <a:p>
            <a:r>
              <a:rPr lang="en-GB" sz="2000" b="0" dirty="0" smtClean="0">
                <a:latin typeface="Segoe UI Light" panose="020B0502040204020203" pitchFamily="34" charset="0"/>
                <a:cs typeface="Segoe UI Light" panose="020B0502040204020203" pitchFamily="34" charset="0"/>
              </a:rPr>
              <a:t>Self-Contained Subquery:</a:t>
            </a:r>
            <a:endParaRPr lang="en-GB" sz="2000" b="0" dirty="0">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289358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Scalar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Scalar subquery returns single value to outer query</a:t>
            </a:r>
          </a:p>
          <a:p>
            <a:pPr lvl="0"/>
            <a:r>
              <a:rPr lang="en-GB" b="0" kern="0" dirty="0">
                <a:solidFill>
                  <a:srgbClr val="000000"/>
                </a:solidFill>
              </a:rPr>
              <a:t>Can be used anywhere single-valued expression is used: SELECT, WHERE, and so on</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If inner query returns an empty set, result is converted to NULL</a:t>
            </a:r>
          </a:p>
          <a:p>
            <a:pPr lvl="0"/>
            <a:r>
              <a:rPr lang="en-GB" b="0" kern="0" dirty="0">
                <a:solidFill>
                  <a:srgbClr val="000000"/>
                </a:solidFill>
              </a:rPr>
              <a:t>Construction of outer query determines whether inner query must return a single value</a:t>
            </a:r>
            <a:endParaRPr lang="en-US" b="0" kern="0" dirty="0">
              <a:solidFill>
                <a:srgbClr val="000000"/>
              </a:solidFill>
            </a:endParaRPr>
          </a:p>
        </p:txBody>
      </p:sp>
      <p:sp>
        <p:nvSpPr>
          <p:cNvPr id="5" name="AutoShape 3"/>
          <p:cNvSpPr>
            <a:spLocks noChangeArrowheads="1"/>
          </p:cNvSpPr>
          <p:nvPr/>
        </p:nvSpPr>
        <p:spPr bwMode="auto">
          <a:xfrm>
            <a:off x="620790" y="3046302"/>
            <a:ext cx="7272338" cy="1508105"/>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productid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unitprice</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qty</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OrderDetails</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orderid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p>
          <a:p>
            <a:pPr lvl="0"/>
            <a:r>
              <a:rPr lang="en-GB" b="0" dirty="0">
                <a:solidFill>
                  <a:srgbClr val="808080"/>
                </a:solidFill>
                <a:latin typeface="Consolas" panose="020B0609020204030204" pitchFamily="49" charset="0"/>
              </a:rPr>
              <a:t>   (</a:t>
            </a:r>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MAX</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lastorder</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a:t>
            </a:r>
            <a:r>
              <a:rPr lang="en-GB" b="0" dirty="0">
                <a:solidFill>
                  <a:srgbClr val="808080"/>
                </a:solidFill>
                <a:latin typeface="Consolas" panose="020B0609020204030204" pitchFamily="49" charset="0"/>
              </a:rPr>
              <a:t>);</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90934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Multi-Valued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Multi-valued subquery returns multiple values as a single column set to the outer query</a:t>
            </a:r>
          </a:p>
          <a:p>
            <a:pPr lvl="0"/>
            <a:r>
              <a:rPr lang="en-GB" b="0" kern="0" dirty="0">
                <a:solidFill>
                  <a:srgbClr val="000000"/>
                </a:solidFill>
              </a:rPr>
              <a:t>Used with IN predicate</a:t>
            </a:r>
          </a:p>
          <a:p>
            <a:pPr lvl="0"/>
            <a:r>
              <a:rPr lang="en-GB" b="0" kern="0" dirty="0">
                <a:solidFill>
                  <a:srgbClr val="000000"/>
                </a:solidFill>
              </a:rPr>
              <a:t>If any value in the subquery result matches IN predicate expression, the predicate returns TRUE</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May also be expressed as a JOIN (test both for performance)</a:t>
            </a:r>
          </a:p>
          <a:p>
            <a:pPr lvl="0"/>
            <a:endParaRPr lang="en-US" b="0" kern="0" dirty="0">
              <a:solidFill>
                <a:srgbClr val="000000"/>
              </a:solidFill>
            </a:endParaRPr>
          </a:p>
        </p:txBody>
      </p:sp>
      <p:sp>
        <p:nvSpPr>
          <p:cNvPr id="5" name="AutoShape 3"/>
          <p:cNvSpPr>
            <a:spLocks noChangeArrowheads="1"/>
          </p:cNvSpPr>
          <p:nvPr/>
        </p:nvSpPr>
        <p:spPr bwMode="auto">
          <a:xfrm>
            <a:off x="635547" y="3466234"/>
            <a:ext cx="7272338" cy="1754326"/>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orderid</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custid </a:t>
            </a:r>
            <a:r>
              <a:rPr lang="en-GB" b="0" dirty="0">
                <a:solidFill>
                  <a:srgbClr val="808080"/>
                </a:solidFill>
                <a:latin typeface="Consolas" panose="020B0609020204030204" pitchFamily="49" charset="0"/>
              </a:rPr>
              <a:t>IN</a:t>
            </a:r>
            <a:r>
              <a:rPr lang="en-GB" b="0" dirty="0">
                <a:solidFill>
                  <a:srgbClr val="0000FF"/>
                </a:solidFill>
                <a:latin typeface="Consolas" panose="020B0609020204030204" pitchFamily="49" charset="0"/>
              </a:rPr>
              <a:t> </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    SELECT</a:t>
            </a:r>
            <a:r>
              <a:rPr lang="en-GB" b="0" dirty="0">
                <a:solidFill>
                  <a:prstClr val="black"/>
                </a:solidFill>
                <a:latin typeface="Consolas" panose="020B0609020204030204" pitchFamily="49" charset="0"/>
              </a:rPr>
              <a:t> custid</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Customers</a:t>
            </a:r>
          </a:p>
          <a:p>
            <a:pPr lvl="0"/>
            <a:r>
              <a:rPr lang="en-GB" b="0" dirty="0">
                <a:solidFill>
                  <a:srgbClr val="0000FF"/>
                </a:solidFill>
                <a:latin typeface="Consolas" panose="020B0609020204030204" pitchFamily="49" charset="0"/>
              </a:rPr>
              <a:t>    WHERE</a:t>
            </a:r>
            <a:r>
              <a:rPr lang="en-GB" b="0" dirty="0">
                <a:solidFill>
                  <a:prstClr val="black"/>
                </a:solidFill>
                <a:latin typeface="Consolas" panose="020B0609020204030204" pitchFamily="49" charset="0"/>
              </a:rPr>
              <a:t> country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N'Mexico'</a:t>
            </a:r>
            <a:r>
              <a:rPr lang="en-GB"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9198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72500d8-2992-4201-868a-9858ad5575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Self-Contained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Write a nested subquery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04185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992580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TotalTime>
  <Words>2281</Words>
  <Application>Microsoft Office PowerPoint</Application>
  <PresentationFormat>On-screen Show (4:3)</PresentationFormat>
  <Paragraphs>308</Paragraphs>
  <Slides>20</Slides>
  <Notes>20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Segoe UI</vt:lpstr>
      <vt:lpstr>Arial</vt:lpstr>
      <vt:lpstr>Consolas</vt:lpstr>
      <vt:lpstr>Lucida Sans Unicode</vt:lpstr>
      <vt:lpstr>Calibri</vt:lpstr>
      <vt:lpstr>Wingdings</vt:lpstr>
      <vt:lpstr>Verdana</vt:lpstr>
      <vt:lpstr>Segoe UI Light</vt:lpstr>
      <vt:lpstr>Times New Roman</vt:lpstr>
      <vt:lpstr>NG_MOC_Core_ModuleNew2</vt:lpstr>
      <vt:lpstr>Module 10</vt:lpstr>
      <vt:lpstr>Module Overview</vt:lpstr>
      <vt:lpstr>Lesson 1: Writing Self-Contained Subqueries</vt:lpstr>
      <vt:lpstr>Working with Subqueries</vt:lpstr>
      <vt:lpstr>Comparing Self-Contained and Correlated Subqueries</vt:lpstr>
      <vt:lpstr>Writing Scalar Subqueries</vt:lpstr>
      <vt:lpstr>Writing Multi-Valued Subqueries</vt:lpstr>
      <vt:lpstr>Demonstration: Writing Self-Contained Subqueries</vt:lpstr>
      <vt:lpstr>PowerPoint Presentation</vt:lpstr>
      <vt:lpstr>Lesson 2: Writing Correlated Subqueries</vt:lpstr>
      <vt:lpstr>Working with Correlated Subqueries</vt:lpstr>
      <vt:lpstr>Writing Correlated Subqueries</vt:lpstr>
      <vt:lpstr>Demonstration: Writing Correlated Subqueries</vt:lpstr>
      <vt:lpstr>Lesson 3: Using the EXISTS Predicate with Subqueries</vt:lpstr>
      <vt:lpstr>Working with EXISTS</vt:lpstr>
      <vt:lpstr>Writing Queries Using EXISTS with Subqueries</vt:lpstr>
      <vt:lpstr>Demonstration: Writing Subqueries Using EXISTS</vt:lpstr>
      <vt:lpstr>Lab: Using Subqueries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Richard Strange</dc:creator>
  <cp:lastModifiedBy>Richard Strange</cp:lastModifiedBy>
  <cp:revision>4</cp:revision>
  <dcterms:created xsi:type="dcterms:W3CDTF">2017-11-17T11:05:40Z</dcterms:created>
  <dcterms:modified xsi:type="dcterms:W3CDTF">2017-11-17T14:10:54Z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EF62CE11-F1FE-40D6-BBE1-BCB1241CDBF5</vt:lpwstr>
  </property>
  <property fmtid="{D5CDD505-2E9C-101B-9397-08002B2CF9AE}" pid="3" name="ArticulatePath">
    <vt:lpwstr>20761C_10</vt:lpwstr>
  </property>
</Properties>
</file>