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Segoe UI" panose="020B0502040204020203" pitchFamily="34" charset="0"/>
      <p:regular r:id="rId28"/>
      <p:bold r:id="rId29"/>
      <p:italic r:id="rId30"/>
      <p:boldItalic r:id="rId31"/>
    </p:embeddedFont>
    <p:embeddedFont>
      <p:font typeface="Lucida Sans Unicode" panose="020B0602030504020204" pitchFamily="34" charset="0"/>
      <p:regular r:id="rId32"/>
    </p:embeddedFon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Segoe UI Light" panose="020B0502040204020203" pitchFamily="34" charset="0"/>
      <p:regular r:id="rId41"/>
      <p:italic r:id="rId42"/>
    </p:embeddedFont>
  </p:embeddedFontLst>
  <p:custDataLst>
    <p:tags r:id="rId4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07583-D1A6-4A24-B2F3-CEF2AE41D679}"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9A5BA-79A5-4DDE-A62E-DB18A24D11F5}" type="slidenum">
              <a:rPr lang="en-GB" smtClean="0"/>
              <a:t>‹#›</a:t>
            </a:fld>
            <a:endParaRPr lang="en-GB" dirty="0"/>
          </a:p>
        </p:txBody>
      </p:sp>
    </p:spTree>
    <p:extLst>
      <p:ext uri="{BB962C8B-B14F-4D97-AF65-F5344CB8AC3E}">
        <p14:creationId xmlns:p14="http://schemas.microsoft.com/office/powerpoint/2010/main" val="315407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39480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while the handling of user objects such as views and inline table-valued functions will be included, their creation will only be covered at a very high level, leaving a thorough treatment for course 20764C.</a:t>
            </a:r>
          </a:p>
        </p:txBody>
      </p:sp>
      <p:sp>
        <p:nvSpPr>
          <p:cNvPr id="4" name="Slide Number Placeholder 3"/>
          <p:cNvSpPr>
            <a:spLocks noGrp="1"/>
          </p:cNvSpPr>
          <p:nvPr>
            <p:ph type="sldNum" sz="quarter" idx="10"/>
          </p:nvPr>
        </p:nvSpPr>
        <p:spPr/>
        <p:txBody>
          <a:bodyPr/>
          <a:lstStyle/>
          <a:p>
            <a:fld id="{7119A5BA-79A5-4DDE-A62E-DB18A24D11F5}"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3970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point out to students that it is a best practice to assign a table alias to the TVF, even though it is not required.</a:t>
            </a:r>
          </a:p>
        </p:txBody>
      </p:sp>
      <p:sp>
        <p:nvSpPr>
          <p:cNvPr id="4" name="Slide Number Placeholder 3"/>
          <p:cNvSpPr>
            <a:spLocks noGrp="1"/>
          </p:cNvSpPr>
          <p:nvPr>
            <p:ph type="sldNum" sz="quarter" idx="10"/>
          </p:nvPr>
        </p:nvSpPr>
        <p:spPr/>
        <p:txBody>
          <a:bodyPr/>
          <a:lstStyle/>
          <a:p>
            <a:fld id="{7119A5BA-79A5-4DDE-A62E-DB18A24D11F5}"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75123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Inline TVFs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the following statements, select the one that is true of TVFs but not true of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Stored persistently in the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Can accept input parameters.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Can be referred to in a FROM clause, like a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Does not store data in the database but queries the database whenever it is called.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Can accept input parameters.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19A5BA-79A5-4DDE-A62E-DB18A24D11F5}"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71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this lesson discusses using variables to pass arguments to derived tables before the course itself covers variables. Provide "just enough" information on variables to support their use, and let the students know this will be covered thoroughly later in the course.</a:t>
            </a:r>
          </a:p>
        </p:txBody>
      </p:sp>
      <p:sp>
        <p:nvSpPr>
          <p:cNvPr id="4" name="Slide Number Placeholder 3"/>
          <p:cNvSpPr>
            <a:spLocks noGrp="1"/>
          </p:cNvSpPr>
          <p:nvPr>
            <p:ph type="sldNum" sz="quarter" idx="10"/>
          </p:nvPr>
        </p:nvSpPr>
        <p:spPr/>
        <p:txBody>
          <a:bodyPr/>
          <a:lstStyle/>
          <a:p>
            <a:fld id="{7119A5BA-79A5-4DDE-A62E-DB18A24D11F5}"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964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derived tables allow a query to work around T-SQL restrictions on the use of column aliases in query phases that logically execute before the SELECT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lifetime of the derived table is the outer query. When the outer query finishes, the derived table no longer exists.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Because the derived table definition is unpacked and processed at runtime against the underlying objects, there are no performance benefits nor specific performance costs to using them.</a:t>
            </a:r>
          </a:p>
        </p:txBody>
      </p:sp>
      <p:sp>
        <p:nvSpPr>
          <p:cNvPr id="4" name="Slide Number Placeholder 3"/>
          <p:cNvSpPr>
            <a:spLocks noGrp="1"/>
          </p:cNvSpPr>
          <p:nvPr>
            <p:ph type="sldNum" sz="quarter" idx="10"/>
          </p:nvPr>
        </p:nvSpPr>
        <p:spPr/>
        <p:txBody>
          <a:bodyPr/>
          <a:lstStyle/>
          <a:p>
            <a:fld id="{7119A5BA-79A5-4DDE-A62E-DB18A24D11F5}"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6257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207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the same query logic (return the number of distinct customers per year) to contrast the use of internal and external column aliases. Note that the outer query refers to columns defined in the inner derived table.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first example, the aliases are defined inline in the SELECT clause.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second example, the columns are defined externally to the SELECT statement, with the derived table's alias.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external method may cause testing and code maintenance issues.</a:t>
            </a:r>
          </a:p>
        </p:txBody>
      </p:sp>
      <p:sp>
        <p:nvSpPr>
          <p:cNvPr id="4" name="Slide Number Placeholder 3"/>
          <p:cNvSpPr>
            <a:spLocks noGrp="1"/>
          </p:cNvSpPr>
          <p:nvPr>
            <p:ph type="sldNum" sz="quarter" idx="10"/>
          </p:nvPr>
        </p:nvSpPr>
        <p:spPr/>
        <p:txBody>
          <a:bodyPr/>
          <a:lstStyle/>
          <a:p>
            <a:fld id="{7119A5BA-79A5-4DDE-A62E-DB18A24D11F5}"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1267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use of variables and parameters will be covered more thoroughly later in this course.</a:t>
            </a:r>
          </a:p>
        </p:txBody>
      </p:sp>
      <p:sp>
        <p:nvSpPr>
          <p:cNvPr id="4" name="Slide Number Placeholder 3"/>
          <p:cNvSpPr>
            <a:spLocks noGrp="1"/>
          </p:cNvSpPr>
          <p:nvPr>
            <p:ph type="sldNum" sz="quarter" idx="10"/>
          </p:nvPr>
        </p:nvSpPr>
        <p:spPr/>
        <p:txBody>
          <a:bodyPr/>
          <a:lstStyle/>
          <a:p>
            <a:fld id="{7119A5BA-79A5-4DDE-A62E-DB18A24D11F5}"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5926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One possible answer to the question: “How could you rewrite the previous example to eliminate one level of nesting?” is provided in the demonstration script.</a:t>
            </a:r>
          </a:p>
        </p:txBody>
      </p:sp>
      <p:sp>
        <p:nvSpPr>
          <p:cNvPr id="4" name="Slide Number Placeholder 3"/>
          <p:cNvSpPr>
            <a:spLocks noGrp="1"/>
          </p:cNvSpPr>
          <p:nvPr>
            <p:ph type="sldNum" sz="quarter" idx="10"/>
          </p:nvPr>
        </p:nvSpPr>
        <p:spPr/>
        <p:txBody>
          <a:bodyPr/>
          <a:lstStyle/>
          <a:p>
            <a:fld id="{7119A5BA-79A5-4DDE-A62E-DB18A24D11F5}"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1524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that Create Derived Tables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troubleshooting the following query, which returns an error:</a:t>
            </a: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SELECT orderyear, COUNT(DISTINCT custid) AS cust_count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FROM (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SELECT YEAR(orderdate) AS orderyear, custid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FROM Sales.Orders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WHERE empid = 354</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ORDER BY YEAR(orderdate)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AS derived_year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GROUP BY orderyear;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resolve the error?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the ORDER BY clause from the derive table query</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7119A5BA-79A5-4DDE-A62E-DB18A24D11F5}"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53484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8150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3942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Since a CTE is defined before it is used, it may be referred to more flexibly than a derived table.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creating recursive CTEs is beyond the scope of the class. To support questions that may come up, an example of a recursive CTE is included in the demonstration script for this lesson.</a:t>
            </a:r>
          </a:p>
        </p:txBody>
      </p:sp>
      <p:sp>
        <p:nvSpPr>
          <p:cNvPr id="4" name="Slide Number Placeholder 3"/>
          <p:cNvSpPr>
            <a:spLocks noGrp="1"/>
          </p:cNvSpPr>
          <p:nvPr>
            <p:ph type="sldNum" sz="quarter" idx="10"/>
          </p:nvPr>
        </p:nvSpPr>
        <p:spPr/>
        <p:txBody>
          <a:bodyPr/>
          <a:lstStyle/>
          <a:p>
            <a:fld id="{7119A5BA-79A5-4DDE-A62E-DB18A24D11F5}"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36733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the same logical query (return the number of distinct customers per year) as the derived table example in the previous lesson.</a:t>
            </a:r>
          </a:p>
        </p:txBody>
      </p:sp>
      <p:sp>
        <p:nvSpPr>
          <p:cNvPr id="4" name="Slide Number Placeholder 3"/>
          <p:cNvSpPr>
            <a:spLocks noGrp="1"/>
          </p:cNvSpPr>
          <p:nvPr>
            <p:ph type="sldNum" sz="quarter" idx="10"/>
          </p:nvPr>
        </p:nvSpPr>
        <p:spPr/>
        <p:txBody>
          <a:bodyPr/>
          <a:lstStyle/>
          <a:p>
            <a:fld id="{7119A5BA-79A5-4DDE-A62E-DB18A24D11F5}"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3898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that Create CTEs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features is required for a CTE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The query must have a WITH … AS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The query must include a GROUP BY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The query must include a CREATE FUNCTION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The query must include a nested derived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The query must have a WITH … AS clause.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19A5BA-79A5-4DDE-A62E-DB18A24D11F5}"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0623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Views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last 10 modules, you had to prepare many different T-SQL statements to support different business requirements. Because some of them used a similar table and column structure, you would like to have them reusable. You will learn how to use one of two persistent table expressions—a view.</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Writing Queries That Use Derived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Tables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department would like to compare the sales amounts between the ordered year and the previous year to calculate the growth percentage. To prepare such a report, you will learn how to use derived tables inside T-SQL statements.  </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Writing Queries That Use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CTEs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department needs an additional report showing the sales growth over the years for each customer. You could use your existing knowledge of derived tables and views, but instead you will practice how to use a CTE.</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Writing Queries That Use Inline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TVFs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learned how to write a SELECT statement against a view. However, since a view does not support parameters, you will now use an inline TVF to retrieve data as a relational table based on an input parameter.</a:t>
            </a:r>
          </a:p>
        </p:txBody>
      </p:sp>
      <p:sp>
        <p:nvSpPr>
          <p:cNvPr id="4" name="Slide Number Placeholder 3"/>
          <p:cNvSpPr>
            <a:spLocks noGrp="1"/>
          </p:cNvSpPr>
          <p:nvPr>
            <p:ph type="sldNum" sz="quarter" idx="10"/>
          </p:nvPr>
        </p:nvSpPr>
        <p:spPr/>
        <p:txBody>
          <a:bodyPr/>
          <a:lstStyle/>
          <a:p>
            <a:fld id="{7119A5BA-79A5-4DDE-A62E-DB18A24D11F5}"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62089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119A5BA-79A5-4DDE-A62E-DB18A24D11F5}"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8623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would you use a CTE rather than a derived table for a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CTEs may be written once, referenced multiple times in a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table expressions allow variables to be passed in as parameters to the expression?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Table-valued functions.</a:t>
            </a:r>
          </a:p>
        </p:txBody>
      </p:sp>
      <p:sp>
        <p:nvSpPr>
          <p:cNvPr id="4" name="Slide Number Placeholder 3"/>
          <p:cNvSpPr>
            <a:spLocks noGrp="1"/>
          </p:cNvSpPr>
          <p:nvPr>
            <p:ph type="sldNum" sz="quarter" idx="10"/>
          </p:nvPr>
        </p:nvSpPr>
        <p:spPr/>
        <p:txBody>
          <a:bodyPr/>
          <a:lstStyle/>
          <a:p>
            <a:fld id="{7119A5BA-79A5-4DDE-A62E-DB18A24D11F5}"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421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0377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444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column aliases, encryption and schema binding in a view definition are beyond the scope of this class.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covers the basics of creating views for the purposes of discussion about querying them only. For more information on views and view options, see course 20762B: </a:t>
            </a:r>
            <a:r>
              <a:rPr lang="en-GB" sz="1000" i="1" dirty="0">
                <a:latin typeface="Arial" panose="020B0604020202020204" pitchFamily="34" charset="0"/>
                <a:ea typeface="Calibri" panose="020F0502020204030204" pitchFamily="34" charset="0"/>
                <a:cs typeface="Times New Roman" panose="02020603050405020304" pitchFamily="18" charset="0"/>
              </a:rPr>
              <a:t>Developing Microsoft SQL Server Databases</a:t>
            </a:r>
            <a:r>
              <a:rPr lang="en-GB" sz="1000" dirty="0">
                <a:latin typeface="Arial" panose="020B0604020202020204" pitchFamily="34" charset="0"/>
                <a:ea typeface="Calibri" panose="020F0502020204030204" pitchFamily="34" charset="0"/>
                <a:cs typeface="Times New Roman" panose="02020603050405020304" pitchFamily="18" charset="0"/>
              </a:rPr>
              <a:t>. Keep this discussion very high level.</a:t>
            </a:r>
          </a:p>
        </p:txBody>
      </p:sp>
      <p:sp>
        <p:nvSpPr>
          <p:cNvPr id="4" name="Slide Number Placeholder 3"/>
          <p:cNvSpPr>
            <a:spLocks noGrp="1"/>
          </p:cNvSpPr>
          <p:nvPr>
            <p:ph type="sldNum" sz="quarter" idx="10"/>
          </p:nvPr>
        </p:nvSpPr>
        <p:spPr/>
        <p:txBody>
          <a:bodyPr/>
          <a:lstStyle/>
          <a:p>
            <a:fld id="{7119A5BA-79A5-4DDE-A62E-DB18A24D11F5}"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3279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Views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press Enter, and then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Your DBAs want to grant access to Sales users on the Customers table in the Sales database. However, they also need to prevent Sales users from reading values in the Customers.Relationship column. How can they set up this access?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view that queries the Customers table but does not include the Relationship column. Grant access to the view and not to the table</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7119A5BA-79A5-4DDE-A62E-DB18A24D11F5}"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089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7119A5BA-79A5-4DDE-A62E-DB18A24D11F5}"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5505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multi-statement TVFs are beyond the scope of this course. For more information, see course 20764C or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Table-Valued Functions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http://go.microsoft.com/fwlink/?LinkID=394806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Note: many dynamic management views (DMVs) are actually dynamic management functions (DMFs). Since students are likely to need to do metadata and system catalog querying, there is good justification for including the use of TVFs at this point.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119A5BA-79A5-4DDE-A62E-DB18A24D11F5}"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529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content is included to comply with the objective domain for the course. Refer to course 10776 for more information.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Though the use of GO was omitted for clarity, remember that CREATE FUNCTION (like CREATE VIEW) must be the only statement in the batch.</a:t>
            </a:r>
          </a:p>
        </p:txBody>
      </p:sp>
      <p:sp>
        <p:nvSpPr>
          <p:cNvPr id="4" name="Slide Number Placeholder 3"/>
          <p:cNvSpPr>
            <a:spLocks noGrp="1"/>
          </p:cNvSpPr>
          <p:nvPr>
            <p:ph type="sldNum" sz="quarter" idx="10"/>
          </p:nvPr>
        </p:nvSpPr>
        <p:spPr/>
        <p:txBody>
          <a:bodyPr/>
          <a:lstStyle/>
          <a:p>
            <a:fld id="{7119A5BA-79A5-4DDE-A62E-DB18A24D11F5}"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Using Table Expressions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1526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2695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24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4050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1609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3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11577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737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62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37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91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70524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87824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17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Using Table Expressions
</a:t>
            </a:r>
            <a:endParaRPr lang="en-GB" dirty="0"/>
          </a:p>
        </p:txBody>
      </p:sp>
    </p:spTree>
    <p:custDataLst>
      <p:tags r:id="rId1"/>
    </p:custDataLst>
    <p:extLst>
      <p:ext uri="{BB962C8B-B14F-4D97-AF65-F5344CB8AC3E}">
        <p14:creationId xmlns:p14="http://schemas.microsoft.com/office/powerpoint/2010/main" val="350320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from Inline TVFs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SELECT from function</a:t>
            </a:r>
          </a:p>
          <a:p>
            <a:pPr lvl="0"/>
            <a:r>
              <a:rPr lang="en-US" b="0" kern="0" dirty="0">
                <a:solidFill>
                  <a:srgbClr val="000000"/>
                </a:solidFill>
              </a:rPr>
              <a:t>Use two-part name</a:t>
            </a:r>
          </a:p>
          <a:p>
            <a:pPr lvl="0"/>
            <a:r>
              <a:rPr lang="en-US" b="0" kern="0" dirty="0">
                <a:solidFill>
                  <a:srgbClr val="000000"/>
                </a:solidFill>
              </a:rPr>
              <a:t>Pass in parameters</a:t>
            </a:r>
          </a:p>
          <a:p>
            <a:pPr lvl="0"/>
            <a:endParaRPr lang="en-US" b="0" kern="0" dirty="0">
              <a:solidFill>
                <a:srgbClr val="000000"/>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609154085"/>
              </p:ext>
            </p:extLst>
          </p:nvPr>
        </p:nvGraphicFramePr>
        <p:xfrm>
          <a:off x="500964" y="4150787"/>
          <a:ext cx="7728636" cy="1645920"/>
        </p:xfrm>
        <a:graphic>
          <a:graphicData uri="http://schemas.openxmlformats.org/drawingml/2006/table">
            <a:tbl>
              <a:tblPr firstRow="1" bandRow="1">
                <a:tableStyleId>{B301B821-A1FF-4177-AEE7-76D212191A09}</a:tableStyleId>
              </a:tblPr>
              <a:tblGrid>
                <a:gridCol w="3369975">
                  <a:extLst>
                    <a:ext uri="{9D8B030D-6E8A-4147-A177-3AD203B41FA5}">
                      <a16:colId xmlns:a16="http://schemas.microsoft.com/office/drawing/2014/main" val="20000"/>
                    </a:ext>
                  </a:extLst>
                </a:gridCol>
                <a:gridCol w="4358661">
                  <a:extLst>
                    <a:ext uri="{9D8B030D-6E8A-4147-A177-3AD203B41FA5}">
                      <a16:colId xmlns:a16="http://schemas.microsoft.com/office/drawing/2014/main" val="20001"/>
                    </a:ext>
                  </a:extLst>
                </a:gridCol>
              </a:tblGrid>
              <a:tr h="0">
                <a:tc>
                  <a:txBody>
                    <a:bodyPr/>
                    <a:lstStyle/>
                    <a:p>
                      <a:r>
                        <a:rPr lang="en-US" sz="2400" b="0" dirty="0">
                          <a:latin typeface="Segoe UI Light" panose="020B0502040204020203" pitchFamily="34" charset="0"/>
                          <a:cs typeface="Segoe UI Light" panose="020B0502040204020203" pitchFamily="34" charset="0"/>
                        </a:rPr>
                        <a:t>orderid</a:t>
                      </a: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US" sz="2400" b="0" dirty="0">
                          <a:latin typeface="Segoe UI Light" panose="020B0502040204020203" pitchFamily="34" charset="0"/>
                          <a:cs typeface="Segoe UI Light" panose="020B0502040204020203" pitchFamily="34" charset="0"/>
                        </a:rPr>
                        <a:t>line_total</a:t>
                      </a: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2462.40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a:latin typeface="Segoe UI Light" panose="020B0502040204020203" pitchFamily="34" charset="0"/>
                          <a:cs typeface="Segoe UI Light" panose="020B0502040204020203" pitchFamily="34" charset="0"/>
                        </a:rPr>
                        <a:t>47.50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latin typeface="Segoe UI Light" panose="020B0502040204020203" pitchFamily="34" charset="0"/>
                          <a:cs typeface="Segoe UI Light" panose="020B0502040204020203" pitchFamily="34" charset="0"/>
                        </a:rPr>
                        <a:t>10252</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a:latin typeface="Segoe UI Light" panose="020B0502040204020203" pitchFamily="34" charset="0"/>
                          <a:cs typeface="Segoe UI Light" panose="020B0502040204020203" pitchFamily="34" charset="0"/>
                        </a:rPr>
                        <a:t>1088.00</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481914" y="2793832"/>
            <a:ext cx="7747686" cy="70788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line_total</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fn_LineTotal</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10252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LT</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45032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95896f9-176b-4c32-acf3-0ec4793c5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Inline TVFs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inline TVFs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663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Derived Tables</a:t>
            </a:r>
            <a:endParaRPr lang="en-GB" dirty="0"/>
          </a:p>
        </p:txBody>
      </p:sp>
      <p:sp>
        <p:nvSpPr>
          <p:cNvPr id="3" name="Text Placeholder 2"/>
          <p:cNvSpPr>
            <a:spLocks noGrp="1"/>
          </p:cNvSpPr>
          <p:nvPr>
            <p:ph type="body" idx="1"/>
          </p:nvPr>
        </p:nvSpPr>
        <p:spPr/>
        <p:txBody>
          <a:bodyPr/>
          <a:lstStyle/>
          <a:p>
            <a:r>
              <a:rPr lang="en-GB" dirty="0" smtClean="0"/>
              <a:t>Writing Queries with Derived Tables
Guidelines for Derived Tables
Using Aliases for Column Names in Derived Tables
Passing Arguments to Derived Tables
Nesting and Reusing Derived Tables
Demonstration: Using Derived Tables</a:t>
            </a:r>
            <a:endParaRPr lang="en-GB" dirty="0"/>
          </a:p>
        </p:txBody>
      </p:sp>
    </p:spTree>
    <p:custDataLst>
      <p:tags r:id="rId1"/>
    </p:custDataLst>
    <p:extLst>
      <p:ext uri="{BB962C8B-B14F-4D97-AF65-F5344CB8AC3E}">
        <p14:creationId xmlns:p14="http://schemas.microsoft.com/office/powerpoint/2010/main" val="300351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Derived Tables</a:t>
            </a:r>
            <a:endParaRPr lang="en-GB" dirty="0"/>
          </a:p>
        </p:txBody>
      </p:sp>
      <p:sp>
        <p:nvSpPr>
          <p:cNvPr id="4" name="Content Placeholder 2"/>
          <p:cNvSpPr txBox="1">
            <a:spLocks/>
          </p:cNvSpPr>
          <p:nvPr/>
        </p:nvSpPr>
        <p:spPr>
          <a:xfrm>
            <a:off x="458788" y="1021214"/>
            <a:ext cx="8405812" cy="5836785"/>
          </a:xfrm>
          <a:prstGeom prst="rect">
            <a:avLst/>
          </a:prstGeom>
        </p:spPr>
        <p:txBody>
          <a:bodyPr>
            <a:normAutofit fontScale="925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0000"/>
              </a:lnSpc>
            </a:pPr>
            <a:r>
              <a:rPr lang="en-US" b="0" kern="0" dirty="0">
                <a:solidFill>
                  <a:srgbClr val="000000"/>
                </a:solidFill>
              </a:rPr>
              <a:t>Derived tables are named query expressions created within an outer SELECT statement</a:t>
            </a:r>
          </a:p>
          <a:p>
            <a:pPr lvl="0">
              <a:lnSpc>
                <a:spcPct val="120000"/>
              </a:lnSpc>
            </a:pPr>
            <a:r>
              <a:rPr lang="en-US" b="0" kern="0" dirty="0">
                <a:solidFill>
                  <a:srgbClr val="000000"/>
                </a:solidFill>
              </a:rPr>
              <a:t>Not stored in database—represents a virtual relational table</a:t>
            </a:r>
          </a:p>
          <a:p>
            <a:pPr lvl="0">
              <a:lnSpc>
                <a:spcPct val="120000"/>
              </a:lnSpc>
            </a:pPr>
            <a:r>
              <a:rPr lang="en-US" b="0" kern="0" dirty="0">
                <a:solidFill>
                  <a:srgbClr val="000000"/>
                </a:solidFill>
              </a:rPr>
              <a:t>When processed, unpacked into query against underlying referenced objects</a:t>
            </a:r>
          </a:p>
          <a:p>
            <a:pPr lvl="0"/>
            <a:r>
              <a:rPr lang="en-US" b="0" kern="0" dirty="0">
                <a:solidFill>
                  <a:srgbClr val="000000"/>
                </a:solidFill>
              </a:rPr>
              <a:t>Allow you to write more modular queries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lnSpc>
                <a:spcPct val="110000"/>
              </a:lnSpc>
            </a:pPr>
            <a:r>
              <a:rPr lang="en-US" b="0" kern="0" dirty="0">
                <a:solidFill>
                  <a:srgbClr val="000000"/>
                </a:solidFill>
              </a:rPr>
              <a:t>Scope of a derived table is the query in which it is defined</a:t>
            </a:r>
          </a:p>
          <a:p>
            <a:pPr lvl="0"/>
            <a:endParaRPr lang="en-US" b="0" kern="0" dirty="0">
              <a:solidFill>
                <a:srgbClr val="000000"/>
              </a:solidFill>
            </a:endParaRPr>
          </a:p>
        </p:txBody>
      </p:sp>
      <p:sp>
        <p:nvSpPr>
          <p:cNvPr id="5" name="AutoShape 3"/>
          <p:cNvSpPr>
            <a:spLocks noChangeArrowheads="1"/>
          </p:cNvSpPr>
          <p:nvPr/>
        </p:nvSpPr>
        <p:spPr bwMode="auto">
          <a:xfrm>
            <a:off x="727429" y="4119391"/>
            <a:ext cx="7574692"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column_list</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derived_table_definition</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derived_table_alias</a:t>
            </a:r>
            <a:r>
              <a:rPr lang="en-US" sz="2000" b="0" dirty="0">
                <a:solidFill>
                  <a:srgbClr val="808080"/>
                </a:solidFill>
                <a:latin typeface="Lucida Sans Unicode" panose="020B0602030504020204" pitchFamily="34" charset="0"/>
                <a:cs typeface="Lucida Sans Unicode" panose="020B0602030504020204" pitchFamily="34" charset="0"/>
              </a:rPr>
              <a:t>&gt;;</a:t>
            </a:r>
          </a:p>
        </p:txBody>
      </p:sp>
    </p:spTree>
    <p:custDataLst>
      <p:tags r:id="rId1"/>
    </p:custDataLst>
    <p:extLst>
      <p:ext uri="{BB962C8B-B14F-4D97-AF65-F5344CB8AC3E}">
        <p14:creationId xmlns:p14="http://schemas.microsoft.com/office/powerpoint/2010/main" val="139320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Guidelines for Derived Tables</a:t>
            </a:r>
            <a:endParaRPr lang="en-GB" dirty="0"/>
          </a:p>
        </p:txBody>
      </p:sp>
      <p:sp>
        <p:nvSpPr>
          <p:cNvPr id="5" name="AutoShape 22"/>
          <p:cNvSpPr>
            <a:spLocks noChangeArrowheads="1"/>
          </p:cNvSpPr>
          <p:nvPr/>
        </p:nvSpPr>
        <p:spPr bwMode="auto">
          <a:xfrm>
            <a:off x="679623" y="2097540"/>
            <a:ext cx="3511534" cy="4150058"/>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solidFill>
                <a:schemeClr val="bg1"/>
              </a:solidFill>
            </a:endParaRPr>
          </a:p>
        </p:txBody>
      </p:sp>
      <p:sp>
        <p:nvSpPr>
          <p:cNvPr id="6" name="Text Box 99"/>
          <p:cNvSpPr txBox="1">
            <a:spLocks noChangeArrowheads="1"/>
          </p:cNvSpPr>
          <p:nvPr/>
        </p:nvSpPr>
        <p:spPr bwMode="auto">
          <a:xfrm>
            <a:off x="679623" y="1085649"/>
            <a:ext cx="3511534" cy="1011890"/>
          </a:xfrm>
          <a:prstGeom prst="rect">
            <a:avLst/>
          </a:prstGeom>
          <a:solidFill>
            <a:srgbClr val="00188F"/>
          </a:solidFill>
          <a:ln w="9525" algn="ctr">
            <a:noFill/>
            <a:round/>
            <a:headEnd/>
            <a:tailEnd/>
          </a:ln>
        </p:spPr>
        <p:txBody>
          <a:bodyPr lIns="274320" tIns="109728" anchor="ctr"/>
          <a:lstStyle/>
          <a:p>
            <a:pPr algn="ctr"/>
            <a:r>
              <a:rPr lang="en-US" sz="2400" b="0" dirty="0">
                <a:solidFill>
                  <a:schemeClr val="bg1"/>
                </a:solidFill>
                <a:latin typeface="Segoe UI Light" panose="020B0502040204020203" pitchFamily="34" charset="0"/>
                <a:cs typeface="Segoe UI Light" panose="020B0502040204020203" pitchFamily="34" charset="0"/>
              </a:rPr>
              <a:t>Derived Tables Must</a:t>
            </a:r>
          </a:p>
        </p:txBody>
      </p:sp>
      <p:sp>
        <p:nvSpPr>
          <p:cNvPr id="7" name="Rectangle 6"/>
          <p:cNvSpPr/>
          <p:nvPr/>
        </p:nvSpPr>
        <p:spPr>
          <a:xfrm>
            <a:off x="907830" y="2212929"/>
            <a:ext cx="3120907" cy="3806112"/>
          </a:xfrm>
          <a:prstGeom prst="rect">
            <a:avLst/>
          </a:prstGeom>
        </p:spPr>
        <p:txBody>
          <a:bodyPr lIns="0" tIns="0" rIns="0" bIns="0"/>
          <a:lstStyle/>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an alias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names for all columns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Have unique names for all columns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Not use an ORDER BY clause (without TOP or OFFSET/FETCH)</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Not be referred to multiple times in the same query</a:t>
            </a:r>
          </a:p>
        </p:txBody>
      </p:sp>
      <p:sp>
        <p:nvSpPr>
          <p:cNvPr id="8" name="AutoShape 22"/>
          <p:cNvSpPr>
            <a:spLocks noChangeArrowheads="1"/>
          </p:cNvSpPr>
          <p:nvPr/>
        </p:nvSpPr>
        <p:spPr bwMode="auto">
          <a:xfrm>
            <a:off x="4782065" y="2097539"/>
            <a:ext cx="3524455" cy="4157743"/>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solidFill>
                <a:schemeClr val="bg1"/>
              </a:solidFill>
            </a:endParaRPr>
          </a:p>
        </p:txBody>
      </p:sp>
      <p:sp>
        <p:nvSpPr>
          <p:cNvPr id="9" name="Text Box 99"/>
          <p:cNvSpPr txBox="1">
            <a:spLocks noChangeArrowheads="1"/>
          </p:cNvSpPr>
          <p:nvPr/>
        </p:nvSpPr>
        <p:spPr bwMode="auto">
          <a:xfrm>
            <a:off x="4782065" y="1085649"/>
            <a:ext cx="3524455" cy="1011890"/>
          </a:xfrm>
          <a:prstGeom prst="rect">
            <a:avLst/>
          </a:prstGeom>
          <a:solidFill>
            <a:srgbClr val="00188F"/>
          </a:solidFill>
          <a:ln w="9525" algn="ctr">
            <a:noFill/>
            <a:round/>
            <a:headEnd/>
            <a:tailEnd/>
          </a:ln>
        </p:spPr>
        <p:txBody>
          <a:bodyPr lIns="274320" tIns="109728" anchor="ctr"/>
          <a:lstStyle/>
          <a:p>
            <a:pPr algn="ctr"/>
            <a:r>
              <a:rPr lang="en-US" sz="2400" b="0" dirty="0">
                <a:solidFill>
                  <a:schemeClr val="bg1"/>
                </a:solidFill>
                <a:latin typeface="Segoe UI Light" panose="020B0502040204020203" pitchFamily="34" charset="0"/>
                <a:cs typeface="Segoe UI Light" panose="020B0502040204020203" pitchFamily="34" charset="0"/>
              </a:rPr>
              <a:t>Derived Tables May</a:t>
            </a:r>
          </a:p>
        </p:txBody>
      </p:sp>
      <p:sp>
        <p:nvSpPr>
          <p:cNvPr id="10" name="Rectangle 9"/>
          <p:cNvSpPr/>
          <p:nvPr/>
        </p:nvSpPr>
        <p:spPr>
          <a:xfrm>
            <a:off x="4998732" y="2227687"/>
            <a:ext cx="3132390" cy="3806113"/>
          </a:xfrm>
          <a:prstGeom prst="rect">
            <a:avLst/>
          </a:prstGeom>
        </p:spPr>
        <p:txBody>
          <a:bodyPr lIns="0" tIns="0" rIns="0" bIns="0"/>
          <a:lstStyle/>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Use internal or external aliases for columns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Refer to parameters and/or variables</a:t>
            </a:r>
          </a:p>
          <a:p>
            <a:pPr marL="166688" indent="-166688">
              <a:buFont typeface="Arial" pitchFamily="34" charset="0"/>
              <a:buChar char="•"/>
              <a:defRPr/>
            </a:pPr>
            <a:r>
              <a:rPr lang="en-US" sz="2200" b="0" dirty="0">
                <a:solidFill>
                  <a:schemeClr val="bg1"/>
                </a:solidFill>
                <a:latin typeface="Segoe UI Light" panose="020B0502040204020203" pitchFamily="34" charset="0"/>
                <a:cs typeface="Segoe UI Light" panose="020B0502040204020203" pitchFamily="34" charset="0"/>
              </a:rPr>
              <a:t>Be nested within other derived tables</a:t>
            </a:r>
          </a:p>
        </p:txBody>
      </p:sp>
    </p:spTree>
    <p:custDataLst>
      <p:tags r:id="rId1"/>
    </p:custDataLst>
    <p:extLst>
      <p:ext uri="{BB962C8B-B14F-4D97-AF65-F5344CB8AC3E}">
        <p14:creationId xmlns:p14="http://schemas.microsoft.com/office/powerpoint/2010/main" val="362573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Aliases for Column Names in Derived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Column aliases may be defined inline: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Column aliases may be defined externally:</a:t>
            </a:r>
          </a:p>
          <a:p>
            <a:pPr lvl="0"/>
            <a:endParaRPr lang="en-US" b="0" kern="0" dirty="0">
              <a:solidFill>
                <a:srgbClr val="000000"/>
              </a:solidFill>
            </a:endParaRPr>
          </a:p>
        </p:txBody>
      </p:sp>
      <p:sp>
        <p:nvSpPr>
          <p:cNvPr id="5" name="AutoShape 3"/>
          <p:cNvSpPr>
            <a:spLocks noChangeArrowheads="1"/>
          </p:cNvSpPr>
          <p:nvPr/>
        </p:nvSpPr>
        <p:spPr bwMode="auto">
          <a:xfrm>
            <a:off x="554939" y="1629458"/>
            <a:ext cx="7983580" cy="1534478"/>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cust_count</a:t>
            </a:r>
          </a:p>
          <a:p>
            <a:pPr lvl="0"/>
            <a:r>
              <a:rPr lang="en-US" b="0" dirty="0">
                <a:solidFill>
                  <a:srgbClr val="0000FF"/>
                </a:solidFill>
                <a:latin typeface="Lucida Sans Unicode" panose="020B0602030504020204" pitchFamily="34" charset="0"/>
                <a:cs typeface="Lucida Sans Unicode" panose="020B0602030504020204" pitchFamily="34" charset="0"/>
              </a:rPr>
              <a:t>FROM </a:t>
            </a:r>
            <a:r>
              <a:rPr lang="en-US" b="0" dirty="0">
                <a:solidFill>
                  <a:srgbClr val="808080"/>
                </a:solidFill>
                <a:latin typeface="Lucida Sans Unicode" panose="020B0602030504020204" pitchFamily="34" charset="0"/>
                <a:cs typeface="Lucida Sans Unicode" panose="020B0602030504020204" pitchFamily="34" charset="0"/>
              </a:rPr>
              <a:t>(	</a:t>
            </a:r>
          </a:p>
          <a:p>
            <a:pPr lvl="0"/>
            <a:r>
              <a:rPr lang="en-US" b="0" dirty="0">
                <a:solidFill>
                  <a:srgbClr val="808080"/>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 </a:t>
            </a:r>
          </a:p>
          <a:p>
            <a:pPr lvl="0"/>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derived_year</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endParaRPr lang="en-US" b="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554939" y="4043191"/>
            <a:ext cx="7983580" cy="182219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cust_count</a:t>
            </a:r>
          </a:p>
          <a:p>
            <a:pPr lvl="0"/>
            <a:r>
              <a:rPr lang="en-US" b="0" dirty="0">
                <a:solidFill>
                  <a:srgbClr val="0000FF"/>
                </a:solidFill>
                <a:latin typeface="Lucida Sans Unicode" panose="020B0602030504020204" pitchFamily="34" charset="0"/>
                <a:cs typeface="Lucida Sans Unicode" panose="020B0602030504020204" pitchFamily="34" charset="0"/>
              </a:rPr>
              <a:t>FROM </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808080"/>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SELECT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a:t>
            </a:r>
          </a:p>
          <a:p>
            <a:pPr lvl="0"/>
            <a:r>
              <a:rPr lang="en-US" b="0" dirty="0">
                <a:solidFill>
                  <a:srgbClr val="0000FF"/>
                </a:solidFill>
                <a:latin typeface="Lucida Sans Unicode" panose="020B0602030504020204" pitchFamily="34" charset="0"/>
                <a:cs typeface="Lucida Sans Unicode" panose="020B0602030504020204" pitchFamily="34" charset="0"/>
              </a:rPr>
              <a:t>	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 </a:t>
            </a:r>
            <a:endParaRPr lang="en-US"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prstClr val="black"/>
                </a:solidFill>
                <a:latin typeface="Lucida Sans Unicode" panose="020B0602030504020204" pitchFamily="34" charset="0"/>
                <a:cs typeface="Lucida Sans Unicode" panose="020B0602030504020204" pitchFamily="34" charset="0"/>
              </a:rPr>
              <a:t>	derived_year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orderyear</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79744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e8ffe60-f162-4c7e-84fb-f20ff115e6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Arguments to Derived Tables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Derived tables may refer to arguments</a:t>
            </a:r>
          </a:p>
          <a:p>
            <a:r>
              <a:rPr lang="en-US" b="0" kern="0" dirty="0" smtClean="0"/>
              <a:t>Arguments might be:</a:t>
            </a:r>
          </a:p>
          <a:p>
            <a:pPr lvl="1"/>
            <a:r>
              <a:rPr lang="en-US" b="0" kern="0" dirty="0" smtClean="0"/>
              <a:t>Variables declared in the same batch as the SELECT statement</a:t>
            </a:r>
          </a:p>
          <a:p>
            <a:pPr lvl="1"/>
            <a:r>
              <a:rPr lang="en-US" b="0" kern="0" dirty="0" smtClean="0"/>
              <a:t>Parameters passed into a table-valued function or stored procedure</a:t>
            </a:r>
          </a:p>
          <a:p>
            <a:pPr lvl="1"/>
            <a:endParaRPr lang="en-US" b="0" kern="0" dirty="0"/>
          </a:p>
        </p:txBody>
      </p:sp>
      <p:sp>
        <p:nvSpPr>
          <p:cNvPr id="6" name="AutoShape 3"/>
          <p:cNvSpPr>
            <a:spLocks noChangeArrowheads="1"/>
          </p:cNvSpPr>
          <p:nvPr/>
        </p:nvSpPr>
        <p:spPr bwMode="auto">
          <a:xfrm>
            <a:off x="458788" y="3725595"/>
            <a:ext cx="7983580" cy="2554545"/>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DECLARE</a:t>
            </a:r>
            <a:r>
              <a:rPr lang="en-US" sz="2000" b="0" dirty="0">
                <a:solidFill>
                  <a:prstClr val="black"/>
                </a:solidFill>
                <a:latin typeface="Lucida Sans Unicode" panose="020B0602030504020204" pitchFamily="34" charset="0"/>
                <a:cs typeface="Lucida Sans Unicode" panose="020B0602030504020204" pitchFamily="34" charset="0"/>
              </a:rPr>
              <a:t> @emp_id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9</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DISTINCT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cust_count</a:t>
            </a:r>
          </a:p>
          <a:p>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custid</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@emp_id</a:t>
            </a:r>
          </a:p>
          <a:p>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derived_year</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402992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449e3b-7f7a-479f-8e6d-041c5acfff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Nesting and Reusing Derived Tables</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Derived tables may be nested, though not recommended:</a:t>
            </a:r>
          </a:p>
          <a:p>
            <a:endParaRPr lang="en-US" b="0" kern="0" dirty="0" smtClean="0"/>
          </a:p>
          <a:p>
            <a:endParaRPr lang="en-US" b="0" kern="0" dirty="0" smtClean="0"/>
          </a:p>
          <a:p>
            <a:endParaRPr lang="en-US" b="0" kern="0" dirty="0" smtClean="0"/>
          </a:p>
          <a:p>
            <a:endParaRPr lang="en-US" b="0" kern="0" dirty="0" smtClean="0"/>
          </a:p>
          <a:p>
            <a:endParaRPr lang="en-US" b="0" kern="0" dirty="0" smtClean="0"/>
          </a:p>
          <a:p>
            <a:endParaRPr lang="en-US" b="0" kern="0" dirty="0" smtClean="0"/>
          </a:p>
          <a:p>
            <a:r>
              <a:rPr lang="en-US" b="0" kern="0" dirty="0" smtClean="0"/>
              <a:t>Derived tables may not be referred to multiple times in the same query</a:t>
            </a:r>
          </a:p>
          <a:p>
            <a:pPr lvl="1"/>
            <a:r>
              <a:rPr lang="en-US" b="0" kern="0" dirty="0" smtClean="0"/>
              <a:t>Each reference must be separately defined</a:t>
            </a:r>
            <a:endParaRPr lang="en-US" b="0" kern="0" dirty="0"/>
          </a:p>
        </p:txBody>
      </p:sp>
      <p:sp>
        <p:nvSpPr>
          <p:cNvPr id="6" name="AutoShape 3"/>
          <p:cNvSpPr>
            <a:spLocks noChangeArrowheads="1"/>
          </p:cNvSpPr>
          <p:nvPr/>
        </p:nvSpPr>
        <p:spPr bwMode="auto">
          <a:xfrm>
            <a:off x="641437" y="2077938"/>
            <a:ext cx="7983580" cy="2554545"/>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cust_count</a:t>
            </a:r>
          </a:p>
          <a:p>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DISTINCT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cust_count</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orderyear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custid</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derived_table_1</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derived_table_2</a:t>
            </a:r>
          </a:p>
          <a:p>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cust_count </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prstClr val="black"/>
                </a:solidFill>
                <a:latin typeface="Lucida Sans Unicode" panose="020B0602030504020204" pitchFamily="34" charset="0"/>
                <a:cs typeface="Lucida Sans Unicode" panose="020B0602030504020204" pitchFamily="34" charset="0"/>
              </a:rPr>
              <a:t> 80</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91771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2d1485e-3fc1-49ce-b2bc-535e8f26885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Derived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that create derived tables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68596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0dd58d3-8a44-44fd-970a-476669e0c8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Using CTEs</a:t>
            </a:r>
            <a:endParaRPr lang="en-GB" dirty="0"/>
          </a:p>
        </p:txBody>
      </p:sp>
      <p:sp>
        <p:nvSpPr>
          <p:cNvPr id="3" name="Text Placeholder 2"/>
          <p:cNvSpPr>
            <a:spLocks noGrp="1"/>
          </p:cNvSpPr>
          <p:nvPr>
            <p:ph type="body" idx="1"/>
          </p:nvPr>
        </p:nvSpPr>
        <p:spPr/>
        <p:txBody>
          <a:bodyPr/>
          <a:lstStyle/>
          <a:p>
            <a:r>
              <a:rPr lang="en-GB" dirty="0" smtClean="0"/>
              <a:t>Writing Queries with CTEs
Creating Queries with Common Table Expressions
Demonstration: Using CTEs</a:t>
            </a:r>
            <a:endParaRPr lang="en-GB" dirty="0"/>
          </a:p>
        </p:txBody>
      </p:sp>
    </p:spTree>
    <p:custDataLst>
      <p:tags r:id="rId1"/>
    </p:custDataLst>
    <p:extLst>
      <p:ext uri="{BB962C8B-B14F-4D97-AF65-F5344CB8AC3E}">
        <p14:creationId xmlns:p14="http://schemas.microsoft.com/office/powerpoint/2010/main" val="41333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Views
Using Inline TVFs
Using Derived Tables
Using CTEs</a:t>
            </a:r>
            <a:endParaRPr lang="en-GB" dirty="0"/>
          </a:p>
        </p:txBody>
      </p:sp>
    </p:spTree>
    <p:custDataLst>
      <p:tags r:id="rId1"/>
    </p:custDataLst>
    <p:extLst>
      <p:ext uri="{BB962C8B-B14F-4D97-AF65-F5344CB8AC3E}">
        <p14:creationId xmlns:p14="http://schemas.microsoft.com/office/powerpoint/2010/main" val="3845342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0af3dc5-df76-4dd5-9341-ae17ef0972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CTEs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CTEs are named table expressions defined in a query</a:t>
            </a:r>
          </a:p>
          <a:p>
            <a:pPr lvl="0"/>
            <a:r>
              <a:rPr lang="en-US" b="0" kern="0" dirty="0">
                <a:solidFill>
                  <a:srgbClr val="000000"/>
                </a:solidFill>
              </a:rPr>
              <a:t>CTEs are similar to derived tables in scope and naming requirements</a:t>
            </a:r>
          </a:p>
          <a:p>
            <a:pPr lvl="0"/>
            <a:r>
              <a:rPr lang="en-US" b="0" kern="0" dirty="0">
                <a:solidFill>
                  <a:srgbClr val="000000"/>
                </a:solidFill>
              </a:rPr>
              <a:t>Unlike derived tables, CTEs support multiple definitions, multiple references, and </a:t>
            </a:r>
            <a:r>
              <a:rPr lang="en-US" b="0" kern="0" dirty="0" smtClean="0">
                <a:solidFill>
                  <a:srgbClr val="000000"/>
                </a:solidFill>
              </a:rPr>
              <a:t>recursion</a:t>
            </a:r>
            <a:endParaRPr lang="en-US" b="0" kern="0" dirty="0">
              <a:solidFill>
                <a:srgbClr val="000000"/>
              </a:solidFill>
            </a:endParaRPr>
          </a:p>
        </p:txBody>
      </p:sp>
      <p:sp>
        <p:nvSpPr>
          <p:cNvPr id="5" name="AutoShape 3"/>
          <p:cNvSpPr>
            <a:spLocks noChangeArrowheads="1"/>
          </p:cNvSpPr>
          <p:nvPr/>
        </p:nvSpPr>
        <p:spPr bwMode="auto">
          <a:xfrm>
            <a:off x="651229" y="3938629"/>
            <a:ext cx="7574692" cy="1485022"/>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WITH &lt;CTE_name&gt;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AS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&lt;CTE_definition&gt;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		)</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&lt;outer query referencing CTE&gt;;</a:t>
            </a:r>
          </a:p>
        </p:txBody>
      </p:sp>
    </p:spTree>
    <p:custDataLst>
      <p:tags r:id="rId1"/>
    </p:custDataLst>
    <p:extLst>
      <p:ext uri="{BB962C8B-B14F-4D97-AF65-F5344CB8AC3E}">
        <p14:creationId xmlns:p14="http://schemas.microsoft.com/office/powerpoint/2010/main" val="111169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fc2462a-ab53-4e08-b330-0a8e9a892e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Queries with Common Table Expressions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To create a CTE:</a:t>
            </a:r>
          </a:p>
          <a:p>
            <a:pPr lvl="1"/>
            <a:r>
              <a:rPr lang="en-US" b="0" kern="0" dirty="0">
                <a:solidFill>
                  <a:srgbClr val="000000"/>
                </a:solidFill>
              </a:rPr>
              <a:t>Define the table expression in a WITH clause</a:t>
            </a:r>
          </a:p>
          <a:p>
            <a:pPr lvl="1"/>
            <a:r>
              <a:rPr lang="en-US" b="0" kern="0" dirty="0">
                <a:solidFill>
                  <a:srgbClr val="000000"/>
                </a:solidFill>
              </a:rPr>
              <a:t>Assign column aliases (inline or external)</a:t>
            </a:r>
          </a:p>
          <a:p>
            <a:pPr lvl="1"/>
            <a:r>
              <a:rPr lang="en-US" b="0" kern="0" dirty="0">
                <a:solidFill>
                  <a:srgbClr val="000000"/>
                </a:solidFill>
              </a:rPr>
              <a:t>Pass arguments if desired</a:t>
            </a:r>
          </a:p>
          <a:p>
            <a:pPr lvl="1"/>
            <a:r>
              <a:rPr lang="en-US" b="0" kern="0" dirty="0">
                <a:solidFill>
                  <a:srgbClr val="000000"/>
                </a:solidFill>
              </a:rPr>
              <a:t>Reference the CTE in the outer query</a:t>
            </a:r>
          </a:p>
          <a:p>
            <a:pPr lvl="1"/>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641436" y="3429149"/>
            <a:ext cx="7983580" cy="2554545"/>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WITH</a:t>
            </a:r>
            <a:r>
              <a:rPr lang="en-US" sz="2000" b="0" dirty="0">
                <a:solidFill>
                  <a:prstClr val="black"/>
                </a:solidFill>
                <a:latin typeface="Lucida Sans Unicode" panose="020B0602030504020204" pitchFamily="34" charset="0"/>
                <a:cs typeface="Lucida Sans Unicode" panose="020B0602030504020204" pitchFamily="34" charset="0"/>
              </a:rPr>
              <a:t> CTE_year </a:t>
            </a:r>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custid</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DISTINCT</a:t>
            </a:r>
            <a:r>
              <a:rPr lang="en-US" sz="2000" b="0" dirty="0">
                <a:solidFill>
                  <a:prstClr val="black"/>
                </a:solidFill>
                <a:latin typeface="Lucida Sans Unicode" panose="020B0602030504020204" pitchFamily="34" charset="0"/>
                <a:cs typeface="Lucida Sans Unicode" panose="020B0602030504020204" pitchFamily="34" charset="0"/>
              </a:rPr>
              <a:t> custid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cust_count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CTE_year</a:t>
            </a:r>
          </a:p>
          <a:p>
            <a:pPr lvl="0"/>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orderyear</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26880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85b7228-36bd-45be-b4ff-57eb5fd26a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CTEs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Write queries that create CTEs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102439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Table Expressions</a:t>
            </a:r>
            <a:endParaRPr lang="en-GB" dirty="0"/>
          </a:p>
        </p:txBody>
      </p:sp>
      <p:sp>
        <p:nvSpPr>
          <p:cNvPr id="3" name="Text Placeholder 2"/>
          <p:cNvSpPr>
            <a:spLocks noGrp="1"/>
          </p:cNvSpPr>
          <p:nvPr>
            <p:ph type="body" idx="1"/>
          </p:nvPr>
        </p:nvSpPr>
        <p:spPr/>
        <p:txBody>
          <a:bodyPr/>
          <a:lstStyle/>
          <a:p>
            <a:r>
              <a:rPr lang="en-GB" dirty="0" smtClean="0"/>
              <a:t>Exercise 1: Writing Queries That Use Views
Exercise 2: Writing Queries That Use Derived Tables
Exercise 3: Writing Queries That Use CTEs
Exercise 4: Writing Queries That Use Inline TVFs</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219812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given a set of business requirements for data and you will write T-SQL queries to retrieve the specified data from the databases. Because of advanced business requests, you will have to learn how to create and query different query expressions that represent a valid relational table.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1111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97582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Views</a:t>
            </a:r>
            <a:endParaRPr lang="en-GB" dirty="0"/>
          </a:p>
        </p:txBody>
      </p:sp>
      <p:sp>
        <p:nvSpPr>
          <p:cNvPr id="3" name="Text Placeholder 2"/>
          <p:cNvSpPr>
            <a:spLocks noGrp="1"/>
          </p:cNvSpPr>
          <p:nvPr>
            <p:ph type="body" idx="1"/>
          </p:nvPr>
        </p:nvSpPr>
        <p:spPr/>
        <p:txBody>
          <a:bodyPr/>
          <a:lstStyle/>
          <a:p>
            <a:r>
              <a:rPr lang="en-GB" dirty="0" smtClean="0"/>
              <a:t>Writing Queries That Return Results from Views
Creating Simple Views
Demonstration: Using Views</a:t>
            </a:r>
            <a:endParaRPr lang="en-GB" dirty="0"/>
          </a:p>
        </p:txBody>
      </p:sp>
    </p:spTree>
    <p:custDataLst>
      <p:tags r:id="rId1"/>
    </p:custDataLst>
    <p:extLst>
      <p:ext uri="{BB962C8B-B14F-4D97-AF65-F5344CB8AC3E}">
        <p14:creationId xmlns:p14="http://schemas.microsoft.com/office/powerpoint/2010/main" val="377206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That Return Results from Views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Views may be referenced in a SELECT statement just like a table</a:t>
            </a:r>
          </a:p>
          <a:p>
            <a:pPr lvl="0"/>
            <a:r>
              <a:rPr lang="en-US" b="0" kern="0" dirty="0">
                <a:solidFill>
                  <a:srgbClr val="000000"/>
                </a:solidFill>
              </a:rPr>
              <a:t>Views are named table expressions with definitions stored in a database</a:t>
            </a:r>
          </a:p>
          <a:p>
            <a:pPr lvl="0"/>
            <a:r>
              <a:rPr lang="en-US" b="0" kern="0" dirty="0">
                <a:solidFill>
                  <a:srgbClr val="000000"/>
                </a:solidFill>
              </a:rPr>
              <a:t>Like derived tables and CTEs, queries that use views can provide encapsulation and simplification</a:t>
            </a:r>
          </a:p>
          <a:p>
            <a:pPr lvl="0"/>
            <a:r>
              <a:rPr lang="en-US" b="0" kern="0" dirty="0">
                <a:solidFill>
                  <a:srgbClr val="000000"/>
                </a:solidFill>
              </a:rPr>
              <a:t>From an administrative perspective, views can provide a security layer to a database</a:t>
            </a:r>
          </a:p>
          <a:p>
            <a:pPr lvl="0"/>
            <a:endParaRPr lang="en-US" b="0" kern="0" dirty="0">
              <a:solidFill>
                <a:srgbClr val="000000"/>
              </a:solidFill>
            </a:endParaRPr>
          </a:p>
        </p:txBody>
      </p:sp>
      <p:sp>
        <p:nvSpPr>
          <p:cNvPr id="5" name="AutoShape 3"/>
          <p:cNvSpPr>
            <a:spLocks noChangeArrowheads="1"/>
          </p:cNvSpPr>
          <p:nvPr/>
        </p:nvSpPr>
        <p:spPr bwMode="auto">
          <a:xfrm>
            <a:off x="612319" y="5288111"/>
            <a:ext cx="7574692" cy="105495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select_list</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view_name</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sort_list</a:t>
            </a:r>
            <a:r>
              <a:rPr lang="en-US" sz="2000" b="0" dirty="0">
                <a:solidFill>
                  <a:srgbClr val="808080"/>
                </a:solidFill>
                <a:latin typeface="Lucida Sans Unicode" panose="020B0602030504020204" pitchFamily="34" charset="0"/>
                <a:cs typeface="Lucida Sans Unicode" panose="020B0602030504020204" pitchFamily="34" charset="0"/>
              </a:rPr>
              <a:t>&gt;;</a:t>
            </a:r>
          </a:p>
        </p:txBody>
      </p:sp>
    </p:spTree>
    <p:custDataLst>
      <p:tags r:id="rId1"/>
    </p:custDataLst>
    <p:extLst>
      <p:ext uri="{BB962C8B-B14F-4D97-AF65-F5344CB8AC3E}">
        <p14:creationId xmlns:p14="http://schemas.microsoft.com/office/powerpoint/2010/main" val="32479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Simple Views</a:t>
            </a:r>
            <a:endParaRPr lang="en-GB" dirty="0"/>
          </a:p>
        </p:txBody>
      </p:sp>
      <p:sp>
        <p:nvSpPr>
          <p:cNvPr id="4" name="Content Placeholder 2"/>
          <p:cNvSpPr txBox="1">
            <a:spLocks/>
          </p:cNvSpPr>
          <p:nvPr/>
        </p:nvSpPr>
        <p:spPr>
          <a:xfrm>
            <a:off x="458788" y="1021215"/>
            <a:ext cx="8119156" cy="356907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Views are saved queries created in a database by administrators and developers</a:t>
            </a:r>
          </a:p>
          <a:p>
            <a:pPr lvl="0"/>
            <a:r>
              <a:rPr lang="en-US" sz="2400" b="0" kern="0" dirty="0">
                <a:solidFill>
                  <a:srgbClr val="000000"/>
                </a:solidFill>
              </a:rPr>
              <a:t>Views are defined with a single SELECT statement</a:t>
            </a:r>
          </a:p>
          <a:p>
            <a:pPr lvl="0"/>
            <a:r>
              <a:rPr lang="en-US" sz="2400" b="0" kern="0" dirty="0">
                <a:solidFill>
                  <a:srgbClr val="000000"/>
                </a:solidFill>
              </a:rPr>
              <a:t>ORDER BY is not permitted in a view definition without the use of TOP, OFFSET/FETCH, or FOR XML</a:t>
            </a:r>
          </a:p>
          <a:p>
            <a:pPr lvl="0"/>
            <a:r>
              <a:rPr lang="en-US" sz="2400" b="0" kern="0" dirty="0">
                <a:solidFill>
                  <a:srgbClr val="000000"/>
                </a:solidFill>
              </a:rPr>
              <a:t>To sort the output, use ORDER BY in the outer query</a:t>
            </a:r>
          </a:p>
          <a:p>
            <a:pPr lvl="0"/>
            <a:r>
              <a:rPr lang="en-US" sz="2400" b="0" kern="0" dirty="0">
                <a:solidFill>
                  <a:srgbClr val="000000"/>
                </a:solidFill>
              </a:rPr>
              <a:t>View creation supports additional options beyond the scope of this class</a:t>
            </a:r>
          </a:p>
        </p:txBody>
      </p:sp>
      <p:sp>
        <p:nvSpPr>
          <p:cNvPr id="5" name="AutoShape 3"/>
          <p:cNvSpPr>
            <a:spLocks noChangeArrowheads="1"/>
          </p:cNvSpPr>
          <p:nvPr/>
        </p:nvSpPr>
        <p:spPr bwMode="auto">
          <a:xfrm>
            <a:off x="608899" y="4550315"/>
            <a:ext cx="7574692"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VIEW</a:t>
            </a:r>
            <a:r>
              <a:rPr lang="en-US" sz="2000" b="0" dirty="0">
                <a:solidFill>
                  <a:prstClr val="black"/>
                </a:solidFill>
                <a:latin typeface="Lucida Sans Unicode" panose="020B0602030504020204" pitchFamily="34" charset="0"/>
                <a:cs typeface="Lucida Sans Unicode" panose="020B0602030504020204" pitchFamily="34" charset="0"/>
              </a:rPr>
              <a:t> HR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EmpPhoneList</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lastname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firstname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phone</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HR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Employees</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99259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bd1e749-a0dd-4231-adf2-04cc627664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Views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views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6890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Inline TVFs</a:t>
            </a:r>
            <a:endParaRPr lang="en-GB" dirty="0"/>
          </a:p>
        </p:txBody>
      </p:sp>
      <p:sp>
        <p:nvSpPr>
          <p:cNvPr id="3" name="Text Placeholder 2"/>
          <p:cNvSpPr>
            <a:spLocks noGrp="1"/>
          </p:cNvSpPr>
          <p:nvPr>
            <p:ph type="body" idx="1"/>
          </p:nvPr>
        </p:nvSpPr>
        <p:spPr/>
        <p:txBody>
          <a:bodyPr/>
          <a:lstStyle/>
          <a:p>
            <a:r>
              <a:rPr lang="en-GB" dirty="0" smtClean="0"/>
              <a:t>Writing Queries That Use Inline TVFs
Creating Simple Inline TVFs
Retrieving from Inline TVFs
Demonstration: Inline TVFs</a:t>
            </a:r>
            <a:endParaRPr lang="en-GB" dirty="0"/>
          </a:p>
        </p:txBody>
      </p:sp>
    </p:spTree>
    <p:custDataLst>
      <p:tags r:id="rId1"/>
    </p:custDataLst>
    <p:extLst>
      <p:ext uri="{BB962C8B-B14F-4D97-AF65-F5344CB8AC3E}">
        <p14:creationId xmlns:p14="http://schemas.microsoft.com/office/powerpoint/2010/main" val="233246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That Use Inline TVFs</a:t>
            </a:r>
            <a:endParaRPr lang="en-GB" dirty="0"/>
          </a:p>
        </p:txBody>
      </p:sp>
      <p:sp>
        <p:nvSpPr>
          <p:cNvPr id="4" name="Content Placeholder 2"/>
          <p:cNvSpPr txBox="1">
            <a:spLocks/>
          </p:cNvSpPr>
          <p:nvPr/>
        </p:nvSpPr>
        <p:spPr>
          <a:xfrm>
            <a:off x="458787" y="1021215"/>
            <a:ext cx="829632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TVFs are named table expressions with definitions stored in a database</a:t>
            </a:r>
          </a:p>
          <a:p>
            <a:pPr lvl="0"/>
            <a:r>
              <a:rPr lang="en-US" b="0" kern="0" dirty="0">
                <a:solidFill>
                  <a:srgbClr val="000000"/>
                </a:solidFill>
              </a:rPr>
              <a:t>TVFs return a virtual table to the calling query</a:t>
            </a:r>
          </a:p>
          <a:p>
            <a:pPr lvl="0"/>
            <a:r>
              <a:rPr lang="en-US" b="0" kern="0" dirty="0">
                <a:solidFill>
                  <a:srgbClr val="000000"/>
                </a:solidFill>
              </a:rPr>
              <a:t>SQL Server provides two types of TVFs:</a:t>
            </a:r>
          </a:p>
          <a:p>
            <a:pPr marL="457200" lvl="0" indent="-169200"/>
            <a:r>
              <a:rPr lang="en-US" sz="2400" b="0" kern="0" dirty="0">
                <a:solidFill>
                  <a:srgbClr val="000000"/>
                </a:solidFill>
              </a:rPr>
              <a:t>Inline, based on a single SELECT statement</a:t>
            </a:r>
          </a:p>
          <a:p>
            <a:pPr marL="457200" lvl="0" indent="-169200"/>
            <a:r>
              <a:rPr lang="en-US" sz="2400" b="0" kern="0" dirty="0">
                <a:solidFill>
                  <a:srgbClr val="000000"/>
                </a:solidFill>
              </a:rPr>
              <a:t>Multi-statement, which creates and loads a table variable</a:t>
            </a:r>
          </a:p>
          <a:p>
            <a:pPr lvl="0"/>
            <a:r>
              <a:rPr lang="en-US" b="0" kern="0" dirty="0">
                <a:solidFill>
                  <a:srgbClr val="000000"/>
                </a:solidFill>
              </a:rPr>
              <a:t>Unlike views, TVFs support input parameters</a:t>
            </a:r>
          </a:p>
          <a:p>
            <a:pPr lvl="0"/>
            <a:r>
              <a:rPr lang="en-US" b="0" kern="0" dirty="0">
                <a:solidFill>
                  <a:srgbClr val="000000"/>
                </a:solidFill>
              </a:rPr>
              <a:t>Inline TVFs may be thought of as parameterized views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72562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Simple Inline TVFs</a:t>
            </a:r>
            <a:endParaRPr lang="en-GB" dirty="0"/>
          </a:p>
        </p:txBody>
      </p:sp>
      <p:sp>
        <p:nvSpPr>
          <p:cNvPr id="4" name="Content Placeholder 2"/>
          <p:cNvSpPr txBox="1">
            <a:spLocks/>
          </p:cNvSpPr>
          <p:nvPr/>
        </p:nvSpPr>
        <p:spPr>
          <a:xfrm>
            <a:off x="458788" y="1021215"/>
            <a:ext cx="84820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TVFs are created by administrators and developers</a:t>
            </a:r>
          </a:p>
          <a:p>
            <a:pPr lvl="0"/>
            <a:r>
              <a:rPr lang="en-US" b="0" kern="0" dirty="0">
                <a:solidFill>
                  <a:srgbClr val="000000"/>
                </a:solidFill>
              </a:rPr>
              <a:t>Create and name function and optional parameters with CREATE FUNCTION</a:t>
            </a:r>
          </a:p>
          <a:p>
            <a:pPr lvl="0"/>
            <a:r>
              <a:rPr lang="en-US" b="0" kern="0" dirty="0">
                <a:solidFill>
                  <a:srgbClr val="000000"/>
                </a:solidFill>
              </a:rPr>
              <a:t>Declare return type as TABLE</a:t>
            </a:r>
          </a:p>
          <a:p>
            <a:pPr lvl="0"/>
            <a:r>
              <a:rPr lang="en-US" b="0" kern="0" dirty="0">
                <a:solidFill>
                  <a:srgbClr val="000000"/>
                </a:solidFill>
              </a:rPr>
              <a:t>Define inline SELECT statement following </a:t>
            </a:r>
            <a:r>
              <a:rPr lang="en-US" b="0" kern="0" dirty="0" smtClean="0">
                <a:solidFill>
                  <a:srgbClr val="000000"/>
                </a:solidFill>
              </a:rPr>
              <a:t>RETURN</a:t>
            </a:r>
            <a:endParaRPr lang="en-US" b="0" kern="0" dirty="0">
              <a:solidFill>
                <a:srgbClr val="000000"/>
              </a:solidFill>
            </a:endParaRPr>
          </a:p>
        </p:txBody>
      </p:sp>
      <p:sp>
        <p:nvSpPr>
          <p:cNvPr id="5" name="AutoShape 3"/>
          <p:cNvSpPr>
            <a:spLocks noChangeArrowheads="1"/>
          </p:cNvSpPr>
          <p:nvPr/>
        </p:nvSpPr>
        <p:spPr bwMode="auto">
          <a:xfrm>
            <a:off x="481914" y="3519273"/>
            <a:ext cx="7747686" cy="286232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CREATE</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FUNCTION</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fn_LineTotal</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@orderid </a:t>
            </a:r>
            <a:r>
              <a:rPr lang="en-US" sz="2000" b="0" dirty="0">
                <a:solidFill>
                  <a:srgbClr val="0000FF"/>
                </a:solidFill>
                <a:latin typeface="Lucida Sans Unicode" panose="020B0602030504020204" pitchFamily="34" charset="0"/>
                <a:cs typeface="Lucida Sans Unicode" panose="020B0602030504020204" pitchFamily="34" charset="0"/>
              </a:rPr>
              <a:t>INT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RETURNS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TABLE</a:t>
            </a:r>
          </a:p>
          <a:p>
            <a:pPr lvl="0"/>
            <a:r>
              <a:rPr lang="en-US" sz="2000" b="0" dirty="0">
                <a:solidFill>
                  <a:srgbClr val="0000FF"/>
                </a:solidFill>
                <a:latin typeface="Lucida Sans Unicode" panose="020B0602030504020204" pitchFamily="34" charset="0"/>
                <a:cs typeface="Lucida Sans Unicode" panose="020B0602030504020204" pitchFamily="34" charset="0"/>
              </a:rPr>
              <a:t>AS</a:t>
            </a:r>
          </a:p>
          <a:p>
            <a:pPr lvl="0"/>
            <a:r>
              <a:rPr lang="en-US" sz="2000" b="0" dirty="0">
                <a:solidFill>
                  <a:srgbClr val="0000FF"/>
                </a:solidFill>
                <a:latin typeface="Lucida Sans Unicode" panose="020B0602030504020204" pitchFamily="34" charset="0"/>
                <a:cs typeface="Lucida Sans Unicode" panose="020B0602030504020204" pitchFamily="34" charset="0"/>
              </a:rPr>
              <a:t>RETURN</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orderid</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808080"/>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CAST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unitprice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1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discount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DECIMAL</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8</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line_total</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OrderDetails</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a:solidFill>
                  <a:prstClr val="black"/>
                </a:solidFill>
                <a:latin typeface="Lucida Sans Unicode" panose="020B0602030504020204" pitchFamily="34" charset="0"/>
                <a:cs typeface="Lucida Sans Unicode" panose="020B0602030504020204" pitchFamily="34" charset="0"/>
              </a:rPr>
              <a:t>   orderid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@orderid </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709986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5</TotalTime>
  <Words>2736</Words>
  <Application>Microsoft Office PowerPoint</Application>
  <PresentationFormat>On-screen Show (4:3)</PresentationFormat>
  <Paragraphs>384</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Segoe UI</vt:lpstr>
      <vt:lpstr>Arial</vt:lpstr>
      <vt:lpstr>Lucida Sans Unicode</vt:lpstr>
      <vt:lpstr>Calibri</vt:lpstr>
      <vt:lpstr>Wingdings</vt:lpstr>
      <vt:lpstr>Verdana</vt:lpstr>
      <vt:lpstr>Segoe UI Light</vt:lpstr>
      <vt:lpstr>Times New Roman</vt:lpstr>
      <vt:lpstr>NG_MOC_Core_ModuleNew2</vt:lpstr>
      <vt:lpstr>Module 11</vt:lpstr>
      <vt:lpstr>Module Overview</vt:lpstr>
      <vt:lpstr>Lesson 1: Using Views</vt:lpstr>
      <vt:lpstr>Writing Queries That Return Results from Views</vt:lpstr>
      <vt:lpstr>Creating Simple Views</vt:lpstr>
      <vt:lpstr>Demonstration: Using Views</vt:lpstr>
      <vt:lpstr>Lesson 2: Using Inline TVFs</vt:lpstr>
      <vt:lpstr>Writing Queries That Use Inline TVFs</vt:lpstr>
      <vt:lpstr>Creating Simple Inline TVFs</vt:lpstr>
      <vt:lpstr>Retrieving from Inline TVFs</vt:lpstr>
      <vt:lpstr>Demonstration: Inline TVFs</vt:lpstr>
      <vt:lpstr>Lesson 3: Using Derived Tables</vt:lpstr>
      <vt:lpstr>Writing Queries with Derived Tables</vt:lpstr>
      <vt:lpstr>Guidelines for Derived Tables</vt:lpstr>
      <vt:lpstr>Using Aliases for Column Names in Derived Tables</vt:lpstr>
      <vt:lpstr>Passing Arguments to Derived Tables</vt:lpstr>
      <vt:lpstr>Nesting and Reusing Derived Tables</vt:lpstr>
      <vt:lpstr>Demonstration: Using Derived Tables</vt:lpstr>
      <vt:lpstr>Lesson 4: Using CTEs</vt:lpstr>
      <vt:lpstr>Writing Queries with CTEs</vt:lpstr>
      <vt:lpstr>Creating Queries with Common Table Expressions</vt:lpstr>
      <vt:lpstr>Demonstration: Using CTEs</vt:lpstr>
      <vt:lpstr>Lab: Using Table Expressions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Richard Strange</cp:lastModifiedBy>
  <cp:revision>4</cp:revision>
  <dcterms:created xsi:type="dcterms:W3CDTF">2017-11-17T11:08:59Z</dcterms:created>
  <dcterms:modified xsi:type="dcterms:W3CDTF">2017-11-17T14:16:10Z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8C15664E-693E-4229-85AC-0EF865F3F9E8</vt:lpwstr>
  </property>
  <property fmtid="{D5CDD505-2E9C-101B-9397-08002B2CF9AE}" pid="3" name="ArticulatePath">
    <vt:lpwstr>20761C_11</vt:lpwstr>
  </property>
</Properties>
</file>