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9" r:id="rId5"/>
    <p:sldId id="263" r:id="rId6"/>
    <p:sldId id="266" r:id="rId7"/>
    <p:sldId id="279" r:id="rId8"/>
    <p:sldId id="262" r:id="rId9"/>
    <p:sldId id="264" r:id="rId10"/>
    <p:sldId id="276" r:id="rId11"/>
    <p:sldId id="271" r:id="rId12"/>
    <p:sldId id="259" r:id="rId13"/>
    <p:sldId id="260" r:id="rId14"/>
    <p:sldId id="275" r:id="rId15"/>
    <p:sldId id="274" r:id="rId16"/>
    <p:sldId id="277" r:id="rId17"/>
  </p:sldIdLst>
  <p:sldSz cx="9144000" cy="6858000" type="screen4x3"/>
  <p:notesSz cx="7023100" cy="93091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5" autoAdjust="0"/>
    <p:restoredTop sz="91429" autoAdjust="0"/>
  </p:normalViewPr>
  <p:slideViewPr>
    <p:cSldViewPr>
      <p:cViewPr>
        <p:scale>
          <a:sx n="90" d="100"/>
          <a:sy n="90" d="100"/>
        </p:scale>
        <p:origin x="874" y="34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0" d="100"/>
          <a:sy n="70" d="100"/>
        </p:scale>
        <p:origin x="2938" y="130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3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6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All modules use the same virtual machines for the labs. The </a:t>
            </a:r>
            <a:r>
              <a:rPr lang="en-US" baseline="0" dirty="0" smtClean="0"/>
              <a:t>lab files are located in the D:\Labfiles folder, in subfolders named Lab01, Lab02, and so on. The demonstration files are located in the D:\Demofiles folder in subfolders named Mod01, Mod02, and so 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all labs, students should log on as </a:t>
            </a:r>
            <a:r>
              <a:rPr lang="en-US" b="1" baseline="0" dirty="0" smtClean="0"/>
              <a:t>ADVENTUREWORKS\Student</a:t>
            </a:r>
            <a:r>
              <a:rPr lang="en-US" baseline="0" dirty="0" smtClean="0"/>
              <a:t> with the password </a:t>
            </a:r>
            <a:r>
              <a:rPr lang="en-US" b="1" baseline="0" dirty="0" smtClean="0"/>
              <a:t>Pa$$w0rd</a:t>
            </a:r>
            <a:r>
              <a:rPr lang="en-US" baseline="0" dirty="0" smtClean="0"/>
              <a:t>.</a:t>
            </a:r>
          </a:p>
          <a:p>
            <a:endParaRPr lang="en-GB" baseline="0" dirty="0" smtClean="0"/>
          </a:p>
          <a:p>
            <a:r>
              <a:rPr lang="en-GB" baseline="0" dirty="0" smtClean="0"/>
              <a:t>Each lab includes a Setup.cmd script to reset the lab environment, so there is no need for students to revert the virtual machines to a previous snapshot between labs. However, it is recommended that students take a snapshot of both virtual machines during the following demonstration, so that if necessary, they can revert to a clean starting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00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Fill in the information on this slide and provide your own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6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7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2310" y="4421823"/>
            <a:ext cx="5618480" cy="4481199"/>
          </a:xfrm>
        </p:spPr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Audience</a:t>
            </a: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primary audience for this course is database and BI professionals who are familiar with data warehouses and enterprise BI solutions that are built by using Microsoft SQL Server® technologies. </a:t>
            </a:r>
            <a:br>
              <a:rPr lang="en-GB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Prerequisites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addition to their professional experience, students who attend this training should already have the following technical knowledge: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 knowledge of data warehousing and data modeling principles.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Familiarity with Excel and SharePoint Server 2013.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9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70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  <a:endParaRPr lang="en-US" sz="4800" dirty="0">
              <a:solidFill>
                <a:schemeClr val="tx1">
                  <a:lumMod val="65000"/>
                  <a:lumOff val="35000"/>
                </a:schemeClr>
              </a:solidFill>
              <a:latin typeface="Segoe UI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 smtClean="0"/>
              <a:t>&lt;Number&gt;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Course title starts here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smtClean="0"/>
              <a:t>Module &lt;Number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Module title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28 </a:t>
            </a:r>
            <a:r>
              <a:rPr lang="en-US" dirty="0" err="1" smtClean="0"/>
              <a:t>pt</a:t>
            </a:r>
            <a:r>
              <a:rPr lang="en-US" dirty="0" smtClean="0"/>
              <a:t> Slide Title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32pt 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www.microsoft.com/learning/certific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openxmlformats.org/officeDocument/2006/relationships/hyperlink" Target="http://www.microsoft.com/learn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20767C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108232" y="3654152"/>
            <a:ext cx="6035768" cy="1143000"/>
          </a:xfrm>
        </p:spPr>
        <p:txBody>
          <a:bodyPr/>
          <a:lstStyle/>
          <a:p>
            <a:r>
              <a:rPr lang="en-GB" dirty="0" smtClean="0"/>
              <a:t>Implementing a SQL Data Warehouse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732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Certification Program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2192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Get trained. Get certified. </a:t>
            </a:r>
          </a:p>
          <a:p>
            <a:r>
              <a:rPr lang="en-US" sz="3800" dirty="0" smtClean="0">
                <a:solidFill>
                  <a:srgbClr val="00B0F0"/>
                </a:solidFill>
              </a:rPr>
              <a:t>Get ahead.</a:t>
            </a:r>
          </a:p>
          <a:p>
            <a:endParaRPr lang="en-US" sz="1000" dirty="0"/>
          </a:p>
          <a:p>
            <a:endParaRPr lang="en-US" dirty="0" smtClean="0"/>
          </a:p>
          <a:p>
            <a:r>
              <a:rPr lang="en-US" dirty="0" smtClean="0"/>
              <a:t>Microsoft Certifications demonstrate you have the skills to design, deploy, and optimize the latest technology solutions. </a:t>
            </a:r>
          </a:p>
          <a:p>
            <a:endParaRPr lang="en-US" dirty="0"/>
          </a:p>
          <a:p>
            <a:r>
              <a:rPr lang="en-US" dirty="0" smtClean="0"/>
              <a:t>Ask your Microsoft Learning Partner how you can prepare for certification.</a:t>
            </a:r>
          </a:p>
          <a:p>
            <a:endParaRPr lang="en-US" dirty="0" smtClean="0"/>
          </a:p>
          <a:p>
            <a:r>
              <a:rPr lang="en-US" dirty="0" smtClean="0"/>
              <a:t>Also see:</a:t>
            </a:r>
            <a:endParaRPr lang="en-US" dirty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www.microsoft.com/learning/</a:t>
            </a:r>
          </a:p>
          <a:p>
            <a:r>
              <a:rPr lang="en-US" dirty="0" smtClean="0">
                <a:hlinkClick r:id="rId4"/>
              </a:rPr>
              <a:t>certification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151" y="2133600"/>
            <a:ext cx="3160162" cy="39269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867400"/>
            <a:ext cx="1898910" cy="6985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38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the Labs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844824"/>
            <a:ext cx="8229600" cy="4327376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/>
              <a:t>Your lab activities will be centered around Adventure Works Cycles, a fictitious manufacturer and seller of cycles and related products.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To complete the labs, you will work in a virtual </a:t>
            </a:r>
            <a:br>
              <a:rPr lang="en-US" sz="2200" dirty="0" smtClean="0"/>
            </a:br>
            <a:r>
              <a:rPr lang="en-US" sz="2200" dirty="0" smtClean="0"/>
              <a:t>machine (VM) environment. 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2996952"/>
            <a:ext cx="1036320" cy="1219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78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>
            <a:endCxn id="7" idx="3"/>
          </p:cNvCxnSpPr>
          <p:nvPr/>
        </p:nvCxnSpPr>
        <p:spPr>
          <a:xfrm flipH="1">
            <a:off x="5884181" y="5940713"/>
            <a:ext cx="11022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865762" y="4149080"/>
            <a:ext cx="3888432" cy="230591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/>
          <p:cNvCxnSpPr/>
          <p:nvPr/>
        </p:nvCxnSpPr>
        <p:spPr>
          <a:xfrm>
            <a:off x="3324987" y="4889715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09"/>
            <a:ext cx="8229600" cy="822960"/>
          </a:xfrm>
        </p:spPr>
        <p:txBody>
          <a:bodyPr/>
          <a:lstStyle/>
          <a:p>
            <a:r>
              <a:rPr lang="en-US" dirty="0" smtClean="0"/>
              <a:t>Virtual Machine Environment</a:t>
            </a:r>
            <a:endParaRPr lang="en-US" dirty="0"/>
          </a:p>
        </p:txBody>
      </p:sp>
      <p:graphicFrame>
        <p:nvGraphicFramePr>
          <p:cNvPr id="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53977"/>
              </p:ext>
            </p:extLst>
          </p:nvPr>
        </p:nvGraphicFramePr>
        <p:xfrm>
          <a:off x="457200" y="1219200"/>
          <a:ext cx="8153400" cy="222908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0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Virtual Machine Name: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</a:rPr>
                        <a:t>Use as: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20767C-MIA-DC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Domain controller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7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20767C-MIA-SQL</a:t>
                      </a:r>
                      <a:endParaRPr kumimoji="0" 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Database and BI server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4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MSL-TMG1</a:t>
                      </a:r>
                      <a:endParaRPr kumimoji="0" lang="en-GB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GB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Internet gateway</a:t>
                      </a:r>
                      <a:endParaRPr kumimoji="0" lang="en-GB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T="91421" marB="91421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3069740" y="5042188"/>
            <a:ext cx="820358" cy="930574"/>
            <a:chOff x="1341538" y="5190939"/>
            <a:chExt cx="820358" cy="93057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1538" y="5190939"/>
              <a:ext cx="528987" cy="93057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9348" y="5817101"/>
              <a:ext cx="462548" cy="304412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2433664" y="3700940"/>
            <a:ext cx="744073" cy="968636"/>
            <a:chOff x="796299" y="4620604"/>
            <a:chExt cx="1020130" cy="132800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99" y="4620604"/>
              <a:ext cx="754909" cy="1328007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168357" y="5368784"/>
              <a:ext cx="648072" cy="574884"/>
              <a:chOff x="179512" y="5089963"/>
              <a:chExt cx="1072677" cy="95153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79512" y="5089963"/>
                <a:ext cx="1072677" cy="936104"/>
              </a:xfrm>
              <a:prstGeom prst="triangle">
                <a:avLst>
                  <a:gd name="adj" fmla="val 50808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850" y="5297118"/>
                <a:ext cx="561179" cy="744382"/>
              </a:xfrm>
              <a:prstGeom prst="rect">
                <a:avLst/>
              </a:prstGeom>
            </p:spPr>
          </p:pic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963" y="5247425"/>
            <a:ext cx="528987" cy="9305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3718" y="5703427"/>
            <a:ext cx="460463" cy="47457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007281" y="4591367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MIA-DC</a:t>
            </a:r>
            <a:endParaRPr lang="en-GB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990065" y="5970962"/>
            <a:ext cx="793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MIA-SQL</a:t>
            </a:r>
            <a:endParaRPr lang="en-GB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1473" y="6177999"/>
            <a:ext cx="944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MSL-TMG1</a:t>
            </a:r>
            <a:endParaRPr lang="en-GB" sz="12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6850678" y="5071666"/>
            <a:ext cx="1936782" cy="1118929"/>
            <a:chOff x="6372200" y="4165679"/>
            <a:chExt cx="1936782" cy="111892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2200" y="4165679"/>
              <a:ext cx="1936782" cy="1118929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825883" y="4711395"/>
              <a:ext cx="716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Internet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49693" y="6237312"/>
            <a:ext cx="1672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ADVENTUREWORKS.MSFT</a:t>
            </a:r>
            <a:endParaRPr lang="en-GB" sz="1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1153794" y="4888956"/>
            <a:ext cx="47421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705040" y="4665971"/>
            <a:ext cx="0" cy="222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5" idx="0"/>
          </p:cNvCxnSpPr>
          <p:nvPr/>
        </p:nvCxnSpPr>
        <p:spPr>
          <a:xfrm>
            <a:off x="5389456" y="4898936"/>
            <a:ext cx="1" cy="348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835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Demonstration: Using Hyper-V Manager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400" dirty="0" smtClean="0"/>
              <a:t>In this demonstration, you will learn how to: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Open Hyper-V Manager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Navigate the various sections/panes within Hyper-V Manager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Virtual Machines, Snapshots, and Actions: Server-specific and VM-specific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Identify the VMs used in the labs for this course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Take a Snapshot and Apply a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Connect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Start and log on to a VM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Switch between full screen and window modes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Revert to the previous Snapshot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Shut down a VM</a:t>
            </a:r>
          </a:p>
          <a:p>
            <a:pPr lvl="1">
              <a:spcAft>
                <a:spcPts val="300"/>
              </a:spcAft>
            </a:pPr>
            <a:r>
              <a:rPr lang="en-US" sz="1800" dirty="0" smtClean="0"/>
              <a:t>When to use Shut Down or Turn off</a:t>
            </a:r>
          </a:p>
          <a:p>
            <a:pPr>
              <a:spcAft>
                <a:spcPts val="300"/>
              </a:spcAft>
            </a:pPr>
            <a:r>
              <a:rPr lang="en-US" sz="1800" dirty="0" smtClean="0"/>
              <a:t>Close Hyper-V Manager</a:t>
            </a: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98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Welcome!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 numCol="2" spcCol="45720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Thank you for joining us today.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We’ve worked together with Microsoft Learning Partners and Microsoft IT Academies to bring you a world-class learning experience, including: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Certified Trainers + Instructors.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Your instructor is a premier technical and instructional expert who meets ongoing certification requirements.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Customer Satisfaction Guarantee.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Our Partners offer a satisfaction guarantee and we hold them accountable for it. At the end of class, please complete an evaluation of 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today’s experience. We value your feedback! 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Certification Benefits. </a:t>
            </a: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After training, consider pursuing a Microsoft Certification, to help distinguish your technical expertise and experience. Ask your instructor about available exam promotions and discounts.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We wish you a great learning experience and ongoing career success!</a:t>
            </a:r>
          </a:p>
          <a:p>
            <a:pPr marL="0" indent="0">
              <a:lnSpc>
                <a:spcPct val="97000"/>
              </a:lnSpc>
              <a:buNone/>
            </a:pPr>
            <a:endParaRPr lang="en-US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947" y="5867400"/>
            <a:ext cx="2193219" cy="8067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61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Instructor: </a:t>
            </a:r>
            <a:r>
              <a:rPr lang="en-US" dirty="0"/>
              <a:t>&lt;Instructor Name&gt;</a:t>
            </a:r>
          </a:p>
          <a:p>
            <a:r>
              <a:rPr lang="en-US" dirty="0"/>
              <a:t>&lt;Title or other credentials, e.g. Microsoft Certified Trainer&gt;</a:t>
            </a:r>
          </a:p>
          <a:p>
            <a:r>
              <a:rPr lang="en-US" dirty="0"/>
              <a:t>&lt;Affiliation/Company&gt;</a:t>
            </a:r>
          </a:p>
          <a:p>
            <a:r>
              <a:rPr lang="en-US" dirty="0"/>
              <a:t>&lt;A few words about my technical and professional experience&gt;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8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Introductions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Company affiliation</a:t>
            </a:r>
          </a:p>
          <a:p>
            <a:r>
              <a:rPr lang="en-US" dirty="0"/>
              <a:t>Title/function</a:t>
            </a:r>
          </a:p>
          <a:p>
            <a:r>
              <a:rPr lang="en-US" dirty="0"/>
              <a:t>Job responsibility</a:t>
            </a:r>
          </a:p>
          <a:p>
            <a:r>
              <a:rPr lang="en-GB" dirty="0" smtClean="0"/>
              <a:t>Business Intelligence experience</a:t>
            </a:r>
            <a:endParaRPr lang="en-US" dirty="0" smtClean="0"/>
          </a:p>
          <a:p>
            <a:r>
              <a:rPr lang="en-US" dirty="0" smtClean="0"/>
              <a:t>Your </a:t>
            </a:r>
            <a:r>
              <a:rPr lang="en-US" dirty="0"/>
              <a:t>expectations for the course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68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Facilities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Class hours</a:t>
            </a:r>
          </a:p>
          <a:p>
            <a:r>
              <a:rPr lang="en-US" dirty="0" smtClean="0"/>
              <a:t>Building hours</a:t>
            </a:r>
          </a:p>
          <a:p>
            <a:r>
              <a:rPr lang="en-US" dirty="0" smtClean="0"/>
              <a:t>Parking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Meals</a:t>
            </a:r>
          </a:p>
          <a:p>
            <a:r>
              <a:rPr lang="en-US" dirty="0" smtClean="0"/>
              <a:t>Phones</a:t>
            </a:r>
          </a:p>
          <a:p>
            <a:r>
              <a:rPr lang="en-US" dirty="0" smtClean="0"/>
              <a:t>Messages</a:t>
            </a:r>
          </a:p>
          <a:p>
            <a:r>
              <a:rPr lang="en-US" dirty="0" smtClean="0"/>
              <a:t>Smoking</a:t>
            </a:r>
          </a:p>
          <a:p>
            <a:r>
              <a:rPr lang="en-US" dirty="0" smtClean="0"/>
              <a:t>Recycling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73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Audience</a:t>
            </a:r>
          </a:p>
          <a:p>
            <a:r>
              <a:rPr lang="en-US" dirty="0" smtClean="0"/>
              <a:t>Course Prerequisites</a:t>
            </a:r>
          </a:p>
          <a:p>
            <a:r>
              <a:rPr lang="en-US" dirty="0" smtClean="0"/>
              <a:t>Course Objectives</a:t>
            </a:r>
          </a:p>
          <a:p>
            <a:r>
              <a:rPr lang="en-US" dirty="0" smtClean="0"/>
              <a:t>What You Can Expect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743200" y="2057400"/>
            <a:ext cx="4876800" cy="22478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Microsoft Official Course Handbook</a:t>
            </a:r>
          </a:p>
          <a:p>
            <a:pPr marL="560070" indent="-285750"/>
            <a:r>
              <a:rPr lang="en-US" sz="2000" dirty="0" smtClean="0"/>
              <a:t>Organized by Modules</a:t>
            </a:r>
          </a:p>
          <a:p>
            <a:pPr marL="560070" indent="-285750"/>
            <a:r>
              <a:rPr lang="en-US" sz="2000" dirty="0" smtClean="0"/>
              <a:t>Includes Labs + Lab </a:t>
            </a:r>
            <a:r>
              <a:rPr lang="en-US" sz="2000" dirty="0"/>
              <a:t>Answer </a:t>
            </a:r>
            <a:r>
              <a:rPr lang="en-US" sz="2000" dirty="0" smtClean="0"/>
              <a:t>Keys</a:t>
            </a:r>
          </a:p>
          <a:p>
            <a:pPr marL="560070" indent="-285750"/>
            <a:r>
              <a:rPr lang="en-US" sz="2000" dirty="0" smtClean="0"/>
              <a:t>Module Reviews + Takeaways—great for on-the-job reference</a:t>
            </a:r>
            <a:endParaRPr lang="en-US" sz="18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909" y="0"/>
            <a:ext cx="8229600" cy="822960"/>
          </a:xfrm>
        </p:spPr>
        <p:txBody>
          <a:bodyPr/>
          <a:lstStyle/>
          <a:p>
            <a:r>
              <a:rPr lang="en-US" dirty="0" smtClean="0"/>
              <a:t>Your Course Materials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10668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Designed to optimize your classroom learning experience. </a:t>
            </a:r>
          </a:p>
          <a:p>
            <a:r>
              <a:rPr lang="en-US" sz="2000" dirty="0" smtClean="0"/>
              <a:t>And support you back on the job.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154583"/>
            <a:ext cx="1676400" cy="21506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5740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0" y="1311058"/>
            <a:ext cx="9217024" cy="5530552"/>
          </a:xfrm>
        </p:spPr>
        <p:txBody>
          <a:bodyPr>
            <a:noAutofit/>
          </a:bodyPr>
          <a:lstStyle/>
          <a:p>
            <a:pPr>
              <a:lnSpc>
                <a:spcPts val="1300"/>
              </a:lnSpc>
              <a:spcAft>
                <a:spcPts val="600"/>
              </a:spcAft>
            </a:pPr>
            <a:endParaRPr lang="en-US" sz="2400" b="1" dirty="0" smtClean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“Introduction to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Warehousing"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2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“Planning Data Warehouse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Infrastructure"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3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and Implementing a Data Warehouse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4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US" sz="2400" dirty="0" err="1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Columnstore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Indexes"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5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an Azure SQL Data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6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“Creating an ETL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7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Control Flow in an SSIS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8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Debugging and Troubleshooting SSIS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9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 a Data Extraction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10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“Enforcing Data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11</a:t>
            </a:r>
            <a:r>
              <a:rPr lang="en-US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“Master Data 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Services" </a:t>
            </a: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Extending SQL Server Integration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Deploying and Configuring SSIS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Packages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r>
              <a:rPr lang="en-US" sz="2400" b="1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 </a:t>
            </a:r>
            <a:r>
              <a:rPr lang="en-US" sz="2400" b="1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“</a:t>
            </a:r>
            <a:r>
              <a:rPr lang="en-GB" sz="2400" dirty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Consuming Data in a Data </a:t>
            </a:r>
            <a:r>
              <a:rPr lang="en-GB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Warehouse</a:t>
            </a:r>
            <a:r>
              <a:rPr lang="en-US" sz="2400" dirty="0" smtClean="0">
                <a:latin typeface="Segoe" panose="020B05020405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</a:t>
            </a:r>
            <a:endParaRPr lang="en-GB" sz="2400" dirty="0"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300"/>
              </a:lnSpc>
              <a:spcAft>
                <a:spcPts val="600"/>
              </a:spcAft>
            </a:pPr>
            <a:endParaRPr lang="en-GB" sz="2400" dirty="0">
              <a:effectLst/>
              <a:latin typeface="Segoe" panose="020B05020405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44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Courses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507288" cy="4522440"/>
          </a:xfrm>
        </p:spPr>
        <p:txBody>
          <a:bodyPr/>
          <a:lstStyle/>
          <a:p>
            <a:pPr lvl="0"/>
            <a:r>
              <a:rPr lang="en-US" sz="1800" dirty="0" smtClean="0"/>
              <a:t>20761C: </a:t>
            </a:r>
            <a:r>
              <a:rPr lang="en-US" sz="1800" dirty="0"/>
              <a:t>Querying Data with Transact-SQL</a:t>
            </a:r>
          </a:p>
          <a:p>
            <a:pPr lvl="0"/>
            <a:r>
              <a:rPr lang="en-US" sz="1800" dirty="0" smtClean="0"/>
              <a:t>20762C: </a:t>
            </a:r>
            <a:r>
              <a:rPr lang="en-US" sz="1800" dirty="0"/>
              <a:t>Developing SQL </a:t>
            </a:r>
            <a:r>
              <a:rPr lang="en-US" sz="1800" dirty="0" smtClean="0"/>
              <a:t>Databases</a:t>
            </a:r>
          </a:p>
          <a:p>
            <a:r>
              <a:rPr lang="en-US" sz="1800" dirty="0" smtClean="0"/>
              <a:t>20764C: </a:t>
            </a:r>
            <a:r>
              <a:rPr lang="en-US" sz="1800" dirty="0"/>
              <a:t>Administering a SQL </a:t>
            </a:r>
            <a:r>
              <a:rPr lang="en-US" sz="1800" dirty="0" smtClean="0"/>
              <a:t>Database </a:t>
            </a:r>
            <a:r>
              <a:rPr lang="en-US" sz="1800" dirty="0"/>
              <a:t>Infrastructure</a:t>
            </a:r>
          </a:p>
          <a:p>
            <a:pPr lvl="0"/>
            <a:r>
              <a:rPr lang="en-US" sz="1800" dirty="0" smtClean="0"/>
              <a:t>20765C: </a:t>
            </a:r>
            <a:r>
              <a:rPr lang="en-US" sz="1800" dirty="0"/>
              <a:t>Provisioning SQL </a:t>
            </a:r>
            <a:r>
              <a:rPr lang="en-US" sz="1800" dirty="0" smtClean="0"/>
              <a:t>Databases</a:t>
            </a:r>
            <a:endParaRPr lang="en-US" sz="1800" dirty="0"/>
          </a:p>
          <a:p>
            <a:pPr lvl="0"/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20767C: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Implementing a SQL Data Warehouse</a:t>
            </a:r>
          </a:p>
          <a:p>
            <a:pPr lvl="0"/>
            <a:r>
              <a:rPr lang="en-US" sz="1800" dirty="0" smtClean="0"/>
              <a:t>20768C: </a:t>
            </a:r>
            <a:r>
              <a:rPr lang="en-US" sz="1800" dirty="0"/>
              <a:t>Developing SQL Data Models</a:t>
            </a:r>
          </a:p>
          <a:p>
            <a:pPr lvl="0"/>
            <a:r>
              <a:rPr lang="en-US" sz="1800" dirty="0" smtClean="0"/>
              <a:t>10985C: </a:t>
            </a:r>
            <a:r>
              <a:rPr lang="en-US" sz="1800" dirty="0"/>
              <a:t>Introduction to SQL </a:t>
            </a:r>
            <a:r>
              <a:rPr lang="en-US" sz="1800" dirty="0" smtClean="0"/>
              <a:t>Databases</a:t>
            </a:r>
          </a:p>
          <a:p>
            <a:r>
              <a:rPr lang="en-US" sz="1800" dirty="0" smtClean="0"/>
              <a:t>10986C: </a:t>
            </a:r>
            <a:r>
              <a:rPr lang="en-US" sz="1800" dirty="0"/>
              <a:t>Updating Your Skills to SQL Server 2016</a:t>
            </a:r>
          </a:p>
          <a:p>
            <a:pPr lvl="0"/>
            <a:r>
              <a:rPr lang="en-US" sz="1800" dirty="0" smtClean="0"/>
              <a:t>10987C: </a:t>
            </a:r>
            <a:r>
              <a:rPr lang="en-US" sz="1800" dirty="0"/>
              <a:t>Performance Tuning and Optimizing SQL </a:t>
            </a:r>
            <a:r>
              <a:rPr lang="en-US" sz="1800" dirty="0" smtClean="0"/>
              <a:t>databases</a:t>
            </a:r>
          </a:p>
          <a:p>
            <a:r>
              <a:rPr lang="en-US" sz="1800" dirty="0" smtClean="0"/>
              <a:t>10988C: </a:t>
            </a:r>
            <a:r>
              <a:rPr lang="en-US" sz="1800" dirty="0"/>
              <a:t>Managing SQL Business Intelligence Operations</a:t>
            </a:r>
          </a:p>
          <a:p>
            <a:pPr lvl="0"/>
            <a:r>
              <a:rPr lang="en-US" sz="1800" dirty="0" smtClean="0"/>
              <a:t>10989C: </a:t>
            </a:r>
            <a:r>
              <a:rPr lang="en-US" sz="1800" dirty="0"/>
              <a:t>Analyzing Data with and </a:t>
            </a:r>
            <a:r>
              <a:rPr lang="en-US" sz="1800" dirty="0" err="1"/>
              <a:t>PowerBI</a:t>
            </a:r>
            <a:endParaRPr lang="en-US" sz="1800" dirty="0"/>
          </a:p>
          <a:p>
            <a:pPr lvl="0"/>
            <a:r>
              <a:rPr lang="en-US" sz="1800" dirty="0" smtClean="0"/>
              <a:t>10990C: </a:t>
            </a:r>
            <a:r>
              <a:rPr lang="en-US" sz="1800" dirty="0"/>
              <a:t>Analyzing Data with SQL Server Reporting </a:t>
            </a:r>
            <a:r>
              <a:rPr lang="en-US" sz="1800" dirty="0" smtClean="0"/>
              <a:t>Services</a:t>
            </a:r>
            <a:br>
              <a:rPr lang="en-US" sz="1800" dirty="0" smtClean="0"/>
            </a:b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See the full line of Microsoft Training and Certification resources at: </a:t>
            </a: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://www.microsoft.com/learning/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10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1F057A1818A47A12E0CD01BFE25E6" ma:contentTypeVersion="" ma:contentTypeDescription="Create a new document." ma:contentTypeScope="" ma:versionID="d2676d1fc653419cb49950249dc475bd">
  <xsd:schema xmlns:xsd="http://www.w3.org/2001/XMLSchema" xmlns:xs="http://www.w3.org/2001/XMLSchema" xmlns:p="http://schemas.microsoft.com/office/2006/metadata/properties" xmlns:ns2="ba1121b7-376e-454f-b595-d6fd4b5879c4" xmlns:ns3="9b2f6a73-9937-43e3-9fae-7c21f87f2fac" targetNamespace="http://schemas.microsoft.com/office/2006/metadata/properties" ma:root="true" ma:fieldsID="887c3ec500dbc77e31726a94678ec6e4" ns2:_="" ns3:_="">
    <xsd:import namespace="ba1121b7-376e-454f-b595-d6fd4b5879c4"/>
    <xsd:import namespace="9b2f6a73-9937-43e3-9fae-7c21f87f2fa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OC_x0020_Module_x0020_Manage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21b7-376e-454f-b595-d6fd4b5879c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2f6a73-9937-43e3-9fae-7c21f87f2fac" elementFormDefault="qualified">
    <xsd:import namespace="http://schemas.microsoft.com/office/2006/documentManagement/types"/>
    <xsd:import namespace="http://schemas.microsoft.com/office/infopath/2007/PartnerControls"/>
    <xsd:element name="MOC_x0020_Module_x0020_Management" ma:index="10" nillable="true" ma:displayName="MOC Module Management" ma:internalName="MOC_x0020_Module_x0020_Managemen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Project 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MOC_x0020_Module_x0020_Management xmlns="9b2f6a73-9937-43e3-9fae-7c21f87f2fac">
      <Url xsi:nil="true"/>
      <Description xsi:nil="true"/>
    </MOC_x0020_Module_x0020_Management>
  </documentManagement>
</p:properties>
</file>

<file path=customXml/itemProps1.xml><?xml version="1.0" encoding="utf-8"?>
<ds:datastoreItem xmlns:ds="http://schemas.openxmlformats.org/officeDocument/2006/customXml" ds:itemID="{3CA6BD81-F8B6-4A1E-A3C9-28A25055CC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21b7-376e-454f-b595-d6fd4b5879c4"/>
    <ds:schemaRef ds:uri="9b2f6a73-9937-43e3-9fae-7c21f87f2f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5AAB2B-289B-4A4A-91D1-6C05C68C70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8F5E6C-95F4-4526-9FF0-0DA8E7745FA9}">
  <ds:schemaRefs>
    <ds:schemaRef ds:uri="ba1121b7-376e-454f-b595-d6fd4b5879c4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9b2f6a73-9937-43e3-9fae-7c21f87f2fa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1149</TotalTime>
  <Words>871</Words>
  <Application>Microsoft Office PowerPoint</Application>
  <PresentationFormat>On-screen Show (4:3)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Segoe</vt:lpstr>
      <vt:lpstr>Segoe UI</vt:lpstr>
      <vt:lpstr>Segoe UI Light</vt:lpstr>
      <vt:lpstr>Times New Roman</vt:lpstr>
      <vt:lpstr>Verdana</vt:lpstr>
      <vt:lpstr>Module 0 Template</vt:lpstr>
      <vt:lpstr>PowerPoint Presentation</vt:lpstr>
      <vt:lpstr>Welcome!</vt:lpstr>
      <vt:lpstr>Hello</vt:lpstr>
      <vt:lpstr>Student Introductions</vt:lpstr>
      <vt:lpstr>Facilities</vt:lpstr>
      <vt:lpstr>About This Course</vt:lpstr>
      <vt:lpstr>Your Course Materials</vt:lpstr>
      <vt:lpstr>Course Outline</vt:lpstr>
      <vt:lpstr>Related Courses</vt:lpstr>
      <vt:lpstr>Microsoft Certification Program</vt:lpstr>
      <vt:lpstr>Preparing for the Labs</vt:lpstr>
      <vt:lpstr>Virtual Machine Environment</vt:lpstr>
      <vt:lpstr>Demonstration: Using Hyper-V Manager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</dc:creator>
  <cp:lastModifiedBy>Richard Strange</cp:lastModifiedBy>
  <cp:revision>73</cp:revision>
  <cp:lastPrinted>2012-08-28T00:39:50Z</cp:lastPrinted>
  <dcterms:created xsi:type="dcterms:W3CDTF">2012-09-10T15:00:36Z</dcterms:created>
  <dcterms:modified xsi:type="dcterms:W3CDTF">2017-12-18T11:12:22Z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0x0101000C51F057A1818A47A12E0CD01BFE25E6</vt:lpwstr>
  </property>
  <property fmtid="{D5CDD505-2E9C-101B-9397-08002B2CF9AE}" pid="3" name="ArticulateGUID">
    <vt:lpwstr>2C28FC93-FBC4-489E-ACD1-9DCCFCA884BA</vt:lpwstr>
  </property>
  <property fmtid="{D5CDD505-2E9C-101B-9397-08002B2CF9AE}" pid="4" name="ArticulatePath">
    <vt:lpwstr>20767C_00</vt:lpwstr>
  </property>
</Properties>
</file>