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embeddedFontLst>
    <p:embeddedFont>
      <p:font typeface="Segoe UI" panose="020B0502040204020203" pitchFamily="3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custDataLst>
    <p:tags r:id="rId36"/>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E1CE8-EFF8-478F-8491-9148E3C36CD3}" type="datetimeFigureOut">
              <a:rPr lang="en-GB" smtClean="0"/>
              <a:t>13/12/2017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C35FD-7810-4C91-8950-DA51E797A492}" type="slidenum">
              <a:rPr lang="en-GB" smtClean="0"/>
              <a:t>‹#›</a:t>
            </a:fld>
            <a:endParaRPr lang="en-GB" dirty="0"/>
          </a:p>
        </p:txBody>
      </p:sp>
    </p:spTree>
    <p:extLst>
      <p:ext uri="{BB962C8B-B14F-4D97-AF65-F5344CB8AC3E}">
        <p14:creationId xmlns:p14="http://schemas.microsoft.com/office/powerpoint/2010/main" val="1550942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go.microsoft.com/fwlink/?LinkID=248853"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 used in the lab for this module includes several software services that can take a while to start. For the best experience, have students start the </a:t>
            </a:r>
            <a:r>
              <a:rPr lang="en-GB" sz="1000" b="1" dirty="0">
                <a:latin typeface="Arial" panose="020B0604020202020204" pitchFamily="34" charset="0"/>
                <a:ea typeface="Calibri" panose="020F0502020204030204" pitchFamily="34" charset="0"/>
                <a:cs typeface="Times New Roman" panose="02020603050405020304" pitchFamily="18" charset="0"/>
              </a:rPr>
              <a:t>20767C-MIA-DC </a:t>
            </a:r>
            <a:r>
              <a:rPr lang="en-GB" sz="1000" dirty="0">
                <a:latin typeface="Arial" panose="020B0604020202020204" pitchFamily="34" charset="0"/>
                <a:ea typeface="Calibri" panose="020F0502020204030204" pitchFamily="34" charset="0"/>
                <a:cs typeface="Times New Roman" panose="02020603050405020304" pitchFamily="18" charset="0"/>
              </a:rPr>
              <a:t>and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at the beginning of the module so that the services have time to start before they begin the lab.</a:t>
            </a:r>
          </a:p>
        </p:txBody>
      </p:sp>
      <p:sp>
        <p:nvSpPr>
          <p:cNvPr id="4" name="Slide Number Placeholder 3"/>
          <p:cNvSpPr>
            <a:spLocks noGrp="1"/>
          </p:cNvSpPr>
          <p:nvPr>
            <p:ph type="sldNum" sz="quarter" idx="10"/>
          </p:nvPr>
        </p:nvSpPr>
        <p:spPr/>
        <p:txBody>
          <a:bodyPr/>
          <a:lstStyle/>
          <a:p>
            <a:fld id="{648C35FD-7810-4C91-8950-DA51E797A492}"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42509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rest of this course is focused on the core data warehousing technologies.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Sequencing Activity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Segoe UI" panose="020B0502040204020203" pitchFamily="34" charset="0"/>
              </a:rPr>
              <a:t>Put the following steps in a data warehouse project in order by numbering each to indicate the correct order.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(1)Work with business stakeholders to identify key questions.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(2)Identify the data that might be able to answer the identified questions.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(3)Identify where data can be sourced.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(4)Prioritize questions that need answers.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(5)Identify the people or groups who require access to the produced data.</a:t>
            </a:r>
          </a:p>
        </p:txBody>
      </p:sp>
      <p:sp>
        <p:nvSpPr>
          <p:cNvPr id="4" name="Slide Number Placeholder 3"/>
          <p:cNvSpPr>
            <a:spLocks noGrp="1"/>
          </p:cNvSpPr>
          <p:nvPr>
            <p:ph type="sldNum" sz="quarter" idx="10"/>
          </p:nvPr>
        </p:nvSpPr>
        <p:spPr/>
        <p:txBody>
          <a:bodyPr/>
          <a:lstStyle/>
          <a:p>
            <a:fld id="{648C35FD-7810-4C91-8950-DA51E797A492}"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42524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648C35FD-7810-4C91-8950-DA51E797A492}"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37938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data warehouse schema design and infrastructure are covered later in this course.</a:t>
            </a:r>
          </a:p>
        </p:txBody>
      </p:sp>
      <p:sp>
        <p:nvSpPr>
          <p:cNvPr id="4" name="Slide Number Placeholder 3"/>
          <p:cNvSpPr>
            <a:spLocks noGrp="1"/>
          </p:cNvSpPr>
          <p:nvPr>
            <p:ph type="sldNum" sz="quarter" idx="10"/>
          </p:nvPr>
        </p:nvSpPr>
        <p:spPr/>
        <p:txBody>
          <a:bodyPr/>
          <a:lstStyle/>
          <a:p>
            <a:fld id="{648C35FD-7810-4C91-8950-DA51E797A492}"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55462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Columnstore indexes are discussed in further detail in Module 4: </a:t>
            </a:r>
            <a:r>
              <a:rPr lang="en-GB" sz="1000" i="1" dirty="0">
                <a:latin typeface="Arial" panose="020B0604020202020204" pitchFamily="34" charset="0"/>
                <a:ea typeface="Calibri" panose="020F0502020204030204" pitchFamily="34" charset="0"/>
                <a:cs typeface="Times New Roman" panose="02020603050405020304" pitchFamily="18" charset="0"/>
              </a:rPr>
              <a:t>Columnstore Indexes.</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48C35FD-7810-4C91-8950-DA51E797A492}"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041798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648C35FD-7810-4C91-8950-DA51E797A492}"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39176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Remind students that incremental ETL is covered in more depth in Module 9: </a:t>
            </a:r>
            <a:r>
              <a:rPr lang="en-GB" sz="1000" i="1" dirty="0">
                <a:latin typeface="Arial" panose="020B0604020202020204" pitchFamily="34" charset="0"/>
                <a:ea typeface="Calibri" panose="020F0502020204030204" pitchFamily="34" charset="0"/>
                <a:cs typeface="Times New Roman" panose="02020603050405020304" pitchFamily="18" charset="0"/>
              </a:rPr>
              <a:t>Implementing an Incremental ETL Process</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648C35FD-7810-4C91-8950-DA51E797A492}"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6688275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Both subjects will be covered in more detail in later modules.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Categorize Activity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Segoe UI" panose="020B0502040204020203" pitchFamily="34" charset="0"/>
              </a:rPr>
              <a:t>Which of the following are optimal places to perform data transformations in an ETL solution?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Optimal solution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(1)Perform simple transformations in the query that is used to extract the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(2)Implement transformations in a data flow task, within an ETL process, when complex row-by-row processing is required.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(3)Perform complex transformations in a staging database, where it is possible to combine data from multiple sources.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Suboptimal solution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(1)All the data transformations should be completed by the derived reports.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(2)There is no optimal place to perform data transformations.</a:t>
            </a:r>
          </a:p>
        </p:txBody>
      </p:sp>
      <p:sp>
        <p:nvSpPr>
          <p:cNvPr id="4" name="Slide Number Placeholder 3"/>
          <p:cNvSpPr>
            <a:spLocks noGrp="1"/>
          </p:cNvSpPr>
          <p:nvPr>
            <p:ph type="sldNum" sz="quarter" idx="10"/>
          </p:nvPr>
        </p:nvSpPr>
        <p:spPr/>
        <p:txBody>
          <a:bodyPr/>
          <a:lstStyle/>
          <a:p>
            <a:fld id="{648C35FD-7810-4C91-8950-DA51E797A492}"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07344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lab instructions are deliberately designed to be high level so that students need to think carefully about what they are trying to accomplish and work out how best to proceed. Encourage students to read the scenario information carefully and collaborate with each other to meet the scenario requirements. Remind students that, if they find a particular task or exercise too challenging, they can find step-by-step instructions in the lab answer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like all other labs in this course, students must start by running a setup script to prepare the lab environment.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Exploring Data Sources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Adventure Works uses various software applications to manage different aspects of the business, and each has its own data store. Specifically, these are:</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Internet sales processed through an e-commerce web application.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Reseller sales processed by sales representatives, who use a specific application. Sales employee details are stored in a separate human resources system.</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Reseller payments are processed by an accounting application.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Products are managed in a product catalog and inventory system.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This distribution of data has made it difficult for users to answer key questions about the overall performance of the business.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exercise, you will examine some of the Adventure Works data sources that will be used in the data warehousing solution.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Exploring an ETL Process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Now that you are familiar with the data sources in the Adventure Works data warehousing solution, you will examine the ETL process used to stage the data, and then load it into the data warehouse.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Adventure Works uses a solution based on SQL Server Integration Services to perform this ETL process.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Exploring a Data Warehouse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Now that you have explored the ETL process that is used to populate the Adventure Works data warehouse, you can explore the data warehouse to see how business users can view key information.</a:t>
            </a:r>
          </a:p>
        </p:txBody>
      </p:sp>
      <p:sp>
        <p:nvSpPr>
          <p:cNvPr id="4" name="Slide Number Placeholder 3"/>
          <p:cNvSpPr>
            <a:spLocks noGrp="1"/>
          </p:cNvSpPr>
          <p:nvPr>
            <p:ph type="sldNum" sz="quarter" idx="10"/>
          </p:nvPr>
        </p:nvSpPr>
        <p:spPr/>
        <p:txBody>
          <a:bodyPr/>
          <a:lstStyle/>
          <a:p>
            <a:fld id="{648C35FD-7810-4C91-8950-DA51E797A492}"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65368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648C35FD-7810-4C91-8950-DA51E797A492}"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97958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648C35FD-7810-4C91-8950-DA51E797A492}"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17493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648C35FD-7810-4C91-8950-DA51E797A492}"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92239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648C35FD-7810-4C91-8950-DA51E797A492}"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449329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Why might you consider including a staging area in your ETL solution?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should consider using a staging area if you need to extract data from multiple data sources that have differing acquisition windows, or if you need to perform data transformations, validation, cleansing, or deduplication before loading the data into the data warehouse.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project role would be best assigned to a business user?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Solution Architect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Data Modeler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Data Steward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Tester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Data Steward</a:t>
            </a:r>
          </a:p>
        </p:txBody>
      </p:sp>
      <p:sp>
        <p:nvSpPr>
          <p:cNvPr id="4" name="Slide Number Placeholder 3"/>
          <p:cNvSpPr>
            <a:spLocks noGrp="1"/>
          </p:cNvSpPr>
          <p:nvPr>
            <p:ph type="sldNum" sz="quarter" idx="10"/>
          </p:nvPr>
        </p:nvSpPr>
        <p:spPr/>
        <p:txBody>
          <a:bodyPr/>
          <a:lstStyle/>
          <a:p>
            <a:fld id="{648C35FD-7810-4C91-8950-DA51E797A492}"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96640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648C35FD-7810-4C91-8950-DA51E797A492}"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1635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the drivers for a data warehousing solution are typically business-related rather than technical.</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Ask students about the various applications and data stores in their organizations. How easy or difficult is it for students to collate data to create an overall, business-wide view of the key measures that drive strategic business decision-making?</a:t>
            </a:r>
          </a:p>
        </p:txBody>
      </p:sp>
      <p:sp>
        <p:nvSpPr>
          <p:cNvPr id="4" name="Slide Number Placeholder 3"/>
          <p:cNvSpPr>
            <a:spLocks noGrp="1"/>
          </p:cNvSpPr>
          <p:nvPr>
            <p:ph type="sldNum" sz="quarter" idx="10"/>
          </p:nvPr>
        </p:nvSpPr>
        <p:spPr/>
        <p:txBody>
          <a:bodyPr/>
          <a:lstStyle/>
          <a:p>
            <a:fld id="{648C35FD-7810-4C91-8950-DA51E797A492}"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4366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that this course uses a fairly generic definition for a data warehouse. There are many very specific definitions in use throughout the data warehousing industry; students might be aware of some of the more common schools of thought on database design, including those of Bill Inmon and Ralph Kimball. This course does not advocate one approach over another, although the lab solutions and data warehouse schema design discussed here are more in line with a Kimball-based approach than any other.</a:t>
            </a:r>
          </a:p>
        </p:txBody>
      </p:sp>
      <p:sp>
        <p:nvSpPr>
          <p:cNvPr id="4" name="Slide Number Placeholder 3"/>
          <p:cNvSpPr>
            <a:spLocks noGrp="1"/>
          </p:cNvSpPr>
          <p:nvPr>
            <p:ph type="sldNum" sz="quarter" idx="10"/>
          </p:nvPr>
        </p:nvSpPr>
        <p:spPr/>
        <p:txBody>
          <a:bodyPr/>
          <a:lstStyle/>
          <a:p>
            <a:fld id="{648C35FD-7810-4C91-8950-DA51E797A492}"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1208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Encourage students to consider the benefits of each architecture discussed in this topic:</a:t>
            </a:r>
          </a:p>
          <a:p>
            <a:pPr marL="342900" lvl="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 centralized data warehouse provides a single source for all business analysis, reporting, and decision-making. However, designing and building such a comprehensive solution presents some significant challenges in devising a single schema that meets the needs of every business unit, and can result in huge volumes of data being transferred into the data warehouse from various source systems.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A departmental data warehouse is more focused on the needs of a specific set of users, but might not hold a complete business-wide view of all key data. You might end up with multiple small data marts, each dealing with a discrete part of the business. These will improve reporting, analysis, and decision-making within individual departments but will not necessarily make it easier to get an overall view of the business.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latin typeface="Arial" panose="020B0604020202020204" pitchFamily="34" charset="0"/>
                <a:ea typeface="Times New Roman" panose="02020603050405020304" pitchFamily="18" charset="0"/>
                <a:cs typeface="Times New Roman" panose="02020603050405020304" pitchFamily="18" charset="0"/>
              </a:rPr>
              <a:t>In some ways, a hub-and-spoke architecture offers the best aspects of the centralized data warehouse and departmental data mart approaches. However, it can be difficult to design and build—and synchronizing data between the hub and various spokes can present its own challenges.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For a more detailed discussion about these various architectures, see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Hub-And-Spoke: Building an EDW with SQL Server and Strategies of Implementation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Building an EDW with SQL Server</a:t>
            </a:r>
          </a:p>
          <a:p>
            <a:pPr>
              <a:lnSpc>
                <a:spcPct val="107000"/>
              </a:lnSpc>
              <a:spcAft>
                <a:spcPts val="800"/>
              </a:spcAft>
            </a:pPr>
            <a:r>
              <a:rPr lang="en-GB" sz="1000" u="sng" dirty="0" smtClean="0">
                <a:effectLst/>
                <a:latin typeface="Arial" panose="020B0604020202020204" pitchFamily="34" charset="0"/>
                <a:ea typeface="Calibri" panose="020F0502020204030204" pitchFamily="34" charset="0"/>
                <a:cs typeface="Segoe UI" panose="020B0502040204020203" pitchFamily="34" charset="0"/>
                <a:hlinkClick r:id="rId3"/>
              </a:rPr>
              <a:t>http://go.microsoft.com/fwlink/?LinkID=248853</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48C35FD-7810-4C91-8950-DA51E797A492}"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38186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not all data warehousing solutions include every component shown on the slide. However, each component has an important part to play in the implementation of a data warehousing solution, and will be considered later in this course.</a:t>
            </a:r>
          </a:p>
        </p:txBody>
      </p:sp>
      <p:sp>
        <p:nvSpPr>
          <p:cNvPr id="4" name="Slide Number Placeholder 3"/>
          <p:cNvSpPr>
            <a:spLocks noGrp="1"/>
          </p:cNvSpPr>
          <p:nvPr>
            <p:ph type="sldNum" sz="quarter" idx="10"/>
          </p:nvPr>
        </p:nvSpPr>
        <p:spPr/>
        <p:txBody>
          <a:bodyPr/>
          <a:lstStyle/>
          <a:p>
            <a:fld id="{648C35FD-7810-4C91-8950-DA51E797A492}"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54012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For large enterprise-level projects, an incremental approach can be effective:</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Break down the project into multiple subprojects.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Each subproject deals with a particular subject area in the data warehouse.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Emphasize that a successful data warehousing project requires significant effort in gathering business requirements, and this can only be achieved with executive sponsorship, senior management support, and broad “buy-in” from business units.</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48C35FD-7810-4C91-8950-DA51E797A492}"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04275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that the role names may differ from one organization to another, but the tasks that each perform are essential to a successful data warehousing project.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There is not necessarily a one-to-one correspondence between roles and individuals. All the following role assignments are possible:</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 single individual performs each role.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 single individual performs multiple roles.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Multiple individuals share a single role.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648C35FD-7810-4C91-8950-DA51E797A492}"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1: Introduction to Data Warehousing</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1776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5642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978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01500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7213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2894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3557380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448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5485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37784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94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511058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947249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663313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99f407c8-46b4-4063-ac7d-376bc141812f">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a:t>
            </a:r>
            <a:endParaRPr lang="en-GB" dirty="0"/>
          </a:p>
        </p:txBody>
      </p:sp>
      <p:sp>
        <p:nvSpPr>
          <p:cNvPr id="3" name="Subtitle 2"/>
          <p:cNvSpPr>
            <a:spLocks noGrp="1"/>
          </p:cNvSpPr>
          <p:nvPr>
            <p:ph type="subTitle" sz="quarter" idx="1"/>
          </p:nvPr>
        </p:nvSpPr>
        <p:spPr/>
        <p:txBody>
          <a:bodyPr/>
          <a:lstStyle/>
          <a:p>
            <a:r>
              <a:rPr lang="en-GB" dirty="0" smtClean="0"/>
              <a:t>Introduction to Data Warehousing
</a:t>
            </a:r>
            <a:endParaRPr lang="en-GB" dirty="0"/>
          </a:p>
        </p:txBody>
      </p:sp>
    </p:spTree>
    <p:custDataLst>
      <p:tags r:id="rId1"/>
    </p:custDataLst>
    <p:extLst>
      <p:ext uri="{BB962C8B-B14F-4D97-AF65-F5344CB8AC3E}">
        <p14:creationId xmlns:p14="http://schemas.microsoft.com/office/powerpoint/2010/main" val="2890616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bf2ebccf-b705-45db-91d0-ae580cc7f0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As a Data Warehousing Platform</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Core Data Warehousing</a:t>
            </a:r>
          </a:p>
          <a:p>
            <a:pPr lvl="1"/>
            <a:r>
              <a:rPr lang="en-GB" b="0" kern="0" dirty="0">
                <a:solidFill>
                  <a:srgbClr val="000000"/>
                </a:solidFill>
              </a:rPr>
              <a:t>Database Engine</a:t>
            </a:r>
          </a:p>
          <a:p>
            <a:pPr lvl="1"/>
            <a:r>
              <a:rPr lang="en-GB" b="0" kern="0" dirty="0">
                <a:solidFill>
                  <a:srgbClr val="000000"/>
                </a:solidFill>
              </a:rPr>
              <a:t>Integration Services</a:t>
            </a:r>
          </a:p>
          <a:p>
            <a:pPr lvl="1"/>
            <a:r>
              <a:rPr lang="en-GB" b="0" kern="0" dirty="0">
                <a:solidFill>
                  <a:srgbClr val="000000"/>
                </a:solidFill>
              </a:rPr>
              <a:t>Master Data Services</a:t>
            </a:r>
          </a:p>
          <a:p>
            <a:pPr lvl="1"/>
            <a:r>
              <a:rPr lang="en-GB" b="0" kern="0" dirty="0">
                <a:solidFill>
                  <a:srgbClr val="000000"/>
                </a:solidFill>
              </a:rPr>
              <a:t>Data Quality Services</a:t>
            </a:r>
          </a:p>
          <a:p>
            <a:pPr marL="0" lvl="0" indent="0">
              <a:buNone/>
            </a:pPr>
            <a:r>
              <a:rPr lang="en-GB" b="0" kern="0" dirty="0">
                <a:solidFill>
                  <a:srgbClr val="000000"/>
                </a:solidFill>
              </a:rPr>
              <a:t>Business Intelligence</a:t>
            </a:r>
          </a:p>
          <a:p>
            <a:pPr lvl="1"/>
            <a:r>
              <a:rPr lang="en-GB" b="0" kern="0" dirty="0">
                <a:solidFill>
                  <a:srgbClr val="000000"/>
                </a:solidFill>
              </a:rPr>
              <a:t>Analysis Services</a:t>
            </a:r>
          </a:p>
          <a:p>
            <a:pPr lvl="1"/>
            <a:r>
              <a:rPr lang="en-GB" b="0" kern="0" dirty="0">
                <a:solidFill>
                  <a:srgbClr val="000000"/>
                </a:solidFill>
              </a:rPr>
              <a:t>Reporting Services</a:t>
            </a: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467609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f1e4702-f85a-443b-bc19-54fc9bef9e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Considerations for a Data Warehouse Solution</a:t>
            </a:r>
            <a:endParaRPr lang="en-GB" dirty="0"/>
          </a:p>
        </p:txBody>
      </p:sp>
      <p:sp>
        <p:nvSpPr>
          <p:cNvPr id="3" name="Text Placeholder 2"/>
          <p:cNvSpPr>
            <a:spLocks noGrp="1"/>
          </p:cNvSpPr>
          <p:nvPr>
            <p:ph type="body" idx="1"/>
          </p:nvPr>
        </p:nvSpPr>
        <p:spPr/>
        <p:txBody>
          <a:bodyPr/>
          <a:lstStyle/>
          <a:p>
            <a:r>
              <a:rPr lang="en-GB" dirty="0" smtClean="0"/>
              <a:t>Data Warehouse Database and Storage
Columnstore Indexes
Data Sources
Extract, Transform, and Load Processes
Data Quality and Master Data Management</a:t>
            </a:r>
            <a:endParaRPr lang="en-GB" dirty="0"/>
          </a:p>
        </p:txBody>
      </p:sp>
    </p:spTree>
    <p:custDataLst>
      <p:tags r:id="rId1"/>
    </p:custDataLst>
    <p:extLst>
      <p:ext uri="{BB962C8B-B14F-4D97-AF65-F5344CB8AC3E}">
        <p14:creationId xmlns:p14="http://schemas.microsoft.com/office/powerpoint/2010/main" val="27439114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89e321be-5167-4ef9-948d-2cbfc07b06f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Warehouse Database and Storage</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Database Schema</a:t>
            </a:r>
          </a:p>
          <a:p>
            <a:pPr lvl="0"/>
            <a:r>
              <a:rPr lang="en-GB" b="0" kern="0" dirty="0">
                <a:solidFill>
                  <a:srgbClr val="000000"/>
                </a:solidFill>
              </a:rPr>
              <a:t>Hardware</a:t>
            </a:r>
          </a:p>
          <a:p>
            <a:pPr lvl="0"/>
            <a:r>
              <a:rPr lang="en-GB" b="0" kern="0" dirty="0">
                <a:solidFill>
                  <a:srgbClr val="000000"/>
                </a:solidFill>
              </a:rPr>
              <a:t>High Availability and Disaster Recovery</a:t>
            </a:r>
          </a:p>
          <a:p>
            <a:pPr lvl="0"/>
            <a:r>
              <a:rPr lang="en-GB" b="0" kern="0" dirty="0">
                <a:solidFill>
                  <a:srgbClr val="000000"/>
                </a:solidFill>
              </a:rPr>
              <a:t>Security</a:t>
            </a: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3031581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67dd749-e2f6-4483-8750-04df4d53a1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Columnstore Indexes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3201075143"/>
              </p:ext>
            </p:extLst>
          </p:nvPr>
        </p:nvGraphicFramePr>
        <p:xfrm>
          <a:off x="4642184" y="1050878"/>
          <a:ext cx="4330366" cy="4745563"/>
        </p:xfrm>
        <a:graphic>
          <a:graphicData uri="http://schemas.openxmlformats.org/drawingml/2006/table">
            <a:tbl>
              <a:tblPr firstRow="1" bandRow="1">
                <a:tableStyleId>{9DCAF9ED-07DC-4A11-8D7F-57B35C25682E}</a:tableStyleId>
              </a:tblPr>
              <a:tblGrid>
                <a:gridCol w="4330366">
                  <a:extLst>
                    <a:ext uri="{9D8B030D-6E8A-4147-A177-3AD203B41FA5}">
                      <a16:colId xmlns:a16="http://schemas.microsoft.com/office/drawing/2014/main" val="31533747"/>
                    </a:ext>
                  </a:extLst>
                </a:gridCol>
              </a:tblGrid>
              <a:tr h="1252055">
                <a:tc>
                  <a:txBody>
                    <a:bodyPr/>
                    <a:lstStyle/>
                    <a:p>
                      <a:pPr algn="ctr"/>
                      <a:r>
                        <a:rPr lang="en-GB" sz="2000" dirty="0" smtClean="0">
                          <a:latin typeface="Segoe UI" panose="020B0502040204020203" pitchFamily="34" charset="0"/>
                          <a:cs typeface="Segoe UI" panose="020B0502040204020203" pitchFamily="34" charset="0"/>
                        </a:rPr>
                        <a:t>Column-based index</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493508">
                <a:tc>
                  <a:txBody>
                    <a:bodyPr/>
                    <a:lstStyle/>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Can be clustered and nonclustered</a:t>
                      </a:r>
                    </a:p>
                    <a:p>
                      <a:pPr marL="285750" indent="-285750">
                        <a:buFont typeface="Arial" panose="020B0604020202020204" pitchFamily="34" charset="0"/>
                        <a:buChar char="•"/>
                      </a:pPr>
                      <a:endParaRPr lang="en-GB" sz="20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Improve performance</a:t>
                      </a:r>
                      <a:r>
                        <a:rPr lang="en-GB" sz="2000" baseline="0" dirty="0" smtClean="0">
                          <a:latin typeface="Segoe UI" panose="020B0502040204020203" pitchFamily="34" charset="0"/>
                          <a:cs typeface="Segoe UI" panose="020B0502040204020203" pitchFamily="34" charset="0"/>
                        </a:rPr>
                        <a:t> on queries that scan a table, aggregation and analytical queries</a:t>
                      </a:r>
                    </a:p>
                    <a:p>
                      <a:pPr marL="285750" indent="-285750">
                        <a:buFont typeface="Arial" panose="020B0604020202020204" pitchFamily="34" charset="0"/>
                        <a:buChar char="•"/>
                      </a:pPr>
                      <a:endParaRPr lang="en-GB" sz="2000" baseline="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baseline="0" dirty="0" smtClean="0">
                          <a:latin typeface="Segoe UI" panose="020B0502040204020203" pitchFamily="34" charset="0"/>
                          <a:cs typeface="Segoe UI" panose="020B0502040204020203" pitchFamily="34" charset="0"/>
                        </a:rPr>
                        <a:t>Best used in data warehouses</a:t>
                      </a:r>
                      <a:endParaRPr lang="en-GB" sz="20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endParaRPr lang="en-GB" sz="20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Only columns needed are</a:t>
                      </a:r>
                      <a:r>
                        <a:rPr lang="en-GB" sz="2000" baseline="0" dirty="0" smtClean="0">
                          <a:latin typeface="Segoe UI" panose="020B0502040204020203" pitchFamily="34" charset="0"/>
                          <a:cs typeface="Segoe UI" panose="020B0502040204020203" pitchFamily="34" charset="0"/>
                        </a:rPr>
                        <a:t> processed</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sp>
        <p:nvSpPr>
          <p:cNvPr id="5" name="TextBox 4"/>
          <p:cNvSpPr txBox="1"/>
          <p:nvPr/>
        </p:nvSpPr>
        <p:spPr>
          <a:xfrm>
            <a:off x="274749" y="5955632"/>
            <a:ext cx="8468198" cy="707886"/>
          </a:xfrm>
          <a:prstGeom prst="rect">
            <a:avLst/>
          </a:prstGeom>
          <a:noFill/>
        </p:spPr>
        <p:txBody>
          <a:bodyPr wrap="square" rtlCol="0">
            <a:spAutoFit/>
          </a:bodyPr>
          <a:lstStyle/>
          <a:p>
            <a:pPr lvl="0" algn="ctr"/>
            <a:r>
              <a:rPr lang="en-GB" sz="2000" b="0" dirty="0">
                <a:solidFill>
                  <a:srgbClr val="000000"/>
                </a:solidFill>
                <a:latin typeface="Segoe UI" panose="020B0502040204020203" pitchFamily="34" charset="0"/>
                <a:cs typeface="Segoe UI" panose="020B0502040204020203" pitchFamily="34" charset="0"/>
              </a:rPr>
              <a:t>A clustered columnstore index can be combined with multiple nonclustered row indexes to have the benefits of both types</a:t>
            </a:r>
          </a:p>
        </p:txBody>
      </p:sp>
      <p:graphicFrame>
        <p:nvGraphicFramePr>
          <p:cNvPr id="6" name="Table 5"/>
          <p:cNvGraphicFramePr>
            <a:graphicFrameLocks noGrp="1"/>
          </p:cNvGraphicFramePr>
          <p:nvPr>
            <p:extLst>
              <p:ext uri="{D42A27DB-BD31-4B8C-83A1-F6EECF244321}">
                <p14:modId xmlns:p14="http://schemas.microsoft.com/office/powerpoint/2010/main" val="3973854999"/>
              </p:ext>
            </p:extLst>
          </p:nvPr>
        </p:nvGraphicFramePr>
        <p:xfrm>
          <a:off x="141398" y="1050877"/>
          <a:ext cx="4316301" cy="4745563"/>
        </p:xfrm>
        <a:graphic>
          <a:graphicData uri="http://schemas.openxmlformats.org/drawingml/2006/table">
            <a:tbl>
              <a:tblPr firstRow="1" bandRow="1">
                <a:tableStyleId>{9DCAF9ED-07DC-4A11-8D7F-57B35C25682E}</a:tableStyleId>
              </a:tblPr>
              <a:tblGrid>
                <a:gridCol w="4316301">
                  <a:extLst>
                    <a:ext uri="{9D8B030D-6E8A-4147-A177-3AD203B41FA5}">
                      <a16:colId xmlns:a16="http://schemas.microsoft.com/office/drawing/2014/main" val="31533747"/>
                    </a:ext>
                  </a:extLst>
                </a:gridCol>
              </a:tblGrid>
              <a:tr h="1264468">
                <a:tc>
                  <a:txBody>
                    <a:bodyPr/>
                    <a:lstStyle/>
                    <a:p>
                      <a:pPr algn="ctr"/>
                      <a:r>
                        <a:rPr lang="en-GB" sz="2000" dirty="0" smtClean="0">
                          <a:latin typeface="Segoe UI" panose="020B0502040204020203" pitchFamily="34" charset="0"/>
                          <a:cs typeface="Segoe UI" panose="020B0502040204020203" pitchFamily="34" charset="0"/>
                        </a:rPr>
                        <a:t>Row-based index</a:t>
                      </a:r>
                      <a:endParaRPr lang="en-US" sz="2000" dirty="0">
                        <a:latin typeface="Segoe UI" panose="020B0502040204020203" pitchFamily="34" charset="0"/>
                        <a:cs typeface="Segoe UI" panose="020B0502040204020203" pitchFamily="34" charset="0"/>
                      </a:endParaRPr>
                    </a:p>
                  </a:txBody>
                  <a:tcPr anchor="ctr">
                    <a:lnB w="12700" cap="flat" cmpd="sng" algn="ctr">
                      <a:noFill/>
                      <a:prstDash val="solid"/>
                      <a:round/>
                      <a:headEnd type="none" w="med" len="med"/>
                      <a:tailEnd type="none" w="med" len="med"/>
                    </a:lnB>
                    <a:solidFill>
                      <a:srgbClr val="0070C0"/>
                    </a:solidFill>
                  </a:tcPr>
                </a:tc>
                <a:extLst>
                  <a:ext uri="{0D108BD9-81ED-4DB2-BD59-A6C34878D82A}">
                    <a16:rowId xmlns:a16="http://schemas.microsoft.com/office/drawing/2014/main" val="781652383"/>
                  </a:ext>
                </a:extLst>
              </a:tr>
              <a:tr h="3481095">
                <a:tc>
                  <a:txBody>
                    <a:bodyPr/>
                    <a:lstStyle/>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Can be clustered and nonclustered</a:t>
                      </a:r>
                    </a:p>
                    <a:p>
                      <a:pPr marL="285750" indent="-285750">
                        <a:buFont typeface="Arial" panose="020B0604020202020204" pitchFamily="34" charset="0"/>
                        <a:buChar char="•"/>
                      </a:pPr>
                      <a:endParaRPr lang="en-GB" sz="200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dirty="0" smtClean="0">
                          <a:latin typeface="Segoe UI" panose="020B0502040204020203" pitchFamily="34" charset="0"/>
                          <a:cs typeface="Segoe UI" panose="020B0502040204020203" pitchFamily="34" charset="0"/>
                        </a:rPr>
                        <a:t>Improve performance</a:t>
                      </a:r>
                      <a:r>
                        <a:rPr lang="en-GB" sz="2000" baseline="0" dirty="0" smtClean="0">
                          <a:latin typeface="Segoe UI" panose="020B0502040204020203" pitchFamily="34" charset="0"/>
                          <a:cs typeface="Segoe UI" panose="020B0502040204020203" pitchFamily="34" charset="0"/>
                        </a:rPr>
                        <a:t> on row level queries, inserts and updates</a:t>
                      </a:r>
                    </a:p>
                    <a:p>
                      <a:pPr marL="285750" indent="-285750">
                        <a:buFont typeface="Arial" panose="020B0604020202020204" pitchFamily="34" charset="0"/>
                        <a:buChar char="•"/>
                      </a:pPr>
                      <a:endParaRPr lang="en-GB" sz="2000" baseline="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baseline="0" dirty="0" smtClean="0">
                          <a:latin typeface="Segoe UI" panose="020B0502040204020203" pitchFamily="34" charset="0"/>
                          <a:cs typeface="Segoe UI" panose="020B0502040204020203" pitchFamily="34" charset="0"/>
                        </a:rPr>
                        <a:t>Best used in OLTP databases</a:t>
                      </a:r>
                    </a:p>
                    <a:p>
                      <a:pPr marL="285750" indent="-285750">
                        <a:buFont typeface="Arial" panose="020B0604020202020204" pitchFamily="34" charset="0"/>
                        <a:buChar char="•"/>
                      </a:pPr>
                      <a:endParaRPr lang="en-GB" sz="2000" baseline="0" dirty="0" smtClean="0">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GB" sz="2000" baseline="0" dirty="0" smtClean="0">
                          <a:latin typeface="Segoe UI" panose="020B0502040204020203" pitchFamily="34" charset="0"/>
                          <a:cs typeface="Segoe UI" panose="020B0502040204020203" pitchFamily="34" charset="0"/>
                        </a:rPr>
                        <a:t>All data in a row is processed</a:t>
                      </a:r>
                      <a:endParaRPr lang="en-US" sz="2000" dirty="0">
                        <a:latin typeface="Segoe UI" panose="020B0502040204020203" pitchFamily="34" charset="0"/>
                        <a:cs typeface="Segoe UI" panose="020B050204020402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809950553"/>
                  </a:ext>
                </a:extLst>
              </a:tr>
            </a:tbl>
          </a:graphicData>
        </a:graphic>
      </p:graphicFrame>
    </p:spTree>
    <p:custDataLst>
      <p:tags r:id="rId1"/>
    </p:custDataLst>
    <p:extLst>
      <p:ext uri="{BB962C8B-B14F-4D97-AF65-F5344CB8AC3E}">
        <p14:creationId xmlns:p14="http://schemas.microsoft.com/office/powerpoint/2010/main" val="4028495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a3366ef-2ab6-4eb2-b63d-5054b86f720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Sources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Data Source Connection Types</a:t>
            </a:r>
          </a:p>
          <a:p>
            <a:pPr lvl="0"/>
            <a:r>
              <a:rPr lang="en-GB" b="0" kern="0" dirty="0">
                <a:solidFill>
                  <a:srgbClr val="000000"/>
                </a:solidFill>
              </a:rPr>
              <a:t>Credentials and Permissions</a:t>
            </a:r>
          </a:p>
          <a:p>
            <a:pPr lvl="0"/>
            <a:r>
              <a:rPr lang="en-GB" b="0" kern="0" dirty="0">
                <a:solidFill>
                  <a:srgbClr val="000000"/>
                </a:solidFill>
              </a:rPr>
              <a:t>Data Formats</a:t>
            </a:r>
          </a:p>
          <a:p>
            <a:pPr lvl="0"/>
            <a:r>
              <a:rPr lang="en-GB" b="0" kern="0" dirty="0">
                <a:solidFill>
                  <a:srgbClr val="000000"/>
                </a:solidFill>
              </a:rPr>
              <a:t>Data Acquisition Windows</a:t>
            </a: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3298467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1e14613-84fe-447e-897e-6ece0ea0842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Extract, Transform, and Load Processes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Staging:</a:t>
            </a:r>
          </a:p>
          <a:p>
            <a:pPr lvl="1"/>
            <a:r>
              <a:rPr lang="en-GB" b="0" kern="0" dirty="0">
                <a:solidFill>
                  <a:srgbClr val="000000"/>
                </a:solidFill>
              </a:rPr>
              <a:t>What data must be staged?</a:t>
            </a:r>
          </a:p>
          <a:p>
            <a:pPr lvl="1"/>
            <a:r>
              <a:rPr lang="en-GB" b="0" kern="0" dirty="0">
                <a:solidFill>
                  <a:srgbClr val="000000"/>
                </a:solidFill>
              </a:rPr>
              <a:t>Staging data format</a:t>
            </a:r>
          </a:p>
          <a:p>
            <a:pPr lvl="0"/>
            <a:endParaRPr lang="en-GB" b="0" kern="0" dirty="0">
              <a:solidFill>
                <a:srgbClr val="000000"/>
              </a:solidFill>
            </a:endParaRPr>
          </a:p>
          <a:p>
            <a:pPr marL="0" lvl="0" indent="0">
              <a:buNone/>
            </a:pPr>
            <a:r>
              <a:rPr lang="en-GB" b="0" kern="0" dirty="0">
                <a:solidFill>
                  <a:srgbClr val="000000"/>
                </a:solidFill>
              </a:rPr>
              <a:t>Required transformations:</a:t>
            </a:r>
          </a:p>
          <a:p>
            <a:pPr lvl="1"/>
            <a:r>
              <a:rPr lang="en-GB" b="0" kern="0" dirty="0">
                <a:solidFill>
                  <a:srgbClr val="000000"/>
                </a:solidFill>
              </a:rPr>
              <a:t>Transformations during extraction versus data flow transformations</a:t>
            </a:r>
          </a:p>
          <a:p>
            <a:pPr lvl="0"/>
            <a:endParaRPr lang="en-GB" b="0" kern="0" dirty="0">
              <a:solidFill>
                <a:srgbClr val="000000"/>
              </a:solidFill>
            </a:endParaRPr>
          </a:p>
          <a:p>
            <a:pPr marL="0" lvl="0" indent="0">
              <a:buNone/>
            </a:pPr>
            <a:r>
              <a:rPr lang="en-GB" b="0" kern="0" dirty="0">
                <a:solidFill>
                  <a:srgbClr val="000000"/>
                </a:solidFill>
              </a:rPr>
              <a:t>Incremental ETL:</a:t>
            </a:r>
          </a:p>
          <a:p>
            <a:pPr lvl="1"/>
            <a:r>
              <a:rPr lang="en-GB" b="0" kern="0" dirty="0">
                <a:solidFill>
                  <a:srgbClr val="000000"/>
                </a:solidFill>
              </a:rPr>
              <a:t>Identifying data changes for extraction</a:t>
            </a:r>
          </a:p>
          <a:p>
            <a:pPr lvl="1"/>
            <a:r>
              <a:rPr lang="en-GB" b="0" kern="0" dirty="0">
                <a:solidFill>
                  <a:srgbClr val="000000"/>
                </a:solidFill>
              </a:rPr>
              <a:t>Inserting or updating when loading</a:t>
            </a: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3677386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75e06edd-50d7-4989-afa5-7c0bc03f96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Quality and Master Data Management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Data quality</a:t>
            </a:r>
          </a:p>
          <a:p>
            <a:pPr lvl="1"/>
            <a:r>
              <a:rPr lang="en-US" b="0" kern="0" dirty="0">
                <a:solidFill>
                  <a:srgbClr val="000000"/>
                </a:solidFill>
              </a:rPr>
              <a:t>Cleansing data:</a:t>
            </a:r>
          </a:p>
          <a:p>
            <a:pPr lvl="2"/>
            <a:r>
              <a:rPr lang="en-US" b="0" kern="0" dirty="0">
                <a:solidFill>
                  <a:srgbClr val="000000"/>
                </a:solidFill>
              </a:rPr>
              <a:t>Validating data values</a:t>
            </a:r>
          </a:p>
          <a:p>
            <a:pPr lvl="2"/>
            <a:r>
              <a:rPr lang="en-US" b="0" kern="0" dirty="0">
                <a:solidFill>
                  <a:srgbClr val="000000"/>
                </a:solidFill>
              </a:rPr>
              <a:t>Ensuring data consistency</a:t>
            </a:r>
          </a:p>
          <a:p>
            <a:pPr lvl="2"/>
            <a:r>
              <a:rPr lang="en-US" b="0" kern="0" dirty="0">
                <a:solidFill>
                  <a:srgbClr val="000000"/>
                </a:solidFill>
              </a:rPr>
              <a:t>Identifying missing values</a:t>
            </a:r>
          </a:p>
          <a:p>
            <a:pPr lvl="1"/>
            <a:r>
              <a:rPr lang="en-US" b="0" kern="0" dirty="0">
                <a:solidFill>
                  <a:srgbClr val="000000"/>
                </a:solidFill>
              </a:rPr>
              <a:t>Deduplicating data</a:t>
            </a:r>
          </a:p>
          <a:p>
            <a:pPr lvl="0"/>
            <a:endParaRPr lang="en-US" b="0" kern="0" dirty="0">
              <a:solidFill>
                <a:srgbClr val="000000"/>
              </a:solidFill>
            </a:endParaRPr>
          </a:p>
          <a:p>
            <a:pPr marL="0" lvl="0" indent="0">
              <a:buNone/>
            </a:pPr>
            <a:r>
              <a:rPr lang="en-US" b="0" kern="0" dirty="0">
                <a:solidFill>
                  <a:srgbClr val="000000"/>
                </a:solidFill>
              </a:rPr>
              <a:t>Master data management</a:t>
            </a:r>
          </a:p>
          <a:p>
            <a:pPr lvl="1"/>
            <a:r>
              <a:rPr lang="en-US" b="0" kern="0" dirty="0">
                <a:solidFill>
                  <a:srgbClr val="000000"/>
                </a:solidFill>
              </a:rPr>
              <a:t>Ensuring consistent business entity definitions across multiple systems</a:t>
            </a:r>
          </a:p>
          <a:p>
            <a:pPr lvl="1"/>
            <a:r>
              <a:rPr lang="en-US" b="0" kern="0" dirty="0">
                <a:solidFill>
                  <a:srgbClr val="000000"/>
                </a:solidFill>
              </a:rPr>
              <a:t>Applying business rules to ensure data validity</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7652414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834fb7bf-b9dc-4ab4-94b3-bb0455b443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Exploring a Data Warehousing Solution</a:t>
            </a:r>
            <a:endParaRPr lang="en-GB" dirty="0"/>
          </a:p>
        </p:txBody>
      </p:sp>
      <p:sp>
        <p:nvSpPr>
          <p:cNvPr id="3" name="Text Placeholder 2"/>
          <p:cNvSpPr>
            <a:spLocks noGrp="1"/>
          </p:cNvSpPr>
          <p:nvPr>
            <p:ph type="body" idx="1"/>
          </p:nvPr>
        </p:nvSpPr>
        <p:spPr/>
        <p:txBody>
          <a:bodyPr/>
          <a:lstStyle/>
          <a:p>
            <a:r>
              <a:rPr lang="en-GB" dirty="0" smtClean="0"/>
              <a:t>Exercise 1: Exploring Data Sources
Exercise 2: Exploring an ETL Process
Exercise 3: Exploring a Data Warehouse</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640316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928078"/>
            <a:ext cx="8119156" cy="5873403"/>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The labs in this course are based on a fictional company called Adventure Works Cycles that manufactures and sells cycles and cycling accessories to customers all over the world. Adventure Works sells direct to customers through an e-commerce website and also through an international network of resellers.</a:t>
            </a:r>
          </a:p>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Throughout this course, you will develop a data warehousing solution for Adventure Works Cycles, including: a data warehouse; an ETL process to extract data from source systems and populate the data warehouse; a data quality solution; and a master data management solution</a:t>
            </a:r>
            <a:r>
              <a:rPr lang="en-GB" sz="2800" b="0" dirty="0" smtClean="0">
                <a:latin typeface="Segoe UI" panose="020B0502040204020203" pitchFamily="34" charset="0"/>
                <a:ea typeface="Calibri" panose="020F0502020204030204" pitchFamily="34" charset="0"/>
                <a:cs typeface="Times New Roman" panose="02020603050405020304" pitchFamily="18" charset="0"/>
              </a:rPr>
              <a:t>.</a:t>
            </a:r>
            <a:endParaRPr lang="en-GB" sz="2800" b="0" dirty="0">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110269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t>
            </a:r>
            <a:r>
              <a:rPr lang="en-GB" dirty="0" smtClean="0"/>
              <a:t>Scenario (Continued)</a:t>
            </a:r>
            <a:endParaRPr lang="en-GB" dirty="0"/>
          </a:p>
        </p:txBody>
      </p:sp>
      <p:sp>
        <p:nvSpPr>
          <p:cNvPr id="3" name="Text Placeholder 2"/>
          <p:cNvSpPr>
            <a:spLocks noGrp="1"/>
          </p:cNvSpPr>
          <p:nvPr>
            <p:ph type="body" idx="1"/>
          </p:nvPr>
        </p:nvSpPr>
        <p:spPr/>
        <p:txBody>
          <a:bodyPr/>
          <a:lstStyle/>
          <a:p>
            <a:pPr marL="0" lvl="0" indent="0">
              <a:spcAft>
                <a:spcPts val="800"/>
              </a:spcAft>
              <a:buClrTx/>
              <a:buSzTx/>
              <a:buNone/>
            </a:pPr>
            <a:r>
              <a:rPr lang="en-GB" kern="1200" dirty="0" smtClean="0">
                <a:solidFill>
                  <a:srgbClr val="000000"/>
                </a:solidFill>
                <a:ea typeface="Calibri" panose="020F0502020204030204" pitchFamily="34" charset="0"/>
                <a:cs typeface="Times New Roman" panose="02020603050405020304" pitchFamily="18" charset="0"/>
              </a:rPr>
              <a:t>The </a:t>
            </a:r>
            <a:r>
              <a:rPr lang="en-GB" kern="1200" dirty="0">
                <a:solidFill>
                  <a:srgbClr val="000000"/>
                </a:solidFill>
                <a:ea typeface="Calibri" panose="020F0502020204030204" pitchFamily="34" charset="0"/>
                <a:cs typeface="Times New Roman" panose="02020603050405020304" pitchFamily="18" charset="0"/>
              </a:rPr>
              <a:t>lab for this module provides a high level overview of the solution that you will create in later labs. You can use this lab to become familiar with the various elements of the data warehousing solution that you will learn to build in later modules.</a:t>
            </a:r>
            <a:endParaRPr lang="en-GB" dirty="0"/>
          </a:p>
        </p:txBody>
      </p:sp>
    </p:spTree>
    <p:custDataLst>
      <p:tags r:id="rId1"/>
    </p:custDataLst>
    <p:extLst>
      <p:ext uri="{BB962C8B-B14F-4D97-AF65-F5344CB8AC3E}">
        <p14:creationId xmlns:p14="http://schemas.microsoft.com/office/powerpoint/2010/main" val="374542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ab503c06-2c27-4d60-b8c5-e32642179e9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Overview of Data Warehousing
Considerations for a Data Warehouse Solution</a:t>
            </a:r>
            <a:endParaRPr lang="en-GB" dirty="0"/>
          </a:p>
        </p:txBody>
      </p:sp>
    </p:spTree>
    <p:custDataLst>
      <p:tags r:id="rId1"/>
    </p:custDataLst>
    <p:extLst>
      <p:ext uri="{BB962C8B-B14F-4D97-AF65-F5344CB8AC3E}">
        <p14:creationId xmlns:p14="http://schemas.microsoft.com/office/powerpoint/2010/main" val="635589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2a301e14-5ef3-4365-9a0f-7e170ac027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After completing this lab, you are now able to:</a:t>
            </a:r>
            <a:endParaRPr lang="en-GB" dirty="0"/>
          </a:p>
          <a:p>
            <a:pPr lvl="0"/>
            <a:r>
              <a:rPr lang="en-US" dirty="0"/>
              <a:t>Describe the data sources in the Adventure Works data warehousing scenario.</a:t>
            </a:r>
            <a:endParaRPr lang="en-GB" dirty="0"/>
          </a:p>
          <a:p>
            <a:pPr lvl="0"/>
            <a:r>
              <a:rPr lang="en-US" dirty="0"/>
              <a:t>Describe the ETL process in the Adventure Works data warehousing scenario.</a:t>
            </a:r>
            <a:endParaRPr lang="en-GB" dirty="0"/>
          </a:p>
          <a:p>
            <a:pPr lvl="0"/>
            <a:r>
              <a:rPr lang="en-US" dirty="0"/>
              <a:t>Describe the data warehouse in the Adventure Works data warehousing scenario.</a:t>
            </a:r>
            <a:endParaRPr lang="en-GB" dirty="0"/>
          </a:p>
          <a:p>
            <a:endParaRPr lang="en-GB" dirty="0"/>
          </a:p>
        </p:txBody>
      </p:sp>
    </p:spTree>
    <p:custDataLst>
      <p:tags r:id="rId1"/>
    </p:custDataLst>
    <p:extLst>
      <p:ext uri="{BB962C8B-B14F-4D97-AF65-F5344CB8AC3E}">
        <p14:creationId xmlns:p14="http://schemas.microsoft.com/office/powerpoint/2010/main" val="3155887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226051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a65374e7-81c4-4f46-9b26-79de0baf7f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Overview of Data Warehousing</a:t>
            </a:r>
            <a:endParaRPr lang="en-GB" dirty="0"/>
          </a:p>
        </p:txBody>
      </p:sp>
      <p:sp>
        <p:nvSpPr>
          <p:cNvPr id="3" name="Text Placeholder 2"/>
          <p:cNvSpPr>
            <a:spLocks noGrp="1"/>
          </p:cNvSpPr>
          <p:nvPr>
            <p:ph type="body" idx="1"/>
          </p:nvPr>
        </p:nvSpPr>
        <p:spPr/>
        <p:txBody>
          <a:bodyPr/>
          <a:lstStyle/>
          <a:p>
            <a:r>
              <a:rPr lang="en-GB" dirty="0" smtClean="0"/>
              <a:t>The Business Problem
What Is a Data Warehouse?
Data Warehouse Architectures
Components of a Data Warehousing Solution
Data Warehousing Projects
Data Warehousing Project Roles
SQL Server As a Data Warehousing Platform</a:t>
            </a:r>
            <a:endParaRPr lang="en-GB" dirty="0"/>
          </a:p>
        </p:txBody>
      </p:sp>
    </p:spTree>
    <p:custDataLst>
      <p:tags r:id="rId1"/>
    </p:custDataLst>
    <p:extLst>
      <p:ext uri="{BB962C8B-B14F-4D97-AF65-F5344CB8AC3E}">
        <p14:creationId xmlns:p14="http://schemas.microsoft.com/office/powerpoint/2010/main" val="1837316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273dd7d3-5dc5-48e3-970f-a1e3c10dfa6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Business Problem</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A successful business needs to be able to adapt— the following problems make that difficult:</a:t>
            </a:r>
          </a:p>
          <a:p>
            <a:pPr marL="0" lvl="0" indent="0">
              <a:buNone/>
            </a:pPr>
            <a:endParaRPr lang="en-GB" b="0" kern="0" dirty="0">
              <a:solidFill>
                <a:srgbClr val="000000"/>
              </a:solidFill>
            </a:endParaRPr>
          </a:p>
          <a:p>
            <a:pPr marL="514350" lvl="0" indent="-514350">
              <a:lnSpc>
                <a:spcPct val="150000"/>
              </a:lnSpc>
              <a:buFont typeface="+mj-lt"/>
              <a:buAutoNum type="arabicPeriod"/>
            </a:pPr>
            <a:r>
              <a:rPr lang="en-GB" b="0" kern="0" dirty="0">
                <a:solidFill>
                  <a:srgbClr val="000000"/>
                </a:solidFill>
              </a:rPr>
              <a:t>Business data is spread across many systems</a:t>
            </a:r>
          </a:p>
          <a:p>
            <a:pPr marL="514350" lvl="0" indent="-514350">
              <a:buFont typeface="+mj-lt"/>
              <a:buAutoNum type="arabicPeriod"/>
            </a:pPr>
            <a:r>
              <a:rPr lang="en-GB" b="0" kern="0" dirty="0">
                <a:solidFill>
                  <a:srgbClr val="000000"/>
                </a:solidFill>
              </a:rPr>
              <a:t>Data can be inconsistent, duplicated, and contradictory</a:t>
            </a:r>
          </a:p>
          <a:p>
            <a:pPr marL="514350" lvl="0" indent="-514350">
              <a:lnSpc>
                <a:spcPct val="150000"/>
              </a:lnSpc>
              <a:buFont typeface="+mj-lt"/>
              <a:buAutoNum type="arabicPeriod"/>
            </a:pPr>
            <a:r>
              <a:rPr lang="en-GB" b="0" kern="0" dirty="0">
                <a:solidFill>
                  <a:srgbClr val="000000"/>
                </a:solidFill>
              </a:rPr>
              <a:t>Fundamental questions can’t be easily answered</a:t>
            </a:r>
          </a:p>
          <a:p>
            <a:pPr marL="0" lvl="0" indent="0">
              <a:buNone/>
            </a:pPr>
            <a:endParaRPr lang="en-US" b="0" kern="0" dirty="0">
              <a:solidFill>
                <a:srgbClr val="000000"/>
              </a:solidFill>
            </a:endParaRPr>
          </a:p>
        </p:txBody>
      </p:sp>
    </p:spTree>
    <p:custDataLst>
      <p:tags r:id="rId1"/>
    </p:custDataLst>
    <p:extLst>
      <p:ext uri="{BB962C8B-B14F-4D97-AF65-F5344CB8AC3E}">
        <p14:creationId xmlns:p14="http://schemas.microsoft.com/office/powerpoint/2010/main" val="2303818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f2a497c0-5a74-447d-b28e-e5cf0cfdc5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Data Warehouse?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A centralized store of business data for reporting and analysis that typically:</a:t>
            </a:r>
          </a:p>
          <a:p>
            <a:pPr marL="0" lvl="0" indent="0">
              <a:buNone/>
            </a:pPr>
            <a:endParaRPr lang="en-GB" b="0" kern="0" dirty="0">
              <a:solidFill>
                <a:srgbClr val="000000"/>
              </a:solidFill>
            </a:endParaRPr>
          </a:p>
          <a:p>
            <a:pPr lvl="1">
              <a:lnSpc>
                <a:spcPct val="150000"/>
              </a:lnSpc>
            </a:pPr>
            <a:r>
              <a:rPr lang="en-GB" b="0" kern="0" dirty="0">
                <a:solidFill>
                  <a:srgbClr val="000000"/>
                </a:solidFill>
              </a:rPr>
              <a:t>Contains large volumes of historical data</a:t>
            </a:r>
          </a:p>
          <a:p>
            <a:pPr lvl="1"/>
            <a:r>
              <a:rPr lang="en-GB" b="0" kern="0" dirty="0">
                <a:solidFill>
                  <a:srgbClr val="000000"/>
                </a:solidFill>
              </a:rPr>
              <a:t>Is optimized for querying, as opposed to inserting or updating data</a:t>
            </a:r>
          </a:p>
          <a:p>
            <a:pPr lvl="1"/>
            <a:r>
              <a:rPr lang="en-GB" b="0" kern="0" dirty="0">
                <a:solidFill>
                  <a:srgbClr val="000000"/>
                </a:solidFill>
              </a:rPr>
              <a:t>Is incrementally loaded with new business data at regular intervals</a:t>
            </a:r>
          </a:p>
          <a:p>
            <a:pPr lvl="1">
              <a:lnSpc>
                <a:spcPct val="150000"/>
              </a:lnSpc>
            </a:pPr>
            <a:r>
              <a:rPr lang="en-GB" b="0" kern="0" dirty="0">
                <a:solidFill>
                  <a:srgbClr val="000000"/>
                </a:solidFill>
              </a:rPr>
              <a:t>Provides the basis for enterprise BI solutions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714876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6743fe5d-7375-4b90-9146-c7663db6ce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Warehouse Architectures</a:t>
            </a:r>
            <a:endParaRPr lang="en-GB" dirty="0"/>
          </a:p>
        </p:txBody>
      </p:sp>
      <p:sp>
        <p:nvSpPr>
          <p:cNvPr id="4" name="Content Placeholder 2"/>
          <p:cNvSpPr txBox="1">
            <a:spLocks/>
          </p:cNvSpPr>
          <p:nvPr/>
        </p:nvSpPr>
        <p:spPr>
          <a:xfrm>
            <a:off x="458789" y="1021215"/>
            <a:ext cx="455891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GB" b="0" kern="0" dirty="0">
              <a:solidFill>
                <a:srgbClr val="000000"/>
              </a:solidFill>
            </a:endParaRPr>
          </a:p>
          <a:p>
            <a:pPr marL="0" lvl="0" indent="0">
              <a:buNone/>
            </a:pPr>
            <a:r>
              <a:rPr lang="en-GB" b="0" kern="0" dirty="0">
                <a:solidFill>
                  <a:srgbClr val="000000"/>
                </a:solidFill>
              </a:rPr>
              <a:t>Central Data Warehouse</a:t>
            </a:r>
          </a:p>
          <a:p>
            <a:pPr lvl="0"/>
            <a:endParaRPr lang="en-GB" b="0" kern="0" dirty="0">
              <a:solidFill>
                <a:srgbClr val="000000"/>
              </a:solidFill>
            </a:endParaRPr>
          </a:p>
          <a:p>
            <a:pPr lvl="0"/>
            <a:endParaRPr lang="en-GB" b="0" kern="0" dirty="0">
              <a:solidFill>
                <a:srgbClr val="000000"/>
              </a:solidFill>
            </a:endParaRPr>
          </a:p>
          <a:p>
            <a:pPr marL="0" lvl="0" indent="0">
              <a:buNone/>
            </a:pPr>
            <a:r>
              <a:rPr lang="en-GB" b="0" kern="0" dirty="0">
                <a:solidFill>
                  <a:srgbClr val="000000"/>
                </a:solidFill>
              </a:rPr>
              <a:t>Departmental Data Marts</a:t>
            </a: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marL="0" lvl="0" indent="0">
              <a:buNone/>
            </a:pPr>
            <a:r>
              <a:rPr lang="en-GB" b="0" kern="0" dirty="0">
                <a:solidFill>
                  <a:srgbClr val="000000"/>
                </a:solidFill>
              </a:rPr>
              <a:t>Hub-and-Spoke</a:t>
            </a:r>
            <a:endParaRPr lang="en-US" b="0" kern="0" dirty="0">
              <a:solidFill>
                <a:srgbClr val="000000"/>
              </a:solidFill>
            </a:endParaRPr>
          </a:p>
        </p:txBody>
      </p:sp>
      <p:pic>
        <p:nvPicPr>
          <p:cNvPr id="5" name="Picture 4" descr="Four small cylinders representing a four departmental data marts surrounding and connected to a larger cylinder representing a central hub."/>
          <p:cNvPicPr>
            <a:picLocks noChangeAspect="1"/>
          </p:cNvPicPr>
          <p:nvPr/>
        </p:nvPicPr>
        <p:blipFill>
          <a:blip r:embed="rId4"/>
          <a:stretch>
            <a:fillRect/>
          </a:stretch>
        </p:blipFill>
        <p:spPr>
          <a:xfrm>
            <a:off x="4546118" y="4854638"/>
            <a:ext cx="3822523" cy="969348"/>
          </a:xfrm>
          <a:prstGeom prst="rect">
            <a:avLst/>
          </a:prstGeom>
        </p:spPr>
      </p:pic>
      <p:pic>
        <p:nvPicPr>
          <p:cNvPr id="6" name="Picture 5" descr="Four small cylinders representing a four departmental data marts"/>
          <p:cNvPicPr>
            <a:picLocks noChangeAspect="1"/>
          </p:cNvPicPr>
          <p:nvPr/>
        </p:nvPicPr>
        <p:blipFill>
          <a:blip r:embed="rId5"/>
          <a:stretch>
            <a:fillRect/>
          </a:stretch>
        </p:blipFill>
        <p:spPr>
          <a:xfrm>
            <a:off x="5606913" y="3080871"/>
            <a:ext cx="1700931" cy="975445"/>
          </a:xfrm>
          <a:prstGeom prst="rect">
            <a:avLst/>
          </a:prstGeom>
        </p:spPr>
      </p:pic>
      <p:pic>
        <p:nvPicPr>
          <p:cNvPr id="7" name="Picture 6" descr="Single large cylinder representing a Central Data Warehouse"/>
          <p:cNvPicPr>
            <a:picLocks noChangeAspect="1"/>
          </p:cNvPicPr>
          <p:nvPr/>
        </p:nvPicPr>
        <p:blipFill>
          <a:blip r:embed="rId6"/>
          <a:stretch>
            <a:fillRect/>
          </a:stretch>
        </p:blipFill>
        <p:spPr>
          <a:xfrm>
            <a:off x="5606913" y="1325394"/>
            <a:ext cx="1676545" cy="957155"/>
          </a:xfrm>
          <a:prstGeom prst="rect">
            <a:avLst/>
          </a:prstGeom>
        </p:spPr>
      </p:pic>
    </p:spTree>
    <p:custDataLst>
      <p:tags r:id="rId1"/>
    </p:custDataLst>
    <p:extLst>
      <p:ext uri="{BB962C8B-B14F-4D97-AF65-F5344CB8AC3E}">
        <p14:creationId xmlns:p14="http://schemas.microsoft.com/office/powerpoint/2010/main" val="4067489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6a231fdc-94a5-43ff-8cd3-5f6da11f31c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Components of a Data Warehousing Solution</a:t>
            </a:r>
            <a:endParaRPr lang="en-GB" dirty="0"/>
          </a:p>
        </p:txBody>
      </p:sp>
      <p:sp>
        <p:nvSpPr>
          <p:cNvPr id="4" name="Right Arrow 3"/>
          <p:cNvSpPr/>
          <p:nvPr/>
        </p:nvSpPr>
        <p:spPr bwMode="auto">
          <a:xfrm>
            <a:off x="89014" y="1787492"/>
            <a:ext cx="8539071" cy="2966775"/>
          </a:xfrm>
          <a:prstGeom prst="rightArrow">
            <a:avLst/>
          </a:prstGeom>
          <a:solidFill>
            <a:schemeClr val="bg2">
              <a:lumMod val="40000"/>
              <a:lumOff val="6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pic>
        <p:nvPicPr>
          <p:cNvPr id="5" name="Picture 4" descr="A digram showing the flow of data from source data (source systems) through data cleansing and ETL (Extract, Transform, and Load) to a data warehouse. Data models from this and data from the data warehouse are then used in reporting and analysis." title="Components of a data warehouse"/>
          <p:cNvPicPr>
            <a:picLocks noChangeAspect="1"/>
          </p:cNvPicPr>
          <p:nvPr/>
        </p:nvPicPr>
        <p:blipFill>
          <a:blip r:embed="rId4"/>
          <a:stretch>
            <a:fillRect/>
          </a:stretch>
        </p:blipFill>
        <p:spPr>
          <a:xfrm>
            <a:off x="185681" y="1174915"/>
            <a:ext cx="8596105" cy="4767485"/>
          </a:xfrm>
          <a:prstGeom prst="rect">
            <a:avLst/>
          </a:prstGeom>
        </p:spPr>
      </p:pic>
      <p:sp>
        <p:nvSpPr>
          <p:cNvPr id="6" name="TextBox 5"/>
          <p:cNvSpPr txBox="1"/>
          <p:nvPr/>
        </p:nvSpPr>
        <p:spPr>
          <a:xfrm>
            <a:off x="574" y="1373190"/>
            <a:ext cx="1711494" cy="369332"/>
          </a:xfrm>
          <a:prstGeom prst="rect">
            <a:avLst/>
          </a:prstGeom>
          <a:noFill/>
        </p:spPr>
        <p:txBody>
          <a:bodyPr wrap="square" rtlCol="0">
            <a:spAutoFit/>
          </a:bodyPr>
          <a:lstStyle/>
          <a:p>
            <a:pPr lvl="0" algn="ctr"/>
            <a:r>
              <a:rPr lang="en-GB" dirty="0">
                <a:solidFill>
                  <a:srgbClr val="000000"/>
                </a:solidFill>
                <a:latin typeface="Segoe UI" panose="020B0502040204020203" pitchFamily="34" charset="0"/>
                <a:cs typeface="Segoe UI" panose="020B0502040204020203" pitchFamily="34" charset="0"/>
              </a:rPr>
              <a:t>Data Sources</a:t>
            </a:r>
            <a:endParaRPr lang="en-US" dirty="0">
              <a:solidFill>
                <a:srgbClr val="000000"/>
              </a:solidFill>
              <a:latin typeface="Segoe UI" panose="020B0502040204020203" pitchFamily="34" charset="0"/>
              <a:cs typeface="Segoe UI" panose="020B0502040204020203" pitchFamily="34" charset="0"/>
            </a:endParaRPr>
          </a:p>
        </p:txBody>
      </p:sp>
      <p:sp>
        <p:nvSpPr>
          <p:cNvPr id="7" name="TextBox 6"/>
          <p:cNvSpPr txBox="1"/>
          <p:nvPr/>
        </p:nvSpPr>
        <p:spPr>
          <a:xfrm>
            <a:off x="2327002" y="3963374"/>
            <a:ext cx="1866217" cy="646331"/>
          </a:xfrm>
          <a:prstGeom prst="rect">
            <a:avLst/>
          </a:prstGeom>
          <a:noFill/>
        </p:spPr>
        <p:txBody>
          <a:bodyPr wrap="none" rtlCol="0">
            <a:spAutoFit/>
          </a:bodyPr>
          <a:lstStyle/>
          <a:p>
            <a:pPr lvl="0" algn="ctr"/>
            <a:r>
              <a:rPr lang="en-GB" dirty="0">
                <a:solidFill>
                  <a:srgbClr val="000000"/>
                </a:solidFill>
                <a:latin typeface="Segoe UI" panose="020B0502040204020203" pitchFamily="34" charset="0"/>
                <a:cs typeface="Segoe UI" panose="020B0502040204020203" pitchFamily="34" charset="0"/>
              </a:rPr>
              <a:t>ETL and </a:t>
            </a:r>
          </a:p>
          <a:p>
            <a:pPr lvl="0" algn="ctr"/>
            <a:r>
              <a:rPr lang="en-GB" dirty="0">
                <a:solidFill>
                  <a:srgbClr val="000000"/>
                </a:solidFill>
                <a:latin typeface="Segoe UI" panose="020B0502040204020203" pitchFamily="34" charset="0"/>
                <a:cs typeface="Segoe UI" panose="020B0502040204020203" pitchFamily="34" charset="0"/>
              </a:rPr>
              <a:t>Data Cleansing </a:t>
            </a:r>
            <a:endParaRPr lang="en-US" dirty="0">
              <a:solidFill>
                <a:srgbClr val="000000"/>
              </a:solidFill>
              <a:latin typeface="Segoe UI" panose="020B0502040204020203" pitchFamily="34" charset="0"/>
              <a:cs typeface="Segoe UI" panose="020B0502040204020203" pitchFamily="34" charset="0"/>
            </a:endParaRPr>
          </a:p>
        </p:txBody>
      </p:sp>
      <p:sp>
        <p:nvSpPr>
          <p:cNvPr id="8" name="TextBox 7"/>
          <p:cNvSpPr txBox="1"/>
          <p:nvPr/>
        </p:nvSpPr>
        <p:spPr>
          <a:xfrm>
            <a:off x="5219204" y="1205395"/>
            <a:ext cx="1963486" cy="369332"/>
          </a:xfrm>
          <a:prstGeom prst="rect">
            <a:avLst/>
          </a:prstGeom>
          <a:noFill/>
        </p:spPr>
        <p:txBody>
          <a:bodyPr wrap="none" rtlCol="0">
            <a:spAutoFit/>
          </a:bodyPr>
          <a:lstStyle/>
          <a:p>
            <a:pPr lvl="0"/>
            <a:r>
              <a:rPr lang="en-GB" dirty="0">
                <a:solidFill>
                  <a:srgbClr val="000000"/>
                </a:solidFill>
                <a:latin typeface="Segoe UI" panose="020B0502040204020203" pitchFamily="34" charset="0"/>
                <a:cs typeface="Segoe UI" panose="020B0502040204020203" pitchFamily="34" charset="0"/>
              </a:rPr>
              <a:t>Data Warehouse</a:t>
            </a:r>
            <a:endParaRPr lang="en-US" dirty="0">
              <a:solidFill>
                <a:srgbClr val="000000"/>
              </a:solidFill>
              <a:latin typeface="Segoe UI" panose="020B0502040204020203" pitchFamily="34" charset="0"/>
              <a:cs typeface="Segoe UI" panose="020B0502040204020203" pitchFamily="34" charset="0"/>
            </a:endParaRPr>
          </a:p>
        </p:txBody>
      </p:sp>
      <p:sp>
        <p:nvSpPr>
          <p:cNvPr id="9" name="TextBox 8"/>
          <p:cNvSpPr txBox="1"/>
          <p:nvPr/>
        </p:nvSpPr>
        <p:spPr>
          <a:xfrm>
            <a:off x="5406068" y="5854492"/>
            <a:ext cx="1573198" cy="369332"/>
          </a:xfrm>
          <a:prstGeom prst="rect">
            <a:avLst/>
          </a:prstGeom>
          <a:noFill/>
        </p:spPr>
        <p:txBody>
          <a:bodyPr wrap="square" rtlCol="0">
            <a:spAutoFit/>
          </a:bodyPr>
          <a:lstStyle/>
          <a:p>
            <a:pPr lvl="0" algn="ctr"/>
            <a:r>
              <a:rPr lang="en-GB" dirty="0">
                <a:solidFill>
                  <a:srgbClr val="000000"/>
                </a:solidFill>
                <a:latin typeface="Segoe UI" panose="020B0502040204020203" pitchFamily="34" charset="0"/>
                <a:cs typeface="Segoe UI" panose="020B0502040204020203" pitchFamily="34" charset="0"/>
              </a:rPr>
              <a:t>Data Models</a:t>
            </a:r>
            <a:endParaRPr lang="en-US" dirty="0">
              <a:solidFill>
                <a:srgbClr val="000000"/>
              </a:solidFill>
              <a:latin typeface="Segoe UI" panose="020B0502040204020203" pitchFamily="34" charset="0"/>
              <a:cs typeface="Segoe UI" panose="020B0502040204020203" pitchFamily="34" charset="0"/>
            </a:endParaRPr>
          </a:p>
        </p:txBody>
      </p:sp>
      <p:sp>
        <p:nvSpPr>
          <p:cNvPr id="10" name="TextBox 9"/>
          <p:cNvSpPr txBox="1"/>
          <p:nvPr/>
        </p:nvSpPr>
        <p:spPr>
          <a:xfrm>
            <a:off x="7343947" y="6154939"/>
            <a:ext cx="1807803" cy="646331"/>
          </a:xfrm>
          <a:prstGeom prst="rect">
            <a:avLst/>
          </a:prstGeom>
          <a:noFill/>
        </p:spPr>
        <p:txBody>
          <a:bodyPr wrap="none" rtlCol="0">
            <a:spAutoFit/>
          </a:bodyPr>
          <a:lstStyle/>
          <a:p>
            <a:pPr lvl="0" algn="ctr"/>
            <a:r>
              <a:rPr lang="en-GB" dirty="0">
                <a:solidFill>
                  <a:srgbClr val="000000"/>
                </a:solidFill>
                <a:latin typeface="Segoe UI" panose="020B0502040204020203" pitchFamily="34" charset="0"/>
                <a:cs typeface="Segoe UI" panose="020B0502040204020203" pitchFamily="34" charset="0"/>
              </a:rPr>
              <a:t>Reporting and </a:t>
            </a:r>
          </a:p>
          <a:p>
            <a:pPr lvl="0" algn="ctr"/>
            <a:r>
              <a:rPr lang="en-GB" dirty="0">
                <a:solidFill>
                  <a:srgbClr val="000000"/>
                </a:solidFill>
                <a:latin typeface="Segoe UI" panose="020B0502040204020203" pitchFamily="34" charset="0"/>
                <a:cs typeface="Segoe UI" panose="020B0502040204020203" pitchFamily="34" charset="0"/>
              </a:rPr>
              <a:t>Analysis</a:t>
            </a:r>
            <a:endParaRPr lang="en-US" dirty="0">
              <a:solidFill>
                <a:srgbClr val="000000"/>
              </a:solidFill>
              <a:latin typeface="Segoe UI" panose="020B0502040204020203" pitchFamily="34" charset="0"/>
              <a:cs typeface="Segoe UI" panose="020B0502040204020203" pitchFamily="34" charset="0"/>
            </a:endParaRPr>
          </a:p>
        </p:txBody>
      </p:sp>
      <p:sp>
        <p:nvSpPr>
          <p:cNvPr id="11" name="Rounded Rectangle 10"/>
          <p:cNvSpPr/>
          <p:nvPr/>
        </p:nvSpPr>
        <p:spPr bwMode="auto">
          <a:xfrm>
            <a:off x="89014" y="1787492"/>
            <a:ext cx="1335052" cy="3668928"/>
          </a:xfrm>
          <a:prstGeom prst="roundRect">
            <a:avLst/>
          </a:prstGeom>
          <a:noFill/>
          <a:ln w="9525" cap="flat" cmpd="sng" algn="ctr">
            <a:solidFill>
              <a:schemeClr val="tx1"/>
            </a:solidFill>
            <a:prstDash val="dash"/>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endParaRPr>
          </a:p>
        </p:txBody>
      </p:sp>
      <p:sp>
        <p:nvSpPr>
          <p:cNvPr id="12" name="TextBox 11"/>
          <p:cNvSpPr txBox="1"/>
          <p:nvPr/>
        </p:nvSpPr>
        <p:spPr>
          <a:xfrm>
            <a:off x="574" y="5087088"/>
            <a:ext cx="1538107" cy="369332"/>
          </a:xfrm>
          <a:prstGeom prst="rect">
            <a:avLst/>
          </a:prstGeom>
          <a:noFill/>
        </p:spPr>
        <p:txBody>
          <a:bodyPr wrap="square" rtlCol="0">
            <a:spAutoFit/>
          </a:bodyPr>
          <a:lstStyle/>
          <a:p>
            <a:pPr lvl="0" algn="ctr"/>
            <a:r>
              <a:rPr lang="en-GB" dirty="0">
                <a:solidFill>
                  <a:srgbClr val="000000"/>
                </a:solidFill>
                <a:latin typeface="Segoe UI" panose="020B0502040204020203" pitchFamily="34" charset="0"/>
                <a:cs typeface="Segoe UI" panose="020B0502040204020203" pitchFamily="34" charset="0"/>
              </a:rPr>
              <a:t>MDM</a:t>
            </a:r>
            <a:endParaRPr lang="en-US" dirty="0">
              <a:solidFill>
                <a:srgbClr val="000000"/>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2618371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1a20769-4a57-4a20-aa4a-ee5632e9cc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Warehousing Projects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GB" b="0" kern="0" dirty="0">
                <a:solidFill>
                  <a:srgbClr val="000000"/>
                </a:solidFill>
              </a:rPr>
              <a:t>What are the business questions that need to be answered?</a:t>
            </a:r>
          </a:p>
          <a:p>
            <a:pPr marL="514350" lvl="0" indent="-514350">
              <a:buFont typeface="+mj-lt"/>
              <a:buAutoNum type="arabicPeriod"/>
            </a:pPr>
            <a:r>
              <a:rPr lang="en-GB" b="0" kern="0" dirty="0">
                <a:solidFill>
                  <a:srgbClr val="000000"/>
                </a:solidFill>
              </a:rPr>
              <a:t>What data is required to answer them?</a:t>
            </a:r>
          </a:p>
          <a:p>
            <a:pPr marL="514350" lvl="0" indent="-514350">
              <a:buFont typeface="+mj-lt"/>
              <a:buAutoNum type="arabicPeriod"/>
            </a:pPr>
            <a:r>
              <a:rPr lang="en-GB" b="0" kern="0" dirty="0">
                <a:solidFill>
                  <a:srgbClr val="000000"/>
                </a:solidFill>
              </a:rPr>
              <a:t>Where is this data and how easy is it to obtain?</a:t>
            </a:r>
          </a:p>
          <a:p>
            <a:pPr marL="514350" lvl="0" indent="-514350">
              <a:buFont typeface="+mj-lt"/>
              <a:buAutoNum type="arabicPeriod"/>
            </a:pPr>
            <a:r>
              <a:rPr lang="en-GB" b="0" kern="0" dirty="0">
                <a:solidFill>
                  <a:srgbClr val="000000"/>
                </a:solidFill>
              </a:rPr>
              <a:t>Knowing the above, assess the importance of each question against the ability to answer it from existing data</a:t>
            </a:r>
          </a:p>
          <a:p>
            <a:pPr lvl="0"/>
            <a:endParaRPr lang="en-GB" b="0" kern="0" dirty="0">
              <a:solidFill>
                <a:srgbClr val="000000"/>
              </a:solidFill>
            </a:endParaRPr>
          </a:p>
        </p:txBody>
      </p:sp>
    </p:spTree>
    <p:custDataLst>
      <p:tags r:id="rId1"/>
    </p:custDataLst>
    <p:extLst>
      <p:ext uri="{BB962C8B-B14F-4D97-AF65-F5344CB8AC3E}">
        <p14:creationId xmlns:p14="http://schemas.microsoft.com/office/powerpoint/2010/main" val="2747470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4ba17735-7d17-470f-937e-d2f178382c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Warehousing Project Roles</a:t>
            </a:r>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1433673974"/>
              </p:ext>
            </p:extLst>
          </p:nvPr>
        </p:nvGraphicFramePr>
        <p:xfrm>
          <a:off x="360713" y="4136708"/>
          <a:ext cx="8578660" cy="2434572"/>
        </p:xfrm>
        <a:graphic>
          <a:graphicData uri="http://schemas.openxmlformats.org/drawingml/2006/table">
            <a:tbl>
              <a:tblPr firstRow="1" bandRow="1">
                <a:tableStyleId>{5C22544A-7EE6-4342-B048-85BDC9FD1C3A}</a:tableStyleId>
              </a:tblPr>
              <a:tblGrid>
                <a:gridCol w="1715732">
                  <a:extLst>
                    <a:ext uri="{9D8B030D-6E8A-4147-A177-3AD203B41FA5}">
                      <a16:colId xmlns:a16="http://schemas.microsoft.com/office/drawing/2014/main" val="3607741516"/>
                    </a:ext>
                  </a:extLst>
                </a:gridCol>
                <a:gridCol w="1715732">
                  <a:extLst>
                    <a:ext uri="{9D8B030D-6E8A-4147-A177-3AD203B41FA5}">
                      <a16:colId xmlns:a16="http://schemas.microsoft.com/office/drawing/2014/main" val="1914320443"/>
                    </a:ext>
                  </a:extLst>
                </a:gridCol>
                <a:gridCol w="1715732">
                  <a:extLst>
                    <a:ext uri="{9D8B030D-6E8A-4147-A177-3AD203B41FA5}">
                      <a16:colId xmlns:a16="http://schemas.microsoft.com/office/drawing/2014/main" val="797239597"/>
                    </a:ext>
                  </a:extLst>
                </a:gridCol>
                <a:gridCol w="1715732">
                  <a:extLst>
                    <a:ext uri="{9D8B030D-6E8A-4147-A177-3AD203B41FA5}">
                      <a16:colId xmlns:a16="http://schemas.microsoft.com/office/drawing/2014/main" val="1491971648"/>
                    </a:ext>
                  </a:extLst>
                </a:gridCol>
                <a:gridCol w="1715732">
                  <a:extLst>
                    <a:ext uri="{9D8B030D-6E8A-4147-A177-3AD203B41FA5}">
                      <a16:colId xmlns:a16="http://schemas.microsoft.com/office/drawing/2014/main" val="297729264"/>
                    </a:ext>
                  </a:extLst>
                </a:gridCol>
              </a:tblGrid>
              <a:tr h="1217286">
                <a:tc>
                  <a:txBody>
                    <a:bodyPr/>
                    <a:lstStyle/>
                    <a:p>
                      <a:pPr algn="ctr"/>
                      <a:r>
                        <a:rPr lang="en-GB" b="1" dirty="0" smtClean="0">
                          <a:solidFill>
                            <a:schemeClr val="tx1"/>
                          </a:solidFill>
                          <a:latin typeface="Segoe UI" panose="020B0502040204020203" pitchFamily="34" charset="0"/>
                          <a:cs typeface="Segoe UI" panose="020B0502040204020203" pitchFamily="34" charset="0"/>
                        </a:rPr>
                        <a:t>Project Manager</a:t>
                      </a:r>
                      <a:endParaRPr lang="en-US" b="1" dirty="0">
                        <a:solidFill>
                          <a:schemeClr val="tx1"/>
                        </a:solidFill>
                        <a:latin typeface="Segoe UI" panose="020B0502040204020203" pitchFamily="34" charset="0"/>
                        <a:cs typeface="Segoe UI" panose="020B0502040204020203" pitchFamily="34" charset="0"/>
                      </a:endParaRPr>
                    </a:p>
                  </a:txBody>
                  <a:tcPr anchor="ctr"/>
                </a:tc>
                <a:tc>
                  <a:txBody>
                    <a:bodyPr/>
                    <a:lstStyle/>
                    <a:p>
                      <a:pPr algn="ctr"/>
                      <a:r>
                        <a:rPr lang="en-GB" b="1" dirty="0" smtClean="0">
                          <a:solidFill>
                            <a:schemeClr val="tx1"/>
                          </a:solidFill>
                          <a:latin typeface="Segoe UI" panose="020B0502040204020203" pitchFamily="34" charset="0"/>
                          <a:cs typeface="Segoe UI" panose="020B0502040204020203" pitchFamily="34" charset="0"/>
                        </a:rPr>
                        <a:t>Solution Architect</a:t>
                      </a:r>
                      <a:endParaRPr lang="en-US" b="1" dirty="0">
                        <a:solidFill>
                          <a:schemeClr val="tx1"/>
                        </a:solidFill>
                        <a:latin typeface="Segoe UI" panose="020B0502040204020203" pitchFamily="34" charset="0"/>
                        <a:cs typeface="Segoe UI" panose="020B0502040204020203" pitchFamily="34" charset="0"/>
                      </a:endParaRPr>
                    </a:p>
                  </a:txBody>
                  <a:tcPr anchor="ctr"/>
                </a:tc>
                <a:tc>
                  <a:txBody>
                    <a:bodyPr/>
                    <a:lstStyle/>
                    <a:p>
                      <a:pPr algn="ctr"/>
                      <a:r>
                        <a:rPr lang="en-GB" b="1" dirty="0" smtClean="0">
                          <a:solidFill>
                            <a:schemeClr val="tx1"/>
                          </a:solidFill>
                          <a:latin typeface="Segoe UI" panose="020B0502040204020203" pitchFamily="34" charset="0"/>
                          <a:cs typeface="Segoe UI" panose="020B0502040204020203" pitchFamily="34" charset="0"/>
                        </a:rPr>
                        <a:t>Data </a:t>
                      </a:r>
                    </a:p>
                    <a:p>
                      <a:pPr algn="ctr"/>
                      <a:r>
                        <a:rPr lang="en-GB" b="1" dirty="0" smtClean="0">
                          <a:solidFill>
                            <a:schemeClr val="tx1"/>
                          </a:solidFill>
                          <a:latin typeface="Segoe UI" panose="020B0502040204020203" pitchFamily="34" charset="0"/>
                          <a:cs typeface="Segoe UI" panose="020B0502040204020203" pitchFamily="34" charset="0"/>
                        </a:rPr>
                        <a:t>Modeler</a:t>
                      </a:r>
                      <a:endParaRPr lang="en-US" b="1" dirty="0">
                        <a:solidFill>
                          <a:schemeClr val="tx1"/>
                        </a:solidFill>
                        <a:latin typeface="Segoe UI" panose="020B0502040204020203" pitchFamily="34" charset="0"/>
                        <a:cs typeface="Segoe UI" panose="020B0502040204020203" pitchFamily="34" charset="0"/>
                      </a:endParaRPr>
                    </a:p>
                  </a:txBody>
                  <a:tcPr anchor="ctr"/>
                </a:tc>
                <a:tc>
                  <a:txBody>
                    <a:bodyPr/>
                    <a:lstStyle/>
                    <a:p>
                      <a:pPr algn="ctr"/>
                      <a:r>
                        <a:rPr lang="en-GB" b="1" dirty="0" smtClean="0">
                          <a:solidFill>
                            <a:schemeClr val="tx1"/>
                          </a:solidFill>
                          <a:latin typeface="Segoe UI" panose="020B0502040204020203" pitchFamily="34" charset="0"/>
                          <a:cs typeface="Segoe UI" panose="020B0502040204020203" pitchFamily="34" charset="0"/>
                        </a:rPr>
                        <a:t>Database Administrator</a:t>
                      </a:r>
                      <a:endParaRPr lang="en-US" b="1" dirty="0">
                        <a:solidFill>
                          <a:schemeClr val="tx1"/>
                        </a:solidFill>
                        <a:latin typeface="Segoe UI" panose="020B0502040204020203" pitchFamily="34" charset="0"/>
                        <a:cs typeface="Segoe UI" panose="020B0502040204020203" pitchFamily="34" charset="0"/>
                      </a:endParaRPr>
                    </a:p>
                  </a:txBody>
                  <a:tcPr anchor="ctr"/>
                </a:tc>
                <a:tc>
                  <a:txBody>
                    <a:bodyPr/>
                    <a:lstStyle/>
                    <a:p>
                      <a:pPr algn="ctr"/>
                      <a:r>
                        <a:rPr lang="en-GB" b="1" dirty="0" smtClean="0">
                          <a:solidFill>
                            <a:schemeClr val="tx1"/>
                          </a:solidFill>
                          <a:latin typeface="Segoe UI" panose="020B0502040204020203" pitchFamily="34" charset="0"/>
                          <a:cs typeface="Segoe UI" panose="020B0502040204020203" pitchFamily="34" charset="0"/>
                        </a:rPr>
                        <a:t>Infrastructure Specialist</a:t>
                      </a:r>
                      <a:endParaRPr lang="en-US" b="1" dirty="0">
                        <a:solidFill>
                          <a:schemeClr val="tx1"/>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926446935"/>
                  </a:ext>
                </a:extLst>
              </a:tr>
              <a:tr h="1217286">
                <a:tc>
                  <a:txBody>
                    <a:bodyPr/>
                    <a:lstStyle/>
                    <a:p>
                      <a:pPr algn="ctr"/>
                      <a:r>
                        <a:rPr lang="en-US" b="1" dirty="0" smtClean="0">
                          <a:solidFill>
                            <a:schemeClr val="tx1"/>
                          </a:solidFill>
                          <a:latin typeface="Segoe UI" panose="020B0502040204020203" pitchFamily="34" charset="0"/>
                          <a:cs typeface="Segoe UI" panose="020B0502040204020203" pitchFamily="34" charset="0"/>
                        </a:rPr>
                        <a:t>ETL Developer</a:t>
                      </a:r>
                    </a:p>
                  </a:txBody>
                  <a:tcPr anchor="ctr"/>
                </a:tc>
                <a:tc>
                  <a:txBody>
                    <a:bodyPr/>
                    <a:lstStyle/>
                    <a:p>
                      <a:pPr algn="ctr"/>
                      <a:r>
                        <a:rPr lang="en-US" b="1" dirty="0" smtClean="0">
                          <a:solidFill>
                            <a:schemeClr val="tx1"/>
                          </a:solidFill>
                          <a:latin typeface="Segoe UI" panose="020B0502040204020203" pitchFamily="34" charset="0"/>
                          <a:cs typeface="Segoe UI" panose="020B0502040204020203" pitchFamily="34" charset="0"/>
                        </a:rPr>
                        <a:t>Business </a:t>
                      </a:r>
                    </a:p>
                    <a:p>
                      <a:pPr algn="ctr"/>
                      <a:r>
                        <a:rPr lang="en-US" b="1" dirty="0" smtClean="0">
                          <a:solidFill>
                            <a:schemeClr val="tx1"/>
                          </a:solidFill>
                          <a:latin typeface="Segoe UI" panose="020B0502040204020203" pitchFamily="34" charset="0"/>
                          <a:cs typeface="Segoe UI" panose="020B0502040204020203" pitchFamily="34" charset="0"/>
                        </a:rPr>
                        <a:t>Users</a:t>
                      </a:r>
                    </a:p>
                  </a:txBody>
                  <a:tcPr anchor="ctr"/>
                </a:tc>
                <a:tc>
                  <a:txBody>
                    <a:bodyPr/>
                    <a:lstStyle/>
                    <a:p>
                      <a:pPr algn="ctr"/>
                      <a:r>
                        <a:rPr lang="en-US" b="1" dirty="0" smtClean="0">
                          <a:solidFill>
                            <a:schemeClr val="tx1"/>
                          </a:solidFill>
                          <a:latin typeface="Segoe UI" panose="020B0502040204020203" pitchFamily="34" charset="0"/>
                          <a:cs typeface="Segoe UI" panose="020B0502040204020203" pitchFamily="34" charset="0"/>
                        </a:rPr>
                        <a:t>Business Analyst</a:t>
                      </a:r>
                    </a:p>
                  </a:txBody>
                  <a:tcPr anchor="ctr"/>
                </a:tc>
                <a:tc>
                  <a:txBody>
                    <a:bodyPr/>
                    <a:lstStyle/>
                    <a:p>
                      <a:pPr algn="ctr"/>
                      <a:r>
                        <a:rPr lang="en-GB" b="1" dirty="0" smtClean="0">
                          <a:solidFill>
                            <a:schemeClr val="tx1"/>
                          </a:solidFill>
                          <a:latin typeface="Segoe UI" panose="020B0502040204020203" pitchFamily="34" charset="0"/>
                          <a:cs typeface="Segoe UI" panose="020B0502040204020203" pitchFamily="34" charset="0"/>
                        </a:rPr>
                        <a:t>Testers</a:t>
                      </a:r>
                      <a:endParaRPr lang="en-US" b="1" dirty="0">
                        <a:solidFill>
                          <a:schemeClr val="tx1"/>
                        </a:solidFill>
                        <a:latin typeface="Segoe UI" panose="020B0502040204020203" pitchFamily="34" charset="0"/>
                        <a:cs typeface="Segoe UI" panose="020B0502040204020203" pitchFamily="34" charset="0"/>
                      </a:endParaRPr>
                    </a:p>
                  </a:txBody>
                  <a:tcPr anchor="ctr"/>
                </a:tc>
                <a:tc>
                  <a:txBody>
                    <a:bodyPr/>
                    <a:lstStyle/>
                    <a:p>
                      <a:pPr algn="ctr"/>
                      <a:r>
                        <a:rPr lang="en-GB" b="1" dirty="0" smtClean="0">
                          <a:solidFill>
                            <a:schemeClr val="tx1"/>
                          </a:solidFill>
                          <a:latin typeface="Segoe UI" panose="020B0502040204020203" pitchFamily="34" charset="0"/>
                          <a:cs typeface="Segoe UI" panose="020B0502040204020203" pitchFamily="34" charset="0"/>
                        </a:rPr>
                        <a:t>Data Stewards</a:t>
                      </a:r>
                      <a:endParaRPr lang="en-US" b="1" dirty="0">
                        <a:solidFill>
                          <a:schemeClr val="tx1"/>
                        </a:solidFill>
                        <a:latin typeface="Segoe UI" panose="020B0502040204020203" pitchFamily="34" charset="0"/>
                        <a:cs typeface="Segoe UI" panose="020B0502040204020203" pitchFamily="34" charset="0"/>
                      </a:endParaRPr>
                    </a:p>
                  </a:txBody>
                  <a:tcPr anchor="ctr"/>
                </a:tc>
                <a:extLst>
                  <a:ext uri="{0D108BD9-81ED-4DB2-BD59-A6C34878D82A}">
                    <a16:rowId xmlns:a16="http://schemas.microsoft.com/office/drawing/2014/main" val="259278549"/>
                  </a:ext>
                </a:extLst>
              </a:tr>
            </a:tbl>
          </a:graphicData>
        </a:graphic>
      </p:graphicFrame>
      <p:pic>
        <p:nvPicPr>
          <p:cNvPr id="5" name="Picture 4" descr="A picture of a group of different people all representing the different roles in a data warehouse project." title="Project Roles"/>
          <p:cNvPicPr>
            <a:picLocks noChangeAspect="1"/>
          </p:cNvPicPr>
          <p:nvPr/>
        </p:nvPicPr>
        <p:blipFill>
          <a:blip r:embed="rId4"/>
          <a:stretch>
            <a:fillRect/>
          </a:stretch>
        </p:blipFill>
        <p:spPr>
          <a:xfrm>
            <a:off x="200794" y="963057"/>
            <a:ext cx="8620491" cy="2554445"/>
          </a:xfrm>
          <a:prstGeom prst="rect">
            <a:avLst/>
          </a:prstGeom>
        </p:spPr>
      </p:pic>
    </p:spTree>
    <p:custDataLst>
      <p:tags r:id="rId1"/>
    </p:custDataLst>
    <p:extLst>
      <p:ext uri="{BB962C8B-B14F-4D97-AF65-F5344CB8AC3E}">
        <p14:creationId xmlns:p14="http://schemas.microsoft.com/office/powerpoint/2010/main" val="31817471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13</TotalTime>
  <Words>2207</Words>
  <Application>Microsoft Office PowerPoint</Application>
  <PresentationFormat>On-screen Show (4:3)</PresentationFormat>
  <Paragraphs>275</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Times New Roman</vt:lpstr>
      <vt:lpstr>Segoe UI</vt:lpstr>
      <vt:lpstr>Symbol</vt:lpstr>
      <vt:lpstr>Arial</vt:lpstr>
      <vt:lpstr>Calibri</vt:lpstr>
      <vt:lpstr>Wingdings</vt:lpstr>
      <vt:lpstr>Verdana</vt:lpstr>
      <vt:lpstr>NG_MOC_Core_ModuleNew2</vt:lpstr>
      <vt:lpstr>Module 1</vt:lpstr>
      <vt:lpstr>Module Overview</vt:lpstr>
      <vt:lpstr>Lesson 1: Overview of Data Warehousing</vt:lpstr>
      <vt:lpstr>The Business Problem</vt:lpstr>
      <vt:lpstr>What Is a Data Warehouse?</vt:lpstr>
      <vt:lpstr>Data Warehouse Architectures</vt:lpstr>
      <vt:lpstr>Components of a Data Warehousing Solution</vt:lpstr>
      <vt:lpstr>Data Warehousing Projects</vt:lpstr>
      <vt:lpstr>Data Warehousing Project Roles</vt:lpstr>
      <vt:lpstr>SQL Server As a Data Warehousing Platform</vt:lpstr>
      <vt:lpstr>Lesson 2: Considerations for a Data Warehouse Solution</vt:lpstr>
      <vt:lpstr>Data Warehouse Database and Storage</vt:lpstr>
      <vt:lpstr>Columnstore Indexes</vt:lpstr>
      <vt:lpstr>Data Sources</vt:lpstr>
      <vt:lpstr>Extract, Transform, and Load Processes</vt:lpstr>
      <vt:lpstr>Data Quality and Master Data Management</vt:lpstr>
      <vt:lpstr>Lab: Exploring a Data Warehousing Solution</vt:lpstr>
      <vt:lpstr>Lab Scenario</vt:lpstr>
      <vt:lpstr>Lab Scenario (Continued)</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dc:title>
  <dc:creator>Richard Strange</dc:creator>
  <cp:lastModifiedBy>Richard Strange</cp:lastModifiedBy>
  <cp:revision>4</cp:revision>
  <dcterms:created xsi:type="dcterms:W3CDTF">2017-12-13T10:55:53Z</dcterms:created>
  <dcterms:modified xsi:type="dcterms:W3CDTF">2017-12-13T11:33:54Z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5E288AD0-A6CC-402A-A6F5-213BB9C86E26</vt:lpwstr>
  </property>
  <property fmtid="{D5CDD505-2E9C-101B-9397-08002B2CF9AE}" pid="3" name="ArticulatePath">
    <vt:lpwstr>20767C_01</vt:lpwstr>
  </property>
</Properties>
</file>