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embeddedFontLst>
    <p:embeddedFont>
      <p:font typeface="Segoe UI" panose="020B0502040204020203" pitchFamily="3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custDataLst>
    <p:tags r:id="rId37"/>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2C2AB-419E-4BA3-B045-0CDE70F80752}" type="datetimeFigureOut">
              <a:rPr lang="en-GB" smtClean="0"/>
              <a:t>13/12/2017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FBE3E-2F00-46AA-8CF3-EE67DE3C688F}" type="slidenum">
              <a:rPr lang="en-GB" smtClean="0"/>
              <a:t>‹#›</a:t>
            </a:fld>
            <a:endParaRPr lang="en-GB" dirty="0"/>
          </a:p>
        </p:txBody>
      </p:sp>
    </p:spTree>
    <p:extLst>
      <p:ext uri="{BB962C8B-B14F-4D97-AF65-F5344CB8AC3E}">
        <p14:creationId xmlns:p14="http://schemas.microsoft.com/office/powerpoint/2010/main" val="167544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ka.ms/ytb0xq"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aka.ms/m6cni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ka.ms/n8yi6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that is used in the lab for this module includes software services that can take a while to start. For the best experience, have students start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at the beginning of the module so that the services have time to start before they begin the lab.</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forward links that are provided might refer to earlier versions of Microsoft® SQL Server® because documentation may not be available at the time of writing. Please check for any post-release content.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5DFBE3E-2F00-46AA-8CF3-EE67DE3C688F}"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72532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Although some may see this topic as a “marketing pitch,” many students can benefit from awareness of the Fast Track reference architectures, especially if their organizations already have supplier relationships with Fast Track hardware vendors. Using a Fast Track reference architecture can significantly reduce the time and cost that are required to build an effective data warehouse system.</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teaching this topic, make sure that you review the information on Fast Track Data Warehouse reference architectures in the technical articles that are mentioned in the student notes. You might also want to consider downloading and demonstrating the Fast Track System Sizing Tool.</a:t>
            </a:r>
          </a:p>
        </p:txBody>
      </p:sp>
      <p:sp>
        <p:nvSpPr>
          <p:cNvPr id="4" name="Slide Number Placeholder 3"/>
          <p:cNvSpPr>
            <a:spLocks noGrp="1"/>
          </p:cNvSpPr>
          <p:nvPr>
            <p:ph type="sldNum" sz="quarter" idx="10"/>
          </p:nvPr>
        </p:nvSpPr>
        <p:spPr/>
        <p:txBody>
          <a:bodyPr/>
          <a:lstStyle/>
          <a:p>
            <a:fld id="{35DFBE3E-2F00-46AA-8CF3-EE67DE3C688F}"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02677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instinctively, most database professionals want to start estimating hardware requirements for a data warehouse by determining the volume of data to be stored and choosing the biggest and fastest possible storage solution. The core-balanced approach starts with the throughput of the CPU core, and then builds a balanced system that is based on that metric. It is important to realize that MCR is purely a measure of SQL Server data throughput for a single core and does not include disk read operations or network I/O. The goal is to determine the core’s MCR and use that to calculate the number of cores that are required to support the target data throughput rate. You can then design the storage and network subsystem with a balanced set of components that will feed the data to the CPU cores at a sufficient rate to maintain the MCR.</a:t>
            </a:r>
          </a:p>
        </p:txBody>
      </p:sp>
      <p:sp>
        <p:nvSpPr>
          <p:cNvPr id="4" name="Slide Number Placeholder 3"/>
          <p:cNvSpPr>
            <a:spLocks noGrp="1"/>
          </p:cNvSpPr>
          <p:nvPr>
            <p:ph type="sldNum" sz="quarter" idx="10"/>
          </p:nvPr>
        </p:nvSpPr>
        <p:spPr/>
        <p:txBody>
          <a:bodyPr/>
          <a:lstStyle/>
          <a:p>
            <a:fld id="{35DFBE3E-2F00-46AA-8CF3-EE67DE3C688F}"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43265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Tell students that they will get a chance to try this for themselves in the lab.</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Tables for Benchmark Queries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D:\Demofiles\Mod02 folder,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User Account Cont</a:t>
            </a:r>
            <a:r>
              <a:rPr lang="en-US" sz="1000" b="1" dirty="0">
                <a:latin typeface="Arial" panose="020B0604020202020204" pitchFamily="34" charset="0"/>
                <a:ea typeface="Times New Roman" panose="02020603050405020304" pitchFamily="18" charset="0"/>
                <a:cs typeface="Times New Roman" panose="02020603050405020304" pitchFamily="18" charset="0"/>
              </a:rPr>
              <a:t>rol</a:t>
            </a:r>
            <a:r>
              <a:rPr lang="en-US" sz="1000" dirty="0">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then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by using Windows authentication.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BenchmarkDB.sql</a:t>
            </a:r>
            <a:r>
              <a:rPr lang="en-US" sz="1000" dirty="0">
                <a:latin typeface="Arial" panose="020B0604020202020204" pitchFamily="34" charset="0"/>
                <a:ea typeface="Times New Roman" panose="02020603050405020304" pitchFamily="18" charset="0"/>
                <a:cs typeface="Times New Roman" panose="02020603050405020304" pitchFamily="18" charset="0"/>
              </a:rPr>
              <a:t> query file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wait for query execution to complete. This query creates a database that contains two tables, one with a clustered index and one without. Both tables contain a substantial number of rows.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Execute a Query to Retrieve I/O Statistics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Measure MCR.sql</a:t>
            </a:r>
            <a:r>
              <a:rPr lang="en-US" sz="1000" dirty="0">
                <a:latin typeface="Arial" panose="020B0604020202020204" pitchFamily="34" charset="0"/>
                <a:ea typeface="Times New Roman" panose="02020603050405020304" pitchFamily="18" charset="0"/>
                <a:cs typeface="Times New Roman" panose="02020603050405020304" pitchFamily="18" charset="0"/>
              </a:rPr>
              <a:t> query file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wait for query execution to complete. The queries retrieve an aggregated value from each table, and are performed twice. This ensures that on the second execution (for which statistics are shown), the data is in cache, so the I/O statistics do not include disk reads. Note that the MAXDOP 1 clause ensures that only a single core is used to process the query.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5DFBE3E-2F00-46AA-8CF3-EE67DE3C688F}"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04189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GB" sz="1000" dirty="0">
                <a:latin typeface="Arial" panose="020B0604020202020204" pitchFamily="34" charset="0"/>
                <a:ea typeface="Calibri" panose="020F0502020204030204" pitchFamily="34" charset="0"/>
                <a:cs typeface="Times New Roman" panose="02020603050405020304" pitchFamily="18" charset="0"/>
              </a:rPr>
              <a:t>Calculate MCR from the I/O Statistics</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results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This shows the statistics for the queries.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together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logical reads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for the two queries, and then divide the result by two to find the average.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CPU time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for the two queries together, and then divide the result by two to find the average. Divide the result by 1000 to convert it to seconds.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Calculate MCR by using the following formula: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(average logical reads / average CPU time) * 8 / 1024</a:t>
            </a:r>
            <a:endParaRPr lang="en-GB" dirty="0"/>
          </a:p>
        </p:txBody>
      </p:sp>
      <p:sp>
        <p:nvSpPr>
          <p:cNvPr id="4" name="Slide Number Placeholder 3"/>
          <p:cNvSpPr>
            <a:spLocks noGrp="1"/>
          </p:cNvSpPr>
          <p:nvPr>
            <p:ph type="sldNum" sz="quarter" idx="10"/>
          </p:nvPr>
        </p:nvSpPr>
        <p:spPr/>
        <p:txBody>
          <a:bodyPr/>
          <a:lstStyle/>
          <a:p>
            <a:fld id="{35DFBE3E-2F00-46AA-8CF3-EE67DE3C688F}"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7904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MCR is specific to the system on which it was calculated. However, similar processor and motherboard architectures are likely to exhibit comparable MCRs. If students intend to use systems from Fast Track Data Warehouse hardware partners, the MCR for these systems is published (and is usually 200 MBps).</a:t>
            </a:r>
          </a:p>
        </p:txBody>
      </p:sp>
      <p:sp>
        <p:nvSpPr>
          <p:cNvPr id="4" name="Slide Number Placeholder 3"/>
          <p:cNvSpPr>
            <a:spLocks noGrp="1"/>
          </p:cNvSpPr>
          <p:nvPr>
            <p:ph type="sldNum" sz="quarter" idx="10"/>
          </p:nvPr>
        </p:nvSpPr>
        <p:spPr/>
        <p:txBody>
          <a:bodyPr/>
          <a:lstStyle/>
          <a:p>
            <a:fld id="{35DFBE3E-2F00-46AA-8CF3-EE67DE3C688F}"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29657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Ask students for examples of data volumes that they have encountered. For some organizations, 500 million rows represent a huge number of facts, whereas others might handle billions of fact table rows.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in practice, many data warehouses include multiple fact tables, and data volume estimation must take into account all fact tables in the data warehouse.</a:t>
            </a:r>
          </a:p>
        </p:txBody>
      </p:sp>
      <p:sp>
        <p:nvSpPr>
          <p:cNvPr id="4" name="Slide Number Placeholder 3"/>
          <p:cNvSpPr>
            <a:spLocks noGrp="1"/>
          </p:cNvSpPr>
          <p:nvPr>
            <p:ph type="sldNum" sz="quarter" idx="10"/>
          </p:nvPr>
        </p:nvSpPr>
        <p:spPr/>
        <p:txBody>
          <a:bodyPr/>
          <a:lstStyle/>
          <a:p>
            <a:fld id="{35DFBE3E-2F00-46AA-8CF3-EE67DE3C688F}"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31426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discussing the choice between mechanical and solid state disks, consider a hybrid solution that uses solid state disks for the 20 percent of data that is queried most frequently, and mechanical disks for the remaining 80 percent.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the students are interested in finding out more, refer them to the following link to vendor-specific solutions (scroll down the page):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Find out more about Microsoft Data Warehouse Fast Track Partners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http://aka.ms/ytb0xq</a:t>
            </a: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5DFBE3E-2F00-46AA-8CF3-EE67DE3C688F}"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41780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5DFBE3E-2F00-46AA-8CF3-EE67DE3C688F}"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17150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these equations defines maximum consumption rate?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(average logical writes ÷ average CPU time) × 4 ÷ 1024</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(average logical reads ÷ maximum CPU time) × 12 ÷ 1024</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(average physical reads ÷ minimum CPU time) × 8 ÷ 1024</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(average logical reads ÷ average CPU time) × 8 ÷ 1024</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(average physical reads ÷ average CPU time) × 8 ÷ 1024</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(average logical reads ÷ average CPU time) × 8 ÷ 1024</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factors are used in estimating CPU requirements?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Average query size in megabytes.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Maximum consumption rate.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Number of concurrent users.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Target response time.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factors are involved when planning a storage solution?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Disk size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Disk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speed</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RAID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DAS or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SAN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5DFBE3E-2F00-46AA-8CF3-EE67DE3C688F}"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7260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need to think carefully about what they are trying to accomplish and work out how best to proceed. Encourage students to read the scenario information carefully and collaborate with each other to meet the scenario requirements. Remind students that, if they find a particular task or exercise too challenging, they can find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Planning Data Warehouse Hardware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Now that you have planned the server infrastructure, you must create a hardware specification for the data warehouse server. You will begin by calculating the MCR of the system that you are currently using, and then complete a planning worksheet for a new system with a published MCR figure.</a:t>
            </a:r>
          </a:p>
        </p:txBody>
      </p:sp>
      <p:sp>
        <p:nvSpPr>
          <p:cNvPr id="4" name="Slide Number Placeholder 3"/>
          <p:cNvSpPr>
            <a:spLocks noGrp="1"/>
          </p:cNvSpPr>
          <p:nvPr>
            <p:ph type="sldNum" sz="quarter" idx="10"/>
          </p:nvPr>
        </p:nvSpPr>
        <p:spPr/>
        <p:txBody>
          <a:bodyPr/>
          <a:lstStyle/>
          <a:p>
            <a:fld id="{35DFBE3E-2F00-46AA-8CF3-EE67DE3C688F}"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6487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5DFBE3E-2F00-46AA-8CF3-EE67DE3C688F}"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67262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5DFBE3E-2F00-46AA-8CF3-EE67DE3C688F}"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55139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Review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DWHardwareSpec.xlsx</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D:\Labfiles\Lab02\Solution folder. How does the hardware specification in this workbook compare to the one that you created in the lab?</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Answers will vary. Key points about the suggested solution are:</a:t>
            </a: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amount of suggested memory is 64 GB per processor, and totals more than 20 percent of the data volume.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suggested storage solution is extensible (more disks can be added to the SAN) and offloads I/O processing overheads to the SAN. It also enables the solution to balance disk I/O for the storage arrays symmetrically with the processors.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5DFBE3E-2F00-46AA-8CF3-EE67DE3C688F}"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82068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 growing number of organizations, virtualization has become a core platform for infrastructure. Microsoft Hyper-V®, which is included as a feature from Windows 10, together with enterprise operations and management software such as Microsoft System Center, have enabled IT departments to benefit from simpler provisioning, management, mobility, and recoverability of services.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components of a BI infrastructure would you consider virtualizing, and why?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Many database professionals are resistant to virtualization, particularly regarding data warehouses, because of the additional layer of abstraction that it adds between the database server and the physical hardware (in particular, the disk subsystem). However, advances in virtualization, such as support for virtual host bus adapters in Windows Server, mean that a virtualized environment can provide near-equivalent performance to a physical server. There are also advantages with portability and recoverability because the entire data warehouse server can be easily copied to new physical hardware or backed up.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Reporting Services and Analysis Services, a virtualized infrastructure could be extremely beneficial because you can easily move entire virtual servers across physical hosts for hardware maintenance operations or to recover from a hardware failure. There is also the ability to dynamically scale up virtual hardware resources to match demand. For example, suppose an organization experiences a sharp rise in demand for report processing at the end of the financial year, and a corresponding drop in specific analysis as users shift their attention to generating year-end reports. If necessary, the allocation of physical memory and processor resources to the virtual server that is hosting Reporting Services could be increased by reducing the resources that are allocated to the virtual Analysis Services server. Then, after the year-end reporting activity is over, the resource allocations could be readjusted to support the normal workload balance.</a:t>
            </a:r>
          </a:p>
          <a:p>
            <a:pPr>
              <a:lnSpc>
                <a:spcPct val="107000"/>
              </a:lnSpc>
              <a:spcAft>
                <a:spcPts val="0"/>
              </a:spcAft>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The </a:t>
            </a:r>
            <a:r>
              <a:rPr lang="en-US" sz="1000" dirty="0">
                <a:latin typeface="Arial" panose="020B0604020202020204" pitchFamily="34" charset="0"/>
                <a:ea typeface="Times New Roman" panose="02020603050405020304" pitchFamily="18" charset="0"/>
                <a:cs typeface="Times New Roman" panose="02020603050405020304" pitchFamily="18" charset="0"/>
              </a:rPr>
              <a:t>SQLCAT team at Microsoft has conducted research into the performance of the SQL Server database engine and Analysis Services on virtualized infrastructure. You can review their findings at: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u="sng" dirty="0" smtClean="0">
                <a:solidFill>
                  <a:prstClr val="black"/>
                </a:solidFill>
                <a:latin typeface="Arial" panose="020B0604020202020204" pitchFamily="34" charset="0"/>
                <a:ea typeface="Times New Roman" panose="02020603050405020304" pitchFamily="18" charset="0"/>
                <a:cs typeface="Segoe UI" panose="020B0502040204020203" pitchFamily="34" charset="0"/>
                <a:hlinkClick r:id="rId3"/>
              </a:rPr>
              <a:t>http</a:t>
            </a:r>
            <a:r>
              <a:rPr lang="en-US" sz="1000" u="sng" dirty="0">
                <a:solidFill>
                  <a:prstClr val="black"/>
                </a:solidFill>
                <a:latin typeface="Arial" panose="020B0604020202020204" pitchFamily="34" charset="0"/>
                <a:ea typeface="Times New Roman" panose="02020603050405020304" pitchFamily="18" charset="0"/>
                <a:cs typeface="Segoe UI" panose="020B0502040204020203" pitchFamily="34" charset="0"/>
                <a:hlinkClick r:id="rId3"/>
              </a:rPr>
              <a:t>://aka.ms/m6cnit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5DFBE3E-2F00-46AA-8CF3-EE67DE3C688F}"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02751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5DFBE3E-2F00-46AA-8CF3-EE67DE3C688F}"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1434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suggested values are based on research that was conducted by the Fast Track Data Warehouse team at Microsoft, but are not definitive. Some organizations might consider a 5 TB data warehouse to be extremely large, whereas others might consider 100 users to be small.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Similarly, the definitions for “simple,” “medium,” and “complex” queries are deliberately generic. MCR is discussed later in this lesson.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Suggested values:</a:t>
            </a: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Simple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Query MCR is 90-100 percent of rated MCR.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Medium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Query MCR is 50-89 percent of rated MCR.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Complex</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Query MCR is 25-49 percent of rated MCR.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5DFBE3E-2F00-46AA-8CF3-EE67DE3C688F}"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2427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Talk through each of the workloads in the module, highlighting the potential for different types to incur resource contention.</a:t>
            </a:r>
          </a:p>
        </p:txBody>
      </p:sp>
      <p:sp>
        <p:nvSpPr>
          <p:cNvPr id="4" name="Slide Number Placeholder 3"/>
          <p:cNvSpPr>
            <a:spLocks noGrp="1"/>
          </p:cNvSpPr>
          <p:nvPr>
            <p:ph type="sldNum" sz="quarter" idx="10"/>
          </p:nvPr>
        </p:nvSpPr>
        <p:spPr/>
        <p:txBody>
          <a:bodyPr/>
          <a:lstStyle/>
          <a:p>
            <a:fld id="{35DFBE3E-2F00-46AA-8CF3-EE67DE3C688F}"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023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a whiteboard or flipchart to create diagrams that show various distributed architectures while they are discussed.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most guidance for estimating data warehouse hardware requirements assumes that the data warehouse is stored on a dedicated server.</a:t>
            </a:r>
          </a:p>
        </p:txBody>
      </p:sp>
      <p:sp>
        <p:nvSpPr>
          <p:cNvPr id="4" name="Slide Number Placeholder 3"/>
          <p:cNvSpPr>
            <a:spLocks noGrp="1"/>
          </p:cNvSpPr>
          <p:nvPr>
            <p:ph type="sldNum" sz="quarter" idx="10"/>
          </p:nvPr>
        </p:nvSpPr>
        <p:spPr/>
        <p:txBody>
          <a:bodyPr/>
          <a:lstStyle/>
          <a:p>
            <a:fld id="{35DFBE3E-2F00-46AA-8CF3-EE67DE3C688F}"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88096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scale-out solutions are usually limited to large BI solutions. Also, scale-out architectures for SSIS and the data warehouse are generally required only in extremely large solutions that must support thousands of users who are performing complex queries against hundreds of terabytes of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teaching this topic, make sure that you review the information in the further reading articles that are referenced in the student notes.</a:t>
            </a:r>
          </a:p>
        </p:txBody>
      </p:sp>
      <p:sp>
        <p:nvSpPr>
          <p:cNvPr id="4" name="Slide Number Placeholder 3"/>
          <p:cNvSpPr>
            <a:spLocks noGrp="1"/>
          </p:cNvSpPr>
          <p:nvPr>
            <p:ph type="sldNum" sz="quarter" idx="10"/>
          </p:nvPr>
        </p:nvSpPr>
        <p:spPr/>
        <p:txBody>
          <a:bodyPr/>
          <a:lstStyle/>
          <a:p>
            <a:fld id="{35DFBE3E-2F00-46AA-8CF3-EE67DE3C688F}"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6670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students have experience of database engine high-availability technologies in previous releases of SQL Server, point out that database mirroring is superseded by the new AlwaysOn Availability Groups technology in this release.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Integration Services (SSIS) in a Cluster</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http://aka.ms/n8yi6o</a:t>
            </a:r>
            <a:r>
              <a:rPr lang="en-GB"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these options is not a consideration for system sizing?</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Data volume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Number of users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Data center location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Analysis and reporting complexity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Availability requirements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Data center location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four factors determine the size of a BI solution?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Data volume.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Analysis and reporting complexity.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Number of users.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Availability requirements.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considerations for deciding between single-server and distributed architecture.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Higher hardware costs, software costs, and configuration complexity.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Better scalability and performance, and better flexibility</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35DFBE3E-2F00-46AA-8CF3-EE67DE3C688F}"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93513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5DFBE3E-2F00-46AA-8CF3-EE67DE3C688F}"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Planning Data Warehouse Infrastructure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62677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2096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383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3020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1345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87070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137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717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0756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59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29439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37924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54847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 Id="rId5" Type="http://schemas.openxmlformats.org/officeDocument/2006/relationships/image" Target="../media/image10.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2</a:t>
            </a:r>
            <a:endParaRPr lang="en-GB" dirty="0"/>
          </a:p>
        </p:txBody>
      </p:sp>
      <p:sp>
        <p:nvSpPr>
          <p:cNvPr id="3" name="Subtitle 2"/>
          <p:cNvSpPr>
            <a:spLocks noGrp="1"/>
          </p:cNvSpPr>
          <p:nvPr>
            <p:ph type="subTitle" sz="quarter" idx="1"/>
          </p:nvPr>
        </p:nvSpPr>
        <p:spPr/>
        <p:txBody>
          <a:bodyPr/>
          <a:lstStyle/>
          <a:p>
            <a:r>
              <a:rPr lang="en-GB" dirty="0" smtClean="0"/>
              <a:t>Planning Data Warehouse Infrastructure
</a:t>
            </a:r>
            <a:endParaRPr lang="en-GB" dirty="0"/>
          </a:p>
        </p:txBody>
      </p:sp>
    </p:spTree>
    <p:custDataLst>
      <p:tags r:id="rId1"/>
    </p:custDataLst>
    <p:extLst>
      <p:ext uri="{BB962C8B-B14F-4D97-AF65-F5344CB8AC3E}">
        <p14:creationId xmlns:p14="http://schemas.microsoft.com/office/powerpoint/2010/main" val="3310924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Fast Track Data Warehouse Reference Architectures</a:t>
            </a:r>
            <a:endParaRPr lang="en-GB" dirty="0"/>
          </a:p>
        </p:txBody>
      </p:sp>
      <p:sp>
        <p:nvSpPr>
          <p:cNvPr id="4" name="Content Placeholder 2"/>
          <p:cNvSpPr txBox="1">
            <a:spLocks/>
          </p:cNvSpPr>
          <p:nvPr/>
        </p:nvSpPr>
        <p:spPr>
          <a:xfrm>
            <a:off x="458788" y="1326421"/>
            <a:ext cx="5062781" cy="484214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Pre-tested and approved hardware specifications and guidance</a:t>
            </a:r>
          </a:p>
          <a:p>
            <a:pPr lvl="0"/>
            <a:r>
              <a:rPr lang="en-GB" b="0" kern="0" dirty="0">
                <a:solidFill>
                  <a:srgbClr val="000000"/>
                </a:solidFill>
              </a:rPr>
              <a:t>Available from multiple hardware vendors in partnership with Microsoft</a:t>
            </a:r>
          </a:p>
          <a:p>
            <a:pPr lvl="0"/>
            <a:r>
              <a:rPr lang="en-GB" b="0" kern="0" dirty="0">
                <a:solidFill>
                  <a:srgbClr val="000000"/>
                </a:solidFill>
              </a:rPr>
              <a:t>Support for a range of data warehouse sizes</a:t>
            </a:r>
          </a:p>
          <a:p>
            <a:pPr lvl="0"/>
            <a:r>
              <a:rPr lang="en-GB" b="0" kern="0" dirty="0">
                <a:solidFill>
                  <a:srgbClr val="000000"/>
                </a:solidFill>
              </a:rPr>
              <a:t>Tools provided to calculate required specification</a:t>
            </a:r>
            <a:endParaRPr lang="en-US" b="0" kern="0" dirty="0">
              <a:solidFill>
                <a:srgbClr val="000000"/>
              </a:solidFill>
            </a:endParaRPr>
          </a:p>
        </p:txBody>
      </p:sp>
      <p:grpSp>
        <p:nvGrpSpPr>
          <p:cNvPr id="5" name="Group 52"/>
          <p:cNvGrpSpPr>
            <a:grpSpLocks noChangeAspect="1"/>
          </p:cNvGrpSpPr>
          <p:nvPr/>
        </p:nvGrpSpPr>
        <p:grpSpPr bwMode="auto">
          <a:xfrm>
            <a:off x="7204066" y="1370275"/>
            <a:ext cx="1490733" cy="4359965"/>
            <a:chOff x="855" y="2588"/>
            <a:chExt cx="518" cy="1515"/>
          </a:xfrm>
        </p:grpSpPr>
        <p:sp>
          <p:nvSpPr>
            <p:cNvPr id="6"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6"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7"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8"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9"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0"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1"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2"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3"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4"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5"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6"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7"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8"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9"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0"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1"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2"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3"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4"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5"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6"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7"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8"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9"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0"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1"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2"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3"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4"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5"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6"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7"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8"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9"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0"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1"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52" name="Group 51"/>
          <p:cNvGrpSpPr>
            <a:grpSpLocks noChangeAspect="1"/>
          </p:cNvGrpSpPr>
          <p:nvPr/>
        </p:nvGrpSpPr>
        <p:grpSpPr>
          <a:xfrm>
            <a:off x="6188770" y="2761445"/>
            <a:ext cx="1453135" cy="655663"/>
            <a:chOff x="2904848" y="2885814"/>
            <a:chExt cx="1681162" cy="959376"/>
          </a:xfrm>
        </p:grpSpPr>
        <p:sp>
          <p:nvSpPr>
            <p:cNvPr id="53" name="Flowchart: Magnetic Disk 5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54" name="Oval 5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5" name="Group 54"/>
          <p:cNvGrpSpPr>
            <a:grpSpLocks noChangeAspect="1"/>
          </p:cNvGrpSpPr>
          <p:nvPr/>
        </p:nvGrpSpPr>
        <p:grpSpPr>
          <a:xfrm>
            <a:off x="6354636" y="3762135"/>
            <a:ext cx="1110554" cy="1122244"/>
            <a:chOff x="5121275" y="1295400"/>
            <a:chExt cx="1508125" cy="1524000"/>
          </a:xfrm>
        </p:grpSpPr>
        <p:grpSp>
          <p:nvGrpSpPr>
            <p:cNvPr id="56" name="Group 55"/>
            <p:cNvGrpSpPr/>
            <p:nvPr/>
          </p:nvGrpSpPr>
          <p:grpSpPr>
            <a:xfrm>
              <a:off x="5264150" y="1295400"/>
              <a:ext cx="1365250" cy="1370012"/>
              <a:chOff x="5264150" y="1295400"/>
              <a:chExt cx="1365250" cy="1370012"/>
            </a:xfrm>
          </p:grpSpPr>
          <p:grpSp>
            <p:nvGrpSpPr>
              <p:cNvPr id="70" name="Group 69"/>
              <p:cNvGrpSpPr/>
              <p:nvPr/>
            </p:nvGrpSpPr>
            <p:grpSpPr>
              <a:xfrm>
                <a:off x="5264150" y="2057400"/>
                <a:ext cx="1365250" cy="608012"/>
                <a:chOff x="5264150" y="2057400"/>
                <a:chExt cx="1365250" cy="608012"/>
              </a:xfrm>
            </p:grpSpPr>
            <p:grpSp>
              <p:nvGrpSpPr>
                <p:cNvPr id="88" name="Group 87"/>
                <p:cNvGrpSpPr/>
                <p:nvPr/>
              </p:nvGrpSpPr>
              <p:grpSpPr>
                <a:xfrm>
                  <a:off x="5410200" y="2057400"/>
                  <a:ext cx="1219200" cy="457200"/>
                  <a:chOff x="5257800" y="1447800"/>
                  <a:chExt cx="1219200" cy="457200"/>
                </a:xfrm>
              </p:grpSpPr>
              <p:sp>
                <p:nvSpPr>
                  <p:cNvPr id="93" name="Cube 9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4" name="Cube 9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5" name="Cube 9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89" name="Group 88"/>
                <p:cNvGrpSpPr/>
                <p:nvPr/>
              </p:nvGrpSpPr>
              <p:grpSpPr>
                <a:xfrm>
                  <a:off x="5264150" y="2208212"/>
                  <a:ext cx="1219200" cy="457200"/>
                  <a:chOff x="5257800" y="1447800"/>
                  <a:chExt cx="1219200" cy="457200"/>
                </a:xfrm>
              </p:grpSpPr>
              <p:sp>
                <p:nvSpPr>
                  <p:cNvPr id="90" name="Cube 8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1" name="Cube 9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2" name="Cube 9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nvGrpSpPr>
              <p:cNvPr id="71" name="Group 70"/>
              <p:cNvGrpSpPr/>
              <p:nvPr/>
            </p:nvGrpSpPr>
            <p:grpSpPr>
              <a:xfrm>
                <a:off x="5264150" y="1295400"/>
                <a:ext cx="1365250" cy="990600"/>
                <a:chOff x="5264150" y="1295400"/>
                <a:chExt cx="1365250" cy="990600"/>
              </a:xfrm>
            </p:grpSpPr>
            <p:grpSp>
              <p:nvGrpSpPr>
                <p:cNvPr id="72" name="Group 71"/>
                <p:cNvGrpSpPr/>
                <p:nvPr/>
              </p:nvGrpSpPr>
              <p:grpSpPr>
                <a:xfrm>
                  <a:off x="5410200" y="1676400"/>
                  <a:ext cx="1219200" cy="457200"/>
                  <a:chOff x="5257800" y="1447800"/>
                  <a:chExt cx="1219200" cy="457200"/>
                </a:xfrm>
              </p:grpSpPr>
              <p:sp>
                <p:nvSpPr>
                  <p:cNvPr id="85" name="Cube 8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6" name="Cube 8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7" name="Cube 8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3" name="Group 72"/>
                <p:cNvGrpSpPr/>
                <p:nvPr/>
              </p:nvGrpSpPr>
              <p:grpSpPr>
                <a:xfrm>
                  <a:off x="5410200" y="1295400"/>
                  <a:ext cx="1219200" cy="457200"/>
                  <a:chOff x="5257800" y="1447800"/>
                  <a:chExt cx="1219200" cy="457200"/>
                </a:xfrm>
              </p:grpSpPr>
              <p:sp>
                <p:nvSpPr>
                  <p:cNvPr id="82" name="Cube 8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3" name="Cube 8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4" name="Cube 8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4" name="Group 73"/>
                <p:cNvGrpSpPr/>
                <p:nvPr/>
              </p:nvGrpSpPr>
              <p:grpSpPr>
                <a:xfrm>
                  <a:off x="5264150" y="1828800"/>
                  <a:ext cx="1219200" cy="457200"/>
                  <a:chOff x="5257800" y="1447800"/>
                  <a:chExt cx="1219200" cy="457200"/>
                </a:xfrm>
              </p:grpSpPr>
              <p:sp>
                <p:nvSpPr>
                  <p:cNvPr id="79" name="Cube 7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0" name="Cube 7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1" name="Cube 8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5" name="Group 74"/>
                <p:cNvGrpSpPr/>
                <p:nvPr/>
              </p:nvGrpSpPr>
              <p:grpSpPr>
                <a:xfrm>
                  <a:off x="5264150" y="1447800"/>
                  <a:ext cx="1219200" cy="457200"/>
                  <a:chOff x="5257800" y="1447800"/>
                  <a:chExt cx="1219200" cy="457200"/>
                </a:xfrm>
              </p:grpSpPr>
              <p:sp>
                <p:nvSpPr>
                  <p:cNvPr id="76" name="Cube 7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7" name="Cube 7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8" name="Cube 7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57" name="Group 56"/>
            <p:cNvGrpSpPr/>
            <p:nvPr/>
          </p:nvGrpSpPr>
          <p:grpSpPr>
            <a:xfrm>
              <a:off x="5121275" y="1600200"/>
              <a:ext cx="1222375" cy="1219200"/>
              <a:chOff x="5121275" y="1600200"/>
              <a:chExt cx="1222375" cy="1219200"/>
            </a:xfrm>
          </p:grpSpPr>
          <p:grpSp>
            <p:nvGrpSpPr>
              <p:cNvPr id="58" name="Group 57"/>
              <p:cNvGrpSpPr/>
              <p:nvPr/>
            </p:nvGrpSpPr>
            <p:grpSpPr>
              <a:xfrm>
                <a:off x="5121275" y="2362200"/>
                <a:ext cx="1219200" cy="457200"/>
                <a:chOff x="5257800" y="1447800"/>
                <a:chExt cx="1219200" cy="457200"/>
              </a:xfrm>
            </p:grpSpPr>
            <p:sp>
              <p:nvSpPr>
                <p:cNvPr id="67" name="Cube 6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8" name="Cube 6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9" name="Cube 6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59" name="Group 58"/>
              <p:cNvGrpSpPr/>
              <p:nvPr/>
            </p:nvGrpSpPr>
            <p:grpSpPr>
              <a:xfrm>
                <a:off x="5121275" y="1978025"/>
                <a:ext cx="1219200" cy="457200"/>
                <a:chOff x="5257800" y="1447800"/>
                <a:chExt cx="1219200" cy="457200"/>
              </a:xfrm>
            </p:grpSpPr>
            <p:sp>
              <p:nvSpPr>
                <p:cNvPr id="64" name="Cube 6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5" name="Cube 6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6" name="Cube 6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60" name="Group 59"/>
              <p:cNvGrpSpPr/>
              <p:nvPr/>
            </p:nvGrpSpPr>
            <p:grpSpPr>
              <a:xfrm>
                <a:off x="5124450" y="1600200"/>
                <a:ext cx="1219200" cy="457200"/>
                <a:chOff x="5257800" y="1447800"/>
                <a:chExt cx="1219200" cy="457200"/>
              </a:xfrm>
            </p:grpSpPr>
            <p:sp>
              <p:nvSpPr>
                <p:cNvPr id="61" name="Cube 6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2" name="Cube 6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3" name="Cube 6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96" name="Group 95"/>
          <p:cNvGrpSpPr>
            <a:grpSpLocks noChangeAspect="1"/>
          </p:cNvGrpSpPr>
          <p:nvPr/>
        </p:nvGrpSpPr>
        <p:grpSpPr>
          <a:xfrm>
            <a:off x="6859737" y="5252896"/>
            <a:ext cx="550315" cy="727718"/>
            <a:chOff x="3344266" y="1513537"/>
            <a:chExt cx="1204130" cy="1592303"/>
          </a:xfrm>
        </p:grpSpPr>
        <p:grpSp>
          <p:nvGrpSpPr>
            <p:cNvPr id="97"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103"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98" name="Group 97"/>
            <p:cNvGrpSpPr>
              <a:grpSpLocks noChangeAspect="1"/>
            </p:cNvGrpSpPr>
            <p:nvPr/>
          </p:nvGrpSpPr>
          <p:grpSpPr bwMode="auto">
            <a:xfrm>
              <a:off x="3594895" y="1970478"/>
              <a:ext cx="809625" cy="809625"/>
              <a:chOff x="1610" y="1348"/>
              <a:chExt cx="510" cy="510"/>
            </a:xfrm>
          </p:grpSpPr>
          <p:sp>
            <p:nvSpPr>
              <p:cNvPr id="99"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0"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1"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2"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105" name="Group 104"/>
          <p:cNvGrpSpPr/>
          <p:nvPr/>
        </p:nvGrpSpPr>
        <p:grpSpPr>
          <a:xfrm>
            <a:off x="6148273" y="1494460"/>
            <a:ext cx="1440097" cy="910407"/>
            <a:chOff x="3784563" y="2854325"/>
            <a:chExt cx="1243013" cy="785813"/>
          </a:xfrm>
        </p:grpSpPr>
        <p:sp>
          <p:nvSpPr>
            <p:cNvPr id="106" name="Freeform 36"/>
            <p:cNvSpPr>
              <a:spLocks noEditPoints="1"/>
            </p:cNvSpPr>
            <p:nvPr/>
          </p:nvSpPr>
          <p:spPr bwMode="auto">
            <a:xfrm>
              <a:off x="4129051" y="3303588"/>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107" name="Freeform 37"/>
            <p:cNvSpPr>
              <a:spLocks noEditPoints="1"/>
            </p:cNvSpPr>
            <p:nvPr/>
          </p:nvSpPr>
          <p:spPr bwMode="auto">
            <a:xfrm>
              <a:off x="3784563" y="3267075"/>
              <a:ext cx="350838" cy="3556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108" name="Freeform 38"/>
            <p:cNvSpPr>
              <a:spLocks noEditPoints="1"/>
            </p:cNvSpPr>
            <p:nvPr/>
          </p:nvSpPr>
          <p:spPr bwMode="auto">
            <a:xfrm>
              <a:off x="4356063" y="2854325"/>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grpSp>
    </p:spTree>
    <p:custDataLst>
      <p:tags r:id="rId1"/>
    </p:custDataLst>
    <p:extLst>
      <p:ext uri="{BB962C8B-B14F-4D97-AF65-F5344CB8AC3E}">
        <p14:creationId xmlns:p14="http://schemas.microsoft.com/office/powerpoint/2010/main" val="52769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Core-Balanced System Architecture</a:t>
            </a:r>
            <a:endParaRPr lang="en-GB" dirty="0"/>
          </a:p>
        </p:txBody>
      </p:sp>
      <p:cxnSp>
        <p:nvCxnSpPr>
          <p:cNvPr id="4" name="Straight Connector 3"/>
          <p:cNvCxnSpPr/>
          <p:nvPr/>
        </p:nvCxnSpPr>
        <p:spPr bwMode="auto">
          <a:xfrm>
            <a:off x="4916123" y="3993385"/>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p:nvPr/>
        </p:nvCxnSpPr>
        <p:spPr bwMode="auto">
          <a:xfrm>
            <a:off x="4929787" y="2369671"/>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bwMode="auto">
          <a:xfrm>
            <a:off x="4929787" y="2732388"/>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bwMode="auto">
          <a:xfrm>
            <a:off x="4929787" y="4398784"/>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bwMode="auto">
          <a:xfrm>
            <a:off x="4904602" y="5637729"/>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a:off x="4918064" y="6050930"/>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bwMode="auto">
          <a:xfrm>
            <a:off x="4911499" y="2290423"/>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bwMode="auto">
          <a:xfrm>
            <a:off x="4916794" y="3918096"/>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a:off x="4922558" y="5557961"/>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a:off x="4923691" y="2665332"/>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bwMode="auto">
          <a:xfrm>
            <a:off x="4917595" y="4341732"/>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bwMode="auto">
          <a:xfrm>
            <a:off x="4911499" y="5969364"/>
            <a:ext cx="27925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bwMode="auto">
          <a:xfrm>
            <a:off x="3590419" y="4841977"/>
            <a:ext cx="45363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bwMode="auto">
          <a:xfrm>
            <a:off x="3596515" y="5421097"/>
            <a:ext cx="45363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bwMode="auto">
          <a:xfrm>
            <a:off x="3602611" y="6000217"/>
            <a:ext cx="45363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bwMode="auto">
          <a:xfrm>
            <a:off x="3596515" y="4756852"/>
            <a:ext cx="45363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bwMode="auto">
          <a:xfrm>
            <a:off x="3590419" y="5346720"/>
            <a:ext cx="45363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bwMode="auto">
          <a:xfrm>
            <a:off x="3590419" y="5920473"/>
            <a:ext cx="45363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2" name="Rectangle 21"/>
          <p:cNvSpPr/>
          <p:nvPr/>
        </p:nvSpPr>
        <p:spPr bwMode="auto">
          <a:xfrm>
            <a:off x="4044049" y="1761239"/>
            <a:ext cx="872074" cy="463466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rot="16200000">
            <a:off x="3776015" y="3709431"/>
            <a:ext cx="1408142"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Fibre Switch</a:t>
            </a:r>
            <a:endParaRPr lang="en-US" b="0" dirty="0">
              <a:solidFill>
                <a:srgbClr val="000000"/>
              </a:solidFill>
              <a:latin typeface="Segoe UI" panose="020B0502040204020203" pitchFamily="34" charset="0"/>
              <a:cs typeface="Segoe UI" panose="020B0502040204020203" pitchFamily="34" charset="0"/>
            </a:endParaRPr>
          </a:p>
        </p:txBody>
      </p:sp>
      <p:sp>
        <p:nvSpPr>
          <p:cNvPr id="24" name="Rectangle 23"/>
          <p:cNvSpPr/>
          <p:nvPr/>
        </p:nvSpPr>
        <p:spPr bwMode="auto">
          <a:xfrm>
            <a:off x="462209" y="1780005"/>
            <a:ext cx="3128210" cy="463466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25" name="TextBox 24"/>
          <p:cNvSpPr txBox="1"/>
          <p:nvPr/>
        </p:nvSpPr>
        <p:spPr>
          <a:xfrm>
            <a:off x="462209" y="1793044"/>
            <a:ext cx="827342"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Server</a:t>
            </a:r>
            <a:endParaRPr lang="en-US" b="0" dirty="0">
              <a:solidFill>
                <a:srgbClr val="000000"/>
              </a:solidFill>
              <a:latin typeface="Segoe UI" panose="020B0502040204020203" pitchFamily="34" charset="0"/>
              <a:cs typeface="Segoe UI" panose="020B0502040204020203" pitchFamily="34" charset="0"/>
            </a:endParaRPr>
          </a:p>
        </p:txBody>
      </p:sp>
      <p:sp>
        <p:nvSpPr>
          <p:cNvPr id="26" name="Rectangle 25"/>
          <p:cNvSpPr/>
          <p:nvPr/>
        </p:nvSpPr>
        <p:spPr bwMode="auto">
          <a:xfrm>
            <a:off x="835568" y="2399408"/>
            <a:ext cx="2357809" cy="19562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27" name="Rectangle 26"/>
          <p:cNvSpPr/>
          <p:nvPr/>
        </p:nvSpPr>
        <p:spPr bwMode="auto">
          <a:xfrm>
            <a:off x="987968" y="2551808"/>
            <a:ext cx="1955077" cy="84112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28" name="TextBox 27"/>
          <p:cNvSpPr txBox="1"/>
          <p:nvPr/>
        </p:nvSpPr>
        <p:spPr>
          <a:xfrm>
            <a:off x="1256673" y="2824350"/>
            <a:ext cx="1174296" cy="338554"/>
          </a:xfrm>
          <a:prstGeom prst="rect">
            <a:avLst/>
          </a:prstGeom>
          <a:noFill/>
        </p:spPr>
        <p:txBody>
          <a:bodyPr wrap="none" rtlCol="0">
            <a:spAutoFit/>
          </a:bodyPr>
          <a:lstStyle/>
          <a:p>
            <a:pPr lvl="0"/>
            <a:r>
              <a:rPr lang="en-GB" sz="1600" b="0" dirty="0">
                <a:solidFill>
                  <a:srgbClr val="000000"/>
                </a:solidFill>
                <a:latin typeface="Segoe UI" panose="020B0502040204020203" pitchFamily="34" charset="0"/>
                <a:cs typeface="Segoe UI" panose="020B0502040204020203" pitchFamily="34" charset="0"/>
              </a:rPr>
              <a:t>SQL Server</a:t>
            </a:r>
            <a:endParaRPr lang="en-US" sz="1600" b="0" dirty="0">
              <a:solidFill>
                <a:srgbClr val="000000"/>
              </a:solidFill>
              <a:latin typeface="Segoe UI" panose="020B0502040204020203" pitchFamily="34" charset="0"/>
              <a:cs typeface="Segoe UI" panose="020B0502040204020203" pitchFamily="34" charset="0"/>
            </a:endParaRPr>
          </a:p>
        </p:txBody>
      </p:sp>
      <p:sp>
        <p:nvSpPr>
          <p:cNvPr id="29" name="TextBox 28"/>
          <p:cNvSpPr txBox="1"/>
          <p:nvPr/>
        </p:nvSpPr>
        <p:spPr>
          <a:xfrm>
            <a:off x="1104105" y="3963174"/>
            <a:ext cx="1647182" cy="338554"/>
          </a:xfrm>
          <a:prstGeom prst="rect">
            <a:avLst/>
          </a:prstGeom>
          <a:noFill/>
        </p:spPr>
        <p:txBody>
          <a:bodyPr wrap="none" rtlCol="0">
            <a:spAutoFit/>
          </a:bodyPr>
          <a:lstStyle/>
          <a:p>
            <a:pPr lvl="0"/>
            <a:r>
              <a:rPr lang="en-GB" sz="1600" b="0" dirty="0">
                <a:solidFill>
                  <a:srgbClr val="000000"/>
                </a:solidFill>
                <a:latin typeface="Segoe UI" panose="020B0502040204020203" pitchFamily="34" charset="0"/>
                <a:cs typeface="Segoe UI" panose="020B0502040204020203" pitchFamily="34" charset="0"/>
              </a:rPr>
              <a:t>Windows Server</a:t>
            </a:r>
            <a:endParaRPr lang="en-US" sz="1600" b="0" dirty="0">
              <a:solidFill>
                <a:srgbClr val="000000"/>
              </a:solidFill>
              <a:latin typeface="Segoe UI" panose="020B0502040204020203" pitchFamily="34" charset="0"/>
              <a:cs typeface="Segoe UI" panose="020B0502040204020203" pitchFamily="34" charset="0"/>
            </a:endParaRPr>
          </a:p>
        </p:txBody>
      </p:sp>
      <p:sp>
        <p:nvSpPr>
          <p:cNvPr id="30" name="TextBox 29"/>
          <p:cNvSpPr txBox="1"/>
          <p:nvPr/>
        </p:nvSpPr>
        <p:spPr>
          <a:xfrm>
            <a:off x="1314826" y="4544983"/>
            <a:ext cx="717482" cy="600164"/>
          </a:xfrm>
          <a:prstGeom prst="rect">
            <a:avLst/>
          </a:prstGeom>
          <a:noFill/>
        </p:spPr>
        <p:txBody>
          <a:bodyPr wrap="square" rtlCol="0">
            <a:spAutoFit/>
          </a:bodyPr>
          <a:lstStyle/>
          <a:p>
            <a:pPr lvl="0"/>
            <a:r>
              <a:rPr lang="en-GB" sz="1100" b="0" dirty="0">
                <a:solidFill>
                  <a:srgbClr val="000000"/>
                </a:solidFill>
                <a:latin typeface="Segoe UI" panose="020B0502040204020203" pitchFamily="34" charset="0"/>
                <a:cs typeface="Segoe UI" panose="020B0502040204020203" pitchFamily="34" charset="0"/>
              </a:rPr>
              <a:t>Quad</a:t>
            </a:r>
          </a:p>
          <a:p>
            <a:pPr lvl="0"/>
            <a:r>
              <a:rPr lang="en-GB" sz="1100" b="0" dirty="0">
                <a:solidFill>
                  <a:srgbClr val="000000"/>
                </a:solidFill>
                <a:latin typeface="Segoe UI" panose="020B0502040204020203" pitchFamily="34" charset="0"/>
                <a:cs typeface="Segoe UI" panose="020B0502040204020203" pitchFamily="34" charset="0"/>
              </a:rPr>
              <a:t>Core CPU</a:t>
            </a:r>
            <a:endParaRPr lang="en-US" sz="1100" b="0" dirty="0">
              <a:solidFill>
                <a:srgbClr val="000000"/>
              </a:solidFill>
              <a:latin typeface="Segoe UI" panose="020B0502040204020203" pitchFamily="34" charset="0"/>
              <a:cs typeface="Segoe UI" panose="020B0502040204020203" pitchFamily="34" charset="0"/>
            </a:endParaRPr>
          </a:p>
        </p:txBody>
      </p:sp>
      <p:sp>
        <p:nvSpPr>
          <p:cNvPr id="31" name="TextBox 30"/>
          <p:cNvSpPr txBox="1"/>
          <p:nvPr/>
        </p:nvSpPr>
        <p:spPr>
          <a:xfrm>
            <a:off x="2786788" y="4622740"/>
            <a:ext cx="919443" cy="430887"/>
          </a:xfrm>
          <a:prstGeom prst="rect">
            <a:avLst/>
          </a:prstGeom>
          <a:noFill/>
        </p:spPr>
        <p:txBody>
          <a:bodyPr wrap="square" rtlCol="0">
            <a:spAutoFit/>
          </a:bodyPr>
          <a:lstStyle/>
          <a:p>
            <a:pPr lvl="0"/>
            <a:r>
              <a:rPr lang="en-GB" sz="1100" b="0" dirty="0">
                <a:solidFill>
                  <a:srgbClr val="000000"/>
                </a:solidFill>
                <a:latin typeface="Segoe UI" panose="020B0502040204020203" pitchFamily="34" charset="0"/>
                <a:cs typeface="Segoe UI" panose="020B0502040204020203" pitchFamily="34" charset="0"/>
              </a:rPr>
              <a:t>Dual Port FC HBA</a:t>
            </a:r>
            <a:endParaRPr lang="en-US" sz="1100" b="0" dirty="0">
              <a:solidFill>
                <a:srgbClr val="000000"/>
              </a:solidFill>
              <a:latin typeface="Segoe UI" panose="020B0502040204020203" pitchFamily="34" charset="0"/>
              <a:cs typeface="Segoe UI" panose="020B0502040204020203" pitchFamily="34" charset="0"/>
            </a:endParaRPr>
          </a:p>
        </p:txBody>
      </p:sp>
      <p:sp>
        <p:nvSpPr>
          <p:cNvPr id="32" name="TextBox 31"/>
          <p:cNvSpPr txBox="1"/>
          <p:nvPr/>
        </p:nvSpPr>
        <p:spPr>
          <a:xfrm>
            <a:off x="2814936" y="5273649"/>
            <a:ext cx="919443" cy="430887"/>
          </a:xfrm>
          <a:prstGeom prst="rect">
            <a:avLst/>
          </a:prstGeom>
          <a:noFill/>
        </p:spPr>
        <p:txBody>
          <a:bodyPr wrap="square" rtlCol="0">
            <a:spAutoFit/>
          </a:bodyPr>
          <a:lstStyle/>
          <a:p>
            <a:pPr lvl="0"/>
            <a:r>
              <a:rPr lang="en-GB" sz="1100" b="0" dirty="0">
                <a:solidFill>
                  <a:srgbClr val="000000"/>
                </a:solidFill>
                <a:latin typeface="Segoe UI" panose="020B0502040204020203" pitchFamily="34" charset="0"/>
                <a:cs typeface="Segoe UI" panose="020B0502040204020203" pitchFamily="34" charset="0"/>
              </a:rPr>
              <a:t>Dual Port FC HBA</a:t>
            </a:r>
            <a:endParaRPr lang="en-US" sz="1100" b="0" dirty="0">
              <a:solidFill>
                <a:srgbClr val="000000"/>
              </a:solidFill>
              <a:latin typeface="Segoe UI" panose="020B0502040204020203" pitchFamily="34" charset="0"/>
              <a:cs typeface="Segoe UI" panose="020B0502040204020203" pitchFamily="34" charset="0"/>
            </a:endParaRPr>
          </a:p>
        </p:txBody>
      </p:sp>
      <p:sp>
        <p:nvSpPr>
          <p:cNvPr id="33" name="TextBox 32"/>
          <p:cNvSpPr txBox="1"/>
          <p:nvPr/>
        </p:nvSpPr>
        <p:spPr>
          <a:xfrm>
            <a:off x="2830892" y="5887982"/>
            <a:ext cx="919443" cy="430887"/>
          </a:xfrm>
          <a:prstGeom prst="rect">
            <a:avLst/>
          </a:prstGeom>
          <a:noFill/>
        </p:spPr>
        <p:txBody>
          <a:bodyPr wrap="square" rtlCol="0">
            <a:spAutoFit/>
          </a:bodyPr>
          <a:lstStyle/>
          <a:p>
            <a:pPr lvl="0"/>
            <a:r>
              <a:rPr lang="en-GB" sz="1100" b="0" dirty="0">
                <a:solidFill>
                  <a:srgbClr val="000000"/>
                </a:solidFill>
                <a:latin typeface="Segoe UI" panose="020B0502040204020203" pitchFamily="34" charset="0"/>
                <a:cs typeface="Segoe UI" panose="020B0502040204020203" pitchFamily="34" charset="0"/>
              </a:rPr>
              <a:t>Dual Port FC HBA</a:t>
            </a:r>
            <a:endParaRPr lang="en-US" sz="1100" b="0" dirty="0">
              <a:solidFill>
                <a:srgbClr val="000000"/>
              </a:solidFill>
              <a:latin typeface="Segoe UI" panose="020B0502040204020203" pitchFamily="34" charset="0"/>
              <a:cs typeface="Segoe UI" panose="020B0502040204020203" pitchFamily="34" charset="0"/>
            </a:endParaRPr>
          </a:p>
        </p:txBody>
      </p:sp>
      <p:sp>
        <p:nvSpPr>
          <p:cNvPr id="34" name="TextBox 33"/>
          <p:cNvSpPr txBox="1"/>
          <p:nvPr/>
        </p:nvSpPr>
        <p:spPr>
          <a:xfrm>
            <a:off x="1333114" y="5209447"/>
            <a:ext cx="717482" cy="600164"/>
          </a:xfrm>
          <a:prstGeom prst="rect">
            <a:avLst/>
          </a:prstGeom>
          <a:noFill/>
        </p:spPr>
        <p:txBody>
          <a:bodyPr wrap="square" rtlCol="0">
            <a:spAutoFit/>
          </a:bodyPr>
          <a:lstStyle/>
          <a:p>
            <a:pPr lvl="0"/>
            <a:r>
              <a:rPr lang="en-GB" sz="1100" b="0" dirty="0">
                <a:solidFill>
                  <a:srgbClr val="000000"/>
                </a:solidFill>
                <a:latin typeface="Segoe UI" panose="020B0502040204020203" pitchFamily="34" charset="0"/>
                <a:cs typeface="Segoe UI" panose="020B0502040204020203" pitchFamily="34" charset="0"/>
              </a:rPr>
              <a:t>Quad</a:t>
            </a:r>
          </a:p>
          <a:p>
            <a:pPr lvl="0"/>
            <a:r>
              <a:rPr lang="en-GB" sz="1100" b="0" dirty="0">
                <a:solidFill>
                  <a:srgbClr val="000000"/>
                </a:solidFill>
                <a:latin typeface="Segoe UI" panose="020B0502040204020203" pitchFamily="34" charset="0"/>
                <a:cs typeface="Segoe UI" panose="020B0502040204020203" pitchFamily="34" charset="0"/>
              </a:rPr>
              <a:t>Core CPU</a:t>
            </a:r>
            <a:endParaRPr lang="en-US" sz="1100" b="0" dirty="0">
              <a:solidFill>
                <a:srgbClr val="000000"/>
              </a:solidFill>
              <a:latin typeface="Segoe UI" panose="020B0502040204020203" pitchFamily="34" charset="0"/>
              <a:cs typeface="Segoe UI" panose="020B0502040204020203" pitchFamily="34" charset="0"/>
            </a:endParaRPr>
          </a:p>
        </p:txBody>
      </p:sp>
      <p:sp>
        <p:nvSpPr>
          <p:cNvPr id="35" name="Rectangle 34"/>
          <p:cNvSpPr/>
          <p:nvPr/>
        </p:nvSpPr>
        <p:spPr bwMode="auto">
          <a:xfrm>
            <a:off x="5468957" y="1726643"/>
            <a:ext cx="3597442" cy="136290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36" name="TextBox 35"/>
          <p:cNvSpPr txBox="1"/>
          <p:nvPr/>
        </p:nvSpPr>
        <p:spPr>
          <a:xfrm>
            <a:off x="5471351" y="1733005"/>
            <a:ext cx="199823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Storage Enclosure</a:t>
            </a:r>
            <a:endParaRPr lang="en-US" b="0" dirty="0">
              <a:solidFill>
                <a:srgbClr val="000000"/>
              </a:solidFill>
              <a:latin typeface="Segoe UI" panose="020B0502040204020203" pitchFamily="34" charset="0"/>
              <a:cs typeface="Segoe UI" panose="020B0502040204020203" pitchFamily="34" charset="0"/>
            </a:endParaRPr>
          </a:p>
        </p:txBody>
      </p:sp>
      <p:sp>
        <p:nvSpPr>
          <p:cNvPr id="37" name="TextBox 36"/>
          <p:cNvSpPr txBox="1"/>
          <p:nvPr/>
        </p:nvSpPr>
        <p:spPr>
          <a:xfrm>
            <a:off x="5555000" y="2256295"/>
            <a:ext cx="1044517" cy="461665"/>
          </a:xfrm>
          <a:prstGeom prst="rect">
            <a:avLst/>
          </a:prstGeom>
          <a:noFill/>
        </p:spPr>
        <p:txBody>
          <a:bodyPr wrap="square" rtlCol="0">
            <a:spAutoFit/>
          </a:bodyPr>
          <a:lstStyle/>
          <a:p>
            <a:pPr lvl="0"/>
            <a:r>
              <a:rPr lang="en-GB" sz="1200" b="0" dirty="0">
                <a:solidFill>
                  <a:srgbClr val="000000"/>
                </a:solidFill>
                <a:latin typeface="Segoe UI" panose="020B0502040204020203" pitchFamily="34" charset="0"/>
                <a:cs typeface="Segoe UI" panose="020B0502040204020203" pitchFamily="34" charset="0"/>
              </a:rPr>
              <a:t>Storage Processors</a:t>
            </a:r>
            <a:endParaRPr lang="en-US" sz="1200" b="0" dirty="0">
              <a:solidFill>
                <a:srgbClr val="000000"/>
              </a:solidFill>
              <a:latin typeface="Segoe UI" panose="020B0502040204020203" pitchFamily="34" charset="0"/>
              <a:cs typeface="Segoe UI" panose="020B0502040204020203" pitchFamily="34" charset="0"/>
            </a:endParaRPr>
          </a:p>
        </p:txBody>
      </p:sp>
      <p:sp>
        <p:nvSpPr>
          <p:cNvPr id="38" name="TextBox 37"/>
          <p:cNvSpPr txBox="1"/>
          <p:nvPr/>
        </p:nvSpPr>
        <p:spPr>
          <a:xfrm>
            <a:off x="6664245" y="2775291"/>
            <a:ext cx="2023311" cy="253916"/>
          </a:xfrm>
          <a:prstGeom prst="rect">
            <a:avLst/>
          </a:prstGeom>
          <a:noFill/>
        </p:spPr>
        <p:txBody>
          <a:bodyPr wrap="none" rtlCol="0">
            <a:spAutoFit/>
          </a:bodyPr>
          <a:lstStyle/>
          <a:p>
            <a:pPr lvl="0"/>
            <a:r>
              <a:rPr lang="en-GB" sz="1050" b="0" dirty="0">
                <a:solidFill>
                  <a:srgbClr val="000000"/>
                </a:solidFill>
                <a:latin typeface="Segoe UI" panose="020B0502040204020203" pitchFamily="34" charset="0"/>
                <a:cs typeface="Segoe UI" panose="020B0502040204020203" pitchFamily="34" charset="0"/>
              </a:rPr>
              <a:t>4-Spindle RAID 10 Disk Groups</a:t>
            </a:r>
            <a:endParaRPr lang="en-US" sz="1050" b="0" dirty="0">
              <a:solidFill>
                <a:srgbClr val="000000"/>
              </a:solidFill>
              <a:latin typeface="Segoe UI" panose="020B0502040204020203" pitchFamily="34" charset="0"/>
              <a:cs typeface="Segoe UI" panose="020B0502040204020203" pitchFamily="34" charset="0"/>
            </a:endParaRPr>
          </a:p>
        </p:txBody>
      </p:sp>
      <p:grpSp>
        <p:nvGrpSpPr>
          <p:cNvPr id="39" name="Group 38"/>
          <p:cNvGrpSpPr/>
          <p:nvPr/>
        </p:nvGrpSpPr>
        <p:grpSpPr>
          <a:xfrm>
            <a:off x="5442237" y="3379821"/>
            <a:ext cx="3597442" cy="1362906"/>
            <a:chOff x="5355664" y="1883721"/>
            <a:chExt cx="3597442" cy="1362906"/>
          </a:xfrm>
        </p:grpSpPr>
        <p:sp>
          <p:nvSpPr>
            <p:cNvPr id="40" name="Rectangle 39"/>
            <p:cNvSpPr/>
            <p:nvPr/>
          </p:nvSpPr>
          <p:spPr bwMode="auto">
            <a:xfrm>
              <a:off x="5355664" y="1883721"/>
              <a:ext cx="3597442" cy="136290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41" name="TextBox 40"/>
            <p:cNvSpPr txBox="1"/>
            <p:nvPr/>
          </p:nvSpPr>
          <p:spPr>
            <a:xfrm>
              <a:off x="5358058" y="1890083"/>
              <a:ext cx="199823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Storage Enclosure</a:t>
              </a:r>
              <a:endParaRPr lang="en-US" b="0" dirty="0">
                <a:solidFill>
                  <a:srgbClr val="000000"/>
                </a:solidFill>
                <a:latin typeface="Segoe UI" panose="020B0502040204020203" pitchFamily="34" charset="0"/>
                <a:cs typeface="Segoe UI" panose="020B0502040204020203" pitchFamily="34" charset="0"/>
              </a:endParaRPr>
            </a:p>
          </p:txBody>
        </p:sp>
        <p:sp>
          <p:nvSpPr>
            <p:cNvPr id="42" name="TextBox 41"/>
            <p:cNvSpPr txBox="1"/>
            <p:nvPr/>
          </p:nvSpPr>
          <p:spPr>
            <a:xfrm>
              <a:off x="5503564" y="2413373"/>
              <a:ext cx="1044517" cy="461665"/>
            </a:xfrm>
            <a:prstGeom prst="rect">
              <a:avLst/>
            </a:prstGeom>
            <a:noFill/>
          </p:spPr>
          <p:txBody>
            <a:bodyPr wrap="square" rtlCol="0">
              <a:spAutoFit/>
            </a:bodyPr>
            <a:lstStyle/>
            <a:p>
              <a:pPr lvl="0"/>
              <a:r>
                <a:rPr lang="en-GB" sz="1200" b="0" dirty="0">
                  <a:solidFill>
                    <a:srgbClr val="000000"/>
                  </a:solidFill>
                  <a:latin typeface="Segoe UI" panose="020B0502040204020203" pitchFamily="34" charset="0"/>
                  <a:cs typeface="Segoe UI" panose="020B0502040204020203" pitchFamily="34" charset="0"/>
                </a:rPr>
                <a:t>Storage Processors</a:t>
              </a:r>
              <a:endParaRPr lang="en-US" sz="1200" b="0" dirty="0">
                <a:solidFill>
                  <a:srgbClr val="000000"/>
                </a:solidFill>
                <a:latin typeface="Segoe UI" panose="020B0502040204020203" pitchFamily="34" charset="0"/>
                <a:cs typeface="Segoe UI" panose="020B0502040204020203" pitchFamily="34" charset="0"/>
              </a:endParaRPr>
            </a:p>
          </p:txBody>
        </p:sp>
        <p:sp>
          <p:nvSpPr>
            <p:cNvPr id="43" name="TextBox 42"/>
            <p:cNvSpPr txBox="1"/>
            <p:nvPr/>
          </p:nvSpPr>
          <p:spPr>
            <a:xfrm>
              <a:off x="6550952" y="2932369"/>
              <a:ext cx="2023311" cy="253916"/>
            </a:xfrm>
            <a:prstGeom prst="rect">
              <a:avLst/>
            </a:prstGeom>
            <a:noFill/>
          </p:spPr>
          <p:txBody>
            <a:bodyPr wrap="none" rtlCol="0">
              <a:spAutoFit/>
            </a:bodyPr>
            <a:lstStyle/>
            <a:p>
              <a:pPr lvl="0"/>
              <a:r>
                <a:rPr lang="en-GB" sz="1050" b="0" dirty="0">
                  <a:solidFill>
                    <a:srgbClr val="000000"/>
                  </a:solidFill>
                  <a:latin typeface="Segoe UI" panose="020B0502040204020203" pitchFamily="34" charset="0"/>
                  <a:cs typeface="Segoe UI" panose="020B0502040204020203" pitchFamily="34" charset="0"/>
                </a:rPr>
                <a:t>4-Spindle RAID 10 Disk Groups</a:t>
              </a:r>
              <a:endParaRPr lang="en-US" sz="1050" b="0" dirty="0">
                <a:solidFill>
                  <a:srgbClr val="000000"/>
                </a:solidFill>
                <a:latin typeface="Segoe UI" panose="020B0502040204020203" pitchFamily="34" charset="0"/>
                <a:cs typeface="Segoe UI" panose="020B0502040204020203" pitchFamily="34" charset="0"/>
              </a:endParaRPr>
            </a:p>
          </p:txBody>
        </p:sp>
      </p:grpSp>
      <p:sp>
        <p:nvSpPr>
          <p:cNvPr id="44" name="Rectangle 43"/>
          <p:cNvSpPr/>
          <p:nvPr/>
        </p:nvSpPr>
        <p:spPr bwMode="auto">
          <a:xfrm>
            <a:off x="5415517" y="5032999"/>
            <a:ext cx="3597442" cy="136290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45" name="TextBox 44"/>
          <p:cNvSpPr txBox="1"/>
          <p:nvPr/>
        </p:nvSpPr>
        <p:spPr>
          <a:xfrm>
            <a:off x="5417911" y="5039361"/>
            <a:ext cx="199823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Storage Enclosure</a:t>
            </a:r>
            <a:endParaRPr lang="en-US" b="0" dirty="0">
              <a:solidFill>
                <a:srgbClr val="000000"/>
              </a:solidFill>
              <a:latin typeface="Segoe UI" panose="020B0502040204020203" pitchFamily="34" charset="0"/>
              <a:cs typeface="Segoe UI" panose="020B0502040204020203" pitchFamily="34" charset="0"/>
            </a:endParaRPr>
          </a:p>
        </p:txBody>
      </p:sp>
      <p:sp>
        <p:nvSpPr>
          <p:cNvPr id="46" name="TextBox 45"/>
          <p:cNvSpPr txBox="1"/>
          <p:nvPr/>
        </p:nvSpPr>
        <p:spPr>
          <a:xfrm>
            <a:off x="5571898" y="5562651"/>
            <a:ext cx="1044517" cy="461665"/>
          </a:xfrm>
          <a:prstGeom prst="rect">
            <a:avLst/>
          </a:prstGeom>
          <a:noFill/>
        </p:spPr>
        <p:txBody>
          <a:bodyPr wrap="square" rtlCol="0">
            <a:spAutoFit/>
          </a:bodyPr>
          <a:lstStyle/>
          <a:p>
            <a:pPr lvl="0"/>
            <a:r>
              <a:rPr lang="en-GB" sz="1200" b="0" dirty="0">
                <a:solidFill>
                  <a:srgbClr val="000000"/>
                </a:solidFill>
                <a:latin typeface="Segoe UI" panose="020B0502040204020203" pitchFamily="34" charset="0"/>
                <a:cs typeface="Segoe UI" panose="020B0502040204020203" pitchFamily="34" charset="0"/>
              </a:rPr>
              <a:t>Storage Processors</a:t>
            </a:r>
            <a:endParaRPr lang="en-US" sz="1200" b="0" dirty="0">
              <a:solidFill>
                <a:srgbClr val="000000"/>
              </a:solidFill>
              <a:latin typeface="Segoe UI" panose="020B0502040204020203" pitchFamily="34" charset="0"/>
              <a:cs typeface="Segoe UI" panose="020B0502040204020203" pitchFamily="34" charset="0"/>
            </a:endParaRPr>
          </a:p>
        </p:txBody>
      </p:sp>
      <p:sp>
        <p:nvSpPr>
          <p:cNvPr id="47" name="TextBox 46"/>
          <p:cNvSpPr txBox="1"/>
          <p:nvPr/>
        </p:nvSpPr>
        <p:spPr>
          <a:xfrm>
            <a:off x="6610805" y="6081647"/>
            <a:ext cx="2023311" cy="253916"/>
          </a:xfrm>
          <a:prstGeom prst="rect">
            <a:avLst/>
          </a:prstGeom>
          <a:noFill/>
        </p:spPr>
        <p:txBody>
          <a:bodyPr wrap="none" rtlCol="0">
            <a:spAutoFit/>
          </a:bodyPr>
          <a:lstStyle/>
          <a:p>
            <a:pPr lvl="0"/>
            <a:r>
              <a:rPr lang="en-GB" sz="1050" b="0" dirty="0">
                <a:solidFill>
                  <a:srgbClr val="000000"/>
                </a:solidFill>
                <a:latin typeface="Segoe UI" panose="020B0502040204020203" pitchFamily="34" charset="0"/>
                <a:cs typeface="Segoe UI" panose="020B0502040204020203" pitchFamily="34" charset="0"/>
              </a:rPr>
              <a:t>4-Spindle RAID 10 Disk Groups</a:t>
            </a:r>
            <a:endParaRPr lang="en-US" sz="1050" b="0" dirty="0">
              <a:solidFill>
                <a:srgbClr val="000000"/>
              </a:solidFill>
              <a:latin typeface="Segoe UI" panose="020B0502040204020203" pitchFamily="34" charset="0"/>
              <a:cs typeface="Segoe UI" panose="020B0502040204020203" pitchFamily="34" charset="0"/>
            </a:endParaRPr>
          </a:p>
        </p:txBody>
      </p:sp>
      <p:sp>
        <p:nvSpPr>
          <p:cNvPr id="48" name="Rectangular Callout 47"/>
          <p:cNvSpPr/>
          <p:nvPr/>
        </p:nvSpPr>
        <p:spPr bwMode="auto">
          <a:xfrm>
            <a:off x="152291" y="938784"/>
            <a:ext cx="2440496" cy="565364"/>
          </a:xfrm>
          <a:prstGeom prst="wedgeRectCallout">
            <a:avLst>
              <a:gd name="adj1" fmla="val 1832"/>
              <a:gd name="adj2" fmla="val 249527"/>
            </a:avLst>
          </a:prstGeom>
          <a:solidFill>
            <a:schemeClr val="accent2"/>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1100" dirty="0">
                <a:solidFill>
                  <a:srgbClr val="FFFFFF"/>
                </a:solidFill>
                <a:latin typeface="Segoe UI" panose="020B0502040204020203" pitchFamily="34" charset="0"/>
                <a:cs typeface="Segoe UI" panose="020B0502040204020203" pitchFamily="34" charset="0"/>
              </a:rPr>
              <a:t>Per-Core MCR = 200 MBps</a:t>
            </a:r>
          </a:p>
          <a:p>
            <a:pPr lvl="0" algn="ctr" eaLnBrk="0" hangingPunct="0"/>
            <a:r>
              <a:rPr lang="en-GB" sz="1100" dirty="0">
                <a:solidFill>
                  <a:srgbClr val="FFFFFF"/>
                </a:solidFill>
                <a:latin typeface="Segoe UI" panose="020B0502040204020203" pitchFamily="34" charset="0"/>
                <a:cs typeface="Segoe UI" panose="020B0502040204020203" pitchFamily="34" charset="0"/>
              </a:rPr>
              <a:t>Total MCR = 1,600 MBps</a:t>
            </a:r>
            <a:endParaRPr lang="en-US" sz="1100" dirty="0">
              <a:solidFill>
                <a:srgbClr val="FFFFFF"/>
              </a:solidFill>
              <a:latin typeface="Segoe UI" panose="020B0502040204020203" pitchFamily="34" charset="0"/>
              <a:cs typeface="Segoe UI" panose="020B0502040204020203" pitchFamily="34" charset="0"/>
            </a:endParaRPr>
          </a:p>
        </p:txBody>
      </p:sp>
      <p:sp>
        <p:nvSpPr>
          <p:cNvPr id="49" name="Rectangular Callout 48"/>
          <p:cNvSpPr/>
          <p:nvPr/>
        </p:nvSpPr>
        <p:spPr bwMode="auto">
          <a:xfrm>
            <a:off x="683128" y="6502166"/>
            <a:ext cx="2440496" cy="282682"/>
          </a:xfrm>
          <a:prstGeom prst="wedgeRectCallout">
            <a:avLst>
              <a:gd name="adj1" fmla="val 40115"/>
              <a:gd name="adj2" fmla="val -123658"/>
            </a:avLst>
          </a:prstGeom>
          <a:solidFill>
            <a:schemeClr val="accent2"/>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1100" dirty="0">
                <a:solidFill>
                  <a:srgbClr val="FFFFFF"/>
                </a:solidFill>
                <a:latin typeface="Segoe UI" panose="020B0502040204020203" pitchFamily="34" charset="0"/>
                <a:cs typeface="Segoe UI" panose="020B0502040204020203" pitchFamily="34" charset="0"/>
              </a:rPr>
              <a:t>Max I/O Rate = 2,000 MBps</a:t>
            </a:r>
            <a:endParaRPr lang="en-US" sz="1100" dirty="0">
              <a:solidFill>
                <a:srgbClr val="FFFFFF"/>
              </a:solidFill>
              <a:latin typeface="Segoe UI" panose="020B0502040204020203" pitchFamily="34" charset="0"/>
              <a:cs typeface="Segoe UI" panose="020B0502040204020203" pitchFamily="34" charset="0"/>
            </a:endParaRPr>
          </a:p>
        </p:txBody>
      </p:sp>
      <p:sp>
        <p:nvSpPr>
          <p:cNvPr id="50" name="Rectangular Callout 49"/>
          <p:cNvSpPr/>
          <p:nvPr/>
        </p:nvSpPr>
        <p:spPr bwMode="auto">
          <a:xfrm>
            <a:off x="4198313" y="981251"/>
            <a:ext cx="2440496" cy="415963"/>
          </a:xfrm>
          <a:prstGeom prst="wedgeRectCallout">
            <a:avLst>
              <a:gd name="adj1" fmla="val -3163"/>
              <a:gd name="adj2" fmla="val 230123"/>
            </a:avLst>
          </a:prstGeom>
          <a:solidFill>
            <a:schemeClr val="accent2"/>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1100" dirty="0">
                <a:solidFill>
                  <a:srgbClr val="FFFFFF"/>
                </a:solidFill>
                <a:latin typeface="Segoe UI" panose="020B0502040204020203" pitchFamily="34" charset="0"/>
                <a:cs typeface="Segoe UI" panose="020B0502040204020203" pitchFamily="34" charset="0"/>
              </a:rPr>
              <a:t>2 x FC Port per processor</a:t>
            </a:r>
          </a:p>
          <a:p>
            <a:pPr lvl="0" algn="ctr" eaLnBrk="0" hangingPunct="0"/>
            <a:r>
              <a:rPr lang="en-GB" sz="1100" dirty="0">
                <a:solidFill>
                  <a:srgbClr val="FFFFFF"/>
                </a:solidFill>
                <a:latin typeface="Segoe UI" panose="020B0502040204020203" pitchFamily="34" charset="0"/>
                <a:cs typeface="Segoe UI" panose="020B0502040204020203" pitchFamily="34" charset="0"/>
              </a:rPr>
              <a:t>Max I/O Rate = 2,000 MBps</a:t>
            </a:r>
            <a:endParaRPr lang="en-US" sz="1100" dirty="0">
              <a:solidFill>
                <a:srgbClr val="FFFFFF"/>
              </a:solidFill>
              <a:latin typeface="Segoe UI" panose="020B0502040204020203" pitchFamily="34" charset="0"/>
              <a:cs typeface="Segoe UI" panose="020B0502040204020203" pitchFamily="34" charset="0"/>
            </a:endParaRPr>
          </a:p>
        </p:txBody>
      </p:sp>
      <p:sp>
        <p:nvSpPr>
          <p:cNvPr id="51" name="Rectangular Callout 50"/>
          <p:cNvSpPr/>
          <p:nvPr/>
        </p:nvSpPr>
        <p:spPr bwMode="auto">
          <a:xfrm>
            <a:off x="6250918" y="6539516"/>
            <a:ext cx="2440496" cy="207981"/>
          </a:xfrm>
          <a:prstGeom prst="wedgeRectCallout">
            <a:avLst>
              <a:gd name="adj1" fmla="val 13322"/>
              <a:gd name="adj2" fmla="val -165566"/>
            </a:avLst>
          </a:prstGeom>
          <a:solidFill>
            <a:schemeClr val="accent2"/>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1100" dirty="0">
                <a:solidFill>
                  <a:srgbClr val="FFFFFF"/>
                </a:solidFill>
                <a:latin typeface="Segoe UI" panose="020B0502040204020203" pitchFamily="34" charset="0"/>
                <a:cs typeface="Segoe UI" panose="020B0502040204020203" pitchFamily="34" charset="0"/>
              </a:rPr>
              <a:t>Max I/O Rate = 1,800 MBps</a:t>
            </a:r>
            <a:endParaRPr lang="en-US" sz="1100" dirty="0">
              <a:solidFill>
                <a:srgbClr val="FFFFFF"/>
              </a:solidFill>
              <a:latin typeface="Segoe UI" panose="020B0502040204020203" pitchFamily="34" charset="0"/>
              <a:cs typeface="Segoe UI" panose="020B0502040204020203" pitchFamily="34" charset="0"/>
            </a:endParaRPr>
          </a:p>
        </p:txBody>
      </p:sp>
      <p:grpSp>
        <p:nvGrpSpPr>
          <p:cNvPr id="52" name="Group 51"/>
          <p:cNvGrpSpPr/>
          <p:nvPr/>
        </p:nvGrpSpPr>
        <p:grpSpPr>
          <a:xfrm>
            <a:off x="6714626" y="2162376"/>
            <a:ext cx="1837876" cy="622048"/>
            <a:chOff x="6714626" y="2162376"/>
            <a:chExt cx="1837876" cy="622048"/>
          </a:xfrm>
        </p:grpSpPr>
        <p:pic>
          <p:nvPicPr>
            <p:cNvPr id="53" name="Picture 52"/>
            <p:cNvPicPr>
              <a:picLocks noChangeAspect="1"/>
            </p:cNvPicPr>
            <p:nvPr/>
          </p:nvPicPr>
          <p:blipFill>
            <a:blip r:embed="rId4"/>
            <a:stretch>
              <a:fillRect/>
            </a:stretch>
          </p:blipFill>
          <p:spPr>
            <a:xfrm>
              <a:off x="6714626" y="2163603"/>
              <a:ext cx="424872" cy="620599"/>
            </a:xfrm>
            <a:prstGeom prst="rect">
              <a:avLst/>
            </a:prstGeom>
          </p:spPr>
        </p:pic>
        <p:pic>
          <p:nvPicPr>
            <p:cNvPr id="54" name="Picture 53"/>
            <p:cNvPicPr>
              <a:picLocks noChangeAspect="1"/>
            </p:cNvPicPr>
            <p:nvPr/>
          </p:nvPicPr>
          <p:blipFill>
            <a:blip r:embed="rId4"/>
            <a:stretch>
              <a:fillRect/>
            </a:stretch>
          </p:blipFill>
          <p:spPr>
            <a:xfrm>
              <a:off x="7185627" y="2163603"/>
              <a:ext cx="424872" cy="620599"/>
            </a:xfrm>
            <a:prstGeom prst="rect">
              <a:avLst/>
            </a:prstGeom>
          </p:spPr>
        </p:pic>
        <p:pic>
          <p:nvPicPr>
            <p:cNvPr id="55" name="Picture 54"/>
            <p:cNvPicPr>
              <a:picLocks noChangeAspect="1"/>
            </p:cNvPicPr>
            <p:nvPr/>
          </p:nvPicPr>
          <p:blipFill>
            <a:blip r:embed="rId4"/>
            <a:stretch>
              <a:fillRect/>
            </a:stretch>
          </p:blipFill>
          <p:spPr>
            <a:xfrm>
              <a:off x="7656628" y="2163825"/>
              <a:ext cx="424872" cy="620599"/>
            </a:xfrm>
            <a:prstGeom prst="rect">
              <a:avLst/>
            </a:prstGeom>
          </p:spPr>
        </p:pic>
        <p:pic>
          <p:nvPicPr>
            <p:cNvPr id="56" name="Picture 55"/>
            <p:cNvPicPr>
              <a:picLocks noChangeAspect="1"/>
            </p:cNvPicPr>
            <p:nvPr/>
          </p:nvPicPr>
          <p:blipFill>
            <a:blip r:embed="rId4"/>
            <a:stretch>
              <a:fillRect/>
            </a:stretch>
          </p:blipFill>
          <p:spPr>
            <a:xfrm>
              <a:off x="8127630" y="2162376"/>
              <a:ext cx="424872" cy="620599"/>
            </a:xfrm>
            <a:prstGeom prst="rect">
              <a:avLst/>
            </a:prstGeom>
          </p:spPr>
        </p:pic>
      </p:grpSp>
      <p:grpSp>
        <p:nvGrpSpPr>
          <p:cNvPr id="57" name="Group 56"/>
          <p:cNvGrpSpPr/>
          <p:nvPr/>
        </p:nvGrpSpPr>
        <p:grpSpPr>
          <a:xfrm>
            <a:off x="6714626" y="3790203"/>
            <a:ext cx="1837876" cy="622048"/>
            <a:chOff x="6714626" y="2162376"/>
            <a:chExt cx="1837876" cy="622048"/>
          </a:xfrm>
        </p:grpSpPr>
        <p:pic>
          <p:nvPicPr>
            <p:cNvPr id="58" name="Picture 57"/>
            <p:cNvPicPr>
              <a:picLocks noChangeAspect="1"/>
            </p:cNvPicPr>
            <p:nvPr/>
          </p:nvPicPr>
          <p:blipFill>
            <a:blip r:embed="rId4"/>
            <a:stretch>
              <a:fillRect/>
            </a:stretch>
          </p:blipFill>
          <p:spPr>
            <a:xfrm>
              <a:off x="6714626" y="2163603"/>
              <a:ext cx="424872" cy="620599"/>
            </a:xfrm>
            <a:prstGeom prst="rect">
              <a:avLst/>
            </a:prstGeom>
          </p:spPr>
        </p:pic>
        <p:pic>
          <p:nvPicPr>
            <p:cNvPr id="59" name="Picture 58"/>
            <p:cNvPicPr>
              <a:picLocks noChangeAspect="1"/>
            </p:cNvPicPr>
            <p:nvPr/>
          </p:nvPicPr>
          <p:blipFill>
            <a:blip r:embed="rId4"/>
            <a:stretch>
              <a:fillRect/>
            </a:stretch>
          </p:blipFill>
          <p:spPr>
            <a:xfrm>
              <a:off x="7185627" y="2163603"/>
              <a:ext cx="424872" cy="620599"/>
            </a:xfrm>
            <a:prstGeom prst="rect">
              <a:avLst/>
            </a:prstGeom>
          </p:spPr>
        </p:pic>
        <p:pic>
          <p:nvPicPr>
            <p:cNvPr id="60" name="Picture 59"/>
            <p:cNvPicPr>
              <a:picLocks noChangeAspect="1"/>
            </p:cNvPicPr>
            <p:nvPr/>
          </p:nvPicPr>
          <p:blipFill>
            <a:blip r:embed="rId4"/>
            <a:stretch>
              <a:fillRect/>
            </a:stretch>
          </p:blipFill>
          <p:spPr>
            <a:xfrm>
              <a:off x="7656628" y="2163825"/>
              <a:ext cx="424872" cy="620599"/>
            </a:xfrm>
            <a:prstGeom prst="rect">
              <a:avLst/>
            </a:prstGeom>
          </p:spPr>
        </p:pic>
        <p:pic>
          <p:nvPicPr>
            <p:cNvPr id="61" name="Picture 60"/>
            <p:cNvPicPr>
              <a:picLocks noChangeAspect="1"/>
            </p:cNvPicPr>
            <p:nvPr/>
          </p:nvPicPr>
          <p:blipFill>
            <a:blip r:embed="rId4"/>
            <a:stretch>
              <a:fillRect/>
            </a:stretch>
          </p:blipFill>
          <p:spPr>
            <a:xfrm>
              <a:off x="8127630" y="2162376"/>
              <a:ext cx="424872" cy="620599"/>
            </a:xfrm>
            <a:prstGeom prst="rect">
              <a:avLst/>
            </a:prstGeom>
          </p:spPr>
        </p:pic>
      </p:grpSp>
      <p:grpSp>
        <p:nvGrpSpPr>
          <p:cNvPr id="62" name="Group 61"/>
          <p:cNvGrpSpPr/>
          <p:nvPr/>
        </p:nvGrpSpPr>
        <p:grpSpPr>
          <a:xfrm>
            <a:off x="6714626" y="5451314"/>
            <a:ext cx="1837876" cy="622048"/>
            <a:chOff x="6714626" y="2162376"/>
            <a:chExt cx="1837876" cy="622048"/>
          </a:xfrm>
        </p:grpSpPr>
        <p:pic>
          <p:nvPicPr>
            <p:cNvPr id="63" name="Picture 62"/>
            <p:cNvPicPr>
              <a:picLocks noChangeAspect="1"/>
            </p:cNvPicPr>
            <p:nvPr/>
          </p:nvPicPr>
          <p:blipFill>
            <a:blip r:embed="rId4"/>
            <a:stretch>
              <a:fillRect/>
            </a:stretch>
          </p:blipFill>
          <p:spPr>
            <a:xfrm>
              <a:off x="6714626" y="2163603"/>
              <a:ext cx="424872" cy="620599"/>
            </a:xfrm>
            <a:prstGeom prst="rect">
              <a:avLst/>
            </a:prstGeom>
          </p:spPr>
        </p:pic>
        <p:pic>
          <p:nvPicPr>
            <p:cNvPr id="64" name="Picture 63"/>
            <p:cNvPicPr>
              <a:picLocks noChangeAspect="1"/>
            </p:cNvPicPr>
            <p:nvPr/>
          </p:nvPicPr>
          <p:blipFill>
            <a:blip r:embed="rId4"/>
            <a:stretch>
              <a:fillRect/>
            </a:stretch>
          </p:blipFill>
          <p:spPr>
            <a:xfrm>
              <a:off x="7185627" y="2163603"/>
              <a:ext cx="424872" cy="620599"/>
            </a:xfrm>
            <a:prstGeom prst="rect">
              <a:avLst/>
            </a:prstGeom>
          </p:spPr>
        </p:pic>
        <p:pic>
          <p:nvPicPr>
            <p:cNvPr id="65" name="Picture 64"/>
            <p:cNvPicPr>
              <a:picLocks noChangeAspect="1"/>
            </p:cNvPicPr>
            <p:nvPr/>
          </p:nvPicPr>
          <p:blipFill>
            <a:blip r:embed="rId4"/>
            <a:stretch>
              <a:fillRect/>
            </a:stretch>
          </p:blipFill>
          <p:spPr>
            <a:xfrm>
              <a:off x="7656628" y="2163825"/>
              <a:ext cx="424872" cy="620599"/>
            </a:xfrm>
            <a:prstGeom prst="rect">
              <a:avLst/>
            </a:prstGeom>
          </p:spPr>
        </p:pic>
        <p:pic>
          <p:nvPicPr>
            <p:cNvPr id="66" name="Picture 65"/>
            <p:cNvPicPr>
              <a:picLocks noChangeAspect="1"/>
            </p:cNvPicPr>
            <p:nvPr/>
          </p:nvPicPr>
          <p:blipFill>
            <a:blip r:embed="rId4"/>
            <a:stretch>
              <a:fillRect/>
            </a:stretch>
          </p:blipFill>
          <p:spPr>
            <a:xfrm>
              <a:off x="8127630" y="2162376"/>
              <a:ext cx="424872" cy="620599"/>
            </a:xfrm>
            <a:prstGeom prst="rect">
              <a:avLst/>
            </a:prstGeom>
          </p:spPr>
        </p:pic>
      </p:grpSp>
      <p:grpSp>
        <p:nvGrpSpPr>
          <p:cNvPr id="67" name="Group 66"/>
          <p:cNvGrpSpPr/>
          <p:nvPr/>
        </p:nvGrpSpPr>
        <p:grpSpPr>
          <a:xfrm>
            <a:off x="4734310" y="2176493"/>
            <a:ext cx="916461" cy="625618"/>
            <a:chOff x="4999037" y="1959947"/>
            <a:chExt cx="1198458" cy="818122"/>
          </a:xfrm>
        </p:grpSpPr>
        <p:pic>
          <p:nvPicPr>
            <p:cNvPr id="68" name="Picture 67"/>
            <p:cNvPicPr>
              <a:picLocks noChangeAspect="1"/>
            </p:cNvPicPr>
            <p:nvPr/>
          </p:nvPicPr>
          <p:blipFill>
            <a:blip r:embed="rId5"/>
            <a:stretch>
              <a:fillRect/>
            </a:stretch>
          </p:blipFill>
          <p:spPr>
            <a:xfrm>
              <a:off x="4999037" y="1959947"/>
              <a:ext cx="1027467" cy="663574"/>
            </a:xfrm>
            <a:prstGeom prst="rect">
              <a:avLst/>
            </a:prstGeom>
          </p:spPr>
        </p:pic>
        <p:pic>
          <p:nvPicPr>
            <p:cNvPr id="69" name="Picture 68"/>
            <p:cNvPicPr>
              <a:picLocks noChangeAspect="1"/>
            </p:cNvPicPr>
            <p:nvPr/>
          </p:nvPicPr>
          <p:blipFill>
            <a:blip r:embed="rId5"/>
            <a:stretch>
              <a:fillRect/>
            </a:stretch>
          </p:blipFill>
          <p:spPr>
            <a:xfrm>
              <a:off x="5170028" y="2114495"/>
              <a:ext cx="1027467" cy="663574"/>
            </a:xfrm>
            <a:prstGeom prst="rect">
              <a:avLst/>
            </a:prstGeom>
            <a:effectLst>
              <a:outerShdw blurRad="50800" dist="38100" dir="13500000" algn="br" rotWithShape="0">
                <a:prstClr val="black">
                  <a:alpha val="40000"/>
                </a:prstClr>
              </a:outerShdw>
            </a:effectLst>
          </p:spPr>
        </p:pic>
      </p:grpSp>
      <p:grpSp>
        <p:nvGrpSpPr>
          <p:cNvPr id="70" name="Group 69"/>
          <p:cNvGrpSpPr/>
          <p:nvPr/>
        </p:nvGrpSpPr>
        <p:grpSpPr>
          <a:xfrm>
            <a:off x="4734310" y="3878162"/>
            <a:ext cx="916461" cy="625618"/>
            <a:chOff x="4999037" y="1959947"/>
            <a:chExt cx="1198458" cy="818122"/>
          </a:xfrm>
        </p:grpSpPr>
        <p:pic>
          <p:nvPicPr>
            <p:cNvPr id="71" name="Picture 70"/>
            <p:cNvPicPr>
              <a:picLocks noChangeAspect="1"/>
            </p:cNvPicPr>
            <p:nvPr/>
          </p:nvPicPr>
          <p:blipFill>
            <a:blip r:embed="rId5"/>
            <a:stretch>
              <a:fillRect/>
            </a:stretch>
          </p:blipFill>
          <p:spPr>
            <a:xfrm>
              <a:off x="4999037" y="1959947"/>
              <a:ext cx="1027467" cy="663574"/>
            </a:xfrm>
            <a:prstGeom prst="rect">
              <a:avLst/>
            </a:prstGeom>
          </p:spPr>
        </p:pic>
        <p:pic>
          <p:nvPicPr>
            <p:cNvPr id="72" name="Picture 71"/>
            <p:cNvPicPr>
              <a:picLocks noChangeAspect="1"/>
            </p:cNvPicPr>
            <p:nvPr/>
          </p:nvPicPr>
          <p:blipFill>
            <a:blip r:embed="rId5"/>
            <a:stretch>
              <a:fillRect/>
            </a:stretch>
          </p:blipFill>
          <p:spPr>
            <a:xfrm>
              <a:off x="5170028" y="2114495"/>
              <a:ext cx="1027467" cy="663574"/>
            </a:xfrm>
            <a:prstGeom prst="rect">
              <a:avLst/>
            </a:prstGeom>
            <a:effectLst>
              <a:outerShdw blurRad="50800" dist="38100" dir="13500000" algn="br" rotWithShape="0">
                <a:prstClr val="black">
                  <a:alpha val="40000"/>
                </a:prstClr>
              </a:outerShdw>
            </a:effectLst>
          </p:spPr>
        </p:pic>
      </p:grpSp>
      <p:grpSp>
        <p:nvGrpSpPr>
          <p:cNvPr id="73" name="Group 72"/>
          <p:cNvGrpSpPr/>
          <p:nvPr/>
        </p:nvGrpSpPr>
        <p:grpSpPr>
          <a:xfrm>
            <a:off x="4734310" y="5492386"/>
            <a:ext cx="916461" cy="625618"/>
            <a:chOff x="4999037" y="1959947"/>
            <a:chExt cx="1198458" cy="818122"/>
          </a:xfrm>
        </p:grpSpPr>
        <p:pic>
          <p:nvPicPr>
            <p:cNvPr id="74" name="Picture 73"/>
            <p:cNvPicPr>
              <a:picLocks noChangeAspect="1"/>
            </p:cNvPicPr>
            <p:nvPr/>
          </p:nvPicPr>
          <p:blipFill>
            <a:blip r:embed="rId5"/>
            <a:stretch>
              <a:fillRect/>
            </a:stretch>
          </p:blipFill>
          <p:spPr>
            <a:xfrm>
              <a:off x="4999037" y="1959947"/>
              <a:ext cx="1027467" cy="663574"/>
            </a:xfrm>
            <a:prstGeom prst="rect">
              <a:avLst/>
            </a:prstGeom>
          </p:spPr>
        </p:pic>
        <p:pic>
          <p:nvPicPr>
            <p:cNvPr id="75" name="Picture 74"/>
            <p:cNvPicPr>
              <a:picLocks noChangeAspect="1"/>
            </p:cNvPicPr>
            <p:nvPr/>
          </p:nvPicPr>
          <p:blipFill>
            <a:blip r:embed="rId5"/>
            <a:stretch>
              <a:fillRect/>
            </a:stretch>
          </p:blipFill>
          <p:spPr>
            <a:xfrm>
              <a:off x="5170028" y="2114495"/>
              <a:ext cx="1027467" cy="663574"/>
            </a:xfrm>
            <a:prstGeom prst="rect">
              <a:avLst/>
            </a:prstGeom>
            <a:effectLst>
              <a:outerShdw blurRad="50800" dist="38100" dir="13500000" algn="br" rotWithShape="0">
                <a:prstClr val="black">
                  <a:alpha val="40000"/>
                </a:prstClr>
              </a:outerShdw>
            </a:effectLst>
          </p:spPr>
        </p:pic>
      </p:grpSp>
      <p:pic>
        <p:nvPicPr>
          <p:cNvPr id="76" name="Picture 75"/>
          <p:cNvPicPr>
            <a:picLocks noChangeAspect="1"/>
          </p:cNvPicPr>
          <p:nvPr/>
        </p:nvPicPr>
        <p:blipFill>
          <a:blip r:embed="rId6"/>
          <a:stretch>
            <a:fillRect/>
          </a:stretch>
        </p:blipFill>
        <p:spPr>
          <a:xfrm>
            <a:off x="683128" y="4546805"/>
            <a:ext cx="609679" cy="609679"/>
          </a:xfrm>
          <a:prstGeom prst="rect">
            <a:avLst/>
          </a:prstGeom>
        </p:spPr>
      </p:pic>
      <p:pic>
        <p:nvPicPr>
          <p:cNvPr id="77" name="Picture 76"/>
          <p:cNvPicPr>
            <a:picLocks noChangeAspect="1"/>
          </p:cNvPicPr>
          <p:nvPr/>
        </p:nvPicPr>
        <p:blipFill>
          <a:blip r:embed="rId6"/>
          <a:stretch>
            <a:fillRect/>
          </a:stretch>
        </p:blipFill>
        <p:spPr>
          <a:xfrm>
            <a:off x="683128" y="5242493"/>
            <a:ext cx="609679" cy="609679"/>
          </a:xfrm>
          <a:prstGeom prst="rect">
            <a:avLst/>
          </a:prstGeom>
        </p:spPr>
      </p:pic>
    </p:spTree>
    <p:custDataLst>
      <p:tags r:id="rId1"/>
    </p:custDataLst>
    <p:extLst>
      <p:ext uri="{BB962C8B-B14F-4D97-AF65-F5344CB8AC3E}">
        <p14:creationId xmlns:p14="http://schemas.microsoft.com/office/powerpoint/2010/main" val="425791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4ae3cbd-f741-48c2-b9ac-88c367c31a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Calculating Maximum Consumption Rate (MCR)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tables for benchmark queries</a:t>
            </a:r>
          </a:p>
          <a:p>
            <a:pPr lvl="0"/>
            <a:r>
              <a:rPr lang="en-GB" b="0" kern="0" dirty="0">
                <a:solidFill>
                  <a:srgbClr val="000000"/>
                </a:solidFill>
              </a:rPr>
              <a:t>Execute a query to retrieve I/O statistics</a:t>
            </a:r>
          </a:p>
          <a:p>
            <a:pPr lvl="0"/>
            <a:r>
              <a:rPr lang="en-GB" b="0" kern="0" dirty="0">
                <a:solidFill>
                  <a:srgbClr val="000000"/>
                </a:solidFill>
              </a:rPr>
              <a:t>Calculate MCR from the I/O statistics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16313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70607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c63f0881-cb93-44f8-9659-809ff1a507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Determining Processor and Memory Requirements</a:t>
            </a:r>
            <a:endParaRPr lang="en-GB" dirty="0"/>
          </a:p>
        </p:txBody>
      </p:sp>
      <p:sp>
        <p:nvSpPr>
          <p:cNvPr id="4" name="Content Placeholder 2"/>
          <p:cNvSpPr txBox="1">
            <a:spLocks/>
          </p:cNvSpPr>
          <p:nvPr/>
        </p:nvSpPr>
        <p:spPr>
          <a:xfrm>
            <a:off x="458788" y="1308594"/>
            <a:ext cx="5773570" cy="430367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Estimating CPU Requirements:</a:t>
            </a:r>
          </a:p>
          <a:p>
            <a:pPr lvl="0"/>
            <a:r>
              <a:rPr lang="en-GB" sz="2400" b="0" kern="0" dirty="0">
                <a:solidFill>
                  <a:srgbClr val="000000"/>
                </a:solidFill>
              </a:rPr>
              <a:t>Determine core MCR</a:t>
            </a:r>
          </a:p>
          <a:p>
            <a:pPr lvl="0"/>
            <a:r>
              <a:rPr lang="en-GB" sz="2400" b="0" kern="0" dirty="0">
                <a:solidFill>
                  <a:srgbClr val="000000"/>
                </a:solidFill>
              </a:rPr>
              <a:t>Apply formula to estimate required number of cores:</a:t>
            </a:r>
          </a:p>
          <a:p>
            <a:pPr lvl="0"/>
            <a:endParaRPr lang="en-GB" sz="2400" b="0" kern="0" dirty="0">
              <a:solidFill>
                <a:srgbClr val="000000"/>
              </a:solidFill>
            </a:endParaRPr>
          </a:p>
          <a:p>
            <a:pPr marL="174625" lvl="2" indent="-174625">
              <a:buSzPct val="90000"/>
            </a:pPr>
            <a:r>
              <a:rPr lang="en-GB" sz="2400" b="0" kern="0" dirty="0">
                <a:solidFill>
                  <a:srgbClr val="000000"/>
                </a:solidFill>
              </a:rPr>
              <a:t>Spread cores across CPUs based on the number of storage arrays</a:t>
            </a:r>
          </a:p>
          <a:p>
            <a:pPr marL="174625" lvl="2" indent="-174625">
              <a:buSzPct val="90000"/>
            </a:pPr>
            <a:endParaRPr lang="en-GB" sz="2400" b="0" kern="0" dirty="0">
              <a:solidFill>
                <a:srgbClr val="000000"/>
              </a:solidFill>
            </a:endParaRPr>
          </a:p>
          <a:p>
            <a:pPr marL="0" lvl="0" indent="0">
              <a:buNone/>
            </a:pPr>
            <a:r>
              <a:rPr lang="en-GB" b="0" kern="0" dirty="0">
                <a:solidFill>
                  <a:srgbClr val="000000"/>
                </a:solidFill>
              </a:rPr>
              <a:t>Estimating RAM Requirements:</a:t>
            </a:r>
          </a:p>
          <a:p>
            <a:pPr lvl="0"/>
            <a:r>
              <a:rPr lang="en-GB" b="0" kern="0" dirty="0">
                <a:solidFill>
                  <a:srgbClr val="000000"/>
                </a:solidFill>
              </a:rPr>
              <a:t>Use a minimum of 4 GB per core (or </a:t>
            </a:r>
            <a:r>
              <a:rPr lang="en-US" b="0" kern="0" dirty="0">
                <a:solidFill>
                  <a:srgbClr val="000000"/>
                </a:solidFill>
              </a:rPr>
              <a:t>64–128 </a:t>
            </a:r>
            <a:r>
              <a:rPr lang="en-GB" b="0" kern="0" dirty="0">
                <a:solidFill>
                  <a:srgbClr val="000000"/>
                </a:solidFill>
              </a:rPr>
              <a:t>GB per socket) </a:t>
            </a:r>
          </a:p>
          <a:p>
            <a:pPr lvl="0"/>
            <a:r>
              <a:rPr lang="en-GB" b="0" kern="0" dirty="0">
                <a:solidFill>
                  <a:srgbClr val="000000"/>
                </a:solidFill>
              </a:rPr>
              <a:t>Target 20% of data </a:t>
            </a:r>
            <a:r>
              <a:rPr lang="en-GB" b="0" kern="0" dirty="0" smtClean="0">
                <a:solidFill>
                  <a:srgbClr val="000000"/>
                </a:solidFill>
              </a:rPr>
              <a:t>volume</a:t>
            </a:r>
            <a:endParaRPr lang="en-GB" b="0" kern="0" dirty="0">
              <a:solidFill>
                <a:srgbClr val="000000"/>
              </a:solidFill>
            </a:endParaRPr>
          </a:p>
        </p:txBody>
      </p:sp>
      <p:sp>
        <p:nvSpPr>
          <p:cNvPr id="5" name="Rectangle 4"/>
          <p:cNvSpPr/>
          <p:nvPr/>
        </p:nvSpPr>
        <p:spPr>
          <a:xfrm>
            <a:off x="573024" y="2989221"/>
            <a:ext cx="8193024" cy="584775"/>
          </a:xfrm>
          <a:prstGeom prst="rect">
            <a:avLst/>
          </a:prstGeom>
        </p:spPr>
        <p:txBody>
          <a:bodyPr wrap="square">
            <a:spAutoFit/>
          </a:bodyPr>
          <a:lstStyle/>
          <a:p>
            <a:pPr lvl="0"/>
            <a:r>
              <a:rPr lang="en-GB" sz="1600" b="0" dirty="0">
                <a:solidFill>
                  <a:srgbClr val="000000"/>
                </a:solidFill>
              </a:rPr>
              <a:t>((Average query size in MB </a:t>
            </a:r>
            <a:r>
              <a:rPr lang="en-US" sz="1600" dirty="0">
                <a:solidFill>
                  <a:srgbClr val="000000"/>
                </a:solidFill>
              </a:rPr>
              <a:t>÷</a:t>
            </a:r>
            <a:r>
              <a:rPr lang="en-GB" sz="1600" b="0" dirty="0">
                <a:solidFill>
                  <a:srgbClr val="000000"/>
                </a:solidFill>
              </a:rPr>
              <a:t> MCR) x Concurrent users) </a:t>
            </a:r>
            <a:r>
              <a:rPr lang="en-US" sz="1600" dirty="0">
                <a:solidFill>
                  <a:srgbClr val="000000"/>
                </a:solidFill>
              </a:rPr>
              <a:t>÷</a:t>
            </a:r>
            <a:r>
              <a:rPr lang="en-GB" sz="1600" b="0" dirty="0">
                <a:solidFill>
                  <a:srgbClr val="000000"/>
                </a:solidFill>
              </a:rPr>
              <a:t> Target response time</a:t>
            </a:r>
            <a:endParaRPr lang="en-US" sz="1600" b="0" dirty="0">
              <a:solidFill>
                <a:srgbClr val="000000"/>
              </a:solidFill>
            </a:endParaRPr>
          </a:p>
        </p:txBody>
      </p:sp>
      <p:grpSp>
        <p:nvGrpSpPr>
          <p:cNvPr id="6" name="Group 5" descr="Two RAM sticks"/>
          <p:cNvGrpSpPr/>
          <p:nvPr/>
        </p:nvGrpSpPr>
        <p:grpSpPr>
          <a:xfrm>
            <a:off x="6476198" y="4799799"/>
            <a:ext cx="2267049" cy="1831607"/>
            <a:chOff x="6232358" y="4799799"/>
            <a:chExt cx="2267049" cy="1831607"/>
          </a:xfrm>
        </p:grpSpPr>
        <p:pic>
          <p:nvPicPr>
            <p:cNvPr id="7" name="Picture 6"/>
            <p:cNvPicPr>
              <a:picLocks noChangeAspect="1"/>
            </p:cNvPicPr>
            <p:nvPr/>
          </p:nvPicPr>
          <p:blipFill>
            <a:blip r:embed="rId4"/>
            <a:stretch>
              <a:fillRect/>
            </a:stretch>
          </p:blipFill>
          <p:spPr>
            <a:xfrm>
              <a:off x="6232358" y="4799799"/>
              <a:ext cx="2267049" cy="845339"/>
            </a:xfrm>
            <a:prstGeom prst="rect">
              <a:avLst/>
            </a:prstGeom>
          </p:spPr>
        </p:pic>
        <p:pic>
          <p:nvPicPr>
            <p:cNvPr id="8" name="Picture 7"/>
            <p:cNvPicPr>
              <a:picLocks noChangeAspect="1"/>
            </p:cNvPicPr>
            <p:nvPr/>
          </p:nvPicPr>
          <p:blipFill>
            <a:blip r:embed="rId4"/>
            <a:stretch>
              <a:fillRect/>
            </a:stretch>
          </p:blipFill>
          <p:spPr>
            <a:xfrm>
              <a:off x="6232358" y="5786067"/>
              <a:ext cx="2267049" cy="845339"/>
            </a:xfrm>
            <a:prstGeom prst="rect">
              <a:avLst/>
            </a:prstGeom>
          </p:spPr>
        </p:pic>
      </p:grpSp>
      <p:pic>
        <p:nvPicPr>
          <p:cNvPr id="9" name="Picture 8" descr="A Processor"/>
          <p:cNvPicPr>
            <a:picLocks noChangeAspect="1"/>
          </p:cNvPicPr>
          <p:nvPr/>
        </p:nvPicPr>
        <p:blipFill>
          <a:blip r:embed="rId5"/>
          <a:stretch>
            <a:fillRect/>
          </a:stretch>
        </p:blipFill>
        <p:spPr>
          <a:xfrm>
            <a:off x="6893819" y="1153739"/>
            <a:ext cx="1431806" cy="1431806"/>
          </a:xfrm>
          <a:prstGeom prst="rect">
            <a:avLst/>
          </a:prstGeom>
        </p:spPr>
      </p:pic>
    </p:spTree>
    <p:custDataLst>
      <p:tags r:id="rId1"/>
    </p:custDataLst>
    <p:extLst>
      <p:ext uri="{BB962C8B-B14F-4D97-AF65-F5344CB8AC3E}">
        <p14:creationId xmlns:p14="http://schemas.microsoft.com/office/powerpoint/2010/main" val="185947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f2d73e3-6c43-4295-8ece-19bf14ace2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Determining Storage Requirements</a:t>
            </a:r>
            <a:endParaRPr lang="en-GB" dirty="0"/>
          </a:p>
        </p:txBody>
      </p:sp>
      <p:sp>
        <p:nvSpPr>
          <p:cNvPr id="4" name="Content Placeholder 2"/>
          <p:cNvSpPr txBox="1">
            <a:spLocks/>
          </p:cNvSpPr>
          <p:nvPr/>
        </p:nvSpPr>
        <p:spPr>
          <a:xfrm>
            <a:off x="458787" y="937260"/>
            <a:ext cx="7814356" cy="407017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b="0" kern="0" dirty="0">
                <a:solidFill>
                  <a:srgbClr val="000000"/>
                </a:solidFill>
              </a:rPr>
              <a:t>Data Warehouse</a:t>
            </a:r>
          </a:p>
          <a:p>
            <a:pPr marL="288925" lvl="1" indent="0">
              <a:buNone/>
            </a:pPr>
            <a:r>
              <a:rPr lang="en-GB" sz="2200" b="0" kern="0" dirty="0">
                <a:solidFill>
                  <a:srgbClr val="000000"/>
                </a:solidFill>
              </a:rPr>
              <a:t>Estimating Data Volumes for the Data Warehouse</a:t>
            </a:r>
          </a:p>
          <a:p>
            <a:pPr marL="746125" lvl="1" indent="-457200">
              <a:buFont typeface="+mj-lt"/>
              <a:buAutoNum type="arabicPeriod"/>
            </a:pPr>
            <a:r>
              <a:rPr lang="en-GB" sz="2000" b="0" kern="0" dirty="0">
                <a:solidFill>
                  <a:srgbClr val="000000"/>
                </a:solidFill>
              </a:rPr>
              <a:t>Estimate Initial Fact Data</a:t>
            </a:r>
          </a:p>
          <a:p>
            <a:pPr lvl="2"/>
            <a:r>
              <a:rPr lang="en-GB" sz="1800" b="0" kern="0" dirty="0">
                <a:solidFill>
                  <a:srgbClr val="000000"/>
                </a:solidFill>
              </a:rPr>
              <a:t>Number of fact table rows </a:t>
            </a:r>
            <a:r>
              <a:rPr lang="en-US" sz="1800" b="0" kern="0" dirty="0">
                <a:solidFill>
                  <a:srgbClr val="000000"/>
                </a:solidFill>
              </a:rPr>
              <a:t>×</a:t>
            </a:r>
            <a:r>
              <a:rPr lang="en-GB" sz="1800" b="0" kern="0" dirty="0">
                <a:solidFill>
                  <a:srgbClr val="000000"/>
                </a:solidFill>
              </a:rPr>
              <a:t> row size</a:t>
            </a:r>
          </a:p>
          <a:p>
            <a:pPr lvl="3"/>
            <a:r>
              <a:rPr lang="en-GB" sz="1600" b="0" kern="0" dirty="0">
                <a:solidFill>
                  <a:srgbClr val="000000"/>
                </a:solidFill>
              </a:rPr>
              <a:t>Use 100 bytes per row as an estimate if unknown</a:t>
            </a:r>
          </a:p>
          <a:p>
            <a:pPr marL="746125" lvl="1" indent="-457200">
              <a:buFont typeface="+mj-lt"/>
              <a:buAutoNum type="arabicPeriod"/>
            </a:pPr>
            <a:r>
              <a:rPr lang="en-GB" sz="2000" b="0" kern="0" dirty="0">
                <a:solidFill>
                  <a:srgbClr val="000000"/>
                </a:solidFill>
              </a:rPr>
              <a:t>Allow for Indexes and Dimensions</a:t>
            </a:r>
          </a:p>
          <a:p>
            <a:pPr lvl="2"/>
            <a:r>
              <a:rPr lang="en-GB" sz="1800" b="0" kern="0" dirty="0">
                <a:solidFill>
                  <a:srgbClr val="000000"/>
                </a:solidFill>
              </a:rPr>
              <a:t>Add 30–40% for dimensions and indexes</a:t>
            </a:r>
          </a:p>
          <a:p>
            <a:pPr marL="628650" lvl="1" indent="-342900">
              <a:buFont typeface="+mj-lt"/>
              <a:buAutoNum type="arabicPeriod"/>
            </a:pPr>
            <a:r>
              <a:rPr lang="en-GB" sz="2000" b="0" kern="0" dirty="0">
                <a:solidFill>
                  <a:srgbClr val="000000"/>
                </a:solidFill>
              </a:rPr>
              <a:t>Project Fact Data Growth</a:t>
            </a:r>
          </a:p>
          <a:p>
            <a:pPr lvl="2"/>
            <a:r>
              <a:rPr lang="en-GB" sz="1800" b="0" kern="0" dirty="0">
                <a:solidFill>
                  <a:srgbClr val="000000"/>
                </a:solidFill>
              </a:rPr>
              <a:t>Number of new fact rows per month</a:t>
            </a:r>
          </a:p>
          <a:p>
            <a:pPr marL="746125" lvl="1" indent="-457200">
              <a:buFont typeface="+mj-lt"/>
              <a:buAutoNum type="arabicPeriod"/>
            </a:pPr>
            <a:r>
              <a:rPr lang="en-GB" sz="2000" b="0" kern="0" dirty="0">
                <a:solidFill>
                  <a:srgbClr val="000000"/>
                </a:solidFill>
              </a:rPr>
              <a:t>Factor in compression</a:t>
            </a:r>
          </a:p>
          <a:p>
            <a:pPr lvl="2"/>
            <a:r>
              <a:rPr lang="en-GB" sz="1800" b="0" kern="0" dirty="0">
                <a:solidFill>
                  <a:srgbClr val="000000"/>
                </a:solidFill>
              </a:rPr>
              <a:t>Typically 3:1</a:t>
            </a:r>
            <a:endParaRPr lang="en-GB" sz="2400" b="0" kern="0" dirty="0">
              <a:solidFill>
                <a:srgbClr val="000000"/>
              </a:solidFill>
            </a:endParaRPr>
          </a:p>
          <a:p>
            <a:pPr lvl="1"/>
            <a:endParaRPr lang="en-US" sz="2000" b="0" kern="0" dirty="0">
              <a:solidFill>
                <a:srgbClr val="000000"/>
              </a:solidFill>
            </a:endParaRPr>
          </a:p>
        </p:txBody>
      </p:sp>
      <p:sp>
        <p:nvSpPr>
          <p:cNvPr id="5" name="Content Placeholder 2"/>
          <p:cNvSpPr txBox="1">
            <a:spLocks/>
          </p:cNvSpPr>
          <p:nvPr/>
        </p:nvSpPr>
        <p:spPr bwMode="auto">
          <a:xfrm>
            <a:off x="3850227" y="5567440"/>
            <a:ext cx="4052351" cy="10614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2"/>
            <a:r>
              <a:rPr lang="en-GB" b="0" kern="0" dirty="0" smtClean="0">
                <a:solidFill>
                  <a:srgbClr val="000000"/>
                </a:solidFill>
              </a:rPr>
              <a:t>Staging tables</a:t>
            </a:r>
            <a:endParaRPr lang="en-GB" b="0" kern="0" dirty="0">
              <a:solidFill>
                <a:srgbClr val="000000"/>
              </a:solidFill>
            </a:endParaRPr>
          </a:p>
          <a:p>
            <a:pPr lvl="2"/>
            <a:r>
              <a:rPr lang="en-GB" b="0" kern="0" dirty="0" smtClean="0">
                <a:solidFill>
                  <a:srgbClr val="000000"/>
                </a:solidFill>
              </a:rPr>
              <a:t>Backups</a:t>
            </a:r>
            <a:endParaRPr lang="en-GB" b="0" kern="0" dirty="0">
              <a:solidFill>
                <a:srgbClr val="000000"/>
              </a:solidFill>
            </a:endParaRPr>
          </a:p>
          <a:p>
            <a:pPr lvl="2"/>
            <a:r>
              <a:rPr lang="en-GB" b="0" kern="0" dirty="0" smtClean="0">
                <a:solidFill>
                  <a:srgbClr val="000000"/>
                </a:solidFill>
                <a:ea typeface="+mn-ea"/>
              </a:rPr>
              <a:t>Analysis Services models</a:t>
            </a:r>
            <a:endParaRPr lang="en-GB" b="0" kern="0" dirty="0">
              <a:solidFill>
                <a:srgbClr val="000000"/>
              </a:solidFill>
              <a:latin typeface="Verdana" pitchFamily="34" charset="0"/>
              <a:ea typeface="+mn-ea"/>
              <a:cs typeface="Arial" charset="0"/>
            </a:endParaRPr>
          </a:p>
        </p:txBody>
      </p:sp>
      <p:sp>
        <p:nvSpPr>
          <p:cNvPr id="6" name="Rectangle 5"/>
          <p:cNvSpPr/>
          <p:nvPr/>
        </p:nvSpPr>
        <p:spPr>
          <a:xfrm>
            <a:off x="309409" y="5107676"/>
            <a:ext cx="4572000" cy="1615827"/>
          </a:xfrm>
          <a:prstGeom prst="rect">
            <a:avLst/>
          </a:prstGeom>
        </p:spPr>
        <p:txBody>
          <a:bodyPr>
            <a:spAutoFit/>
          </a:bodyPr>
          <a:lstStyle/>
          <a:p>
            <a:pPr marL="284163" lvl="1">
              <a:spcBef>
                <a:spcPts val="600"/>
              </a:spcBef>
              <a:buClr>
                <a:srgbClr val="0070C0"/>
              </a:buClr>
              <a:buSzPct val="80000"/>
            </a:pPr>
            <a:r>
              <a:rPr lang="en-GB" sz="2200" b="0" kern="0" dirty="0">
                <a:solidFill>
                  <a:srgbClr val="000000"/>
                </a:solidFill>
                <a:latin typeface="Segoe UI" pitchFamily="34" charset="0"/>
                <a:cs typeface="Segoe UI" pitchFamily="34" charset="0"/>
              </a:rPr>
              <a:t>Other storage requirements</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cs typeface="Segoe UI" pitchFamily="34" charset="0"/>
              </a:rPr>
              <a:t>Configuration databases</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cs typeface="Segoe UI" pitchFamily="34" charset="0"/>
              </a:rPr>
              <a:t>Log files</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cs typeface="Segoe UI" pitchFamily="34" charset="0"/>
              </a:rPr>
              <a:t>tempdb</a:t>
            </a:r>
          </a:p>
        </p:txBody>
      </p:sp>
      <p:grpSp>
        <p:nvGrpSpPr>
          <p:cNvPr id="7" name="Group 6" descr="A number of databases representing a Data Warehouse."/>
          <p:cNvGrpSpPr/>
          <p:nvPr/>
        </p:nvGrpSpPr>
        <p:grpSpPr>
          <a:xfrm>
            <a:off x="7165848" y="1218703"/>
            <a:ext cx="1476706" cy="4231345"/>
            <a:chOff x="7401823" y="1218704"/>
            <a:chExt cx="561857" cy="1609942"/>
          </a:xfrm>
        </p:grpSpPr>
        <p:grpSp>
          <p:nvGrpSpPr>
            <p:cNvPr id="8" name="Group 7"/>
            <p:cNvGrpSpPr>
              <a:grpSpLocks noChangeAspect="1"/>
            </p:cNvGrpSpPr>
            <p:nvPr/>
          </p:nvGrpSpPr>
          <p:grpSpPr>
            <a:xfrm>
              <a:off x="7401823" y="2249760"/>
              <a:ext cx="561857" cy="578886"/>
              <a:chOff x="808037" y="2079361"/>
              <a:chExt cx="1684865" cy="1735930"/>
            </a:xfrm>
          </p:grpSpPr>
          <p:sp>
            <p:nvSpPr>
              <p:cNvPr id="19" name="Flowchart: Magnetic Disk 18"/>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20" name="Oval 19"/>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Flowchart: Magnetic Disk 20"/>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22" name="Oval 21"/>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a:grpSpLocks noChangeAspect="1"/>
            </p:cNvGrpSpPr>
            <p:nvPr/>
          </p:nvGrpSpPr>
          <p:grpSpPr>
            <a:xfrm>
              <a:off x="7401823" y="1734232"/>
              <a:ext cx="561857" cy="578886"/>
              <a:chOff x="808037" y="2079361"/>
              <a:chExt cx="1684865" cy="1735930"/>
            </a:xfrm>
          </p:grpSpPr>
          <p:sp>
            <p:nvSpPr>
              <p:cNvPr id="15" name="Flowchart: Magnetic Disk 1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6" name="Oval 1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Magnetic Disk 1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8" name="Oval 1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7401823" y="1218704"/>
              <a:ext cx="561857" cy="578886"/>
              <a:chOff x="808037" y="2079361"/>
              <a:chExt cx="1684865" cy="1735930"/>
            </a:xfrm>
          </p:grpSpPr>
          <p:sp>
            <p:nvSpPr>
              <p:cNvPr id="11" name="Flowchart: Magnetic Disk 10"/>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 name="Oval 11"/>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Flowchart: Magnetic Disk 12"/>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4" name="Oval 13"/>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130009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544d2f5-60e5-4758-ae1b-4799266961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Storage Hardware</a:t>
            </a:r>
            <a:endParaRPr lang="en-GB" dirty="0"/>
          </a:p>
        </p:txBody>
      </p:sp>
      <p:sp>
        <p:nvSpPr>
          <p:cNvPr id="3" name="Content Placeholder 2"/>
          <p:cNvSpPr>
            <a:spLocks noGrp="1"/>
          </p:cNvSpPr>
          <p:nvPr>
            <p:ph idx="1"/>
          </p:nvPr>
        </p:nvSpPr>
        <p:spPr>
          <a:xfrm>
            <a:off x="458788" y="1021215"/>
            <a:ext cx="5916612" cy="5147356"/>
          </a:xfrm>
        </p:spPr>
        <p:txBody>
          <a:bodyPr/>
          <a:lstStyle/>
          <a:p>
            <a:r>
              <a:rPr lang="en-GB" dirty="0"/>
              <a:t>Use more smaller disks instead of </a:t>
            </a:r>
            <a:br>
              <a:rPr lang="en-GB" dirty="0"/>
            </a:br>
            <a:r>
              <a:rPr lang="en-GB" dirty="0"/>
              <a:t>fewer larger disks</a:t>
            </a:r>
          </a:p>
          <a:p>
            <a:r>
              <a:rPr lang="en-GB" dirty="0"/>
              <a:t>Use the fastest disks you can afford</a:t>
            </a:r>
          </a:p>
          <a:p>
            <a:pPr lvl="1"/>
            <a:r>
              <a:rPr lang="en-GB" dirty="0"/>
              <a:t>Consider solid state disks―especially for random I/O</a:t>
            </a:r>
          </a:p>
          <a:p>
            <a:r>
              <a:rPr lang="en-GB" dirty="0"/>
              <a:t>Use RAID 10, or minimally RAID 5</a:t>
            </a:r>
          </a:p>
          <a:p>
            <a:r>
              <a:rPr lang="en-GB" dirty="0"/>
              <a:t>Consider a dedicated storage area network for manageability and extensibility</a:t>
            </a:r>
          </a:p>
          <a:p>
            <a:pPr lvl="1"/>
            <a:r>
              <a:rPr lang="en-GB" dirty="0"/>
              <a:t>Balance I/O across enclosures, storage processors, and disk </a:t>
            </a:r>
            <a:r>
              <a:rPr lang="en-GB" dirty="0" smtClean="0"/>
              <a:t>groups</a:t>
            </a:r>
            <a:endParaRPr lang="en-GB" dirty="0"/>
          </a:p>
        </p:txBody>
      </p:sp>
      <p:pic>
        <p:nvPicPr>
          <p:cNvPr id="5" name="Picture 4" descr="A hard drive."/>
          <p:cNvPicPr>
            <a:picLocks noChangeAspect="1"/>
          </p:cNvPicPr>
          <p:nvPr/>
        </p:nvPicPr>
        <p:blipFill>
          <a:blip r:embed="rId4"/>
          <a:stretch>
            <a:fillRect/>
          </a:stretch>
        </p:blipFill>
        <p:spPr>
          <a:xfrm>
            <a:off x="6530774" y="1264427"/>
            <a:ext cx="2318385" cy="3386402"/>
          </a:xfrm>
          <a:prstGeom prst="rect">
            <a:avLst/>
          </a:prstGeom>
        </p:spPr>
      </p:pic>
    </p:spTree>
    <p:custDataLst>
      <p:tags r:id="rId1"/>
    </p:custDataLst>
    <p:extLst>
      <p:ext uri="{BB962C8B-B14F-4D97-AF65-F5344CB8AC3E}">
        <p14:creationId xmlns:p14="http://schemas.microsoft.com/office/powerpoint/2010/main" val="72348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6e7f54e-7c7c-4a92-9d09-b0dd5f1939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Data Warehouse Appliances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Pre-built hardware and software solutions, based on tested configurations</a:t>
            </a:r>
          </a:p>
          <a:p>
            <a:pPr lvl="0"/>
            <a:r>
              <a:rPr lang="en-US" b="0" kern="0" dirty="0">
                <a:solidFill>
                  <a:srgbClr val="000000"/>
                </a:solidFill>
              </a:rPr>
              <a:t>Part of a range of appliances that are based on SQL Server</a:t>
            </a:r>
          </a:p>
          <a:p>
            <a:pPr lvl="0"/>
            <a:r>
              <a:rPr lang="en-US" b="0" kern="0" dirty="0">
                <a:solidFill>
                  <a:srgbClr val="000000"/>
                </a:solidFill>
              </a:rPr>
              <a:t>Available from multiple hardware vendors</a:t>
            </a:r>
          </a:p>
          <a:p>
            <a:pPr lvl="0"/>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00602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291da8c-07b1-4e02-992f-1d90ecd37b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Parallel Data Warehouse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special SQL Server edition only available in hardware appliances</a:t>
            </a:r>
          </a:p>
          <a:p>
            <a:pPr lvl="0"/>
            <a:r>
              <a:rPr lang="en-US" b="0" kern="0" dirty="0">
                <a:solidFill>
                  <a:srgbClr val="000000"/>
                </a:solidFill>
              </a:rPr>
              <a:t>Shared-nothing architecture</a:t>
            </a:r>
          </a:p>
          <a:p>
            <a:pPr lvl="0"/>
            <a:r>
              <a:rPr lang="en-US" b="0" kern="0" dirty="0">
                <a:solidFill>
                  <a:srgbClr val="000000"/>
                </a:solidFill>
              </a:rPr>
              <a:t>Massively parallel processing</a:t>
            </a:r>
          </a:p>
          <a:p>
            <a:pPr lvl="0"/>
            <a:r>
              <a:rPr lang="en-GB" b="0" kern="0" dirty="0">
                <a:solidFill>
                  <a:srgbClr val="000000"/>
                </a:solidFill>
              </a:rPr>
              <a:t>Dedicated control nodes, compute nodes, and storage nodes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59047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Planning Data Warehouse Infrastructure</a:t>
            </a:r>
            <a:endParaRPr lang="en-GB" dirty="0"/>
          </a:p>
        </p:txBody>
      </p:sp>
      <p:sp>
        <p:nvSpPr>
          <p:cNvPr id="3" name="Text Placeholder 2"/>
          <p:cNvSpPr>
            <a:spLocks noGrp="1"/>
          </p:cNvSpPr>
          <p:nvPr>
            <p:ph type="body" idx="1"/>
          </p:nvPr>
        </p:nvSpPr>
        <p:spPr/>
        <p:txBody>
          <a:bodyPr/>
          <a:lstStyle/>
          <a:p>
            <a:r>
              <a:rPr lang="en-GB" dirty="0" smtClean="0"/>
              <a:t>Exercise 1: Planning Data Warehouse Hardware</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13469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Considerations for Data Warehouse Infrastructure
Planning Data Warehouse Hardware</a:t>
            </a:r>
            <a:endParaRPr lang="en-GB" dirty="0"/>
          </a:p>
        </p:txBody>
      </p:sp>
    </p:spTree>
    <p:custDataLst>
      <p:tags r:id="rId1"/>
    </p:custDataLst>
    <p:extLst>
      <p:ext uri="{BB962C8B-B14F-4D97-AF65-F5344CB8AC3E}">
        <p14:creationId xmlns:p14="http://schemas.microsoft.com/office/powerpoint/2010/main" val="1162647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267765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planning a data warehouse solution for Adventure Works Cycles, and have been asked to specify the hardware that is required. You must design a solution that is based on SQL Server that provides the right balance of functionality, performance, and cost.</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67541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Review DWHardwareSpec.xlsx in the D:\Labfiles\Lab02\Solution folder. How does the hardware specification in this workbook compare to the one that you created in the lab?</a:t>
            </a:r>
            <a:endParaRPr lang="en-GB" dirty="0"/>
          </a:p>
        </p:txBody>
      </p:sp>
    </p:spTree>
    <p:custDataLst>
      <p:tags r:id="rId1"/>
    </p:custDataLst>
    <p:extLst>
      <p:ext uri="{BB962C8B-B14F-4D97-AF65-F5344CB8AC3E}">
        <p14:creationId xmlns:p14="http://schemas.microsoft.com/office/powerpoint/2010/main" val="4215091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4118671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Considerations for Data Warehouse Infrastructure</a:t>
            </a:r>
            <a:endParaRPr lang="en-GB" dirty="0"/>
          </a:p>
        </p:txBody>
      </p:sp>
      <p:sp>
        <p:nvSpPr>
          <p:cNvPr id="3" name="Text Placeholder 2"/>
          <p:cNvSpPr>
            <a:spLocks noGrp="1"/>
          </p:cNvSpPr>
          <p:nvPr>
            <p:ph type="body" idx="1"/>
          </p:nvPr>
        </p:nvSpPr>
        <p:spPr/>
        <p:txBody>
          <a:bodyPr/>
          <a:lstStyle/>
          <a:p>
            <a:r>
              <a:rPr lang="en-GB" dirty="0" smtClean="0"/>
              <a:t>System Sizing Considerations
Data Warehouse Workloads
Typical Server Topologies for a BI Solution
Scaling Out a BI Solution
Planning for High Availability</a:t>
            </a:r>
            <a:endParaRPr lang="en-GB" dirty="0"/>
          </a:p>
        </p:txBody>
      </p:sp>
    </p:spTree>
    <p:custDataLst>
      <p:tags r:id="rId1"/>
    </p:custDataLst>
    <p:extLst>
      <p:ext uri="{BB962C8B-B14F-4D97-AF65-F5344CB8AC3E}">
        <p14:creationId xmlns:p14="http://schemas.microsoft.com/office/powerpoint/2010/main" val="15960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Sizing Considerations</a:t>
            </a:r>
            <a:endParaRPr lang="en-GB" dirty="0"/>
          </a:p>
        </p:txBody>
      </p:sp>
      <p:grpSp>
        <p:nvGrpSpPr>
          <p:cNvPr id="4" name="Group 3"/>
          <p:cNvGrpSpPr/>
          <p:nvPr/>
        </p:nvGrpSpPr>
        <p:grpSpPr>
          <a:xfrm>
            <a:off x="1415077" y="1248541"/>
            <a:ext cx="1931811" cy="2016472"/>
            <a:chOff x="1227683" y="1248541"/>
            <a:chExt cx="2124993" cy="2016472"/>
          </a:xfrm>
        </p:grpSpPr>
        <p:sp>
          <p:nvSpPr>
            <p:cNvPr id="5" name="TextBox 4"/>
            <p:cNvSpPr txBox="1"/>
            <p:nvPr/>
          </p:nvSpPr>
          <p:spPr>
            <a:xfrm>
              <a:off x="1227683" y="2803348"/>
              <a:ext cx="2124993" cy="461665"/>
            </a:xfrm>
            <a:prstGeom prst="rect">
              <a:avLst/>
            </a:prstGeom>
            <a:noFill/>
          </p:spPr>
          <p:txBody>
            <a:bodyPr wrap="none" rtlCol="0">
              <a:spAutoFit/>
            </a:bodyPr>
            <a:lstStyle/>
            <a:p>
              <a:pPr lvl="0"/>
              <a:r>
                <a:rPr lang="en-GB" sz="2400" b="0" dirty="0">
                  <a:solidFill>
                    <a:srgbClr val="000000"/>
                  </a:solidFill>
                  <a:latin typeface="Segoe UI" panose="020B0502040204020203" pitchFamily="34" charset="0"/>
                  <a:cs typeface="Segoe UI" panose="020B0502040204020203" pitchFamily="34" charset="0"/>
                </a:rPr>
                <a:t>Data Volume</a:t>
              </a:r>
              <a:endParaRPr lang="en-US" sz="2400" b="0" dirty="0">
                <a:solidFill>
                  <a:srgbClr val="000000"/>
                </a:solidFill>
                <a:latin typeface="Segoe UI" panose="020B0502040204020203" pitchFamily="34" charset="0"/>
                <a:cs typeface="Segoe UI" panose="020B0502040204020203" pitchFamily="34" charset="0"/>
              </a:endParaRPr>
            </a:p>
          </p:txBody>
        </p:sp>
        <p:grpSp>
          <p:nvGrpSpPr>
            <p:cNvPr id="6" name="Group 5"/>
            <p:cNvGrpSpPr>
              <a:grpSpLocks noChangeAspect="1"/>
            </p:cNvGrpSpPr>
            <p:nvPr/>
          </p:nvGrpSpPr>
          <p:grpSpPr>
            <a:xfrm>
              <a:off x="1480404" y="1248541"/>
              <a:ext cx="1418354" cy="1461342"/>
              <a:chOff x="808037" y="2079361"/>
              <a:chExt cx="1684865" cy="1735930"/>
            </a:xfrm>
          </p:grpSpPr>
          <p:sp>
            <p:nvSpPr>
              <p:cNvPr id="7" name="Flowchart: Magnetic Disk 6"/>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14400"/>
                <a:endParaRPr lang="en-US" sz="1800" dirty="0">
                  <a:solidFill>
                    <a:srgbClr val="FFFFFF"/>
                  </a:solidFill>
                  <a:latin typeface="Segoe UI" panose="020B0502040204020203" pitchFamily="34" charset="0"/>
                  <a:cs typeface="Segoe UI" panose="020B0502040204020203" pitchFamily="34" charset="0"/>
                </a:endParaRPr>
              </a:p>
            </p:txBody>
          </p:sp>
          <p:sp>
            <p:nvSpPr>
              <p:cNvPr id="8" name="Oval 7"/>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14400"/>
                <a:endParaRPr lang="en-US" sz="1800" dirty="0">
                  <a:solidFill>
                    <a:srgbClr val="FFFFFF"/>
                  </a:solidFill>
                  <a:latin typeface="Segoe UI" panose="020B0502040204020203" pitchFamily="34" charset="0"/>
                  <a:cs typeface="Segoe UI" panose="020B0502040204020203" pitchFamily="34" charset="0"/>
                </a:endParaRPr>
              </a:p>
            </p:txBody>
          </p:sp>
          <p:sp>
            <p:nvSpPr>
              <p:cNvPr id="10" name="Oval 9"/>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1" name="Group 10"/>
          <p:cNvGrpSpPr/>
          <p:nvPr/>
        </p:nvGrpSpPr>
        <p:grpSpPr>
          <a:xfrm>
            <a:off x="4312614" y="1134920"/>
            <a:ext cx="3921523" cy="2121300"/>
            <a:chOff x="4176851" y="1134920"/>
            <a:chExt cx="3921523" cy="2121300"/>
          </a:xfrm>
        </p:grpSpPr>
        <p:sp>
          <p:nvSpPr>
            <p:cNvPr id="12" name="TextBox 11"/>
            <p:cNvSpPr txBox="1"/>
            <p:nvPr/>
          </p:nvSpPr>
          <p:spPr>
            <a:xfrm>
              <a:off x="4176851" y="2794555"/>
              <a:ext cx="3921523" cy="461665"/>
            </a:xfrm>
            <a:prstGeom prst="rect">
              <a:avLst/>
            </a:prstGeom>
            <a:noFill/>
          </p:spPr>
          <p:txBody>
            <a:bodyPr wrap="none" rtlCol="0">
              <a:spAutoFit/>
            </a:bodyPr>
            <a:lstStyle/>
            <a:p>
              <a:pPr lvl="0"/>
              <a:r>
                <a:rPr lang="en-GB" sz="2400" b="0" dirty="0">
                  <a:solidFill>
                    <a:srgbClr val="000000"/>
                  </a:solidFill>
                  <a:latin typeface="Segoe UI" panose="020B0502040204020203" pitchFamily="34" charset="0"/>
                  <a:cs typeface="Segoe UI" panose="020B0502040204020203" pitchFamily="34" charset="0"/>
                </a:rPr>
                <a:t>Analysis/Report Complexity</a:t>
              </a:r>
              <a:endParaRPr lang="en-US" sz="2400" b="0" dirty="0">
                <a:solidFill>
                  <a:srgbClr val="000000"/>
                </a:solidFill>
                <a:latin typeface="Segoe UI" panose="020B0502040204020203" pitchFamily="34" charset="0"/>
                <a:cs typeface="Segoe UI" panose="020B0502040204020203" pitchFamily="34" charset="0"/>
              </a:endParaRPr>
            </a:p>
          </p:txBody>
        </p:sp>
        <p:grpSp>
          <p:nvGrpSpPr>
            <p:cNvPr id="13" name="Group 12"/>
            <p:cNvGrpSpPr/>
            <p:nvPr/>
          </p:nvGrpSpPr>
          <p:grpSpPr>
            <a:xfrm>
              <a:off x="5824369" y="1134920"/>
              <a:ext cx="1127008" cy="1744575"/>
              <a:chOff x="6750652" y="1570994"/>
              <a:chExt cx="1717145" cy="2658089"/>
            </a:xfrm>
          </p:grpSpPr>
          <p:grpSp>
            <p:nvGrpSpPr>
              <p:cNvPr id="14" name="Group 13"/>
              <p:cNvGrpSpPr>
                <a:grpSpLocks noChangeAspect="1"/>
              </p:cNvGrpSpPr>
              <p:nvPr/>
            </p:nvGrpSpPr>
            <p:grpSpPr>
              <a:xfrm>
                <a:off x="6821650" y="1570994"/>
                <a:ext cx="1646147" cy="2307392"/>
                <a:chOff x="10157462" y="966802"/>
                <a:chExt cx="1937429" cy="2715678"/>
              </a:xfrm>
            </p:grpSpPr>
            <p:sp>
              <p:nvSpPr>
                <p:cNvPr id="16" name="Rectangle 15"/>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18" name="Group 17"/>
                <p:cNvGrpSpPr>
                  <a:grpSpLocks noChangeAspect="1"/>
                </p:cNvGrpSpPr>
                <p:nvPr/>
              </p:nvGrpSpPr>
              <p:grpSpPr>
                <a:xfrm>
                  <a:off x="10232958" y="1631949"/>
                  <a:ext cx="801688" cy="798513"/>
                  <a:chOff x="7296944" y="5021262"/>
                  <a:chExt cx="801688" cy="798513"/>
                </a:xfrm>
              </p:grpSpPr>
              <p:sp>
                <p:nvSpPr>
                  <p:cNvPr id="106" name="Rectangle 10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07"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0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0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1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2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2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19" name="Group 18"/>
                <p:cNvGrpSpPr>
                  <a:grpSpLocks noChangeAspect="1"/>
                </p:cNvGrpSpPr>
                <p:nvPr/>
              </p:nvGrpSpPr>
              <p:grpSpPr>
                <a:xfrm>
                  <a:off x="10787961" y="1261830"/>
                  <a:ext cx="623003" cy="620535"/>
                  <a:chOff x="7296944" y="5021262"/>
                  <a:chExt cx="801688" cy="798513"/>
                </a:xfrm>
              </p:grpSpPr>
              <p:sp>
                <p:nvSpPr>
                  <p:cNvPr id="90" name="Rectangle 89"/>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91"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9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9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9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9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9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9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9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9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0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0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0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0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0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0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sp>
              <p:nvSpPr>
                <p:cNvPr id="20" name="Rectangle 19"/>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1" name="Group 20"/>
                <p:cNvGrpSpPr>
                  <a:grpSpLocks noChangeAspect="1"/>
                </p:cNvGrpSpPr>
                <p:nvPr/>
              </p:nvGrpSpPr>
              <p:grpSpPr>
                <a:xfrm>
                  <a:off x="10725924" y="2493645"/>
                  <a:ext cx="593200" cy="590851"/>
                  <a:chOff x="7296944" y="5021262"/>
                  <a:chExt cx="801688" cy="798513"/>
                </a:xfrm>
              </p:grpSpPr>
              <p:sp>
                <p:nvSpPr>
                  <p:cNvPr id="74" name="Rectangle 73"/>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7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7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7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7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7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8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22" name="Group 21"/>
                <p:cNvGrpSpPr>
                  <a:grpSpLocks noChangeAspect="1"/>
                </p:cNvGrpSpPr>
                <p:nvPr/>
              </p:nvGrpSpPr>
              <p:grpSpPr>
                <a:xfrm>
                  <a:off x="11364465" y="3142044"/>
                  <a:ext cx="542585" cy="540436"/>
                  <a:chOff x="7296944" y="5021262"/>
                  <a:chExt cx="801688" cy="798513"/>
                </a:xfrm>
              </p:grpSpPr>
              <p:sp>
                <p:nvSpPr>
                  <p:cNvPr id="58" name="Rectangle 57"/>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5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7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7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7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7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sp>
              <p:nvSpPr>
                <p:cNvPr id="23" name="Rectangle 22"/>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4" name="Group 23"/>
                <p:cNvGrpSpPr>
                  <a:grpSpLocks noChangeAspect="1"/>
                </p:cNvGrpSpPr>
                <p:nvPr/>
              </p:nvGrpSpPr>
              <p:grpSpPr>
                <a:xfrm>
                  <a:off x="10157462" y="2753036"/>
                  <a:ext cx="656378" cy="653778"/>
                  <a:chOff x="7296944" y="5021262"/>
                  <a:chExt cx="801688" cy="798513"/>
                </a:xfrm>
              </p:grpSpPr>
              <p:sp>
                <p:nvSpPr>
                  <p:cNvPr id="42" name="Rectangle 41"/>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4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4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4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4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4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4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4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5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5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5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5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5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5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5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5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25" name="Group 24"/>
                <p:cNvGrpSpPr>
                  <a:grpSpLocks noChangeAspect="1"/>
                </p:cNvGrpSpPr>
                <p:nvPr/>
              </p:nvGrpSpPr>
              <p:grpSpPr>
                <a:xfrm>
                  <a:off x="11404538" y="2242949"/>
                  <a:ext cx="690353" cy="687619"/>
                  <a:chOff x="7296944" y="5021262"/>
                  <a:chExt cx="801688" cy="798513"/>
                </a:xfrm>
              </p:grpSpPr>
              <p:sp>
                <p:nvSpPr>
                  <p:cNvPr id="26"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3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4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4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825775">
                <a:off x="6750652" y="2038559"/>
                <a:ext cx="1566781" cy="2190524"/>
              </a:xfrm>
              <a:prstGeom prst="rect">
                <a:avLst/>
              </a:prstGeom>
            </p:spPr>
          </p:pic>
        </p:grpSp>
      </p:grpSp>
      <p:grpSp>
        <p:nvGrpSpPr>
          <p:cNvPr id="122" name="Group 121"/>
          <p:cNvGrpSpPr/>
          <p:nvPr/>
        </p:nvGrpSpPr>
        <p:grpSpPr>
          <a:xfrm>
            <a:off x="1020097" y="3916947"/>
            <a:ext cx="2538865" cy="2532400"/>
            <a:chOff x="1227683" y="3916947"/>
            <a:chExt cx="2792752" cy="2532400"/>
          </a:xfrm>
        </p:grpSpPr>
        <p:sp>
          <p:nvSpPr>
            <p:cNvPr id="123" name="TextBox 122"/>
            <p:cNvSpPr txBox="1"/>
            <p:nvPr/>
          </p:nvSpPr>
          <p:spPr>
            <a:xfrm>
              <a:off x="1227683" y="5987682"/>
              <a:ext cx="2792752" cy="461665"/>
            </a:xfrm>
            <a:prstGeom prst="rect">
              <a:avLst/>
            </a:prstGeom>
            <a:noFill/>
          </p:spPr>
          <p:txBody>
            <a:bodyPr wrap="none" rtlCol="0">
              <a:spAutoFit/>
            </a:bodyPr>
            <a:lstStyle/>
            <a:p>
              <a:pPr lvl="0"/>
              <a:r>
                <a:rPr lang="en-GB" sz="2400" b="0" dirty="0">
                  <a:solidFill>
                    <a:srgbClr val="000000"/>
                  </a:solidFill>
                  <a:latin typeface="Segoe UI" panose="020B0502040204020203" pitchFamily="34" charset="0"/>
                  <a:cs typeface="Segoe UI" panose="020B0502040204020203" pitchFamily="34" charset="0"/>
                </a:rPr>
                <a:t>Number of Users</a:t>
              </a:r>
              <a:endParaRPr lang="en-US" sz="2400" b="0" dirty="0">
                <a:solidFill>
                  <a:srgbClr val="000000"/>
                </a:solidFill>
                <a:latin typeface="Segoe UI" panose="020B0502040204020203" pitchFamily="34" charset="0"/>
                <a:cs typeface="Segoe UI" panose="020B0502040204020203" pitchFamily="34" charset="0"/>
              </a:endParaRPr>
            </a:p>
          </p:txBody>
        </p:sp>
        <p:grpSp>
          <p:nvGrpSpPr>
            <p:cNvPr id="124" name="Group 123"/>
            <p:cNvGrpSpPr/>
            <p:nvPr/>
          </p:nvGrpSpPr>
          <p:grpSpPr>
            <a:xfrm>
              <a:off x="1722433" y="3916947"/>
              <a:ext cx="1803251" cy="2070735"/>
              <a:chOff x="1097402" y="1505500"/>
              <a:chExt cx="2072835" cy="2380308"/>
            </a:xfrm>
          </p:grpSpPr>
          <p:pic>
            <p:nvPicPr>
              <p:cNvPr id="125" name="Picture 1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402" y="1505500"/>
                <a:ext cx="1158435" cy="2293546"/>
              </a:xfrm>
              <a:prstGeom prst="rect">
                <a:avLst/>
              </a:prstGeom>
            </p:spPr>
          </p:pic>
          <p:pic>
            <p:nvPicPr>
              <p:cNvPr id="126" name="Picture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5613" y="1513046"/>
                <a:ext cx="1154624" cy="2286000"/>
              </a:xfrm>
              <a:prstGeom prst="rect">
                <a:avLst/>
              </a:prstGeom>
            </p:spPr>
          </p:pic>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4602" y="1592262"/>
                <a:ext cx="1158435" cy="2293546"/>
              </a:xfrm>
              <a:prstGeom prst="rect">
                <a:avLst/>
              </a:prstGeom>
            </p:spPr>
          </p:pic>
        </p:grpSp>
      </p:grpSp>
      <p:grpSp>
        <p:nvGrpSpPr>
          <p:cNvPr id="128" name="Group 127"/>
          <p:cNvGrpSpPr/>
          <p:nvPr/>
        </p:nvGrpSpPr>
        <p:grpSpPr>
          <a:xfrm>
            <a:off x="4474069" y="3988442"/>
            <a:ext cx="3593612" cy="2460905"/>
            <a:chOff x="4548267" y="3988442"/>
            <a:chExt cx="3593612" cy="2460905"/>
          </a:xfrm>
        </p:grpSpPr>
        <p:sp>
          <p:nvSpPr>
            <p:cNvPr id="129" name="TextBox 128"/>
            <p:cNvSpPr txBox="1"/>
            <p:nvPr/>
          </p:nvSpPr>
          <p:spPr>
            <a:xfrm>
              <a:off x="4548267" y="5987682"/>
              <a:ext cx="3593612" cy="461665"/>
            </a:xfrm>
            <a:prstGeom prst="rect">
              <a:avLst/>
            </a:prstGeom>
            <a:noFill/>
          </p:spPr>
          <p:txBody>
            <a:bodyPr wrap="none" rtlCol="0">
              <a:spAutoFit/>
            </a:bodyPr>
            <a:lstStyle/>
            <a:p>
              <a:pPr lvl="0"/>
              <a:r>
                <a:rPr lang="en-GB" sz="2400" b="0" dirty="0">
                  <a:solidFill>
                    <a:srgbClr val="000000"/>
                  </a:solidFill>
                  <a:latin typeface="Segoe UI" panose="020B0502040204020203" pitchFamily="34" charset="0"/>
                  <a:cs typeface="Segoe UI" panose="020B0502040204020203" pitchFamily="34" charset="0"/>
                </a:rPr>
                <a:t>Availability Requirements</a:t>
              </a:r>
              <a:endParaRPr lang="en-US" sz="2400" b="0" dirty="0">
                <a:solidFill>
                  <a:srgbClr val="000000"/>
                </a:solidFill>
                <a:latin typeface="Segoe UI" panose="020B0502040204020203" pitchFamily="34" charset="0"/>
                <a:cs typeface="Segoe UI" panose="020B0502040204020203" pitchFamily="34" charset="0"/>
              </a:endParaRPr>
            </a:p>
          </p:txBody>
        </p:sp>
        <p:grpSp>
          <p:nvGrpSpPr>
            <p:cNvPr id="130" name="Group 129"/>
            <p:cNvGrpSpPr/>
            <p:nvPr/>
          </p:nvGrpSpPr>
          <p:grpSpPr>
            <a:xfrm>
              <a:off x="5618368" y="3988442"/>
              <a:ext cx="1958932" cy="1999240"/>
              <a:chOff x="655637" y="1944391"/>
              <a:chExt cx="2174449" cy="2219192"/>
            </a:xfrm>
          </p:grpSpPr>
          <p:pic>
            <p:nvPicPr>
              <p:cNvPr id="131" name="Picture 130"/>
              <p:cNvPicPr>
                <a:picLocks noChangeAspect="1"/>
              </p:cNvPicPr>
              <p:nvPr/>
            </p:nvPicPr>
            <p:blipFill>
              <a:blip r:embed="rId8"/>
              <a:stretch>
                <a:fillRect/>
              </a:stretch>
            </p:blipFill>
            <p:spPr>
              <a:xfrm>
                <a:off x="655637" y="1944391"/>
                <a:ext cx="1943575" cy="1943575"/>
              </a:xfrm>
              <a:prstGeom prst="rect">
                <a:avLst/>
              </a:prstGeom>
            </p:spPr>
          </p:pic>
          <p:grpSp>
            <p:nvGrpSpPr>
              <p:cNvPr id="132" name="Group 131"/>
              <p:cNvGrpSpPr>
                <a:grpSpLocks noChangeAspect="1"/>
              </p:cNvGrpSpPr>
              <p:nvPr/>
            </p:nvGrpSpPr>
            <p:grpSpPr>
              <a:xfrm>
                <a:off x="1856203" y="3189700"/>
                <a:ext cx="973883" cy="973883"/>
                <a:chOff x="9659407" y="1948784"/>
                <a:chExt cx="1371600" cy="1371600"/>
              </a:xfrm>
            </p:grpSpPr>
            <p:sp>
              <p:nvSpPr>
                <p:cNvPr id="133" name="Oval 132"/>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134" name="Picture 13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grpSp>
    </p:spTree>
    <p:custDataLst>
      <p:tags r:id="rId1"/>
    </p:custDataLst>
    <p:extLst>
      <p:ext uri="{BB962C8B-B14F-4D97-AF65-F5344CB8AC3E}">
        <p14:creationId xmlns:p14="http://schemas.microsoft.com/office/powerpoint/2010/main" val="417655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Warehouse Workloads</a:t>
            </a:r>
            <a:endParaRPr lang="en-GB" dirty="0"/>
          </a:p>
        </p:txBody>
      </p:sp>
      <p:sp>
        <p:nvSpPr>
          <p:cNvPr id="4" name="TextBox 3"/>
          <p:cNvSpPr txBox="1"/>
          <p:nvPr/>
        </p:nvSpPr>
        <p:spPr>
          <a:xfrm>
            <a:off x="5313125" y="898291"/>
            <a:ext cx="646908" cy="461665"/>
          </a:xfrm>
          <a:prstGeom prst="rect">
            <a:avLst/>
          </a:prstGeom>
          <a:noFill/>
        </p:spPr>
        <p:txBody>
          <a:bodyPr wrap="none" rtlCol="0">
            <a:spAutoFit/>
          </a:bodyPr>
          <a:lstStyle/>
          <a:p>
            <a:pPr lvl="0"/>
            <a:r>
              <a:rPr lang="en-GB" sz="2400" b="0" dirty="0">
                <a:solidFill>
                  <a:srgbClr val="000000"/>
                </a:solidFill>
                <a:latin typeface="Segoe UI" panose="020B0502040204020203" pitchFamily="34" charset="0"/>
                <a:cs typeface="Segoe UI" panose="020B0502040204020203" pitchFamily="34" charset="0"/>
              </a:rPr>
              <a:t>ETL</a:t>
            </a:r>
            <a:endParaRPr lang="en-US" sz="2400" b="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43074" y="1462889"/>
            <a:ext cx="1907895" cy="461665"/>
          </a:xfrm>
          <a:prstGeom prst="rect">
            <a:avLst/>
          </a:prstGeom>
          <a:noFill/>
        </p:spPr>
        <p:txBody>
          <a:bodyPr wrap="none" rtlCol="0">
            <a:spAutoFit/>
          </a:bodyPr>
          <a:lstStyle/>
          <a:p>
            <a:pPr lvl="0"/>
            <a:r>
              <a:rPr lang="en-GB" sz="2400" b="0" dirty="0">
                <a:solidFill>
                  <a:srgbClr val="000000"/>
                </a:solidFill>
                <a:latin typeface="Segoe UI" panose="020B0502040204020203" pitchFamily="34" charset="0"/>
                <a:cs typeface="Segoe UI" panose="020B0502040204020203" pitchFamily="34" charset="0"/>
              </a:rPr>
              <a:t>Data Models</a:t>
            </a:r>
            <a:endParaRPr lang="en-US" sz="2400" b="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2958315" y="4627352"/>
            <a:ext cx="1534651" cy="461665"/>
          </a:xfrm>
          <a:prstGeom prst="rect">
            <a:avLst/>
          </a:prstGeom>
          <a:noFill/>
        </p:spPr>
        <p:txBody>
          <a:bodyPr wrap="none" rtlCol="0">
            <a:spAutoFit/>
          </a:bodyPr>
          <a:lstStyle/>
          <a:p>
            <a:pPr lvl="0"/>
            <a:r>
              <a:rPr lang="en-GB" sz="2400" b="0" dirty="0">
                <a:solidFill>
                  <a:srgbClr val="000000"/>
                </a:solidFill>
                <a:latin typeface="Segoe UI" panose="020B0502040204020203" pitchFamily="34" charset="0"/>
                <a:cs typeface="Segoe UI" panose="020B0502040204020203" pitchFamily="34" charset="0"/>
              </a:rPr>
              <a:t>Reporting</a:t>
            </a:r>
            <a:endParaRPr lang="en-US" sz="2400" b="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5419848" y="1298647"/>
            <a:ext cx="2816797" cy="1323439"/>
          </a:xfrm>
          <a:prstGeom prst="rect">
            <a:avLst/>
          </a:prstGeom>
          <a:noFill/>
        </p:spPr>
        <p:txBody>
          <a:bodyPr wrap="none" rtlCol="0">
            <a:spAutoFit/>
          </a:bodyPr>
          <a:lstStyle/>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Control flow tasks</a:t>
            </a:r>
          </a:p>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Data query and insert</a:t>
            </a:r>
          </a:p>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Network data transfer</a:t>
            </a:r>
          </a:p>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In-memory data pipeline</a:t>
            </a:r>
          </a:p>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SSIS Catalog or msdb</a:t>
            </a:r>
            <a:r>
              <a:rPr lang="en-GB" sz="1600" dirty="0">
                <a:solidFill>
                  <a:srgbClr val="000000"/>
                </a:solidFill>
                <a:latin typeface="Segoe UI" panose="020B0502040204020203" pitchFamily="34" charset="0"/>
                <a:cs typeface="Segoe UI" panose="020B0502040204020203" pitchFamily="34" charset="0"/>
              </a:rPr>
              <a:t> </a:t>
            </a:r>
            <a:r>
              <a:rPr lang="en-GB" sz="1600" b="0" dirty="0">
                <a:solidFill>
                  <a:srgbClr val="000000"/>
                </a:solidFill>
                <a:latin typeface="Segoe UI" panose="020B0502040204020203" pitchFamily="34" charset="0"/>
                <a:cs typeface="Segoe UI" panose="020B0502040204020203" pitchFamily="34" charset="0"/>
              </a:rPr>
              <a:t>I/O</a:t>
            </a:r>
          </a:p>
        </p:txBody>
      </p:sp>
      <p:cxnSp>
        <p:nvCxnSpPr>
          <p:cNvPr id="8" name="Straight Arrow Connector 7"/>
          <p:cNvCxnSpPr/>
          <p:nvPr/>
        </p:nvCxnSpPr>
        <p:spPr bwMode="auto">
          <a:xfrm>
            <a:off x="1256359" y="4577197"/>
            <a:ext cx="7335" cy="593261"/>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5289" y="1812979"/>
            <a:ext cx="2985113" cy="1261884"/>
          </a:xfrm>
          <a:prstGeom prst="rect">
            <a:avLst/>
          </a:prstGeom>
          <a:noFill/>
        </p:spPr>
        <p:txBody>
          <a:bodyPr wrap="none" rtlCol="0">
            <a:spAutoFit/>
          </a:bodyPr>
          <a:lstStyle/>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Processing</a:t>
            </a:r>
          </a:p>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Aggregation storage</a:t>
            </a:r>
          </a:p>
          <a:p>
            <a:pPr marL="800100" lvl="1" indent="-342900">
              <a:buFont typeface="Arial" pitchFamily="34" charset="0"/>
              <a:buChar char="•"/>
            </a:pPr>
            <a:r>
              <a:rPr lang="en-GB" sz="1400" b="0" dirty="0">
                <a:solidFill>
                  <a:srgbClr val="000000"/>
                </a:solidFill>
                <a:latin typeface="Segoe UI" panose="020B0502040204020203" pitchFamily="34" charset="0"/>
                <a:cs typeface="Segoe UI" panose="020B0502040204020203" pitchFamily="34" charset="0"/>
              </a:rPr>
              <a:t>Multidimensional on disk</a:t>
            </a:r>
          </a:p>
          <a:p>
            <a:pPr marL="800100" lvl="1" indent="-342900">
              <a:buFont typeface="Arial" pitchFamily="34" charset="0"/>
              <a:buChar char="•"/>
            </a:pPr>
            <a:r>
              <a:rPr lang="en-GB" sz="1400" b="0" dirty="0">
                <a:solidFill>
                  <a:srgbClr val="000000"/>
                </a:solidFill>
                <a:latin typeface="Segoe UI" panose="020B0502040204020203" pitchFamily="34" charset="0"/>
                <a:cs typeface="Segoe UI" panose="020B0502040204020203" pitchFamily="34" charset="0"/>
              </a:rPr>
              <a:t>Tabular in memory</a:t>
            </a:r>
          </a:p>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Query execution</a:t>
            </a:r>
          </a:p>
        </p:txBody>
      </p:sp>
      <p:sp>
        <p:nvSpPr>
          <p:cNvPr id="10" name="TextBox 9"/>
          <p:cNvSpPr txBox="1"/>
          <p:nvPr/>
        </p:nvSpPr>
        <p:spPr>
          <a:xfrm>
            <a:off x="2869641" y="5061716"/>
            <a:ext cx="3501760" cy="1600438"/>
          </a:xfrm>
          <a:prstGeom prst="rect">
            <a:avLst/>
          </a:prstGeom>
          <a:noFill/>
        </p:spPr>
        <p:txBody>
          <a:bodyPr wrap="square" rtlCol="0">
            <a:spAutoFit/>
          </a:bodyPr>
          <a:lstStyle/>
          <a:p>
            <a:pPr marL="342900" lvl="0" indent="-342900">
              <a:buFont typeface="Arial" pitchFamily="34" charset="0"/>
              <a:buChar char="•"/>
            </a:pPr>
            <a:r>
              <a:rPr lang="en-GB" sz="1400" b="0" dirty="0">
                <a:solidFill>
                  <a:srgbClr val="000000"/>
                </a:solidFill>
                <a:latin typeface="Segoe UI" panose="020B0502040204020203" pitchFamily="34" charset="0"/>
                <a:cs typeface="Segoe UI" panose="020B0502040204020203" pitchFamily="34" charset="0"/>
              </a:rPr>
              <a:t>Client requests</a:t>
            </a:r>
          </a:p>
          <a:p>
            <a:pPr marL="342900" lvl="0" indent="-342900">
              <a:buFont typeface="Arial" pitchFamily="34" charset="0"/>
              <a:buChar char="•"/>
            </a:pPr>
            <a:r>
              <a:rPr lang="en-GB" sz="1400" b="0" dirty="0">
                <a:solidFill>
                  <a:srgbClr val="000000"/>
                </a:solidFill>
                <a:latin typeface="Segoe UI" panose="020B0502040204020203" pitchFamily="34" charset="0"/>
                <a:cs typeface="Segoe UI" panose="020B0502040204020203" pitchFamily="34" charset="0"/>
              </a:rPr>
              <a:t>Data source queries</a:t>
            </a:r>
          </a:p>
          <a:p>
            <a:pPr marL="342900" lvl="0" indent="-342900">
              <a:buFont typeface="Arial" pitchFamily="34" charset="0"/>
              <a:buChar char="•"/>
            </a:pPr>
            <a:r>
              <a:rPr lang="en-GB" sz="1400" b="0" dirty="0">
                <a:solidFill>
                  <a:srgbClr val="000000"/>
                </a:solidFill>
                <a:latin typeface="Segoe UI" panose="020B0502040204020203" pitchFamily="34" charset="0"/>
                <a:cs typeface="Segoe UI" panose="020B0502040204020203" pitchFamily="34" charset="0"/>
              </a:rPr>
              <a:t>Report rendering</a:t>
            </a:r>
          </a:p>
          <a:p>
            <a:pPr marL="342900" lvl="0" indent="-342900">
              <a:buFont typeface="Arial" pitchFamily="34" charset="0"/>
              <a:buChar char="•"/>
            </a:pPr>
            <a:r>
              <a:rPr lang="en-GB" sz="1400" b="0" dirty="0">
                <a:solidFill>
                  <a:srgbClr val="000000"/>
                </a:solidFill>
                <a:latin typeface="Segoe UI" panose="020B0502040204020203" pitchFamily="34" charset="0"/>
                <a:cs typeface="Segoe UI" panose="020B0502040204020203" pitchFamily="34" charset="0"/>
              </a:rPr>
              <a:t>Caching</a:t>
            </a:r>
          </a:p>
          <a:p>
            <a:pPr marL="342900" lvl="0" indent="-342900">
              <a:buFont typeface="Arial" pitchFamily="34" charset="0"/>
              <a:buChar char="•"/>
            </a:pPr>
            <a:r>
              <a:rPr lang="en-GB" sz="1400" b="0" dirty="0">
                <a:solidFill>
                  <a:srgbClr val="000000"/>
                </a:solidFill>
                <a:latin typeface="Segoe UI" panose="020B0502040204020203" pitchFamily="34" charset="0"/>
                <a:cs typeface="Segoe UI" panose="020B0502040204020203" pitchFamily="34" charset="0"/>
              </a:rPr>
              <a:t>Snapshot execution</a:t>
            </a:r>
          </a:p>
          <a:p>
            <a:pPr marL="342900" lvl="0" indent="-342900">
              <a:buFont typeface="Arial" pitchFamily="34" charset="0"/>
              <a:buChar char="•"/>
            </a:pPr>
            <a:r>
              <a:rPr lang="en-GB" sz="1400" b="0" dirty="0">
                <a:solidFill>
                  <a:srgbClr val="000000"/>
                </a:solidFill>
                <a:latin typeface="Segoe UI" panose="020B0502040204020203" pitchFamily="34" charset="0"/>
                <a:cs typeface="Segoe UI" panose="020B0502040204020203" pitchFamily="34" charset="0"/>
              </a:rPr>
              <a:t>Subscription processing</a:t>
            </a:r>
          </a:p>
          <a:p>
            <a:pPr marL="342900" lvl="0" indent="-342900">
              <a:buFont typeface="Arial" pitchFamily="34" charset="0"/>
              <a:buChar char="•"/>
            </a:pPr>
            <a:r>
              <a:rPr lang="en-GB" sz="1400" b="0" dirty="0">
                <a:solidFill>
                  <a:srgbClr val="000000"/>
                </a:solidFill>
                <a:latin typeface="Segoe UI" panose="020B0502040204020203" pitchFamily="34" charset="0"/>
                <a:cs typeface="Segoe UI" panose="020B0502040204020203" pitchFamily="34" charset="0"/>
              </a:rPr>
              <a:t>Report Server Catalog I/O</a:t>
            </a:r>
          </a:p>
        </p:txBody>
      </p:sp>
      <p:grpSp>
        <p:nvGrpSpPr>
          <p:cNvPr id="11" name="Group 10"/>
          <p:cNvGrpSpPr/>
          <p:nvPr/>
        </p:nvGrpSpPr>
        <p:grpSpPr>
          <a:xfrm>
            <a:off x="6384008" y="3534557"/>
            <a:ext cx="3223846" cy="2420731"/>
            <a:chOff x="6168856" y="3561451"/>
            <a:chExt cx="3223846" cy="2420731"/>
          </a:xfrm>
        </p:grpSpPr>
        <p:sp>
          <p:nvSpPr>
            <p:cNvPr id="12" name="TextBox 11"/>
            <p:cNvSpPr txBox="1"/>
            <p:nvPr/>
          </p:nvSpPr>
          <p:spPr>
            <a:xfrm>
              <a:off x="6168856" y="3561451"/>
              <a:ext cx="3223846" cy="830997"/>
            </a:xfrm>
            <a:prstGeom prst="rect">
              <a:avLst/>
            </a:prstGeom>
            <a:noFill/>
          </p:spPr>
          <p:txBody>
            <a:bodyPr wrap="square" rtlCol="0">
              <a:spAutoFit/>
            </a:bodyPr>
            <a:lstStyle/>
            <a:p>
              <a:pPr lvl="0"/>
              <a:r>
                <a:rPr lang="en-GB" sz="2400" b="0" dirty="0">
                  <a:solidFill>
                    <a:srgbClr val="000000"/>
                  </a:solidFill>
                  <a:latin typeface="Segoe UI" panose="020B0502040204020203" pitchFamily="34" charset="0"/>
                  <a:cs typeface="Segoe UI" panose="020B0502040204020203" pitchFamily="34" charset="0"/>
                </a:rPr>
                <a:t>Operations and Maintenance</a:t>
              </a:r>
              <a:endParaRPr lang="en-US" sz="2400" b="0" dirty="0">
                <a:solidFill>
                  <a:srgbClr val="000000"/>
                </a:solidFill>
                <a:latin typeface="Segoe UI" panose="020B0502040204020203" pitchFamily="34" charset="0"/>
                <a:cs typeface="Segoe UI" panose="020B0502040204020203" pitchFamily="34" charset="0"/>
              </a:endParaRPr>
            </a:p>
          </p:txBody>
        </p:sp>
        <p:sp>
          <p:nvSpPr>
            <p:cNvPr id="13" name="TextBox 12"/>
            <p:cNvSpPr txBox="1"/>
            <p:nvPr/>
          </p:nvSpPr>
          <p:spPr>
            <a:xfrm>
              <a:off x="6219847" y="4412522"/>
              <a:ext cx="2578526" cy="1569660"/>
            </a:xfrm>
            <a:prstGeom prst="rect">
              <a:avLst/>
            </a:prstGeom>
            <a:noFill/>
          </p:spPr>
          <p:txBody>
            <a:bodyPr wrap="none" rtlCol="0">
              <a:spAutoFit/>
            </a:bodyPr>
            <a:lstStyle/>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OS activity</a:t>
              </a:r>
            </a:p>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Logging</a:t>
              </a:r>
            </a:p>
            <a:p>
              <a:pPr marL="342900" lvl="0"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SQL Server Agent Jobs</a:t>
              </a:r>
            </a:p>
            <a:p>
              <a:pPr marL="800100" lvl="1"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SSIS packages</a:t>
              </a:r>
            </a:p>
            <a:p>
              <a:pPr marL="800100" lvl="1"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Indexes</a:t>
              </a:r>
            </a:p>
            <a:p>
              <a:pPr marL="800100" lvl="1" indent="-34290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Backups</a:t>
              </a:r>
            </a:p>
          </p:txBody>
        </p:sp>
      </p:grpSp>
      <p:sp>
        <p:nvSpPr>
          <p:cNvPr id="14" name="TextBox 13"/>
          <p:cNvSpPr txBox="1"/>
          <p:nvPr/>
        </p:nvSpPr>
        <p:spPr>
          <a:xfrm>
            <a:off x="4412700" y="4051432"/>
            <a:ext cx="587020"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DW</a:t>
            </a:r>
            <a:endParaRPr lang="en-US" dirty="0">
              <a:solidFill>
                <a:srgbClr val="000000"/>
              </a:solidFill>
              <a:latin typeface="Segoe UI" panose="020B0502040204020203" pitchFamily="34" charset="0"/>
              <a:cs typeface="Segoe UI" panose="020B0502040204020203" pitchFamily="34" charset="0"/>
            </a:endParaRPr>
          </a:p>
        </p:txBody>
      </p:sp>
      <p:cxnSp>
        <p:nvCxnSpPr>
          <p:cNvPr id="15" name="Straight Arrow Connector 14"/>
          <p:cNvCxnSpPr/>
          <p:nvPr/>
        </p:nvCxnSpPr>
        <p:spPr bwMode="auto">
          <a:xfrm>
            <a:off x="4702794" y="2290740"/>
            <a:ext cx="6157" cy="983653"/>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bwMode="auto">
          <a:xfrm flipH="1" flipV="1">
            <a:off x="2159646" y="3658906"/>
            <a:ext cx="1742439" cy="26339"/>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flipH="1">
            <a:off x="1799533" y="3685245"/>
            <a:ext cx="2102552" cy="182924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8" name="Group 17"/>
          <p:cNvGrpSpPr/>
          <p:nvPr/>
        </p:nvGrpSpPr>
        <p:grpSpPr>
          <a:xfrm>
            <a:off x="3999014" y="1345529"/>
            <a:ext cx="1243013" cy="785813"/>
            <a:chOff x="3784563" y="2854325"/>
            <a:chExt cx="1243013" cy="785813"/>
          </a:xfrm>
        </p:grpSpPr>
        <p:sp>
          <p:nvSpPr>
            <p:cNvPr id="19" name="Freeform 36"/>
            <p:cNvSpPr>
              <a:spLocks noEditPoints="1"/>
            </p:cNvSpPr>
            <p:nvPr/>
          </p:nvSpPr>
          <p:spPr bwMode="auto">
            <a:xfrm>
              <a:off x="4129051" y="3303588"/>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20" name="Freeform 37"/>
            <p:cNvSpPr>
              <a:spLocks noEditPoints="1"/>
            </p:cNvSpPr>
            <p:nvPr/>
          </p:nvSpPr>
          <p:spPr bwMode="auto">
            <a:xfrm>
              <a:off x="3784563" y="3267075"/>
              <a:ext cx="350838" cy="3556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21" name="Freeform 38"/>
            <p:cNvSpPr>
              <a:spLocks noEditPoints="1"/>
            </p:cNvSpPr>
            <p:nvPr/>
          </p:nvSpPr>
          <p:spPr bwMode="auto">
            <a:xfrm>
              <a:off x="4356063" y="2854325"/>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grpSp>
      <p:grpSp>
        <p:nvGrpSpPr>
          <p:cNvPr id="22" name="Group 21"/>
          <p:cNvGrpSpPr>
            <a:grpSpLocks noChangeAspect="1"/>
          </p:cNvGrpSpPr>
          <p:nvPr/>
        </p:nvGrpSpPr>
        <p:grpSpPr>
          <a:xfrm>
            <a:off x="3902085" y="3323960"/>
            <a:ext cx="1601417" cy="722569"/>
            <a:chOff x="2904848" y="2885814"/>
            <a:chExt cx="1681162" cy="959376"/>
          </a:xfrm>
        </p:grpSpPr>
        <p:sp>
          <p:nvSpPr>
            <p:cNvPr id="23" name="Flowchart: Magnetic Disk 2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24" name="Oval 2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5" name="Group 24"/>
          <p:cNvGrpSpPr>
            <a:grpSpLocks noChangeAspect="1"/>
          </p:cNvGrpSpPr>
          <p:nvPr/>
        </p:nvGrpSpPr>
        <p:grpSpPr>
          <a:xfrm>
            <a:off x="5629206" y="5100298"/>
            <a:ext cx="1396674" cy="1799342"/>
            <a:chOff x="6796720" y="4559857"/>
            <a:chExt cx="1283144" cy="1653081"/>
          </a:xfrm>
        </p:grpSpPr>
        <p:sp>
          <p:nvSpPr>
            <p:cNvPr id="26" name="Oval 25"/>
            <p:cNvSpPr/>
            <p:nvPr/>
          </p:nvSpPr>
          <p:spPr bwMode="auto">
            <a:xfrm>
              <a:off x="6796720" y="4614868"/>
              <a:ext cx="1188720" cy="1188720"/>
            </a:xfrm>
            <a:prstGeom prst="ellipse">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4"/>
            <p:cNvGrpSpPr>
              <a:grpSpLocks noChangeAspect="1"/>
            </p:cNvGrpSpPr>
            <p:nvPr/>
          </p:nvGrpSpPr>
          <p:grpSpPr bwMode="auto">
            <a:xfrm>
              <a:off x="6819390" y="4559857"/>
              <a:ext cx="1260474" cy="1653081"/>
              <a:chOff x="2787" y="3355"/>
              <a:chExt cx="366" cy="480"/>
            </a:xfrm>
          </p:grpSpPr>
          <p:sp>
            <p:nvSpPr>
              <p:cNvPr id="28" name="AutoShape 3"/>
              <p:cNvSpPr>
                <a:spLocks noChangeAspect="1" noChangeArrowheads="1" noTextEdit="1"/>
              </p:cNvSpPr>
              <p:nvPr/>
            </p:nvSpPr>
            <p:spPr bwMode="auto">
              <a:xfrm>
                <a:off x="2787" y="3355"/>
                <a:ext cx="36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9" name="Freeform 60"/>
              <p:cNvSpPr>
                <a:spLocks noEditPoints="1"/>
              </p:cNvSpPr>
              <p:nvPr/>
            </p:nvSpPr>
            <p:spPr bwMode="auto">
              <a:xfrm>
                <a:off x="2855" y="3436"/>
                <a:ext cx="196" cy="196"/>
              </a:xfrm>
              <a:custGeom>
                <a:avLst/>
                <a:gdLst>
                  <a:gd name="T0" fmla="*/ 14 w 87"/>
                  <a:gd name="T1" fmla="*/ 2 h 87"/>
                  <a:gd name="T2" fmla="*/ 28 w 87"/>
                  <a:gd name="T3" fmla="*/ 16 h 87"/>
                  <a:gd name="T4" fmla="*/ 25 w 87"/>
                  <a:gd name="T5" fmla="*/ 25 h 87"/>
                  <a:gd name="T6" fmla="*/ 16 w 87"/>
                  <a:gd name="T7" fmla="*/ 28 h 87"/>
                  <a:gd name="T8" fmla="*/ 3 w 87"/>
                  <a:gd name="T9" fmla="*/ 14 h 87"/>
                  <a:gd name="T10" fmla="*/ 7 w 87"/>
                  <a:gd name="T11" fmla="*/ 35 h 87"/>
                  <a:gd name="T12" fmla="*/ 28 w 87"/>
                  <a:gd name="T13" fmla="*/ 39 h 87"/>
                  <a:gd name="T14" fmla="*/ 73 w 87"/>
                  <a:gd name="T15" fmla="*/ 84 h 87"/>
                  <a:gd name="T16" fmla="*/ 83 w 87"/>
                  <a:gd name="T17" fmla="*/ 84 h 87"/>
                  <a:gd name="T18" fmla="*/ 84 w 87"/>
                  <a:gd name="T19" fmla="*/ 83 h 87"/>
                  <a:gd name="T20" fmla="*/ 84 w 87"/>
                  <a:gd name="T21" fmla="*/ 72 h 87"/>
                  <a:gd name="T22" fmla="*/ 39 w 87"/>
                  <a:gd name="T23" fmla="*/ 28 h 87"/>
                  <a:gd name="T24" fmla="*/ 35 w 87"/>
                  <a:gd name="T25" fmla="*/ 7 h 87"/>
                  <a:gd name="T26" fmla="*/ 14 w 87"/>
                  <a:gd name="T27" fmla="*/ 2 h 87"/>
                  <a:gd name="T28" fmla="*/ 81 w 87"/>
                  <a:gd name="T29" fmla="*/ 81 h 87"/>
                  <a:gd name="T30" fmla="*/ 75 w 87"/>
                  <a:gd name="T31" fmla="*/ 81 h 87"/>
                  <a:gd name="T32" fmla="*/ 75 w 87"/>
                  <a:gd name="T33" fmla="*/ 75 h 87"/>
                  <a:gd name="T34" fmla="*/ 81 w 87"/>
                  <a:gd name="T35" fmla="*/ 75 h 87"/>
                  <a:gd name="T36" fmla="*/ 81 w 87"/>
                  <a:gd name="T37" fmla="*/ 8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87">
                    <a:moveTo>
                      <a:pt x="14" y="2"/>
                    </a:moveTo>
                    <a:cubicBezTo>
                      <a:pt x="28" y="16"/>
                      <a:pt x="28" y="16"/>
                      <a:pt x="28" y="16"/>
                    </a:cubicBezTo>
                    <a:cubicBezTo>
                      <a:pt x="25" y="25"/>
                      <a:pt x="25" y="25"/>
                      <a:pt x="25" y="25"/>
                    </a:cubicBezTo>
                    <a:cubicBezTo>
                      <a:pt x="16" y="28"/>
                      <a:pt x="16" y="28"/>
                      <a:pt x="16" y="28"/>
                    </a:cubicBezTo>
                    <a:cubicBezTo>
                      <a:pt x="3" y="14"/>
                      <a:pt x="3" y="14"/>
                      <a:pt x="3" y="14"/>
                    </a:cubicBezTo>
                    <a:cubicBezTo>
                      <a:pt x="0" y="21"/>
                      <a:pt x="1" y="29"/>
                      <a:pt x="7" y="35"/>
                    </a:cubicBezTo>
                    <a:cubicBezTo>
                      <a:pt x="13" y="40"/>
                      <a:pt x="21" y="42"/>
                      <a:pt x="28" y="39"/>
                    </a:cubicBezTo>
                    <a:cubicBezTo>
                      <a:pt x="73" y="84"/>
                      <a:pt x="73" y="84"/>
                      <a:pt x="73" y="84"/>
                    </a:cubicBezTo>
                    <a:cubicBezTo>
                      <a:pt x="76" y="87"/>
                      <a:pt x="80" y="87"/>
                      <a:pt x="83" y="84"/>
                    </a:cubicBezTo>
                    <a:cubicBezTo>
                      <a:pt x="84" y="83"/>
                      <a:pt x="84" y="83"/>
                      <a:pt x="84" y="83"/>
                    </a:cubicBezTo>
                    <a:cubicBezTo>
                      <a:pt x="87" y="80"/>
                      <a:pt x="87" y="75"/>
                      <a:pt x="84" y="72"/>
                    </a:cubicBezTo>
                    <a:cubicBezTo>
                      <a:pt x="39" y="28"/>
                      <a:pt x="39" y="28"/>
                      <a:pt x="39" y="28"/>
                    </a:cubicBezTo>
                    <a:cubicBezTo>
                      <a:pt x="42" y="21"/>
                      <a:pt x="41" y="13"/>
                      <a:pt x="35" y="7"/>
                    </a:cubicBezTo>
                    <a:cubicBezTo>
                      <a:pt x="29" y="1"/>
                      <a:pt x="21" y="0"/>
                      <a:pt x="14" y="2"/>
                    </a:cubicBezTo>
                    <a:close/>
                    <a:moveTo>
                      <a:pt x="81" y="81"/>
                    </a:moveTo>
                    <a:cubicBezTo>
                      <a:pt x="79" y="83"/>
                      <a:pt x="77" y="83"/>
                      <a:pt x="75" y="81"/>
                    </a:cubicBezTo>
                    <a:cubicBezTo>
                      <a:pt x="73" y="79"/>
                      <a:pt x="73" y="76"/>
                      <a:pt x="75" y="75"/>
                    </a:cubicBezTo>
                    <a:cubicBezTo>
                      <a:pt x="77" y="73"/>
                      <a:pt x="79" y="73"/>
                      <a:pt x="81" y="75"/>
                    </a:cubicBezTo>
                    <a:cubicBezTo>
                      <a:pt x="83" y="76"/>
                      <a:pt x="83" y="79"/>
                      <a:pt x="81"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0" name="Freeform 7"/>
              <p:cNvSpPr>
                <a:spLocks/>
              </p:cNvSpPr>
              <p:nvPr/>
            </p:nvSpPr>
            <p:spPr bwMode="auto">
              <a:xfrm>
                <a:off x="2876" y="3444"/>
                <a:ext cx="185" cy="184"/>
              </a:xfrm>
              <a:custGeom>
                <a:avLst/>
                <a:gdLst>
                  <a:gd name="T0" fmla="*/ 80 w 82"/>
                  <a:gd name="T1" fmla="*/ 7 h 82"/>
                  <a:gd name="T2" fmla="*/ 76 w 82"/>
                  <a:gd name="T3" fmla="*/ 3 h 82"/>
                  <a:gd name="T4" fmla="*/ 66 w 82"/>
                  <a:gd name="T5" fmla="*/ 3 h 82"/>
                  <a:gd name="T6" fmla="*/ 37 w 82"/>
                  <a:gd name="T7" fmla="*/ 33 h 82"/>
                  <a:gd name="T8" fmla="*/ 36 w 82"/>
                  <a:gd name="T9" fmla="*/ 41 h 82"/>
                  <a:gd name="T10" fmla="*/ 17 w 82"/>
                  <a:gd name="T11" fmla="*/ 60 h 82"/>
                  <a:gd name="T12" fmla="*/ 17 w 82"/>
                  <a:gd name="T13" fmla="*/ 60 h 82"/>
                  <a:gd name="T14" fmla="*/ 9 w 82"/>
                  <a:gd name="T15" fmla="*/ 62 h 82"/>
                  <a:gd name="T16" fmla="*/ 0 w 82"/>
                  <a:gd name="T17" fmla="*/ 78 h 82"/>
                  <a:gd name="T18" fmla="*/ 4 w 82"/>
                  <a:gd name="T19" fmla="*/ 82 h 82"/>
                  <a:gd name="T20" fmla="*/ 20 w 82"/>
                  <a:gd name="T21" fmla="*/ 73 h 82"/>
                  <a:gd name="T22" fmla="*/ 22 w 82"/>
                  <a:gd name="T23" fmla="*/ 65 h 82"/>
                  <a:gd name="T24" fmla="*/ 41 w 82"/>
                  <a:gd name="T25" fmla="*/ 46 h 82"/>
                  <a:gd name="T26" fmla="*/ 50 w 82"/>
                  <a:gd name="T27" fmla="*/ 46 h 82"/>
                  <a:gd name="T28" fmla="*/ 80 w 82"/>
                  <a:gd name="T29" fmla="*/ 16 h 82"/>
                  <a:gd name="T30" fmla="*/ 80 w 82"/>
                  <a:gd name="T31"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2">
                    <a:moveTo>
                      <a:pt x="80" y="7"/>
                    </a:moveTo>
                    <a:cubicBezTo>
                      <a:pt x="76" y="3"/>
                      <a:pt x="76" y="3"/>
                      <a:pt x="76" y="3"/>
                    </a:cubicBezTo>
                    <a:cubicBezTo>
                      <a:pt x="73" y="0"/>
                      <a:pt x="69" y="0"/>
                      <a:pt x="66" y="3"/>
                    </a:cubicBezTo>
                    <a:cubicBezTo>
                      <a:pt x="37" y="33"/>
                      <a:pt x="37" y="33"/>
                      <a:pt x="37" y="33"/>
                    </a:cubicBezTo>
                    <a:cubicBezTo>
                      <a:pt x="34" y="35"/>
                      <a:pt x="34" y="39"/>
                      <a:pt x="36" y="41"/>
                    </a:cubicBezTo>
                    <a:cubicBezTo>
                      <a:pt x="17" y="60"/>
                      <a:pt x="17" y="60"/>
                      <a:pt x="17" y="60"/>
                    </a:cubicBezTo>
                    <a:cubicBezTo>
                      <a:pt x="17" y="60"/>
                      <a:pt x="17" y="60"/>
                      <a:pt x="17" y="60"/>
                    </a:cubicBezTo>
                    <a:cubicBezTo>
                      <a:pt x="9" y="62"/>
                      <a:pt x="9" y="62"/>
                      <a:pt x="9" y="62"/>
                    </a:cubicBezTo>
                    <a:cubicBezTo>
                      <a:pt x="0" y="78"/>
                      <a:pt x="0" y="78"/>
                      <a:pt x="0" y="78"/>
                    </a:cubicBezTo>
                    <a:cubicBezTo>
                      <a:pt x="4" y="82"/>
                      <a:pt x="4" y="82"/>
                      <a:pt x="4" y="82"/>
                    </a:cubicBezTo>
                    <a:cubicBezTo>
                      <a:pt x="20" y="73"/>
                      <a:pt x="20" y="73"/>
                      <a:pt x="20" y="73"/>
                    </a:cubicBezTo>
                    <a:cubicBezTo>
                      <a:pt x="22" y="65"/>
                      <a:pt x="22" y="65"/>
                      <a:pt x="22" y="65"/>
                    </a:cubicBezTo>
                    <a:cubicBezTo>
                      <a:pt x="41" y="46"/>
                      <a:pt x="41" y="46"/>
                      <a:pt x="41" y="46"/>
                    </a:cubicBezTo>
                    <a:cubicBezTo>
                      <a:pt x="44" y="48"/>
                      <a:pt x="48" y="48"/>
                      <a:pt x="50" y="46"/>
                    </a:cubicBezTo>
                    <a:cubicBezTo>
                      <a:pt x="80" y="16"/>
                      <a:pt x="80" y="16"/>
                      <a:pt x="80" y="16"/>
                    </a:cubicBezTo>
                    <a:cubicBezTo>
                      <a:pt x="82" y="14"/>
                      <a:pt x="82" y="10"/>
                      <a:pt x="80" y="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31" name="Group 30"/>
          <p:cNvGrpSpPr>
            <a:grpSpLocks noChangeAspect="1"/>
          </p:cNvGrpSpPr>
          <p:nvPr/>
        </p:nvGrpSpPr>
        <p:grpSpPr>
          <a:xfrm>
            <a:off x="734194" y="3136741"/>
            <a:ext cx="1425451" cy="1440456"/>
            <a:chOff x="5121275" y="1295400"/>
            <a:chExt cx="1508125" cy="1524000"/>
          </a:xfrm>
        </p:grpSpPr>
        <p:grpSp>
          <p:nvGrpSpPr>
            <p:cNvPr id="32" name="Group 31"/>
            <p:cNvGrpSpPr/>
            <p:nvPr/>
          </p:nvGrpSpPr>
          <p:grpSpPr>
            <a:xfrm>
              <a:off x="5264150" y="1295400"/>
              <a:ext cx="1365250" cy="1370012"/>
              <a:chOff x="5264150" y="1295400"/>
              <a:chExt cx="1365250" cy="1370012"/>
            </a:xfrm>
          </p:grpSpPr>
          <p:grpSp>
            <p:nvGrpSpPr>
              <p:cNvPr id="46" name="Group 45"/>
              <p:cNvGrpSpPr/>
              <p:nvPr/>
            </p:nvGrpSpPr>
            <p:grpSpPr>
              <a:xfrm>
                <a:off x="5264150" y="2057400"/>
                <a:ext cx="1365250" cy="608012"/>
                <a:chOff x="5264150" y="2057400"/>
                <a:chExt cx="1365250" cy="608012"/>
              </a:xfrm>
            </p:grpSpPr>
            <p:grpSp>
              <p:nvGrpSpPr>
                <p:cNvPr id="64" name="Group 63"/>
                <p:cNvGrpSpPr/>
                <p:nvPr/>
              </p:nvGrpSpPr>
              <p:grpSpPr>
                <a:xfrm>
                  <a:off x="5410200" y="2057400"/>
                  <a:ext cx="1219200" cy="457200"/>
                  <a:chOff x="5257800" y="1447800"/>
                  <a:chExt cx="1219200" cy="457200"/>
                </a:xfrm>
              </p:grpSpPr>
              <p:sp>
                <p:nvSpPr>
                  <p:cNvPr id="69" name="Cube 6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0" name="Cube 6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1" name="Cube 7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65" name="Group 64"/>
                <p:cNvGrpSpPr/>
                <p:nvPr/>
              </p:nvGrpSpPr>
              <p:grpSpPr>
                <a:xfrm>
                  <a:off x="5264150" y="2208212"/>
                  <a:ext cx="1219200" cy="457200"/>
                  <a:chOff x="5257800" y="1447800"/>
                  <a:chExt cx="1219200" cy="457200"/>
                </a:xfrm>
              </p:grpSpPr>
              <p:sp>
                <p:nvSpPr>
                  <p:cNvPr id="66" name="Cube 6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7" name="Cube 6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8" name="Cube 6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nvGrpSpPr>
              <p:cNvPr id="47" name="Group 46"/>
              <p:cNvGrpSpPr/>
              <p:nvPr/>
            </p:nvGrpSpPr>
            <p:grpSpPr>
              <a:xfrm>
                <a:off x="5264150" y="1295400"/>
                <a:ext cx="1365250" cy="990600"/>
                <a:chOff x="5264150" y="1295400"/>
                <a:chExt cx="1365250" cy="990600"/>
              </a:xfrm>
            </p:grpSpPr>
            <p:grpSp>
              <p:nvGrpSpPr>
                <p:cNvPr id="48" name="Group 47"/>
                <p:cNvGrpSpPr/>
                <p:nvPr/>
              </p:nvGrpSpPr>
              <p:grpSpPr>
                <a:xfrm>
                  <a:off x="5410200" y="1676400"/>
                  <a:ext cx="1219200" cy="457200"/>
                  <a:chOff x="5257800" y="1447800"/>
                  <a:chExt cx="1219200" cy="457200"/>
                </a:xfrm>
              </p:grpSpPr>
              <p:sp>
                <p:nvSpPr>
                  <p:cNvPr id="61" name="Cube 6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2" name="Cube 6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3" name="Cube 6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49" name="Group 48"/>
                <p:cNvGrpSpPr/>
                <p:nvPr/>
              </p:nvGrpSpPr>
              <p:grpSpPr>
                <a:xfrm>
                  <a:off x="5410200" y="1295400"/>
                  <a:ext cx="1219200" cy="457200"/>
                  <a:chOff x="5257800" y="1447800"/>
                  <a:chExt cx="1219200" cy="457200"/>
                </a:xfrm>
              </p:grpSpPr>
              <p:sp>
                <p:nvSpPr>
                  <p:cNvPr id="58" name="Cube 5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59" name="Cube 5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0" name="Cube 5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50" name="Group 49"/>
                <p:cNvGrpSpPr/>
                <p:nvPr/>
              </p:nvGrpSpPr>
              <p:grpSpPr>
                <a:xfrm>
                  <a:off x="5264150" y="1828800"/>
                  <a:ext cx="1219200" cy="457200"/>
                  <a:chOff x="5257800" y="1447800"/>
                  <a:chExt cx="1219200" cy="457200"/>
                </a:xfrm>
              </p:grpSpPr>
              <p:sp>
                <p:nvSpPr>
                  <p:cNvPr id="55" name="Cube 5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56" name="Cube 5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57" name="Cube 5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51" name="Group 50"/>
                <p:cNvGrpSpPr/>
                <p:nvPr/>
              </p:nvGrpSpPr>
              <p:grpSpPr>
                <a:xfrm>
                  <a:off x="5264150" y="1447800"/>
                  <a:ext cx="1219200" cy="457200"/>
                  <a:chOff x="5257800" y="1447800"/>
                  <a:chExt cx="1219200" cy="457200"/>
                </a:xfrm>
              </p:grpSpPr>
              <p:sp>
                <p:nvSpPr>
                  <p:cNvPr id="52" name="Cube 5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53" name="Cube 5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54" name="Cube 5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33" name="Group 32"/>
            <p:cNvGrpSpPr/>
            <p:nvPr/>
          </p:nvGrpSpPr>
          <p:grpSpPr>
            <a:xfrm>
              <a:off x="5121275" y="1600200"/>
              <a:ext cx="1222375" cy="1219200"/>
              <a:chOff x="5121275" y="1600200"/>
              <a:chExt cx="1222375" cy="1219200"/>
            </a:xfrm>
          </p:grpSpPr>
          <p:grpSp>
            <p:nvGrpSpPr>
              <p:cNvPr id="34" name="Group 33"/>
              <p:cNvGrpSpPr/>
              <p:nvPr/>
            </p:nvGrpSpPr>
            <p:grpSpPr>
              <a:xfrm>
                <a:off x="5121275" y="2362200"/>
                <a:ext cx="1219200" cy="457200"/>
                <a:chOff x="5257800" y="1447800"/>
                <a:chExt cx="1219200" cy="457200"/>
              </a:xfrm>
            </p:grpSpPr>
            <p:sp>
              <p:nvSpPr>
                <p:cNvPr id="43" name="Cube 4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44" name="Cube 4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45" name="Cube 4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35" name="Group 34"/>
              <p:cNvGrpSpPr/>
              <p:nvPr/>
            </p:nvGrpSpPr>
            <p:grpSpPr>
              <a:xfrm>
                <a:off x="5121275" y="1978025"/>
                <a:ext cx="1219200" cy="457200"/>
                <a:chOff x="5257800" y="1447800"/>
                <a:chExt cx="1219200" cy="457200"/>
              </a:xfrm>
            </p:grpSpPr>
            <p:sp>
              <p:nvSpPr>
                <p:cNvPr id="40" name="Cube 3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41" name="Cube 4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42" name="Cube 4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36" name="Group 35"/>
              <p:cNvGrpSpPr/>
              <p:nvPr/>
            </p:nvGrpSpPr>
            <p:grpSpPr>
              <a:xfrm>
                <a:off x="5124450" y="1600200"/>
                <a:ext cx="1219200" cy="457200"/>
                <a:chOff x="5257800" y="1447800"/>
                <a:chExt cx="1219200" cy="457200"/>
              </a:xfrm>
            </p:grpSpPr>
            <p:sp>
              <p:nvSpPr>
                <p:cNvPr id="37" name="Cube 3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38" name="Cube 3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39" name="Cube 3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72" name="Group 71"/>
          <p:cNvGrpSpPr/>
          <p:nvPr/>
        </p:nvGrpSpPr>
        <p:grpSpPr>
          <a:xfrm>
            <a:off x="350181" y="5216063"/>
            <a:ext cx="1385754" cy="1475048"/>
            <a:chOff x="350181" y="5216063"/>
            <a:chExt cx="1385754" cy="1475048"/>
          </a:xfrm>
        </p:grpSpPr>
        <p:grpSp>
          <p:nvGrpSpPr>
            <p:cNvPr id="73" name="Group 72"/>
            <p:cNvGrpSpPr>
              <a:grpSpLocks noChangeAspect="1"/>
            </p:cNvGrpSpPr>
            <p:nvPr/>
          </p:nvGrpSpPr>
          <p:grpSpPr>
            <a:xfrm>
              <a:off x="869024" y="5216063"/>
              <a:ext cx="866911" cy="1146375"/>
              <a:chOff x="5025896" y="1506904"/>
              <a:chExt cx="1204130" cy="1592303"/>
            </a:xfrm>
          </p:grpSpPr>
          <p:grpSp>
            <p:nvGrpSpPr>
              <p:cNvPr id="83"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9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84" name="Group 4"/>
              <p:cNvGrpSpPr>
                <a:grpSpLocks noChangeAspect="1"/>
              </p:cNvGrpSpPr>
              <p:nvPr/>
            </p:nvGrpSpPr>
            <p:grpSpPr bwMode="auto">
              <a:xfrm>
                <a:off x="5142186" y="1956191"/>
                <a:ext cx="914400" cy="914400"/>
                <a:chOff x="2566" y="1322"/>
                <a:chExt cx="576" cy="576"/>
              </a:xfrm>
            </p:grpSpPr>
            <p:sp>
              <p:nvSpPr>
                <p:cNvPr id="85"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6"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7"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8"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9"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74" name="Group 73"/>
            <p:cNvGrpSpPr>
              <a:grpSpLocks noChangeAspect="1"/>
            </p:cNvGrpSpPr>
            <p:nvPr/>
          </p:nvGrpSpPr>
          <p:grpSpPr>
            <a:xfrm>
              <a:off x="350181" y="5544736"/>
              <a:ext cx="866911" cy="1146375"/>
              <a:chOff x="3344266" y="1513537"/>
              <a:chExt cx="1204130" cy="1592303"/>
            </a:xfrm>
          </p:grpSpPr>
          <p:grpSp>
            <p:nvGrpSpPr>
              <p:cNvPr id="75"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81"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76" name="Group 75"/>
              <p:cNvGrpSpPr>
                <a:grpSpLocks noChangeAspect="1"/>
              </p:cNvGrpSpPr>
              <p:nvPr/>
            </p:nvGrpSpPr>
            <p:grpSpPr bwMode="auto">
              <a:xfrm>
                <a:off x="3594895" y="1970478"/>
                <a:ext cx="809625" cy="809625"/>
                <a:chOff x="1610" y="1348"/>
                <a:chExt cx="510" cy="510"/>
              </a:xfrm>
            </p:grpSpPr>
            <p:sp>
              <p:nvSpPr>
                <p:cNvPr id="77"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8"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9"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0"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spTree>
    <p:custDataLst>
      <p:tags r:id="rId1"/>
    </p:custDataLst>
    <p:extLst>
      <p:ext uri="{BB962C8B-B14F-4D97-AF65-F5344CB8AC3E}">
        <p14:creationId xmlns:p14="http://schemas.microsoft.com/office/powerpoint/2010/main" val="204493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Typical Server Topologies for a BI Solution</a:t>
            </a:r>
            <a:endParaRPr lang="en-GB" dirty="0"/>
          </a:p>
        </p:txBody>
      </p:sp>
      <p:cxnSp>
        <p:nvCxnSpPr>
          <p:cNvPr id="4" name="Straight Arrow Connector 3"/>
          <p:cNvCxnSpPr/>
          <p:nvPr/>
        </p:nvCxnSpPr>
        <p:spPr bwMode="auto">
          <a:xfrm flipH="1" flipV="1">
            <a:off x="5713990" y="1569918"/>
            <a:ext cx="1234430" cy="1097082"/>
          </a:xfrm>
          <a:prstGeom prst="straightConnector1">
            <a:avLst/>
          </a:prstGeom>
          <a:ln>
            <a:headEnd type="none" w="med" len="med"/>
            <a:tailEnd type="none"/>
          </a:ln>
          <a:effectLst/>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bwMode="auto">
          <a:xfrm flipH="1">
            <a:off x="5715316" y="1530155"/>
            <a:ext cx="1234430" cy="1097082"/>
          </a:xfrm>
          <a:prstGeom prst="straightConnector1">
            <a:avLst/>
          </a:prstGeom>
          <a:ln>
            <a:headEnd type="none" w="med" len="med"/>
            <a:tailEnd type="none"/>
          </a:ln>
          <a:effectLst/>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867788" y="3831277"/>
            <a:ext cx="1961691" cy="461665"/>
          </a:xfrm>
          <a:prstGeom prst="rect">
            <a:avLst/>
          </a:prstGeom>
          <a:noFill/>
        </p:spPr>
        <p:txBody>
          <a:bodyPr wrap="none" rtlCol="0">
            <a:spAutoFit/>
          </a:bodyPr>
          <a:lstStyle/>
          <a:p>
            <a:pPr lvl="0"/>
            <a:r>
              <a:rPr lang="en-GB" sz="2400" b="0" dirty="0">
                <a:solidFill>
                  <a:srgbClr val="000000"/>
                </a:solidFill>
                <a:latin typeface="Segoe UI" panose="020B0502040204020203" pitchFamily="34" charset="0"/>
                <a:cs typeface="Segoe UI" panose="020B0502040204020203" pitchFamily="34" charset="0"/>
              </a:rPr>
              <a:t>Single-server</a:t>
            </a:r>
            <a:endParaRPr lang="en-US" sz="2400" b="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5406947" y="3831277"/>
            <a:ext cx="1692258" cy="461665"/>
          </a:xfrm>
          <a:prstGeom prst="rect">
            <a:avLst/>
          </a:prstGeom>
          <a:noFill/>
        </p:spPr>
        <p:txBody>
          <a:bodyPr wrap="none" rtlCol="0">
            <a:spAutoFit/>
          </a:bodyPr>
          <a:lstStyle/>
          <a:p>
            <a:pPr lvl="0"/>
            <a:r>
              <a:rPr lang="en-GB" sz="2400" b="0" dirty="0">
                <a:solidFill>
                  <a:srgbClr val="000000"/>
                </a:solidFill>
                <a:latin typeface="Segoe UI" panose="020B0502040204020203" pitchFamily="34" charset="0"/>
                <a:cs typeface="Segoe UI" panose="020B0502040204020203" pitchFamily="34" charset="0"/>
              </a:rPr>
              <a:t>Distributed</a:t>
            </a:r>
            <a:endParaRPr lang="en-US" sz="2400" b="0" dirty="0">
              <a:solidFill>
                <a:srgbClr val="000000"/>
              </a:solidFill>
              <a:latin typeface="Segoe UI" panose="020B0502040204020203" pitchFamily="34" charset="0"/>
              <a:cs typeface="Segoe UI" panose="020B0502040204020203" pitchFamily="34" charset="0"/>
            </a:endParaRPr>
          </a:p>
        </p:txBody>
      </p:sp>
      <p:grpSp>
        <p:nvGrpSpPr>
          <p:cNvPr id="8" name="Group 7"/>
          <p:cNvGrpSpPr/>
          <p:nvPr/>
        </p:nvGrpSpPr>
        <p:grpSpPr>
          <a:xfrm>
            <a:off x="2163070" y="4447269"/>
            <a:ext cx="4817861" cy="2274156"/>
            <a:chOff x="2016463" y="4282169"/>
            <a:chExt cx="4817861" cy="2274156"/>
          </a:xfrm>
        </p:grpSpPr>
        <p:grpSp>
          <p:nvGrpSpPr>
            <p:cNvPr id="9" name="Group 8"/>
            <p:cNvGrpSpPr/>
            <p:nvPr/>
          </p:nvGrpSpPr>
          <p:grpSpPr>
            <a:xfrm>
              <a:off x="2095445" y="5166364"/>
              <a:ext cx="4738879" cy="1207729"/>
              <a:chOff x="2095445" y="5166364"/>
              <a:chExt cx="4129917" cy="1207729"/>
            </a:xfrm>
          </p:grpSpPr>
          <p:cxnSp>
            <p:nvCxnSpPr>
              <p:cNvPr id="19" name="Straight Arrow Connector 18"/>
              <p:cNvCxnSpPr/>
              <p:nvPr/>
            </p:nvCxnSpPr>
            <p:spPr bwMode="auto">
              <a:xfrm>
                <a:off x="2110131" y="5166364"/>
                <a:ext cx="4115231" cy="0"/>
              </a:xfrm>
              <a:prstGeom prst="straightConnector1">
                <a:avLst/>
              </a:prstGeom>
              <a:ln>
                <a:solidFill>
                  <a:srgbClr val="C0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a:off x="2106460" y="5468296"/>
                <a:ext cx="4115231" cy="0"/>
              </a:xfrm>
              <a:prstGeom prst="straightConnector1">
                <a:avLst/>
              </a:prstGeom>
              <a:ln>
                <a:solidFill>
                  <a:srgbClr val="C0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bwMode="auto">
              <a:xfrm>
                <a:off x="2102788" y="5732090"/>
                <a:ext cx="4115231" cy="0"/>
              </a:xfrm>
              <a:prstGeom prst="straightConnector1">
                <a:avLst/>
              </a:prstGeom>
              <a:ln>
                <a:solidFill>
                  <a:srgbClr val="C0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bwMode="auto">
              <a:xfrm>
                <a:off x="2099117" y="6053091"/>
                <a:ext cx="4115231" cy="0"/>
              </a:xfrm>
              <a:prstGeom prst="straightConnector1">
                <a:avLst/>
              </a:prstGeom>
              <a:ln>
                <a:solidFill>
                  <a:srgbClr val="00B05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bwMode="auto">
              <a:xfrm>
                <a:off x="2095445" y="6374093"/>
                <a:ext cx="4115231" cy="0"/>
              </a:xfrm>
              <a:prstGeom prst="straightConnector1">
                <a:avLst/>
              </a:prstGeom>
              <a:ln>
                <a:solidFill>
                  <a:srgbClr val="00B05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
          <p:nvSpPr>
            <p:cNvPr id="10" name="Right Arrow 9"/>
            <p:cNvSpPr/>
            <p:nvPr/>
          </p:nvSpPr>
          <p:spPr bwMode="auto">
            <a:xfrm>
              <a:off x="2016463" y="4282169"/>
              <a:ext cx="4817861" cy="841511"/>
            </a:xfrm>
            <a:prstGeom prst="rightArrow">
              <a:avLst/>
            </a:prstGeom>
            <a:ln>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sz="2000" dirty="0">
                <a:solidFill>
                  <a:srgbClr val="000000"/>
                </a:solidFill>
                <a:latin typeface="Segoe UI" panose="020B0502040204020203" pitchFamily="34" charset="0"/>
                <a:cs typeface="Segoe UI" panose="020B0502040204020203" pitchFamily="34" charset="0"/>
              </a:endParaRPr>
            </a:p>
          </p:txBody>
        </p:sp>
        <p:sp>
          <p:nvSpPr>
            <p:cNvPr id="11" name="TextBox 10"/>
            <p:cNvSpPr txBox="1"/>
            <p:nvPr/>
          </p:nvSpPr>
          <p:spPr>
            <a:xfrm>
              <a:off x="3624818" y="4491434"/>
              <a:ext cx="101271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Servers</a:t>
              </a:r>
              <a:endParaRPr lang="en-US" sz="2000" b="0" dirty="0">
                <a:solidFill>
                  <a:srgbClr val="000000"/>
                </a:solidFill>
                <a:latin typeface="Segoe UI" panose="020B0502040204020203" pitchFamily="34" charset="0"/>
                <a:cs typeface="Segoe UI" panose="020B0502040204020203" pitchFamily="34" charset="0"/>
              </a:endParaRPr>
            </a:p>
          </p:txBody>
        </p:sp>
        <p:sp>
          <p:nvSpPr>
            <p:cNvPr id="12" name="TextBox 11"/>
            <p:cNvSpPr txBox="1"/>
            <p:nvPr/>
          </p:nvSpPr>
          <p:spPr>
            <a:xfrm>
              <a:off x="2110131" y="4537601"/>
              <a:ext cx="497252"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Few</a:t>
              </a:r>
              <a:endParaRPr lang="en-US" sz="1400" b="0" dirty="0">
                <a:solidFill>
                  <a:srgbClr val="000000"/>
                </a:solidFill>
                <a:latin typeface="Segoe UI" panose="020B0502040204020203" pitchFamily="34" charset="0"/>
                <a:cs typeface="Segoe UI" panose="020B0502040204020203" pitchFamily="34" charset="0"/>
              </a:endParaRPr>
            </a:p>
          </p:txBody>
        </p:sp>
        <p:sp>
          <p:nvSpPr>
            <p:cNvPr id="13" name="TextBox 12"/>
            <p:cNvSpPr txBox="1"/>
            <p:nvPr/>
          </p:nvSpPr>
          <p:spPr>
            <a:xfrm>
              <a:off x="6075426" y="4537601"/>
              <a:ext cx="625492"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Many</a:t>
              </a:r>
              <a:endParaRPr lang="en-US" sz="1400" b="0" dirty="0">
                <a:solidFill>
                  <a:srgbClr val="000000"/>
                </a:solidFill>
                <a:latin typeface="Segoe UI" panose="020B0502040204020203" pitchFamily="34" charset="0"/>
                <a:cs typeface="Segoe UI" panose="020B0502040204020203" pitchFamily="34" charset="0"/>
              </a:endParaRPr>
            </a:p>
          </p:txBody>
        </p:sp>
        <p:sp>
          <p:nvSpPr>
            <p:cNvPr id="14" name="TextBox 13"/>
            <p:cNvSpPr txBox="1"/>
            <p:nvPr/>
          </p:nvSpPr>
          <p:spPr>
            <a:xfrm>
              <a:off x="2286273" y="4979264"/>
              <a:ext cx="1738361" cy="369332"/>
            </a:xfrm>
            <a:prstGeom prst="rect">
              <a:avLst/>
            </a:prstGeom>
            <a:solidFill>
              <a:schemeClr val="bg1"/>
            </a:solid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Hardware costs</a:t>
              </a:r>
              <a:endParaRPr lang="en-US" b="0" dirty="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2282601" y="5262127"/>
              <a:ext cx="2403416" cy="369332"/>
            </a:xfrm>
            <a:prstGeom prst="rect">
              <a:avLst/>
            </a:prstGeom>
            <a:solidFill>
              <a:schemeClr val="bg1"/>
            </a:solid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Software license costs</a:t>
              </a:r>
              <a:endParaRPr lang="en-US" b="0" dirty="0">
                <a:solidFill>
                  <a:srgbClr val="000000"/>
                </a:solidFill>
                <a:latin typeface="Segoe UI" panose="020B0502040204020203" pitchFamily="34" charset="0"/>
                <a:cs typeface="Segoe UI" panose="020B0502040204020203" pitchFamily="34" charset="0"/>
              </a:endParaRPr>
            </a:p>
          </p:txBody>
        </p:sp>
        <p:sp>
          <p:nvSpPr>
            <p:cNvPr id="16" name="TextBox 15"/>
            <p:cNvSpPr txBox="1"/>
            <p:nvPr/>
          </p:nvSpPr>
          <p:spPr>
            <a:xfrm>
              <a:off x="2278930" y="5544990"/>
              <a:ext cx="2751074" cy="369332"/>
            </a:xfrm>
            <a:prstGeom prst="rect">
              <a:avLst/>
            </a:prstGeom>
            <a:solidFill>
              <a:schemeClr val="bg1"/>
            </a:solid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Configuration complexity</a:t>
              </a:r>
              <a:endParaRPr lang="en-US" b="0" dirty="0">
                <a:solidFill>
                  <a:srgbClr val="000000"/>
                </a:solidFill>
                <a:latin typeface="Segoe UI" panose="020B0502040204020203" pitchFamily="34" charset="0"/>
                <a:cs typeface="Segoe UI" panose="020B0502040204020203" pitchFamily="34" charset="0"/>
              </a:endParaRPr>
            </a:p>
          </p:txBody>
        </p:sp>
        <p:sp>
          <p:nvSpPr>
            <p:cNvPr id="17" name="TextBox 16"/>
            <p:cNvSpPr txBox="1"/>
            <p:nvPr/>
          </p:nvSpPr>
          <p:spPr>
            <a:xfrm>
              <a:off x="2275258" y="5865992"/>
              <a:ext cx="3009927" cy="369332"/>
            </a:xfrm>
            <a:prstGeom prst="rect">
              <a:avLst/>
            </a:prstGeom>
            <a:solidFill>
              <a:schemeClr val="bg1"/>
            </a:solid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Scalability and performance</a:t>
              </a:r>
              <a:endParaRPr lang="en-US" b="0" dirty="0">
                <a:solidFill>
                  <a:srgbClr val="000000"/>
                </a:solidFill>
                <a:latin typeface="Segoe UI" panose="020B0502040204020203" pitchFamily="34" charset="0"/>
                <a:cs typeface="Segoe UI" panose="020B0502040204020203" pitchFamily="34" charset="0"/>
              </a:endParaRPr>
            </a:p>
          </p:txBody>
        </p:sp>
        <p:sp>
          <p:nvSpPr>
            <p:cNvPr id="18" name="TextBox 17"/>
            <p:cNvSpPr txBox="1"/>
            <p:nvPr/>
          </p:nvSpPr>
          <p:spPr>
            <a:xfrm>
              <a:off x="2271587" y="6186993"/>
              <a:ext cx="1130438" cy="369332"/>
            </a:xfrm>
            <a:prstGeom prst="rect">
              <a:avLst/>
            </a:prstGeom>
            <a:solidFill>
              <a:schemeClr val="bg1"/>
            </a:solid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Flexibility</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4" name="Group 23"/>
          <p:cNvGrpSpPr/>
          <p:nvPr/>
        </p:nvGrpSpPr>
        <p:grpSpPr>
          <a:xfrm>
            <a:off x="867788" y="932088"/>
            <a:ext cx="1822451" cy="2891073"/>
            <a:chOff x="1168004" y="932088"/>
            <a:chExt cx="1822451" cy="2891073"/>
          </a:xfrm>
        </p:grpSpPr>
        <p:grpSp>
          <p:nvGrpSpPr>
            <p:cNvPr id="25" name="Group 52"/>
            <p:cNvGrpSpPr>
              <a:grpSpLocks noChangeAspect="1"/>
            </p:cNvGrpSpPr>
            <p:nvPr/>
          </p:nvGrpSpPr>
          <p:grpSpPr bwMode="auto">
            <a:xfrm>
              <a:off x="2011800" y="960878"/>
              <a:ext cx="978655" cy="2862283"/>
              <a:chOff x="855" y="2588"/>
              <a:chExt cx="518" cy="1515"/>
            </a:xfrm>
          </p:grpSpPr>
          <p:sp>
            <p:nvSpPr>
              <p:cNvPr id="94"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5"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6"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7"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8"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9"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0"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1"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2"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3"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4"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5"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6"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7"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8"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9"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0"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1"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2"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3"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4"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5"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6"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7"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8"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9"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0"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1"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2"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3"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4"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5"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6"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7"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8"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9"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0"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1"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2"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3"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4"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5"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6"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7"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8"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9"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26" name="Group 25"/>
            <p:cNvGrpSpPr>
              <a:grpSpLocks noChangeAspect="1"/>
            </p:cNvGrpSpPr>
            <p:nvPr/>
          </p:nvGrpSpPr>
          <p:grpSpPr>
            <a:xfrm>
              <a:off x="1252448" y="1963581"/>
              <a:ext cx="1199592" cy="541263"/>
              <a:chOff x="2904848" y="2885814"/>
              <a:chExt cx="1681162" cy="959376"/>
            </a:xfrm>
          </p:grpSpPr>
          <p:sp>
            <p:nvSpPr>
              <p:cNvPr id="92" name="Flowchart: Magnetic Disk 9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3" name="Oval 9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a:grpSpLocks noChangeAspect="1"/>
            </p:cNvGrpSpPr>
            <p:nvPr/>
          </p:nvGrpSpPr>
          <p:grpSpPr>
            <a:xfrm>
              <a:off x="1454156" y="2661376"/>
              <a:ext cx="804646" cy="813116"/>
              <a:chOff x="5121275" y="1295400"/>
              <a:chExt cx="1508125" cy="1524000"/>
            </a:xfrm>
          </p:grpSpPr>
          <p:grpSp>
            <p:nvGrpSpPr>
              <p:cNvPr id="52" name="Group 51"/>
              <p:cNvGrpSpPr/>
              <p:nvPr/>
            </p:nvGrpSpPr>
            <p:grpSpPr>
              <a:xfrm>
                <a:off x="5264150" y="1295400"/>
                <a:ext cx="1365250" cy="1370012"/>
                <a:chOff x="5264150" y="1295400"/>
                <a:chExt cx="1365250" cy="1370012"/>
              </a:xfrm>
            </p:grpSpPr>
            <p:grpSp>
              <p:nvGrpSpPr>
                <p:cNvPr id="66" name="Group 65"/>
                <p:cNvGrpSpPr/>
                <p:nvPr/>
              </p:nvGrpSpPr>
              <p:grpSpPr>
                <a:xfrm>
                  <a:off x="5264150" y="2057400"/>
                  <a:ext cx="1365250" cy="608012"/>
                  <a:chOff x="5264150" y="2057400"/>
                  <a:chExt cx="1365250" cy="608012"/>
                </a:xfrm>
              </p:grpSpPr>
              <p:grpSp>
                <p:nvGrpSpPr>
                  <p:cNvPr id="84" name="Group 83"/>
                  <p:cNvGrpSpPr/>
                  <p:nvPr/>
                </p:nvGrpSpPr>
                <p:grpSpPr>
                  <a:xfrm>
                    <a:off x="5410200" y="2057400"/>
                    <a:ext cx="1219200" cy="457200"/>
                    <a:chOff x="5257800" y="1447800"/>
                    <a:chExt cx="1219200" cy="457200"/>
                  </a:xfrm>
                </p:grpSpPr>
                <p:sp>
                  <p:nvSpPr>
                    <p:cNvPr id="89" name="Cube 8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0" name="Cube 8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1" name="Cube 9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85" name="Group 84"/>
                  <p:cNvGrpSpPr/>
                  <p:nvPr/>
                </p:nvGrpSpPr>
                <p:grpSpPr>
                  <a:xfrm>
                    <a:off x="5264150" y="2208212"/>
                    <a:ext cx="1219200" cy="457200"/>
                    <a:chOff x="5257800" y="1447800"/>
                    <a:chExt cx="1219200" cy="457200"/>
                  </a:xfrm>
                </p:grpSpPr>
                <p:sp>
                  <p:nvSpPr>
                    <p:cNvPr id="86" name="Cube 8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7" name="Cube 8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8" name="Cube 8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nvGrpSpPr>
                <p:cNvPr id="67" name="Group 66"/>
                <p:cNvGrpSpPr/>
                <p:nvPr/>
              </p:nvGrpSpPr>
              <p:grpSpPr>
                <a:xfrm>
                  <a:off x="5264150" y="1295400"/>
                  <a:ext cx="1365250" cy="990600"/>
                  <a:chOff x="5264150" y="1295400"/>
                  <a:chExt cx="1365250" cy="990600"/>
                </a:xfrm>
              </p:grpSpPr>
              <p:grpSp>
                <p:nvGrpSpPr>
                  <p:cNvPr id="68" name="Group 67"/>
                  <p:cNvGrpSpPr/>
                  <p:nvPr/>
                </p:nvGrpSpPr>
                <p:grpSpPr>
                  <a:xfrm>
                    <a:off x="5410200" y="1676400"/>
                    <a:ext cx="1219200" cy="457200"/>
                    <a:chOff x="5257800" y="1447800"/>
                    <a:chExt cx="1219200" cy="457200"/>
                  </a:xfrm>
                </p:grpSpPr>
                <p:sp>
                  <p:nvSpPr>
                    <p:cNvPr id="81" name="Cube 8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2" name="Cube 8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3" name="Cube 8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69" name="Group 68"/>
                  <p:cNvGrpSpPr/>
                  <p:nvPr/>
                </p:nvGrpSpPr>
                <p:grpSpPr>
                  <a:xfrm>
                    <a:off x="5410200" y="1295400"/>
                    <a:ext cx="1219200" cy="457200"/>
                    <a:chOff x="5257800" y="1447800"/>
                    <a:chExt cx="1219200" cy="457200"/>
                  </a:xfrm>
                </p:grpSpPr>
                <p:sp>
                  <p:nvSpPr>
                    <p:cNvPr id="78" name="Cube 7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9" name="Cube 7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0" name="Cube 7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0" name="Group 69"/>
                  <p:cNvGrpSpPr/>
                  <p:nvPr/>
                </p:nvGrpSpPr>
                <p:grpSpPr>
                  <a:xfrm>
                    <a:off x="5264150" y="1828800"/>
                    <a:ext cx="1219200" cy="457200"/>
                    <a:chOff x="5257800" y="1447800"/>
                    <a:chExt cx="1219200" cy="457200"/>
                  </a:xfrm>
                </p:grpSpPr>
                <p:sp>
                  <p:nvSpPr>
                    <p:cNvPr id="75" name="Cube 7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6" name="Cube 7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7" name="Cube 7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1" name="Group 70"/>
                  <p:cNvGrpSpPr/>
                  <p:nvPr/>
                </p:nvGrpSpPr>
                <p:grpSpPr>
                  <a:xfrm>
                    <a:off x="5264150" y="1447800"/>
                    <a:ext cx="1219200" cy="457200"/>
                    <a:chOff x="5257800" y="1447800"/>
                    <a:chExt cx="1219200" cy="457200"/>
                  </a:xfrm>
                </p:grpSpPr>
                <p:sp>
                  <p:nvSpPr>
                    <p:cNvPr id="72" name="Cube 7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3" name="Cube 7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4" name="Cube 7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53" name="Group 52"/>
              <p:cNvGrpSpPr/>
              <p:nvPr/>
            </p:nvGrpSpPr>
            <p:grpSpPr>
              <a:xfrm>
                <a:off x="5121275" y="1600200"/>
                <a:ext cx="1222375" cy="1219200"/>
                <a:chOff x="5121275" y="1600200"/>
                <a:chExt cx="1222375" cy="1219200"/>
              </a:xfrm>
            </p:grpSpPr>
            <p:grpSp>
              <p:nvGrpSpPr>
                <p:cNvPr id="54" name="Group 53"/>
                <p:cNvGrpSpPr/>
                <p:nvPr/>
              </p:nvGrpSpPr>
              <p:grpSpPr>
                <a:xfrm>
                  <a:off x="5121275" y="2362200"/>
                  <a:ext cx="1219200" cy="457200"/>
                  <a:chOff x="5257800" y="1447800"/>
                  <a:chExt cx="1219200" cy="457200"/>
                </a:xfrm>
              </p:grpSpPr>
              <p:sp>
                <p:nvSpPr>
                  <p:cNvPr id="63" name="Cube 6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4" name="Cube 6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5" name="Cube 6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55" name="Group 54"/>
                <p:cNvGrpSpPr/>
                <p:nvPr/>
              </p:nvGrpSpPr>
              <p:grpSpPr>
                <a:xfrm>
                  <a:off x="5121275" y="1978025"/>
                  <a:ext cx="1219200" cy="457200"/>
                  <a:chOff x="5257800" y="1447800"/>
                  <a:chExt cx="1219200" cy="457200"/>
                </a:xfrm>
              </p:grpSpPr>
              <p:sp>
                <p:nvSpPr>
                  <p:cNvPr id="60" name="Cube 5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1" name="Cube 6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2" name="Cube 6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56" name="Group 55"/>
                <p:cNvGrpSpPr/>
                <p:nvPr/>
              </p:nvGrpSpPr>
              <p:grpSpPr>
                <a:xfrm>
                  <a:off x="5124450" y="1600200"/>
                  <a:ext cx="1219200" cy="457200"/>
                  <a:chOff x="5257800" y="1447800"/>
                  <a:chExt cx="1219200" cy="457200"/>
                </a:xfrm>
              </p:grpSpPr>
              <p:sp>
                <p:nvSpPr>
                  <p:cNvPr id="57" name="Cube 5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58" name="Cube 5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59" name="Cube 5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28" name="Group 27"/>
            <p:cNvGrpSpPr/>
            <p:nvPr/>
          </p:nvGrpSpPr>
          <p:grpSpPr>
            <a:xfrm>
              <a:off x="1564633" y="3143268"/>
              <a:ext cx="577500" cy="614712"/>
              <a:chOff x="350181" y="5216063"/>
              <a:chExt cx="1385754" cy="1475048"/>
            </a:xfrm>
          </p:grpSpPr>
          <p:grpSp>
            <p:nvGrpSpPr>
              <p:cNvPr id="33" name="Group 32"/>
              <p:cNvGrpSpPr>
                <a:grpSpLocks noChangeAspect="1"/>
              </p:cNvGrpSpPr>
              <p:nvPr/>
            </p:nvGrpSpPr>
            <p:grpSpPr>
              <a:xfrm>
                <a:off x="869024" y="5216063"/>
                <a:ext cx="866911" cy="1146375"/>
                <a:chOff x="5025896" y="1506904"/>
                <a:chExt cx="1204130" cy="1592303"/>
              </a:xfrm>
            </p:grpSpPr>
            <p:grpSp>
              <p:nvGrpSpPr>
                <p:cNvPr id="43"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5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44" name="Group 4"/>
                <p:cNvGrpSpPr>
                  <a:grpSpLocks noChangeAspect="1"/>
                </p:cNvGrpSpPr>
                <p:nvPr/>
              </p:nvGrpSpPr>
              <p:grpSpPr bwMode="auto">
                <a:xfrm>
                  <a:off x="5142186" y="1956191"/>
                  <a:ext cx="914400" cy="914400"/>
                  <a:chOff x="2566" y="1322"/>
                  <a:chExt cx="576" cy="576"/>
                </a:xfrm>
              </p:grpSpPr>
              <p:sp>
                <p:nvSpPr>
                  <p:cNvPr id="45"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6"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7"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8"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9"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34" name="Group 33"/>
              <p:cNvGrpSpPr>
                <a:grpSpLocks noChangeAspect="1"/>
              </p:cNvGrpSpPr>
              <p:nvPr/>
            </p:nvGrpSpPr>
            <p:grpSpPr>
              <a:xfrm>
                <a:off x="350181" y="5544736"/>
                <a:ext cx="866911" cy="1146375"/>
                <a:chOff x="3344266" y="1513537"/>
                <a:chExt cx="1204130" cy="1592303"/>
              </a:xfrm>
            </p:grpSpPr>
            <p:grpSp>
              <p:nvGrpSpPr>
                <p:cNvPr id="35"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41"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36" name="Group 35"/>
                <p:cNvGrpSpPr>
                  <a:grpSpLocks noChangeAspect="1"/>
                </p:cNvGrpSpPr>
                <p:nvPr/>
              </p:nvGrpSpPr>
              <p:grpSpPr bwMode="auto">
                <a:xfrm>
                  <a:off x="3594895" y="1970478"/>
                  <a:ext cx="809625" cy="809625"/>
                  <a:chOff x="1610" y="1348"/>
                  <a:chExt cx="510" cy="510"/>
                </a:xfrm>
              </p:grpSpPr>
              <p:sp>
                <p:nvSpPr>
                  <p:cNvPr id="37"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8"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9"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0"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grpSp>
          <p:nvGrpSpPr>
            <p:cNvPr id="29" name="Group 28"/>
            <p:cNvGrpSpPr/>
            <p:nvPr/>
          </p:nvGrpSpPr>
          <p:grpSpPr>
            <a:xfrm>
              <a:off x="1168004" y="932088"/>
              <a:ext cx="1394923" cy="881848"/>
              <a:chOff x="3784563" y="2854325"/>
              <a:chExt cx="1243013" cy="785813"/>
            </a:xfrm>
          </p:grpSpPr>
          <p:sp>
            <p:nvSpPr>
              <p:cNvPr id="30" name="Freeform 36"/>
              <p:cNvSpPr>
                <a:spLocks noEditPoints="1"/>
              </p:cNvSpPr>
              <p:nvPr/>
            </p:nvSpPr>
            <p:spPr bwMode="auto">
              <a:xfrm>
                <a:off x="4129051" y="3303588"/>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31" name="Freeform 37"/>
              <p:cNvSpPr>
                <a:spLocks noEditPoints="1"/>
              </p:cNvSpPr>
              <p:nvPr/>
            </p:nvSpPr>
            <p:spPr bwMode="auto">
              <a:xfrm>
                <a:off x="3784563" y="3267075"/>
                <a:ext cx="350838" cy="3556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32" name="Freeform 38"/>
              <p:cNvSpPr>
                <a:spLocks noEditPoints="1"/>
              </p:cNvSpPr>
              <p:nvPr/>
            </p:nvSpPr>
            <p:spPr bwMode="auto">
              <a:xfrm>
                <a:off x="4356063" y="2854325"/>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grpSp>
      </p:grpSp>
      <p:pic>
        <p:nvPicPr>
          <p:cNvPr id="140" name="Picture 139"/>
          <p:cNvPicPr>
            <a:picLocks noChangeAspect="1"/>
          </p:cNvPicPr>
          <p:nvPr/>
        </p:nvPicPr>
        <p:blipFill>
          <a:blip r:embed="rId4"/>
          <a:stretch>
            <a:fillRect/>
          </a:stretch>
        </p:blipFill>
        <p:spPr>
          <a:xfrm>
            <a:off x="5183535" y="1046715"/>
            <a:ext cx="619953" cy="1166969"/>
          </a:xfrm>
          <a:prstGeom prst="rect">
            <a:avLst/>
          </a:prstGeom>
        </p:spPr>
      </p:pic>
      <p:grpSp>
        <p:nvGrpSpPr>
          <p:cNvPr id="141" name="Group 140"/>
          <p:cNvGrpSpPr>
            <a:grpSpLocks noChangeAspect="1"/>
          </p:cNvGrpSpPr>
          <p:nvPr/>
        </p:nvGrpSpPr>
        <p:grpSpPr>
          <a:xfrm>
            <a:off x="4849129" y="1888532"/>
            <a:ext cx="800709" cy="361285"/>
            <a:chOff x="2904848" y="2885814"/>
            <a:chExt cx="1681162" cy="959376"/>
          </a:xfrm>
        </p:grpSpPr>
        <p:sp>
          <p:nvSpPr>
            <p:cNvPr id="142" name="Flowchart: Magnetic Disk 14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43" name="Oval 14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u="sng"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4" name="Picture 143"/>
          <p:cNvPicPr>
            <a:picLocks noChangeAspect="1"/>
          </p:cNvPicPr>
          <p:nvPr/>
        </p:nvPicPr>
        <p:blipFill>
          <a:blip r:embed="rId4"/>
          <a:stretch>
            <a:fillRect/>
          </a:stretch>
        </p:blipFill>
        <p:spPr>
          <a:xfrm>
            <a:off x="6814082" y="1033287"/>
            <a:ext cx="619953" cy="1166969"/>
          </a:xfrm>
          <a:prstGeom prst="rect">
            <a:avLst/>
          </a:prstGeom>
        </p:spPr>
      </p:pic>
      <p:grpSp>
        <p:nvGrpSpPr>
          <p:cNvPr id="145" name="Group 144"/>
          <p:cNvGrpSpPr/>
          <p:nvPr/>
        </p:nvGrpSpPr>
        <p:grpSpPr>
          <a:xfrm>
            <a:off x="6473075" y="1633199"/>
            <a:ext cx="994525" cy="628723"/>
            <a:chOff x="3784563" y="2854325"/>
            <a:chExt cx="1243013" cy="785813"/>
          </a:xfrm>
        </p:grpSpPr>
        <p:sp>
          <p:nvSpPr>
            <p:cNvPr id="146" name="Freeform 36"/>
            <p:cNvSpPr>
              <a:spLocks noEditPoints="1"/>
            </p:cNvSpPr>
            <p:nvPr/>
          </p:nvSpPr>
          <p:spPr bwMode="auto">
            <a:xfrm>
              <a:off x="4129051" y="3303588"/>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u="sng" dirty="0">
                <a:solidFill>
                  <a:srgbClr val="000000"/>
                </a:solidFill>
              </a:endParaRPr>
            </a:p>
          </p:txBody>
        </p:sp>
        <p:sp>
          <p:nvSpPr>
            <p:cNvPr id="147" name="Freeform 37"/>
            <p:cNvSpPr>
              <a:spLocks noEditPoints="1"/>
            </p:cNvSpPr>
            <p:nvPr/>
          </p:nvSpPr>
          <p:spPr bwMode="auto">
            <a:xfrm>
              <a:off x="3784563" y="3267075"/>
              <a:ext cx="350838" cy="3556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u="sng" dirty="0">
                <a:solidFill>
                  <a:srgbClr val="000000"/>
                </a:solidFill>
              </a:endParaRPr>
            </a:p>
          </p:txBody>
        </p:sp>
        <p:sp>
          <p:nvSpPr>
            <p:cNvPr id="148" name="Freeform 38"/>
            <p:cNvSpPr>
              <a:spLocks noEditPoints="1"/>
            </p:cNvSpPr>
            <p:nvPr/>
          </p:nvSpPr>
          <p:spPr bwMode="auto">
            <a:xfrm>
              <a:off x="4356063" y="2854325"/>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u="sng" dirty="0">
                <a:solidFill>
                  <a:srgbClr val="000000"/>
                </a:solidFill>
              </a:endParaRPr>
            </a:p>
          </p:txBody>
        </p:sp>
      </p:grpSp>
      <p:pic>
        <p:nvPicPr>
          <p:cNvPr id="149" name="Picture 148"/>
          <p:cNvPicPr>
            <a:picLocks noChangeAspect="1"/>
          </p:cNvPicPr>
          <p:nvPr/>
        </p:nvPicPr>
        <p:blipFill>
          <a:blip r:embed="rId4"/>
          <a:stretch>
            <a:fillRect/>
          </a:stretch>
        </p:blipFill>
        <p:spPr>
          <a:xfrm>
            <a:off x="5175575" y="2448584"/>
            <a:ext cx="619953" cy="1166969"/>
          </a:xfrm>
          <a:prstGeom prst="rect">
            <a:avLst/>
          </a:prstGeom>
        </p:spPr>
      </p:pic>
      <p:grpSp>
        <p:nvGrpSpPr>
          <p:cNvPr id="150" name="Group 149"/>
          <p:cNvGrpSpPr>
            <a:grpSpLocks noChangeAspect="1"/>
          </p:cNvGrpSpPr>
          <p:nvPr/>
        </p:nvGrpSpPr>
        <p:grpSpPr>
          <a:xfrm>
            <a:off x="4975718" y="3077001"/>
            <a:ext cx="616297" cy="622784"/>
            <a:chOff x="5121275" y="1295400"/>
            <a:chExt cx="1508125" cy="1524000"/>
          </a:xfrm>
        </p:grpSpPr>
        <p:grpSp>
          <p:nvGrpSpPr>
            <p:cNvPr id="151" name="Group 150"/>
            <p:cNvGrpSpPr/>
            <p:nvPr/>
          </p:nvGrpSpPr>
          <p:grpSpPr>
            <a:xfrm>
              <a:off x="5264150" y="1295400"/>
              <a:ext cx="1365250" cy="1370012"/>
              <a:chOff x="5264150" y="1295400"/>
              <a:chExt cx="1365250" cy="1370012"/>
            </a:xfrm>
          </p:grpSpPr>
          <p:grpSp>
            <p:nvGrpSpPr>
              <p:cNvPr id="165" name="Group 164"/>
              <p:cNvGrpSpPr/>
              <p:nvPr/>
            </p:nvGrpSpPr>
            <p:grpSpPr>
              <a:xfrm>
                <a:off x="5264150" y="2057400"/>
                <a:ext cx="1365250" cy="608012"/>
                <a:chOff x="5264150" y="2057400"/>
                <a:chExt cx="1365250" cy="608012"/>
              </a:xfrm>
            </p:grpSpPr>
            <p:grpSp>
              <p:nvGrpSpPr>
                <p:cNvPr id="183" name="Group 182"/>
                <p:cNvGrpSpPr/>
                <p:nvPr/>
              </p:nvGrpSpPr>
              <p:grpSpPr>
                <a:xfrm>
                  <a:off x="5410200" y="2057400"/>
                  <a:ext cx="1219200" cy="457200"/>
                  <a:chOff x="5257800" y="1447800"/>
                  <a:chExt cx="1219200" cy="457200"/>
                </a:xfrm>
              </p:grpSpPr>
              <p:sp>
                <p:nvSpPr>
                  <p:cNvPr id="188" name="Cube 18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89" name="Cube 18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90" name="Cube 18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grpSp>
            <p:grpSp>
              <p:nvGrpSpPr>
                <p:cNvPr id="184" name="Group 183"/>
                <p:cNvGrpSpPr/>
                <p:nvPr/>
              </p:nvGrpSpPr>
              <p:grpSpPr>
                <a:xfrm>
                  <a:off x="5264150" y="2208212"/>
                  <a:ext cx="1219200" cy="457200"/>
                  <a:chOff x="5257800" y="1447800"/>
                  <a:chExt cx="1219200" cy="457200"/>
                </a:xfrm>
              </p:grpSpPr>
              <p:sp>
                <p:nvSpPr>
                  <p:cNvPr id="185" name="Cube 18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86" name="Cube 18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87" name="Cube 18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grpSp>
          </p:grpSp>
          <p:grpSp>
            <p:nvGrpSpPr>
              <p:cNvPr id="166" name="Group 165"/>
              <p:cNvGrpSpPr/>
              <p:nvPr/>
            </p:nvGrpSpPr>
            <p:grpSpPr>
              <a:xfrm>
                <a:off x="5264150" y="1295400"/>
                <a:ext cx="1365250" cy="990600"/>
                <a:chOff x="5264150" y="1295400"/>
                <a:chExt cx="1365250" cy="990600"/>
              </a:xfrm>
            </p:grpSpPr>
            <p:grpSp>
              <p:nvGrpSpPr>
                <p:cNvPr id="167" name="Group 166"/>
                <p:cNvGrpSpPr/>
                <p:nvPr/>
              </p:nvGrpSpPr>
              <p:grpSpPr>
                <a:xfrm>
                  <a:off x="5410200" y="1676400"/>
                  <a:ext cx="1219200" cy="457200"/>
                  <a:chOff x="5257800" y="1447800"/>
                  <a:chExt cx="1219200" cy="457200"/>
                </a:xfrm>
              </p:grpSpPr>
              <p:sp>
                <p:nvSpPr>
                  <p:cNvPr id="180" name="Cube 17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81" name="Cube 18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82" name="Cube 18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grpSp>
            <p:grpSp>
              <p:nvGrpSpPr>
                <p:cNvPr id="168" name="Group 167"/>
                <p:cNvGrpSpPr/>
                <p:nvPr/>
              </p:nvGrpSpPr>
              <p:grpSpPr>
                <a:xfrm>
                  <a:off x="5410200" y="1295400"/>
                  <a:ext cx="1219200" cy="457200"/>
                  <a:chOff x="5257800" y="1447800"/>
                  <a:chExt cx="1219200" cy="457200"/>
                </a:xfrm>
              </p:grpSpPr>
              <p:sp>
                <p:nvSpPr>
                  <p:cNvPr id="177" name="Cube 17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78" name="Cube 17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79" name="Cube 17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grpSp>
            <p:grpSp>
              <p:nvGrpSpPr>
                <p:cNvPr id="169" name="Group 168"/>
                <p:cNvGrpSpPr/>
                <p:nvPr/>
              </p:nvGrpSpPr>
              <p:grpSpPr>
                <a:xfrm>
                  <a:off x="5264150" y="1828800"/>
                  <a:ext cx="1219200" cy="457200"/>
                  <a:chOff x="5257800" y="1447800"/>
                  <a:chExt cx="1219200" cy="457200"/>
                </a:xfrm>
              </p:grpSpPr>
              <p:sp>
                <p:nvSpPr>
                  <p:cNvPr id="174" name="Cube 17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75" name="Cube 17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76" name="Cube 17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grpSp>
            <p:grpSp>
              <p:nvGrpSpPr>
                <p:cNvPr id="170" name="Group 169"/>
                <p:cNvGrpSpPr/>
                <p:nvPr/>
              </p:nvGrpSpPr>
              <p:grpSpPr>
                <a:xfrm>
                  <a:off x="5264150" y="1447800"/>
                  <a:ext cx="1219200" cy="457200"/>
                  <a:chOff x="5257800" y="1447800"/>
                  <a:chExt cx="1219200" cy="457200"/>
                </a:xfrm>
              </p:grpSpPr>
              <p:sp>
                <p:nvSpPr>
                  <p:cNvPr id="171" name="Cube 17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72" name="Cube 17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73" name="Cube 17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grpSp>
          </p:grpSp>
        </p:grpSp>
        <p:grpSp>
          <p:nvGrpSpPr>
            <p:cNvPr id="152" name="Group 151"/>
            <p:cNvGrpSpPr/>
            <p:nvPr/>
          </p:nvGrpSpPr>
          <p:grpSpPr>
            <a:xfrm>
              <a:off x="5121275" y="1600200"/>
              <a:ext cx="1222375" cy="1219200"/>
              <a:chOff x="5121275" y="1600200"/>
              <a:chExt cx="1222375" cy="1219200"/>
            </a:xfrm>
          </p:grpSpPr>
          <p:grpSp>
            <p:nvGrpSpPr>
              <p:cNvPr id="153" name="Group 152"/>
              <p:cNvGrpSpPr/>
              <p:nvPr/>
            </p:nvGrpSpPr>
            <p:grpSpPr>
              <a:xfrm>
                <a:off x="5121275" y="2362200"/>
                <a:ext cx="1219200" cy="457200"/>
                <a:chOff x="5257800" y="1447800"/>
                <a:chExt cx="1219200" cy="457200"/>
              </a:xfrm>
            </p:grpSpPr>
            <p:sp>
              <p:nvSpPr>
                <p:cNvPr id="162" name="Cube 16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63" name="Cube 16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64" name="Cube 16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grpSp>
          <p:grpSp>
            <p:nvGrpSpPr>
              <p:cNvPr id="154" name="Group 153"/>
              <p:cNvGrpSpPr/>
              <p:nvPr/>
            </p:nvGrpSpPr>
            <p:grpSpPr>
              <a:xfrm>
                <a:off x="5121275" y="1978025"/>
                <a:ext cx="1219200" cy="457200"/>
                <a:chOff x="5257800" y="1447800"/>
                <a:chExt cx="1219200" cy="457200"/>
              </a:xfrm>
            </p:grpSpPr>
            <p:sp>
              <p:nvSpPr>
                <p:cNvPr id="159" name="Cube 15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60" name="Cube 15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61" name="Cube 16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grpSp>
          <p:grpSp>
            <p:nvGrpSpPr>
              <p:cNvPr id="155" name="Group 154"/>
              <p:cNvGrpSpPr/>
              <p:nvPr/>
            </p:nvGrpSpPr>
            <p:grpSpPr>
              <a:xfrm>
                <a:off x="5124450" y="1600200"/>
                <a:ext cx="1219200" cy="457200"/>
                <a:chOff x="5257800" y="1447800"/>
                <a:chExt cx="1219200" cy="457200"/>
              </a:xfrm>
            </p:grpSpPr>
            <p:sp>
              <p:nvSpPr>
                <p:cNvPr id="156" name="Cube 15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57" name="Cube 15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58" name="Cube 15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grpSp>
        </p:grpSp>
      </p:grpSp>
      <p:pic>
        <p:nvPicPr>
          <p:cNvPr id="191" name="Picture 190"/>
          <p:cNvPicPr>
            <a:picLocks noChangeAspect="1"/>
          </p:cNvPicPr>
          <p:nvPr/>
        </p:nvPicPr>
        <p:blipFill>
          <a:blip r:embed="rId4"/>
          <a:stretch>
            <a:fillRect/>
          </a:stretch>
        </p:blipFill>
        <p:spPr>
          <a:xfrm>
            <a:off x="6815488" y="2448584"/>
            <a:ext cx="619953" cy="1166969"/>
          </a:xfrm>
          <a:prstGeom prst="rect">
            <a:avLst/>
          </a:prstGeom>
        </p:spPr>
      </p:pic>
      <p:grpSp>
        <p:nvGrpSpPr>
          <p:cNvPr id="192" name="Group 191"/>
          <p:cNvGrpSpPr/>
          <p:nvPr/>
        </p:nvGrpSpPr>
        <p:grpSpPr>
          <a:xfrm>
            <a:off x="6613582" y="3168459"/>
            <a:ext cx="531118" cy="565341"/>
            <a:chOff x="350181" y="5216063"/>
            <a:chExt cx="1385754" cy="1475048"/>
          </a:xfrm>
        </p:grpSpPr>
        <p:grpSp>
          <p:nvGrpSpPr>
            <p:cNvPr id="193" name="Group 192"/>
            <p:cNvGrpSpPr>
              <a:grpSpLocks noChangeAspect="1"/>
            </p:cNvGrpSpPr>
            <p:nvPr/>
          </p:nvGrpSpPr>
          <p:grpSpPr>
            <a:xfrm>
              <a:off x="869024" y="5216063"/>
              <a:ext cx="866911" cy="1146375"/>
              <a:chOff x="5025896" y="1506904"/>
              <a:chExt cx="1204130" cy="1592303"/>
            </a:xfrm>
          </p:grpSpPr>
          <p:grpSp>
            <p:nvGrpSpPr>
              <p:cNvPr id="203"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21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sp>
              <p:nvSpPr>
                <p:cNvPr id="21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grpSp>
          <p:grpSp>
            <p:nvGrpSpPr>
              <p:cNvPr id="204" name="Group 4"/>
              <p:cNvGrpSpPr>
                <a:grpSpLocks noChangeAspect="1"/>
              </p:cNvGrpSpPr>
              <p:nvPr/>
            </p:nvGrpSpPr>
            <p:grpSpPr bwMode="auto">
              <a:xfrm>
                <a:off x="5142186" y="1956191"/>
                <a:ext cx="914400" cy="914400"/>
                <a:chOff x="2566" y="1322"/>
                <a:chExt cx="576" cy="576"/>
              </a:xfrm>
            </p:grpSpPr>
            <p:sp>
              <p:nvSpPr>
                <p:cNvPr id="205"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sp>
              <p:nvSpPr>
                <p:cNvPr id="206"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sp>
              <p:nvSpPr>
                <p:cNvPr id="207"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sp>
              <p:nvSpPr>
                <p:cNvPr id="208"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sp>
              <p:nvSpPr>
                <p:cNvPr id="209"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grpSp>
        </p:grpSp>
        <p:grpSp>
          <p:nvGrpSpPr>
            <p:cNvPr id="194" name="Group 193"/>
            <p:cNvGrpSpPr>
              <a:grpSpLocks noChangeAspect="1"/>
            </p:cNvGrpSpPr>
            <p:nvPr/>
          </p:nvGrpSpPr>
          <p:grpSpPr>
            <a:xfrm>
              <a:off x="350181" y="5544736"/>
              <a:ext cx="866911" cy="1146375"/>
              <a:chOff x="3344266" y="1513537"/>
              <a:chExt cx="1204130" cy="1592303"/>
            </a:xfrm>
          </p:grpSpPr>
          <p:grpSp>
            <p:nvGrpSpPr>
              <p:cNvPr id="195"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201"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sp>
              <p:nvSpPr>
                <p:cNvPr id="20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grpSp>
          <p:grpSp>
            <p:nvGrpSpPr>
              <p:cNvPr id="196" name="Group 195"/>
              <p:cNvGrpSpPr>
                <a:grpSpLocks noChangeAspect="1"/>
              </p:cNvGrpSpPr>
              <p:nvPr/>
            </p:nvGrpSpPr>
            <p:grpSpPr bwMode="auto">
              <a:xfrm>
                <a:off x="3594895" y="1970478"/>
                <a:ext cx="809625" cy="809625"/>
                <a:chOff x="1610" y="1348"/>
                <a:chExt cx="510" cy="510"/>
              </a:xfrm>
            </p:grpSpPr>
            <p:sp>
              <p:nvSpPr>
                <p:cNvPr id="197"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sp>
              <p:nvSpPr>
                <p:cNvPr id="198"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sp>
              <p:nvSpPr>
                <p:cNvPr id="199"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sp>
              <p:nvSpPr>
                <p:cNvPr id="200"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u="sng" dirty="0">
                    <a:solidFill>
                      <a:srgbClr val="000000"/>
                    </a:solidFill>
                  </a:endParaRPr>
                </a:p>
              </p:txBody>
            </p:sp>
          </p:grpSp>
        </p:grpSp>
      </p:grpSp>
    </p:spTree>
    <p:custDataLst>
      <p:tags r:id="rId1"/>
    </p:custDataLst>
    <p:extLst>
      <p:ext uri="{BB962C8B-B14F-4D97-AF65-F5344CB8AC3E}">
        <p14:creationId xmlns:p14="http://schemas.microsoft.com/office/powerpoint/2010/main" val="328984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47fc0f9-e37b-4192-a554-5804c70af1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Scaling Out a BI Solution</a:t>
            </a:r>
            <a:endParaRPr lang="en-GB" dirty="0"/>
          </a:p>
        </p:txBody>
      </p:sp>
      <p:sp>
        <p:nvSpPr>
          <p:cNvPr id="4" name="TextBox 3"/>
          <p:cNvSpPr txBox="1"/>
          <p:nvPr/>
        </p:nvSpPr>
        <p:spPr>
          <a:xfrm>
            <a:off x="4831462" y="996315"/>
            <a:ext cx="1888274"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Analysis Services</a:t>
            </a:r>
            <a:endParaRPr lang="en-US" b="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1266217" y="998265"/>
            <a:ext cx="1856214"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Data Warehouse</a:t>
            </a:r>
            <a:endParaRPr lang="en-US" b="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825083" y="6251954"/>
            <a:ext cx="2192652"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Integration Services</a:t>
            </a:r>
            <a:endParaRPr lang="en-US" b="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5165429" y="6251954"/>
            <a:ext cx="2082493"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Reporting Services</a:t>
            </a:r>
            <a:endParaRPr lang="en-US" b="0" dirty="0">
              <a:solidFill>
                <a:srgbClr val="000000"/>
              </a:solidFill>
              <a:latin typeface="Segoe UI" panose="020B0502040204020203" pitchFamily="34" charset="0"/>
              <a:cs typeface="Segoe UI" panose="020B0502040204020203" pitchFamily="34" charset="0"/>
            </a:endParaRPr>
          </a:p>
        </p:txBody>
      </p:sp>
      <p:grpSp>
        <p:nvGrpSpPr>
          <p:cNvPr id="8" name="Group 7" descr="Diagram shows a number of servers, each interconnected, and running different processes in a BI Solution." title="Scaling Out Architecture"/>
          <p:cNvGrpSpPr/>
          <p:nvPr/>
        </p:nvGrpSpPr>
        <p:grpSpPr>
          <a:xfrm>
            <a:off x="491034" y="1624299"/>
            <a:ext cx="8185102" cy="4541050"/>
            <a:chOff x="491034" y="1624299"/>
            <a:chExt cx="8185102" cy="4541050"/>
          </a:xfrm>
        </p:grpSpPr>
        <p:cxnSp>
          <p:nvCxnSpPr>
            <p:cNvPr id="9" name="Straight Connector 8"/>
            <p:cNvCxnSpPr/>
            <p:nvPr/>
          </p:nvCxnSpPr>
          <p:spPr bwMode="auto">
            <a:xfrm>
              <a:off x="5268772" y="5771724"/>
              <a:ext cx="180909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bwMode="auto">
            <a:xfrm>
              <a:off x="2824282" y="2487647"/>
              <a:ext cx="244449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bwMode="auto">
            <a:xfrm>
              <a:off x="2223580" y="3244719"/>
              <a:ext cx="0" cy="91810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Elbow Connector 11"/>
            <p:cNvCxnSpPr>
              <a:endCxn id="23" idx="3"/>
            </p:cNvCxnSpPr>
            <p:nvPr/>
          </p:nvCxnSpPr>
          <p:spPr bwMode="auto">
            <a:xfrm rot="5400000">
              <a:off x="4908221" y="4077867"/>
              <a:ext cx="1606965" cy="464578"/>
            </a:xfrm>
            <a:prstGeom prst="bentConnector2">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15" idx="3"/>
              <a:endCxn id="23" idx="1"/>
            </p:cNvCxnSpPr>
            <p:nvPr/>
          </p:nvCxnSpPr>
          <p:spPr bwMode="auto">
            <a:xfrm>
              <a:off x="2835811" y="2490737"/>
              <a:ext cx="1709302" cy="2622902"/>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Straight Connector 45"/>
            <p:cNvCxnSpPr/>
            <p:nvPr/>
          </p:nvCxnSpPr>
          <p:spPr bwMode="auto">
            <a:xfrm rot="5400000">
              <a:off x="1171571" y="3841136"/>
              <a:ext cx="810323" cy="237162"/>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4"/>
            <a:stretch>
              <a:fillRect/>
            </a:stretch>
          </p:blipFill>
          <p:spPr>
            <a:xfrm>
              <a:off x="1921409" y="1630124"/>
              <a:ext cx="914402" cy="1721225"/>
            </a:xfrm>
            <a:prstGeom prst="rect">
              <a:avLst/>
            </a:prstGeom>
          </p:spPr>
        </p:pic>
        <p:pic>
          <p:nvPicPr>
            <p:cNvPr id="16" name="Picture 15"/>
            <p:cNvPicPr>
              <a:picLocks noChangeAspect="1"/>
            </p:cNvPicPr>
            <p:nvPr/>
          </p:nvPicPr>
          <p:blipFill>
            <a:blip r:embed="rId4"/>
            <a:stretch>
              <a:fillRect/>
            </a:stretch>
          </p:blipFill>
          <p:spPr>
            <a:xfrm>
              <a:off x="1358359" y="1724263"/>
              <a:ext cx="914402" cy="1721225"/>
            </a:xfrm>
            <a:prstGeom prst="rect">
              <a:avLst/>
            </a:prstGeom>
            <a:effectLst>
              <a:outerShdw blurRad="50800" dist="38100" dir="2700000" algn="tl" rotWithShape="0">
                <a:prstClr val="black">
                  <a:alpha val="40000"/>
                </a:prstClr>
              </a:outerShdw>
            </a:effectLst>
          </p:spPr>
        </p:pic>
        <p:grpSp>
          <p:nvGrpSpPr>
            <p:cNvPr id="17" name="Group 16"/>
            <p:cNvGrpSpPr>
              <a:grpSpLocks noChangeAspect="1"/>
            </p:cNvGrpSpPr>
            <p:nvPr/>
          </p:nvGrpSpPr>
          <p:grpSpPr>
            <a:xfrm>
              <a:off x="727705" y="2756162"/>
              <a:ext cx="828713" cy="853830"/>
              <a:chOff x="808037" y="2079361"/>
              <a:chExt cx="1684865" cy="1735930"/>
            </a:xfrm>
          </p:grpSpPr>
          <p:sp>
            <p:nvSpPr>
              <p:cNvPr id="142" name="Flowchart: Magnetic Disk 141"/>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43" name="Oval 142"/>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lowchart: Magnetic Disk 143"/>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45" name="Oval 144"/>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a:grpSpLocks noChangeAspect="1"/>
            </p:cNvGrpSpPr>
            <p:nvPr/>
          </p:nvGrpSpPr>
          <p:grpSpPr>
            <a:xfrm>
              <a:off x="727705" y="2006578"/>
              <a:ext cx="828713" cy="853830"/>
              <a:chOff x="808037" y="2079361"/>
              <a:chExt cx="1684865" cy="1735930"/>
            </a:xfrm>
          </p:grpSpPr>
          <p:sp>
            <p:nvSpPr>
              <p:cNvPr id="138" name="Flowchart: Magnetic Disk 137"/>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9" name="Oval 138"/>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lowchart: Magnetic Disk 139"/>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41" name="Oval 140"/>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p:nvPr/>
          </p:nvGrpSpPr>
          <p:grpSpPr>
            <a:xfrm>
              <a:off x="4559875" y="1624299"/>
              <a:ext cx="1967067" cy="2121871"/>
              <a:chOff x="5728935" y="2528208"/>
              <a:chExt cx="1312469" cy="1415758"/>
            </a:xfrm>
          </p:grpSpPr>
          <p:pic>
            <p:nvPicPr>
              <p:cNvPr id="54" name="Picture 53"/>
              <p:cNvPicPr>
                <a:picLocks noChangeAspect="1"/>
              </p:cNvPicPr>
              <p:nvPr/>
            </p:nvPicPr>
            <p:blipFill>
              <a:blip r:embed="rId4"/>
              <a:stretch>
                <a:fillRect/>
              </a:stretch>
            </p:blipFill>
            <p:spPr>
              <a:xfrm>
                <a:off x="6421451" y="2528208"/>
                <a:ext cx="619953" cy="1166969"/>
              </a:xfrm>
              <a:prstGeom prst="rect">
                <a:avLst/>
              </a:prstGeom>
            </p:spPr>
          </p:pic>
          <p:pic>
            <p:nvPicPr>
              <p:cNvPr id="55" name="Picture 54"/>
              <p:cNvPicPr>
                <a:picLocks noChangeAspect="1"/>
              </p:cNvPicPr>
              <p:nvPr/>
            </p:nvPicPr>
            <p:blipFill>
              <a:blip r:embed="rId4"/>
              <a:stretch>
                <a:fillRect/>
              </a:stretch>
            </p:blipFill>
            <p:spPr>
              <a:xfrm>
                <a:off x="6032495" y="2614544"/>
                <a:ext cx="619953" cy="1166969"/>
              </a:xfrm>
              <a:prstGeom prst="rect">
                <a:avLst/>
              </a:prstGeom>
              <a:effectLst>
                <a:outerShdw blurRad="50800" dist="38100" dir="2700000" algn="tl" rotWithShape="0">
                  <a:prstClr val="black">
                    <a:alpha val="40000"/>
                  </a:prstClr>
                </a:outerShdw>
              </a:effectLst>
            </p:spPr>
          </p:pic>
          <p:grpSp>
            <p:nvGrpSpPr>
              <p:cNvPr id="56" name="Group 55"/>
              <p:cNvGrpSpPr>
                <a:grpSpLocks noChangeAspect="1"/>
              </p:cNvGrpSpPr>
              <p:nvPr/>
            </p:nvGrpSpPr>
            <p:grpSpPr>
              <a:xfrm>
                <a:off x="5728935" y="3465996"/>
                <a:ext cx="472991" cy="477970"/>
                <a:chOff x="5121275" y="1295400"/>
                <a:chExt cx="1508125" cy="1524000"/>
              </a:xfrm>
            </p:grpSpPr>
            <p:grpSp>
              <p:nvGrpSpPr>
                <p:cNvPr id="98" name="Group 97"/>
                <p:cNvGrpSpPr/>
                <p:nvPr/>
              </p:nvGrpSpPr>
              <p:grpSpPr>
                <a:xfrm>
                  <a:off x="5264150" y="1295400"/>
                  <a:ext cx="1365250" cy="1370012"/>
                  <a:chOff x="5264150" y="1295400"/>
                  <a:chExt cx="1365250" cy="1370012"/>
                </a:xfrm>
              </p:grpSpPr>
              <p:grpSp>
                <p:nvGrpSpPr>
                  <p:cNvPr id="112" name="Group 111"/>
                  <p:cNvGrpSpPr/>
                  <p:nvPr/>
                </p:nvGrpSpPr>
                <p:grpSpPr>
                  <a:xfrm>
                    <a:off x="5264150" y="2057400"/>
                    <a:ext cx="1365250" cy="608012"/>
                    <a:chOff x="5264150" y="2057400"/>
                    <a:chExt cx="1365250" cy="608012"/>
                  </a:xfrm>
                </p:grpSpPr>
                <p:grpSp>
                  <p:nvGrpSpPr>
                    <p:cNvPr id="130" name="Group 129"/>
                    <p:cNvGrpSpPr/>
                    <p:nvPr/>
                  </p:nvGrpSpPr>
                  <p:grpSpPr>
                    <a:xfrm>
                      <a:off x="5410200" y="2057400"/>
                      <a:ext cx="1219200" cy="457200"/>
                      <a:chOff x="5257800" y="1447800"/>
                      <a:chExt cx="1219200" cy="457200"/>
                    </a:xfrm>
                  </p:grpSpPr>
                  <p:sp>
                    <p:nvSpPr>
                      <p:cNvPr id="135" name="Cube 13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6" name="Cube 13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7" name="Cube 13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31" name="Group 130"/>
                    <p:cNvGrpSpPr/>
                    <p:nvPr/>
                  </p:nvGrpSpPr>
                  <p:grpSpPr>
                    <a:xfrm>
                      <a:off x="5264150" y="2208212"/>
                      <a:ext cx="1219200" cy="457200"/>
                      <a:chOff x="5257800" y="1447800"/>
                      <a:chExt cx="1219200" cy="457200"/>
                    </a:xfrm>
                  </p:grpSpPr>
                  <p:sp>
                    <p:nvSpPr>
                      <p:cNvPr id="132" name="Cube 13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3" name="Cube 13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4" name="Cube 13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nvGrpSpPr>
                  <p:cNvPr id="113" name="Group 112"/>
                  <p:cNvGrpSpPr/>
                  <p:nvPr/>
                </p:nvGrpSpPr>
                <p:grpSpPr>
                  <a:xfrm>
                    <a:off x="5264150" y="1295400"/>
                    <a:ext cx="1365250" cy="990600"/>
                    <a:chOff x="5264150" y="1295400"/>
                    <a:chExt cx="1365250" cy="990600"/>
                  </a:xfrm>
                </p:grpSpPr>
                <p:grpSp>
                  <p:nvGrpSpPr>
                    <p:cNvPr id="114" name="Group 113"/>
                    <p:cNvGrpSpPr/>
                    <p:nvPr/>
                  </p:nvGrpSpPr>
                  <p:grpSpPr>
                    <a:xfrm>
                      <a:off x="5410200" y="1676400"/>
                      <a:ext cx="1219200" cy="457200"/>
                      <a:chOff x="5257800" y="1447800"/>
                      <a:chExt cx="1219200" cy="457200"/>
                    </a:xfrm>
                  </p:grpSpPr>
                  <p:sp>
                    <p:nvSpPr>
                      <p:cNvPr id="127" name="Cube 12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8" name="Cube 12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9" name="Cube 12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15" name="Group 114"/>
                    <p:cNvGrpSpPr/>
                    <p:nvPr/>
                  </p:nvGrpSpPr>
                  <p:grpSpPr>
                    <a:xfrm>
                      <a:off x="5410200" y="1295400"/>
                      <a:ext cx="1219200" cy="457200"/>
                      <a:chOff x="5257800" y="1447800"/>
                      <a:chExt cx="1219200" cy="457200"/>
                    </a:xfrm>
                  </p:grpSpPr>
                  <p:sp>
                    <p:nvSpPr>
                      <p:cNvPr id="124" name="Cube 12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5" name="Cube 12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6" name="Cube 12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16" name="Group 115"/>
                    <p:cNvGrpSpPr/>
                    <p:nvPr/>
                  </p:nvGrpSpPr>
                  <p:grpSpPr>
                    <a:xfrm>
                      <a:off x="5264150" y="1828800"/>
                      <a:ext cx="1219200" cy="457200"/>
                      <a:chOff x="5257800" y="1447800"/>
                      <a:chExt cx="1219200" cy="457200"/>
                    </a:xfrm>
                  </p:grpSpPr>
                  <p:sp>
                    <p:nvSpPr>
                      <p:cNvPr id="121" name="Cube 12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2" name="Cube 12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3" name="Cube 12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17" name="Group 116"/>
                    <p:cNvGrpSpPr/>
                    <p:nvPr/>
                  </p:nvGrpSpPr>
                  <p:grpSpPr>
                    <a:xfrm>
                      <a:off x="5264150" y="1447800"/>
                      <a:ext cx="1219200" cy="457200"/>
                      <a:chOff x="5257800" y="1447800"/>
                      <a:chExt cx="1219200" cy="457200"/>
                    </a:xfrm>
                  </p:grpSpPr>
                  <p:sp>
                    <p:nvSpPr>
                      <p:cNvPr id="118" name="Cube 11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9" name="Cube 11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0" name="Cube 11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99" name="Group 98"/>
                <p:cNvGrpSpPr/>
                <p:nvPr/>
              </p:nvGrpSpPr>
              <p:grpSpPr>
                <a:xfrm>
                  <a:off x="5121275" y="1600200"/>
                  <a:ext cx="1222375" cy="1219200"/>
                  <a:chOff x="5121275" y="1600200"/>
                  <a:chExt cx="1222375" cy="1219200"/>
                </a:xfrm>
              </p:grpSpPr>
              <p:grpSp>
                <p:nvGrpSpPr>
                  <p:cNvPr id="100" name="Group 99"/>
                  <p:cNvGrpSpPr/>
                  <p:nvPr/>
                </p:nvGrpSpPr>
                <p:grpSpPr>
                  <a:xfrm>
                    <a:off x="5121275" y="2362200"/>
                    <a:ext cx="1219200" cy="457200"/>
                    <a:chOff x="5257800" y="1447800"/>
                    <a:chExt cx="1219200" cy="457200"/>
                  </a:xfrm>
                </p:grpSpPr>
                <p:sp>
                  <p:nvSpPr>
                    <p:cNvPr id="109" name="Cube 10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0" name="Cube 10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1" name="Cube 11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01" name="Group 100"/>
                  <p:cNvGrpSpPr/>
                  <p:nvPr/>
                </p:nvGrpSpPr>
                <p:grpSpPr>
                  <a:xfrm>
                    <a:off x="5121275" y="1978025"/>
                    <a:ext cx="1219200" cy="457200"/>
                    <a:chOff x="5257800" y="1447800"/>
                    <a:chExt cx="1219200" cy="457200"/>
                  </a:xfrm>
                </p:grpSpPr>
                <p:sp>
                  <p:nvSpPr>
                    <p:cNvPr id="106" name="Cube 10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7" name="Cube 10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8" name="Cube 10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02" name="Group 101"/>
                  <p:cNvGrpSpPr/>
                  <p:nvPr/>
                </p:nvGrpSpPr>
                <p:grpSpPr>
                  <a:xfrm>
                    <a:off x="5124450" y="1600200"/>
                    <a:ext cx="1219200" cy="457200"/>
                    <a:chOff x="5257800" y="1447800"/>
                    <a:chExt cx="1219200" cy="457200"/>
                  </a:xfrm>
                </p:grpSpPr>
                <p:sp>
                  <p:nvSpPr>
                    <p:cNvPr id="103" name="Cube 10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4" name="Cube 10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5" name="Cube 10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57" name="Group 56"/>
              <p:cNvGrpSpPr>
                <a:grpSpLocks noChangeAspect="1"/>
              </p:cNvGrpSpPr>
              <p:nvPr/>
            </p:nvGrpSpPr>
            <p:grpSpPr>
              <a:xfrm>
                <a:off x="5728935" y="3039998"/>
                <a:ext cx="472991" cy="477970"/>
                <a:chOff x="5121275" y="1295400"/>
                <a:chExt cx="1508125" cy="1524000"/>
              </a:xfrm>
            </p:grpSpPr>
            <p:grpSp>
              <p:nvGrpSpPr>
                <p:cNvPr id="58" name="Group 57"/>
                <p:cNvGrpSpPr/>
                <p:nvPr/>
              </p:nvGrpSpPr>
              <p:grpSpPr>
                <a:xfrm>
                  <a:off x="5264150" y="1295400"/>
                  <a:ext cx="1365250" cy="1370012"/>
                  <a:chOff x="5264150" y="1295400"/>
                  <a:chExt cx="1365250" cy="1370012"/>
                </a:xfrm>
              </p:grpSpPr>
              <p:grpSp>
                <p:nvGrpSpPr>
                  <p:cNvPr id="72" name="Group 71"/>
                  <p:cNvGrpSpPr/>
                  <p:nvPr/>
                </p:nvGrpSpPr>
                <p:grpSpPr>
                  <a:xfrm>
                    <a:off x="5264150" y="2057400"/>
                    <a:ext cx="1365250" cy="608012"/>
                    <a:chOff x="5264150" y="2057400"/>
                    <a:chExt cx="1365250" cy="608012"/>
                  </a:xfrm>
                </p:grpSpPr>
                <p:grpSp>
                  <p:nvGrpSpPr>
                    <p:cNvPr id="90" name="Group 89"/>
                    <p:cNvGrpSpPr/>
                    <p:nvPr/>
                  </p:nvGrpSpPr>
                  <p:grpSpPr>
                    <a:xfrm>
                      <a:off x="5410200" y="2057400"/>
                      <a:ext cx="1219200" cy="457200"/>
                      <a:chOff x="5257800" y="1447800"/>
                      <a:chExt cx="1219200" cy="457200"/>
                    </a:xfrm>
                  </p:grpSpPr>
                  <p:sp>
                    <p:nvSpPr>
                      <p:cNvPr id="95" name="Cube 9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6" name="Cube 9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7" name="Cube 9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91" name="Group 90"/>
                    <p:cNvGrpSpPr/>
                    <p:nvPr/>
                  </p:nvGrpSpPr>
                  <p:grpSpPr>
                    <a:xfrm>
                      <a:off x="5264150" y="2208212"/>
                      <a:ext cx="1219200" cy="457200"/>
                      <a:chOff x="5257800" y="1447800"/>
                      <a:chExt cx="1219200" cy="457200"/>
                    </a:xfrm>
                  </p:grpSpPr>
                  <p:sp>
                    <p:nvSpPr>
                      <p:cNvPr id="92" name="Cube 9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3" name="Cube 9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4" name="Cube 9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nvGrpSpPr>
                  <p:cNvPr id="73" name="Group 72"/>
                  <p:cNvGrpSpPr/>
                  <p:nvPr/>
                </p:nvGrpSpPr>
                <p:grpSpPr>
                  <a:xfrm>
                    <a:off x="5264150" y="1295400"/>
                    <a:ext cx="1365250" cy="990600"/>
                    <a:chOff x="5264150" y="1295400"/>
                    <a:chExt cx="1365250" cy="990600"/>
                  </a:xfrm>
                </p:grpSpPr>
                <p:grpSp>
                  <p:nvGrpSpPr>
                    <p:cNvPr id="74" name="Group 73"/>
                    <p:cNvGrpSpPr/>
                    <p:nvPr/>
                  </p:nvGrpSpPr>
                  <p:grpSpPr>
                    <a:xfrm>
                      <a:off x="5410200" y="1676400"/>
                      <a:ext cx="1219200" cy="457200"/>
                      <a:chOff x="5257800" y="1447800"/>
                      <a:chExt cx="1219200" cy="457200"/>
                    </a:xfrm>
                  </p:grpSpPr>
                  <p:sp>
                    <p:nvSpPr>
                      <p:cNvPr id="87" name="Cube 8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8" name="Cube 8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9" name="Cube 8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5" name="Group 74"/>
                    <p:cNvGrpSpPr/>
                    <p:nvPr/>
                  </p:nvGrpSpPr>
                  <p:grpSpPr>
                    <a:xfrm>
                      <a:off x="5410200" y="1295400"/>
                      <a:ext cx="1219200" cy="457200"/>
                      <a:chOff x="5257800" y="1447800"/>
                      <a:chExt cx="1219200" cy="457200"/>
                    </a:xfrm>
                  </p:grpSpPr>
                  <p:sp>
                    <p:nvSpPr>
                      <p:cNvPr id="84" name="Cube 8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5" name="Cube 8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6" name="Cube 8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6" name="Group 75"/>
                    <p:cNvGrpSpPr/>
                    <p:nvPr/>
                  </p:nvGrpSpPr>
                  <p:grpSpPr>
                    <a:xfrm>
                      <a:off x="5264150" y="1828800"/>
                      <a:ext cx="1219200" cy="457200"/>
                      <a:chOff x="5257800" y="1447800"/>
                      <a:chExt cx="1219200" cy="457200"/>
                    </a:xfrm>
                  </p:grpSpPr>
                  <p:sp>
                    <p:nvSpPr>
                      <p:cNvPr id="81" name="Cube 8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2" name="Cube 8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3" name="Cube 8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7" name="Group 76"/>
                    <p:cNvGrpSpPr/>
                    <p:nvPr/>
                  </p:nvGrpSpPr>
                  <p:grpSpPr>
                    <a:xfrm>
                      <a:off x="5264150" y="1447800"/>
                      <a:ext cx="1219200" cy="457200"/>
                      <a:chOff x="5257800" y="1447800"/>
                      <a:chExt cx="1219200" cy="457200"/>
                    </a:xfrm>
                  </p:grpSpPr>
                  <p:sp>
                    <p:nvSpPr>
                      <p:cNvPr id="78" name="Cube 7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9" name="Cube 7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0" name="Cube 7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59" name="Group 58"/>
                <p:cNvGrpSpPr/>
                <p:nvPr/>
              </p:nvGrpSpPr>
              <p:grpSpPr>
                <a:xfrm>
                  <a:off x="5121275" y="1600200"/>
                  <a:ext cx="1222375" cy="1219200"/>
                  <a:chOff x="5121275" y="1600200"/>
                  <a:chExt cx="1222375" cy="1219200"/>
                </a:xfrm>
              </p:grpSpPr>
              <p:grpSp>
                <p:nvGrpSpPr>
                  <p:cNvPr id="60" name="Group 59"/>
                  <p:cNvGrpSpPr/>
                  <p:nvPr/>
                </p:nvGrpSpPr>
                <p:grpSpPr>
                  <a:xfrm>
                    <a:off x="5121275" y="2362200"/>
                    <a:ext cx="1219200" cy="457200"/>
                    <a:chOff x="5257800" y="1447800"/>
                    <a:chExt cx="1219200" cy="457200"/>
                  </a:xfrm>
                </p:grpSpPr>
                <p:sp>
                  <p:nvSpPr>
                    <p:cNvPr id="69" name="Cube 6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0" name="Cube 6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1" name="Cube 7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61" name="Group 60"/>
                  <p:cNvGrpSpPr/>
                  <p:nvPr/>
                </p:nvGrpSpPr>
                <p:grpSpPr>
                  <a:xfrm>
                    <a:off x="5121275" y="1978025"/>
                    <a:ext cx="1219200" cy="457200"/>
                    <a:chOff x="5257800" y="1447800"/>
                    <a:chExt cx="1219200" cy="457200"/>
                  </a:xfrm>
                </p:grpSpPr>
                <p:sp>
                  <p:nvSpPr>
                    <p:cNvPr id="66" name="Cube 6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7" name="Cube 6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8" name="Cube 6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62" name="Group 61"/>
                  <p:cNvGrpSpPr/>
                  <p:nvPr/>
                </p:nvGrpSpPr>
                <p:grpSpPr>
                  <a:xfrm>
                    <a:off x="5124450" y="1600200"/>
                    <a:ext cx="1219200" cy="457200"/>
                    <a:chOff x="5257800" y="1447800"/>
                    <a:chExt cx="1219200" cy="457200"/>
                  </a:xfrm>
                </p:grpSpPr>
                <p:sp>
                  <p:nvSpPr>
                    <p:cNvPr id="63" name="Cube 6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4" name="Cube 6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5" name="Cube 6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grpSp>
          <p:nvGrpSpPr>
            <p:cNvPr id="20" name="Group 19"/>
            <p:cNvGrpSpPr/>
            <p:nvPr/>
          </p:nvGrpSpPr>
          <p:grpSpPr>
            <a:xfrm>
              <a:off x="491034" y="4121554"/>
              <a:ext cx="2081925" cy="2038986"/>
              <a:chOff x="7480833" y="412996"/>
              <a:chExt cx="1389845" cy="1361180"/>
            </a:xfrm>
          </p:grpSpPr>
          <p:pic>
            <p:nvPicPr>
              <p:cNvPr id="48" name="Picture 47"/>
              <p:cNvPicPr>
                <a:picLocks noChangeAspect="1"/>
              </p:cNvPicPr>
              <p:nvPr/>
            </p:nvPicPr>
            <p:blipFill>
              <a:blip r:embed="rId4"/>
              <a:stretch>
                <a:fillRect/>
              </a:stretch>
            </p:blipFill>
            <p:spPr>
              <a:xfrm>
                <a:off x="8250725" y="412996"/>
                <a:ext cx="619953" cy="1166969"/>
              </a:xfrm>
              <a:prstGeom prst="rect">
                <a:avLst/>
              </a:prstGeom>
            </p:spPr>
          </p:pic>
          <p:pic>
            <p:nvPicPr>
              <p:cNvPr id="49" name="Picture 48"/>
              <p:cNvPicPr>
                <a:picLocks noChangeAspect="1"/>
              </p:cNvPicPr>
              <p:nvPr/>
            </p:nvPicPr>
            <p:blipFill>
              <a:blip r:embed="rId4"/>
              <a:stretch>
                <a:fillRect/>
              </a:stretch>
            </p:blipFill>
            <p:spPr>
              <a:xfrm>
                <a:off x="7894637" y="488261"/>
                <a:ext cx="619953" cy="1166969"/>
              </a:xfrm>
              <a:prstGeom prst="rect">
                <a:avLst/>
              </a:prstGeom>
              <a:effectLst>
                <a:outerShdw blurRad="50800" dist="38100" dir="2700000" algn="tl" rotWithShape="0">
                  <a:prstClr val="black">
                    <a:alpha val="40000"/>
                  </a:prstClr>
                </a:outerShdw>
              </a:effectLst>
            </p:spPr>
          </p:pic>
          <p:grpSp>
            <p:nvGrpSpPr>
              <p:cNvPr id="50" name="Group 49"/>
              <p:cNvGrpSpPr/>
              <p:nvPr/>
            </p:nvGrpSpPr>
            <p:grpSpPr>
              <a:xfrm>
                <a:off x="7480833" y="1145453"/>
                <a:ext cx="994525" cy="628723"/>
                <a:chOff x="3784563" y="2854325"/>
                <a:chExt cx="1243013" cy="785813"/>
              </a:xfrm>
            </p:grpSpPr>
            <p:sp>
              <p:nvSpPr>
                <p:cNvPr id="51" name="Freeform 36"/>
                <p:cNvSpPr>
                  <a:spLocks noEditPoints="1"/>
                </p:cNvSpPr>
                <p:nvPr/>
              </p:nvSpPr>
              <p:spPr bwMode="auto">
                <a:xfrm>
                  <a:off x="4129051" y="3303588"/>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52" name="Freeform 37"/>
                <p:cNvSpPr>
                  <a:spLocks noEditPoints="1"/>
                </p:cNvSpPr>
                <p:nvPr/>
              </p:nvSpPr>
              <p:spPr bwMode="auto">
                <a:xfrm>
                  <a:off x="3784563" y="3267075"/>
                  <a:ext cx="350838" cy="3556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53" name="Freeform 38"/>
                <p:cNvSpPr>
                  <a:spLocks noEditPoints="1"/>
                </p:cNvSpPr>
                <p:nvPr/>
              </p:nvSpPr>
              <p:spPr bwMode="auto">
                <a:xfrm>
                  <a:off x="4356063" y="2854325"/>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grpSp>
        </p:grpSp>
        <p:grpSp>
          <p:nvGrpSpPr>
            <p:cNvPr id="21" name="Group 20"/>
            <p:cNvGrpSpPr/>
            <p:nvPr/>
          </p:nvGrpSpPr>
          <p:grpSpPr>
            <a:xfrm>
              <a:off x="6666936" y="4121555"/>
              <a:ext cx="2009200" cy="2043794"/>
              <a:chOff x="7569260" y="2499181"/>
              <a:chExt cx="1307292" cy="1329801"/>
            </a:xfrm>
          </p:grpSpPr>
          <p:pic>
            <p:nvPicPr>
              <p:cNvPr id="26" name="Picture 25"/>
              <p:cNvPicPr>
                <a:picLocks noChangeAspect="1"/>
              </p:cNvPicPr>
              <p:nvPr/>
            </p:nvPicPr>
            <p:blipFill>
              <a:blip r:embed="rId4"/>
              <a:stretch>
                <a:fillRect/>
              </a:stretch>
            </p:blipFill>
            <p:spPr>
              <a:xfrm>
                <a:off x="8256599" y="2499181"/>
                <a:ext cx="619953" cy="1166969"/>
              </a:xfrm>
              <a:prstGeom prst="rect">
                <a:avLst/>
              </a:prstGeom>
            </p:spPr>
          </p:pic>
          <p:pic>
            <p:nvPicPr>
              <p:cNvPr id="27" name="Picture 26"/>
              <p:cNvPicPr>
                <a:picLocks noChangeAspect="1"/>
              </p:cNvPicPr>
              <p:nvPr/>
            </p:nvPicPr>
            <p:blipFill>
              <a:blip r:embed="rId4"/>
              <a:stretch>
                <a:fillRect/>
              </a:stretch>
            </p:blipFill>
            <p:spPr>
              <a:xfrm>
                <a:off x="7894637" y="2614544"/>
                <a:ext cx="619953" cy="1166969"/>
              </a:xfrm>
              <a:prstGeom prst="rect">
                <a:avLst/>
              </a:prstGeom>
              <a:effectLst>
                <a:outerShdw blurRad="50800" dist="38100" dir="2700000" algn="tl" rotWithShape="0">
                  <a:prstClr val="black">
                    <a:alpha val="40000"/>
                  </a:prstClr>
                </a:outerShdw>
              </a:effectLst>
            </p:spPr>
          </p:pic>
          <p:grpSp>
            <p:nvGrpSpPr>
              <p:cNvPr id="28" name="Group 27"/>
              <p:cNvGrpSpPr/>
              <p:nvPr/>
            </p:nvGrpSpPr>
            <p:grpSpPr>
              <a:xfrm>
                <a:off x="7569260" y="3263641"/>
                <a:ext cx="531118" cy="565341"/>
                <a:chOff x="350181" y="5216063"/>
                <a:chExt cx="1385754" cy="1475048"/>
              </a:xfrm>
            </p:grpSpPr>
            <p:grpSp>
              <p:nvGrpSpPr>
                <p:cNvPr id="29" name="Group 28"/>
                <p:cNvGrpSpPr>
                  <a:grpSpLocks noChangeAspect="1"/>
                </p:cNvGrpSpPr>
                <p:nvPr/>
              </p:nvGrpSpPr>
              <p:grpSpPr>
                <a:xfrm>
                  <a:off x="869024" y="5216063"/>
                  <a:ext cx="866911" cy="1146375"/>
                  <a:chOff x="5025896" y="1506904"/>
                  <a:chExt cx="1204130" cy="1592303"/>
                </a:xfrm>
              </p:grpSpPr>
              <p:grpSp>
                <p:nvGrpSpPr>
                  <p:cNvPr id="39"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46"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40" name="Group 4"/>
                  <p:cNvGrpSpPr>
                    <a:grpSpLocks noChangeAspect="1"/>
                  </p:cNvGrpSpPr>
                  <p:nvPr/>
                </p:nvGrpSpPr>
                <p:grpSpPr bwMode="auto">
                  <a:xfrm>
                    <a:off x="5142186" y="1956191"/>
                    <a:ext cx="914400" cy="914400"/>
                    <a:chOff x="2566" y="1322"/>
                    <a:chExt cx="576" cy="576"/>
                  </a:xfrm>
                </p:grpSpPr>
                <p:sp>
                  <p:nvSpPr>
                    <p:cNvPr id="41"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2"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3"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4"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5"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30" name="Group 29"/>
                <p:cNvGrpSpPr>
                  <a:grpSpLocks noChangeAspect="1"/>
                </p:cNvGrpSpPr>
                <p:nvPr/>
              </p:nvGrpSpPr>
              <p:grpSpPr>
                <a:xfrm>
                  <a:off x="350181" y="5544736"/>
                  <a:ext cx="866911" cy="1146375"/>
                  <a:chOff x="3344266" y="1513537"/>
                  <a:chExt cx="1204130" cy="1592303"/>
                </a:xfrm>
              </p:grpSpPr>
              <p:grpSp>
                <p:nvGrpSpPr>
                  <p:cNvPr id="31"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37"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32" name="Group 31"/>
                  <p:cNvGrpSpPr>
                    <a:grpSpLocks noChangeAspect="1"/>
                  </p:cNvGrpSpPr>
                  <p:nvPr/>
                </p:nvGrpSpPr>
                <p:grpSpPr bwMode="auto">
                  <a:xfrm>
                    <a:off x="3594895" y="1970478"/>
                    <a:ext cx="809625" cy="809625"/>
                    <a:chOff x="1610" y="1348"/>
                    <a:chExt cx="510" cy="510"/>
                  </a:xfrm>
                </p:grpSpPr>
                <p:sp>
                  <p:nvSpPr>
                    <p:cNvPr id="33"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4"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5"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6"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grpSp>
        <p:grpSp>
          <p:nvGrpSpPr>
            <p:cNvPr id="22" name="Group 21"/>
            <p:cNvGrpSpPr/>
            <p:nvPr/>
          </p:nvGrpSpPr>
          <p:grpSpPr>
            <a:xfrm>
              <a:off x="3902596" y="4234298"/>
              <a:ext cx="1576818" cy="1926766"/>
              <a:chOff x="3559908" y="4036345"/>
              <a:chExt cx="1046294" cy="1278501"/>
            </a:xfrm>
          </p:grpSpPr>
          <p:pic>
            <p:nvPicPr>
              <p:cNvPr id="23" name="Picture 22"/>
              <p:cNvPicPr>
                <a:picLocks noChangeAspect="1"/>
              </p:cNvPicPr>
              <p:nvPr/>
            </p:nvPicPr>
            <p:blipFill>
              <a:blip r:embed="rId4"/>
              <a:stretch>
                <a:fillRect/>
              </a:stretch>
            </p:blipFill>
            <p:spPr>
              <a:xfrm>
                <a:off x="3986249" y="4036345"/>
                <a:ext cx="619953" cy="1166969"/>
              </a:xfrm>
              <a:prstGeom prst="rect">
                <a:avLst/>
              </a:prstGeom>
            </p:spPr>
          </p:pic>
          <p:sp>
            <p:nvSpPr>
              <p:cNvPr id="24" name="Flowchart: Magnetic Disk 23"/>
              <p:cNvSpPr/>
              <p:nvPr/>
            </p:nvSpPr>
            <p:spPr>
              <a:xfrm>
                <a:off x="3559908" y="4994920"/>
                <a:ext cx="560622" cy="31992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25" name="Oval 24"/>
              <p:cNvSpPr/>
              <p:nvPr/>
            </p:nvSpPr>
            <p:spPr bwMode="auto">
              <a:xfrm>
                <a:off x="3567526" y="4994920"/>
                <a:ext cx="536447" cy="10640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u="sng"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12660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ad6205d-2036-4122-8387-904e953b8e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 for High Availability</a:t>
            </a:r>
            <a:endParaRPr lang="en-GB" dirty="0"/>
          </a:p>
        </p:txBody>
      </p:sp>
      <p:sp>
        <p:nvSpPr>
          <p:cNvPr id="4" name="TextBox 3"/>
          <p:cNvSpPr txBox="1"/>
          <p:nvPr/>
        </p:nvSpPr>
        <p:spPr>
          <a:xfrm>
            <a:off x="768620" y="2350062"/>
            <a:ext cx="3601755" cy="954107"/>
          </a:xfrm>
          <a:prstGeom prst="rect">
            <a:avLst/>
          </a:prstGeom>
          <a:noFill/>
        </p:spPr>
        <p:txBody>
          <a:bodyPr wrap="none" rtlCol="0">
            <a:spAutoFit/>
          </a:bodyPr>
          <a:lstStyle/>
          <a:p>
            <a:pPr lvl="0"/>
            <a:r>
              <a:rPr lang="en-GB" sz="2000" dirty="0">
                <a:solidFill>
                  <a:srgbClr val="000000"/>
                </a:solidFill>
                <a:latin typeface="Segoe UI" panose="020B0502040204020203" pitchFamily="34" charset="0"/>
                <a:cs typeface="Segoe UI" panose="020B0502040204020203" pitchFamily="34" charset="0"/>
              </a:rPr>
              <a:t>Data Warehouse</a:t>
            </a:r>
          </a:p>
          <a:p>
            <a:pPr marL="800100" lvl="1" indent="-342900">
              <a:buFont typeface="Arial" pitchFamily="34" charset="0"/>
              <a:buChar char="•"/>
            </a:pPr>
            <a:r>
              <a:rPr lang="en-GB" b="0" dirty="0">
                <a:solidFill>
                  <a:srgbClr val="000000"/>
                </a:solidFill>
                <a:latin typeface="Segoe UI" panose="020B0502040204020203" pitchFamily="34" charset="0"/>
                <a:cs typeface="Segoe UI" panose="020B0502040204020203" pitchFamily="34" charset="0"/>
              </a:rPr>
              <a:t>AlwaysOn Failover Cluster</a:t>
            </a:r>
          </a:p>
          <a:p>
            <a:pPr marL="800100" lvl="1" indent="-342900">
              <a:buFont typeface="Arial" pitchFamily="34" charset="0"/>
              <a:buChar char="•"/>
            </a:pPr>
            <a:r>
              <a:rPr lang="en-GB" b="0" dirty="0">
                <a:solidFill>
                  <a:srgbClr val="000000"/>
                </a:solidFill>
                <a:latin typeface="Segoe UI" panose="020B0502040204020203" pitchFamily="34" charset="0"/>
                <a:cs typeface="Segoe UI" panose="020B0502040204020203" pitchFamily="34" charset="0"/>
              </a:rPr>
              <a:t>RAID Storage</a:t>
            </a:r>
            <a:endParaRPr lang="en-US" b="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5089429" y="2356145"/>
            <a:ext cx="3601755" cy="677108"/>
          </a:xfrm>
          <a:prstGeom prst="rect">
            <a:avLst/>
          </a:prstGeom>
          <a:noFill/>
        </p:spPr>
        <p:txBody>
          <a:bodyPr wrap="none" rtlCol="0">
            <a:spAutoFit/>
          </a:bodyPr>
          <a:lstStyle/>
          <a:p>
            <a:pPr lvl="0"/>
            <a:r>
              <a:rPr lang="en-GB" sz="2000" dirty="0">
                <a:solidFill>
                  <a:srgbClr val="000000"/>
                </a:solidFill>
                <a:latin typeface="Segoe UI" panose="020B0502040204020203" pitchFamily="34" charset="0"/>
                <a:cs typeface="Segoe UI" panose="020B0502040204020203" pitchFamily="34" charset="0"/>
              </a:rPr>
              <a:t>Analysis Services</a:t>
            </a:r>
          </a:p>
          <a:p>
            <a:pPr marL="800100" lvl="1" indent="-342900">
              <a:buFont typeface="Arial" pitchFamily="34" charset="0"/>
              <a:buChar char="•"/>
            </a:pPr>
            <a:r>
              <a:rPr lang="en-GB" b="0" dirty="0">
                <a:solidFill>
                  <a:srgbClr val="000000"/>
                </a:solidFill>
                <a:latin typeface="Segoe UI" panose="020B0502040204020203" pitchFamily="34" charset="0"/>
                <a:cs typeface="Segoe UI" panose="020B0502040204020203" pitchFamily="34" charset="0"/>
              </a:rPr>
              <a:t>AlwaysOn Failover Cluster</a:t>
            </a:r>
          </a:p>
        </p:txBody>
      </p:sp>
      <p:sp>
        <p:nvSpPr>
          <p:cNvPr id="6" name="TextBox 5"/>
          <p:cNvSpPr txBox="1"/>
          <p:nvPr/>
        </p:nvSpPr>
        <p:spPr>
          <a:xfrm>
            <a:off x="317631" y="5222975"/>
            <a:ext cx="3849900" cy="677108"/>
          </a:xfrm>
          <a:prstGeom prst="rect">
            <a:avLst/>
          </a:prstGeom>
          <a:noFill/>
        </p:spPr>
        <p:txBody>
          <a:bodyPr wrap="none" rtlCol="0">
            <a:spAutoFit/>
          </a:bodyPr>
          <a:lstStyle/>
          <a:p>
            <a:pPr lvl="0"/>
            <a:r>
              <a:rPr lang="en-GB" sz="2000" dirty="0">
                <a:solidFill>
                  <a:srgbClr val="000000"/>
                </a:solidFill>
                <a:latin typeface="Segoe UI" panose="020B0502040204020203" pitchFamily="34" charset="0"/>
                <a:cs typeface="Segoe UI" panose="020B0502040204020203" pitchFamily="34" charset="0"/>
              </a:rPr>
              <a:t>Integration Services</a:t>
            </a:r>
          </a:p>
          <a:p>
            <a:pPr marL="800100" lvl="1" indent="-342900">
              <a:buFont typeface="Arial" pitchFamily="34" charset="0"/>
              <a:buChar char="•"/>
            </a:pPr>
            <a:r>
              <a:rPr lang="en-GB" b="0" dirty="0">
                <a:solidFill>
                  <a:srgbClr val="000000"/>
                </a:solidFill>
                <a:latin typeface="Segoe UI" panose="020B0502040204020203" pitchFamily="34" charset="0"/>
                <a:cs typeface="Segoe UI" panose="020B0502040204020203" pitchFamily="34" charset="0"/>
              </a:rPr>
              <a:t>AlwaysOn Availability Group</a:t>
            </a:r>
          </a:p>
        </p:txBody>
      </p:sp>
      <p:sp>
        <p:nvSpPr>
          <p:cNvPr id="7" name="TextBox 6"/>
          <p:cNvSpPr txBox="1"/>
          <p:nvPr/>
        </p:nvSpPr>
        <p:spPr>
          <a:xfrm>
            <a:off x="5132167" y="5222975"/>
            <a:ext cx="3849900" cy="1508105"/>
          </a:xfrm>
          <a:prstGeom prst="rect">
            <a:avLst/>
          </a:prstGeom>
          <a:noFill/>
        </p:spPr>
        <p:txBody>
          <a:bodyPr wrap="none" rtlCol="0">
            <a:spAutoFit/>
          </a:bodyPr>
          <a:lstStyle/>
          <a:p>
            <a:pPr lvl="0"/>
            <a:r>
              <a:rPr lang="en-GB" sz="2000" dirty="0">
                <a:solidFill>
                  <a:srgbClr val="000000"/>
                </a:solidFill>
                <a:latin typeface="Segoe UI" panose="020B0502040204020203" pitchFamily="34" charset="0"/>
                <a:cs typeface="Segoe UI" panose="020B0502040204020203" pitchFamily="34" charset="0"/>
              </a:rPr>
              <a:t>Reporting Services</a:t>
            </a:r>
          </a:p>
          <a:p>
            <a:pPr marL="800100" lvl="1" indent="-342900">
              <a:buFont typeface="Arial" pitchFamily="34" charset="0"/>
              <a:buChar char="•"/>
            </a:pPr>
            <a:r>
              <a:rPr lang="en-GB" b="0" dirty="0">
                <a:solidFill>
                  <a:srgbClr val="000000"/>
                </a:solidFill>
                <a:latin typeface="Segoe UI" panose="020B0502040204020203" pitchFamily="34" charset="0"/>
                <a:cs typeface="Segoe UI" panose="020B0502040204020203" pitchFamily="34" charset="0"/>
              </a:rPr>
              <a:t>NLB Report Servers</a:t>
            </a:r>
          </a:p>
          <a:p>
            <a:pPr marL="800100" lvl="1" indent="-342900">
              <a:buFont typeface="Arial" pitchFamily="34" charset="0"/>
              <a:buChar char="•"/>
            </a:pPr>
            <a:r>
              <a:rPr lang="en-GB" b="0" dirty="0">
                <a:solidFill>
                  <a:srgbClr val="000000"/>
                </a:solidFill>
                <a:latin typeface="Segoe UI" panose="020B0502040204020203" pitchFamily="34" charset="0"/>
                <a:cs typeface="Segoe UI" panose="020B0502040204020203" pitchFamily="34" charset="0"/>
              </a:rPr>
              <a:t>AlwaysOn Availability Group</a:t>
            </a:r>
            <a:br>
              <a:rPr lang="en-GB" b="0" dirty="0">
                <a:solidFill>
                  <a:srgbClr val="000000"/>
                </a:solidFill>
                <a:latin typeface="Segoe UI" panose="020B0502040204020203" pitchFamily="34" charset="0"/>
                <a:cs typeface="Segoe UI" panose="020B0502040204020203" pitchFamily="34" charset="0"/>
              </a:rPr>
            </a:br>
            <a:r>
              <a:rPr lang="en-GB" b="0" dirty="0">
                <a:solidFill>
                  <a:srgbClr val="000000"/>
                </a:solidFill>
                <a:latin typeface="Segoe UI" panose="020B0502040204020203" pitchFamily="34" charset="0"/>
                <a:cs typeface="Segoe UI" panose="020B0502040204020203" pitchFamily="34" charset="0"/>
              </a:rPr>
              <a:t>	                    Or</a:t>
            </a:r>
          </a:p>
          <a:p>
            <a:pPr marL="800100" lvl="1" indent="-342900">
              <a:buFont typeface="Arial" pitchFamily="34" charset="0"/>
              <a:buChar char="•"/>
            </a:pPr>
            <a:r>
              <a:rPr lang="en-GB" b="0" dirty="0">
                <a:solidFill>
                  <a:srgbClr val="000000"/>
                </a:solidFill>
                <a:latin typeface="Segoe UI" panose="020B0502040204020203" pitchFamily="34" charset="0"/>
                <a:cs typeface="Segoe UI" panose="020B0502040204020203" pitchFamily="34" charset="0"/>
              </a:rPr>
              <a:t>AlwaysOn Failover Cluster</a:t>
            </a:r>
          </a:p>
        </p:txBody>
      </p:sp>
      <p:grpSp>
        <p:nvGrpSpPr>
          <p:cNvPr id="8" name="Group 7" descr="A collection of servers representing how AlwaysOn can be used with a scale-out architecture." title="High-availabilty diagram"/>
          <p:cNvGrpSpPr/>
          <p:nvPr/>
        </p:nvGrpSpPr>
        <p:grpSpPr>
          <a:xfrm>
            <a:off x="291656" y="936277"/>
            <a:ext cx="8149406" cy="4014410"/>
            <a:chOff x="247412" y="1069009"/>
            <a:chExt cx="8149406" cy="4014410"/>
          </a:xfrm>
        </p:grpSpPr>
        <p:cxnSp>
          <p:nvCxnSpPr>
            <p:cNvPr id="9" name="Elbow Connector 8"/>
            <p:cNvCxnSpPr/>
            <p:nvPr/>
          </p:nvCxnSpPr>
          <p:spPr bwMode="auto">
            <a:xfrm rot="16200000" flipH="1">
              <a:off x="1738020" y="4016749"/>
              <a:ext cx="11012" cy="1767678"/>
            </a:xfrm>
            <a:prstGeom prst="bentConnector3">
              <a:avLst>
                <a:gd name="adj1" fmla="val 3273238"/>
              </a:avLst>
            </a:prstGeom>
            <a:ln>
              <a:headEnd type="none" w="med" len="med"/>
              <a:tailEnd type="arrow"/>
            </a:ln>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4"/>
            <a:stretch>
              <a:fillRect/>
            </a:stretch>
          </p:blipFill>
          <p:spPr>
            <a:xfrm>
              <a:off x="2102388" y="1069009"/>
              <a:ext cx="619953" cy="1166969"/>
            </a:xfrm>
            <a:prstGeom prst="rect">
              <a:avLst/>
            </a:prstGeom>
          </p:spPr>
        </p:pic>
        <p:grpSp>
          <p:nvGrpSpPr>
            <p:cNvPr id="11" name="Group 10"/>
            <p:cNvGrpSpPr>
              <a:grpSpLocks noChangeAspect="1"/>
            </p:cNvGrpSpPr>
            <p:nvPr/>
          </p:nvGrpSpPr>
          <p:grpSpPr>
            <a:xfrm>
              <a:off x="1734673" y="1673046"/>
              <a:ext cx="561857" cy="578886"/>
              <a:chOff x="808037" y="2079361"/>
              <a:chExt cx="1684865" cy="1735930"/>
            </a:xfrm>
            <a:effectLst>
              <a:outerShdw blurRad="50800" dist="38100" dir="2700000" algn="tl" rotWithShape="0">
                <a:prstClr val="black">
                  <a:alpha val="40000"/>
                </a:prstClr>
              </a:outerShdw>
            </a:effectLst>
          </p:grpSpPr>
          <p:sp>
            <p:nvSpPr>
              <p:cNvPr id="144" name="Flowchart: Magnetic Disk 143"/>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45" name="Oval 144"/>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u="sng" dirty="0">
                  <a:gradFill>
                    <a:gsLst>
                      <a:gs pos="0">
                        <a:srgbClr val="FFFFFF"/>
                      </a:gs>
                      <a:gs pos="100000">
                        <a:srgbClr val="FFFFFF"/>
                      </a:gs>
                    </a:gsLst>
                    <a:lin ang="5400000" scaled="0"/>
                  </a:gradFill>
                  <a:ea typeface="Segoe UI" pitchFamily="34" charset="0"/>
                  <a:cs typeface="Segoe UI" pitchFamily="34" charset="0"/>
                </a:endParaRPr>
              </a:p>
            </p:txBody>
          </p:sp>
          <p:sp>
            <p:nvSpPr>
              <p:cNvPr id="146" name="Flowchart: Magnetic Disk 145"/>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47" name="Oval 146"/>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u="sng"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a:grpSpLocks noChangeAspect="1"/>
            </p:cNvGrpSpPr>
            <p:nvPr/>
          </p:nvGrpSpPr>
          <p:grpSpPr>
            <a:xfrm>
              <a:off x="1734673" y="1157621"/>
              <a:ext cx="561857" cy="578886"/>
              <a:chOff x="808037" y="2079361"/>
              <a:chExt cx="1684865" cy="1735930"/>
            </a:xfrm>
            <a:effectLst>
              <a:outerShdw blurRad="50800" dist="38100" dir="2700000" algn="tl" rotWithShape="0">
                <a:prstClr val="black">
                  <a:alpha val="40000"/>
                </a:prstClr>
              </a:outerShdw>
            </a:effectLst>
          </p:grpSpPr>
          <p:sp>
            <p:nvSpPr>
              <p:cNvPr id="140" name="Flowchart: Magnetic Disk 139"/>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41" name="Oval 140"/>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u="sng" dirty="0">
                  <a:gradFill>
                    <a:gsLst>
                      <a:gs pos="0">
                        <a:srgbClr val="FFFFFF"/>
                      </a:gs>
                      <a:gs pos="100000">
                        <a:srgbClr val="FFFFFF"/>
                      </a:gs>
                    </a:gsLst>
                    <a:lin ang="5400000" scaled="0"/>
                  </a:gradFill>
                  <a:ea typeface="Segoe UI" pitchFamily="34" charset="0"/>
                  <a:cs typeface="Segoe UI" pitchFamily="34" charset="0"/>
                </a:endParaRPr>
              </a:p>
            </p:txBody>
          </p:sp>
          <p:sp>
            <p:nvSpPr>
              <p:cNvPr id="142" name="Flowchart: Magnetic Disk 141"/>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143" name="Oval 142"/>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u="sng"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3" name="Picture 12"/>
            <p:cNvPicPr>
              <a:picLocks noChangeAspect="1"/>
            </p:cNvPicPr>
            <p:nvPr/>
          </p:nvPicPr>
          <p:blipFill>
            <a:blip r:embed="rId4"/>
            <a:stretch>
              <a:fillRect/>
            </a:stretch>
          </p:blipFill>
          <p:spPr>
            <a:xfrm>
              <a:off x="1307627" y="1245903"/>
              <a:ext cx="619953" cy="1166969"/>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4"/>
            <a:stretch>
              <a:fillRect/>
            </a:stretch>
          </p:blipFill>
          <p:spPr>
            <a:xfrm>
              <a:off x="6682250" y="1069009"/>
              <a:ext cx="619953" cy="1166969"/>
            </a:xfrm>
            <a:prstGeom prst="rect">
              <a:avLst/>
            </a:prstGeom>
          </p:spPr>
        </p:pic>
        <p:grpSp>
          <p:nvGrpSpPr>
            <p:cNvPr id="15" name="Group 14"/>
            <p:cNvGrpSpPr>
              <a:grpSpLocks noChangeAspect="1"/>
            </p:cNvGrpSpPr>
            <p:nvPr/>
          </p:nvGrpSpPr>
          <p:grpSpPr>
            <a:xfrm>
              <a:off x="6355174" y="1711829"/>
              <a:ext cx="472991" cy="477970"/>
              <a:chOff x="5121275" y="1295400"/>
              <a:chExt cx="1508125" cy="1524000"/>
            </a:xfrm>
            <a:effectLst>
              <a:outerShdw blurRad="50800" dist="38100" dir="2700000" algn="tl" rotWithShape="0">
                <a:prstClr val="black">
                  <a:alpha val="40000"/>
                </a:prstClr>
              </a:outerShdw>
            </a:effectLst>
          </p:grpSpPr>
          <p:grpSp>
            <p:nvGrpSpPr>
              <p:cNvPr id="100" name="Group 99"/>
              <p:cNvGrpSpPr/>
              <p:nvPr/>
            </p:nvGrpSpPr>
            <p:grpSpPr>
              <a:xfrm>
                <a:off x="5264150" y="1295400"/>
                <a:ext cx="1365250" cy="1370012"/>
                <a:chOff x="5264150" y="1295400"/>
                <a:chExt cx="1365250" cy="1370012"/>
              </a:xfrm>
            </p:grpSpPr>
            <p:grpSp>
              <p:nvGrpSpPr>
                <p:cNvPr id="114" name="Group 113"/>
                <p:cNvGrpSpPr/>
                <p:nvPr/>
              </p:nvGrpSpPr>
              <p:grpSpPr>
                <a:xfrm>
                  <a:off x="5264150" y="2057400"/>
                  <a:ext cx="1365250" cy="608012"/>
                  <a:chOff x="5264150" y="2057400"/>
                  <a:chExt cx="1365250" cy="608012"/>
                </a:xfrm>
              </p:grpSpPr>
              <p:grpSp>
                <p:nvGrpSpPr>
                  <p:cNvPr id="132" name="Group 131"/>
                  <p:cNvGrpSpPr/>
                  <p:nvPr/>
                </p:nvGrpSpPr>
                <p:grpSpPr>
                  <a:xfrm>
                    <a:off x="5410200" y="2057400"/>
                    <a:ext cx="1219200" cy="457200"/>
                    <a:chOff x="5257800" y="1447800"/>
                    <a:chExt cx="1219200" cy="457200"/>
                  </a:xfrm>
                </p:grpSpPr>
                <p:sp>
                  <p:nvSpPr>
                    <p:cNvPr id="137" name="Cube 13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8" name="Cube 13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9" name="Cube 13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33" name="Group 132"/>
                  <p:cNvGrpSpPr/>
                  <p:nvPr/>
                </p:nvGrpSpPr>
                <p:grpSpPr>
                  <a:xfrm>
                    <a:off x="5264150" y="2208212"/>
                    <a:ext cx="1219200" cy="457200"/>
                    <a:chOff x="5257800" y="1447800"/>
                    <a:chExt cx="1219200" cy="457200"/>
                  </a:xfrm>
                </p:grpSpPr>
                <p:sp>
                  <p:nvSpPr>
                    <p:cNvPr id="134" name="Cube 13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5" name="Cube 13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6" name="Cube 13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nvGrpSpPr>
                <p:cNvPr id="115" name="Group 114"/>
                <p:cNvGrpSpPr/>
                <p:nvPr/>
              </p:nvGrpSpPr>
              <p:grpSpPr>
                <a:xfrm>
                  <a:off x="5264150" y="1295400"/>
                  <a:ext cx="1365250" cy="990600"/>
                  <a:chOff x="5264150" y="1295400"/>
                  <a:chExt cx="1365250" cy="990600"/>
                </a:xfrm>
              </p:grpSpPr>
              <p:grpSp>
                <p:nvGrpSpPr>
                  <p:cNvPr id="116" name="Group 115"/>
                  <p:cNvGrpSpPr/>
                  <p:nvPr/>
                </p:nvGrpSpPr>
                <p:grpSpPr>
                  <a:xfrm>
                    <a:off x="5410200" y="1676400"/>
                    <a:ext cx="1219200" cy="457200"/>
                    <a:chOff x="5257800" y="1447800"/>
                    <a:chExt cx="1219200" cy="457200"/>
                  </a:xfrm>
                </p:grpSpPr>
                <p:sp>
                  <p:nvSpPr>
                    <p:cNvPr id="129" name="Cube 12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0" name="Cube 12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31" name="Cube 13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17" name="Group 116"/>
                  <p:cNvGrpSpPr/>
                  <p:nvPr/>
                </p:nvGrpSpPr>
                <p:grpSpPr>
                  <a:xfrm>
                    <a:off x="5410200" y="1295400"/>
                    <a:ext cx="1219200" cy="457200"/>
                    <a:chOff x="5257800" y="1447800"/>
                    <a:chExt cx="1219200" cy="457200"/>
                  </a:xfrm>
                </p:grpSpPr>
                <p:sp>
                  <p:nvSpPr>
                    <p:cNvPr id="126" name="Cube 12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7" name="Cube 12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8" name="Cube 12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18" name="Group 117"/>
                  <p:cNvGrpSpPr/>
                  <p:nvPr/>
                </p:nvGrpSpPr>
                <p:grpSpPr>
                  <a:xfrm>
                    <a:off x="5264150" y="1828800"/>
                    <a:ext cx="1219200" cy="457200"/>
                    <a:chOff x="5257800" y="1447800"/>
                    <a:chExt cx="1219200" cy="457200"/>
                  </a:xfrm>
                </p:grpSpPr>
                <p:sp>
                  <p:nvSpPr>
                    <p:cNvPr id="123" name="Cube 12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4" name="Cube 12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5" name="Cube 12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19" name="Group 118"/>
                  <p:cNvGrpSpPr/>
                  <p:nvPr/>
                </p:nvGrpSpPr>
                <p:grpSpPr>
                  <a:xfrm>
                    <a:off x="5264150" y="1447800"/>
                    <a:ext cx="1219200" cy="457200"/>
                    <a:chOff x="5257800" y="1447800"/>
                    <a:chExt cx="1219200" cy="457200"/>
                  </a:xfrm>
                </p:grpSpPr>
                <p:sp>
                  <p:nvSpPr>
                    <p:cNvPr id="120" name="Cube 11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1" name="Cube 12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22" name="Cube 12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101" name="Group 100"/>
              <p:cNvGrpSpPr/>
              <p:nvPr/>
            </p:nvGrpSpPr>
            <p:grpSpPr>
              <a:xfrm>
                <a:off x="5121275" y="1600200"/>
                <a:ext cx="1222375" cy="1219200"/>
                <a:chOff x="5121275" y="1600200"/>
                <a:chExt cx="1222375" cy="1219200"/>
              </a:xfrm>
            </p:grpSpPr>
            <p:grpSp>
              <p:nvGrpSpPr>
                <p:cNvPr id="102" name="Group 101"/>
                <p:cNvGrpSpPr/>
                <p:nvPr/>
              </p:nvGrpSpPr>
              <p:grpSpPr>
                <a:xfrm>
                  <a:off x="5121275" y="2362200"/>
                  <a:ext cx="1219200" cy="457200"/>
                  <a:chOff x="5257800" y="1447800"/>
                  <a:chExt cx="1219200" cy="457200"/>
                </a:xfrm>
              </p:grpSpPr>
              <p:sp>
                <p:nvSpPr>
                  <p:cNvPr id="111" name="Cube 11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2" name="Cube 11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3" name="Cube 11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03" name="Group 102"/>
                <p:cNvGrpSpPr/>
                <p:nvPr/>
              </p:nvGrpSpPr>
              <p:grpSpPr>
                <a:xfrm>
                  <a:off x="5121275" y="1978025"/>
                  <a:ext cx="1219200" cy="457200"/>
                  <a:chOff x="5257800" y="1447800"/>
                  <a:chExt cx="1219200" cy="457200"/>
                </a:xfrm>
              </p:grpSpPr>
              <p:sp>
                <p:nvSpPr>
                  <p:cNvPr id="108" name="Cube 10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9" name="Cube 10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0" name="Cube 10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04" name="Group 103"/>
                <p:cNvGrpSpPr/>
                <p:nvPr/>
              </p:nvGrpSpPr>
              <p:grpSpPr>
                <a:xfrm>
                  <a:off x="5124450" y="1600200"/>
                  <a:ext cx="1219200" cy="457200"/>
                  <a:chOff x="5257800" y="1447800"/>
                  <a:chExt cx="1219200" cy="457200"/>
                </a:xfrm>
              </p:grpSpPr>
              <p:sp>
                <p:nvSpPr>
                  <p:cNvPr id="105" name="Cube 10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6" name="Cube 10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7" name="Cube 10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16" name="Group 15"/>
            <p:cNvGrpSpPr>
              <a:grpSpLocks noChangeAspect="1"/>
            </p:cNvGrpSpPr>
            <p:nvPr/>
          </p:nvGrpSpPr>
          <p:grpSpPr>
            <a:xfrm>
              <a:off x="6355174" y="1285831"/>
              <a:ext cx="472991" cy="477970"/>
              <a:chOff x="5121275" y="1295400"/>
              <a:chExt cx="1508125" cy="1524000"/>
            </a:xfrm>
            <a:effectLst>
              <a:outerShdw blurRad="50800" dist="38100" dir="2700000" algn="tl" rotWithShape="0">
                <a:prstClr val="black">
                  <a:alpha val="40000"/>
                </a:prstClr>
              </a:outerShdw>
            </a:effectLst>
          </p:grpSpPr>
          <p:grpSp>
            <p:nvGrpSpPr>
              <p:cNvPr id="60" name="Group 59"/>
              <p:cNvGrpSpPr/>
              <p:nvPr/>
            </p:nvGrpSpPr>
            <p:grpSpPr>
              <a:xfrm>
                <a:off x="5264150" y="1295400"/>
                <a:ext cx="1365250" cy="1370012"/>
                <a:chOff x="5264150" y="1295400"/>
                <a:chExt cx="1365250" cy="1370012"/>
              </a:xfrm>
            </p:grpSpPr>
            <p:grpSp>
              <p:nvGrpSpPr>
                <p:cNvPr id="74" name="Group 73"/>
                <p:cNvGrpSpPr/>
                <p:nvPr/>
              </p:nvGrpSpPr>
              <p:grpSpPr>
                <a:xfrm>
                  <a:off x="5264150" y="2057400"/>
                  <a:ext cx="1365250" cy="608012"/>
                  <a:chOff x="5264150" y="2057400"/>
                  <a:chExt cx="1365250" cy="608012"/>
                </a:xfrm>
              </p:grpSpPr>
              <p:grpSp>
                <p:nvGrpSpPr>
                  <p:cNvPr id="92" name="Group 91"/>
                  <p:cNvGrpSpPr/>
                  <p:nvPr/>
                </p:nvGrpSpPr>
                <p:grpSpPr>
                  <a:xfrm>
                    <a:off x="5410200" y="2057400"/>
                    <a:ext cx="1219200" cy="457200"/>
                    <a:chOff x="5257800" y="1447800"/>
                    <a:chExt cx="1219200" cy="457200"/>
                  </a:xfrm>
                </p:grpSpPr>
                <p:sp>
                  <p:nvSpPr>
                    <p:cNvPr id="97" name="Cube 9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8" name="Cube 9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9" name="Cube 9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93" name="Group 92"/>
                  <p:cNvGrpSpPr/>
                  <p:nvPr/>
                </p:nvGrpSpPr>
                <p:grpSpPr>
                  <a:xfrm>
                    <a:off x="5264150" y="2208212"/>
                    <a:ext cx="1219200" cy="457200"/>
                    <a:chOff x="5257800" y="1447800"/>
                    <a:chExt cx="1219200" cy="457200"/>
                  </a:xfrm>
                </p:grpSpPr>
                <p:sp>
                  <p:nvSpPr>
                    <p:cNvPr id="94" name="Cube 9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5" name="Cube 9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6" name="Cube 9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nvGrpSpPr>
                <p:cNvPr id="75" name="Group 74"/>
                <p:cNvGrpSpPr/>
                <p:nvPr/>
              </p:nvGrpSpPr>
              <p:grpSpPr>
                <a:xfrm>
                  <a:off x="5264150" y="1295400"/>
                  <a:ext cx="1365250" cy="990600"/>
                  <a:chOff x="5264150" y="1295400"/>
                  <a:chExt cx="1365250" cy="990600"/>
                </a:xfrm>
              </p:grpSpPr>
              <p:grpSp>
                <p:nvGrpSpPr>
                  <p:cNvPr id="76" name="Group 75"/>
                  <p:cNvGrpSpPr/>
                  <p:nvPr/>
                </p:nvGrpSpPr>
                <p:grpSpPr>
                  <a:xfrm>
                    <a:off x="5410200" y="1676400"/>
                    <a:ext cx="1219200" cy="457200"/>
                    <a:chOff x="5257800" y="1447800"/>
                    <a:chExt cx="1219200" cy="457200"/>
                  </a:xfrm>
                </p:grpSpPr>
                <p:sp>
                  <p:nvSpPr>
                    <p:cNvPr id="89" name="Cube 8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0" name="Cube 8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1" name="Cube 9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7" name="Group 76"/>
                  <p:cNvGrpSpPr/>
                  <p:nvPr/>
                </p:nvGrpSpPr>
                <p:grpSpPr>
                  <a:xfrm>
                    <a:off x="5410200" y="1295400"/>
                    <a:ext cx="1219200" cy="457200"/>
                    <a:chOff x="5257800" y="1447800"/>
                    <a:chExt cx="1219200" cy="457200"/>
                  </a:xfrm>
                </p:grpSpPr>
                <p:sp>
                  <p:nvSpPr>
                    <p:cNvPr id="86" name="Cube 8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7" name="Cube 8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8" name="Cube 8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8" name="Group 77"/>
                  <p:cNvGrpSpPr/>
                  <p:nvPr/>
                </p:nvGrpSpPr>
                <p:grpSpPr>
                  <a:xfrm>
                    <a:off x="5264150" y="1828800"/>
                    <a:ext cx="1219200" cy="457200"/>
                    <a:chOff x="5257800" y="1447800"/>
                    <a:chExt cx="1219200" cy="457200"/>
                  </a:xfrm>
                </p:grpSpPr>
                <p:sp>
                  <p:nvSpPr>
                    <p:cNvPr id="83" name="Cube 8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4" name="Cube 8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5" name="Cube 8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9" name="Group 78"/>
                  <p:cNvGrpSpPr/>
                  <p:nvPr/>
                </p:nvGrpSpPr>
                <p:grpSpPr>
                  <a:xfrm>
                    <a:off x="5264150" y="1447800"/>
                    <a:ext cx="1219200" cy="457200"/>
                    <a:chOff x="5257800" y="1447800"/>
                    <a:chExt cx="1219200" cy="457200"/>
                  </a:xfrm>
                </p:grpSpPr>
                <p:sp>
                  <p:nvSpPr>
                    <p:cNvPr id="80" name="Cube 7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1" name="Cube 8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2" name="Cube 8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61" name="Group 60"/>
              <p:cNvGrpSpPr/>
              <p:nvPr/>
            </p:nvGrpSpPr>
            <p:grpSpPr>
              <a:xfrm>
                <a:off x="5121275" y="1600200"/>
                <a:ext cx="1222375" cy="1219200"/>
                <a:chOff x="5121275" y="1600200"/>
                <a:chExt cx="1222375" cy="1219200"/>
              </a:xfrm>
            </p:grpSpPr>
            <p:grpSp>
              <p:nvGrpSpPr>
                <p:cNvPr id="62" name="Group 61"/>
                <p:cNvGrpSpPr/>
                <p:nvPr/>
              </p:nvGrpSpPr>
              <p:grpSpPr>
                <a:xfrm>
                  <a:off x="5121275" y="2362200"/>
                  <a:ext cx="1219200" cy="457200"/>
                  <a:chOff x="5257800" y="1447800"/>
                  <a:chExt cx="1219200" cy="457200"/>
                </a:xfrm>
              </p:grpSpPr>
              <p:sp>
                <p:nvSpPr>
                  <p:cNvPr id="71" name="Cube 7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2" name="Cube 7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3" name="Cube 7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63" name="Group 62"/>
                <p:cNvGrpSpPr/>
                <p:nvPr/>
              </p:nvGrpSpPr>
              <p:grpSpPr>
                <a:xfrm>
                  <a:off x="5121275" y="1978025"/>
                  <a:ext cx="1219200" cy="457200"/>
                  <a:chOff x="5257800" y="1447800"/>
                  <a:chExt cx="1219200" cy="457200"/>
                </a:xfrm>
              </p:grpSpPr>
              <p:sp>
                <p:nvSpPr>
                  <p:cNvPr id="68" name="Cube 6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9" name="Cube 6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0" name="Cube 6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64" name="Group 63"/>
                <p:cNvGrpSpPr/>
                <p:nvPr/>
              </p:nvGrpSpPr>
              <p:grpSpPr>
                <a:xfrm>
                  <a:off x="5124450" y="1600200"/>
                  <a:ext cx="1219200" cy="457200"/>
                  <a:chOff x="5257800" y="1447800"/>
                  <a:chExt cx="1219200" cy="457200"/>
                </a:xfrm>
              </p:grpSpPr>
              <p:sp>
                <p:nvSpPr>
                  <p:cNvPr id="65" name="Cube 6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6" name="Cube 6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67" name="Cube 6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pic>
          <p:nvPicPr>
            <p:cNvPr id="17" name="Picture 16"/>
            <p:cNvPicPr>
              <a:picLocks noChangeAspect="1"/>
            </p:cNvPicPr>
            <p:nvPr/>
          </p:nvPicPr>
          <p:blipFill>
            <a:blip r:embed="rId4"/>
            <a:stretch>
              <a:fillRect/>
            </a:stretch>
          </p:blipFill>
          <p:spPr>
            <a:xfrm>
              <a:off x="5887489" y="1245903"/>
              <a:ext cx="619953" cy="1166969"/>
            </a:xfrm>
            <a:prstGeom prst="rect">
              <a:avLst/>
            </a:prstGeom>
            <a:effectLst>
              <a:outerShdw blurRad="50800" dist="38100" dir="2700000" algn="tl" rotWithShape="0">
                <a:prstClr val="black">
                  <a:alpha val="40000"/>
                </a:prstClr>
              </a:outerShdw>
            </a:effectLst>
          </p:spPr>
        </p:pic>
        <p:grpSp>
          <p:nvGrpSpPr>
            <p:cNvPr id="18" name="Group 17"/>
            <p:cNvGrpSpPr/>
            <p:nvPr/>
          </p:nvGrpSpPr>
          <p:grpSpPr>
            <a:xfrm>
              <a:off x="247412" y="3724905"/>
              <a:ext cx="1033757" cy="1285915"/>
              <a:chOff x="247412" y="4093605"/>
              <a:chExt cx="1033757" cy="1285915"/>
            </a:xfrm>
          </p:grpSpPr>
          <p:pic>
            <p:nvPicPr>
              <p:cNvPr id="55" name="Picture 54"/>
              <p:cNvPicPr>
                <a:picLocks noChangeAspect="1"/>
              </p:cNvPicPr>
              <p:nvPr/>
            </p:nvPicPr>
            <p:blipFill>
              <a:blip r:embed="rId4"/>
              <a:stretch>
                <a:fillRect/>
              </a:stretch>
            </p:blipFill>
            <p:spPr>
              <a:xfrm>
                <a:off x="661216" y="4093605"/>
                <a:ext cx="619953" cy="1166969"/>
              </a:xfrm>
              <a:prstGeom prst="rect">
                <a:avLst/>
              </a:prstGeom>
              <a:effectLst>
                <a:outerShdw blurRad="50800" dist="38100" dir="2700000" algn="tl" rotWithShape="0">
                  <a:prstClr val="black">
                    <a:alpha val="40000"/>
                  </a:prstClr>
                </a:outerShdw>
              </a:effectLst>
            </p:spPr>
          </p:pic>
          <p:grpSp>
            <p:nvGrpSpPr>
              <p:cNvPr id="56" name="Group 55"/>
              <p:cNvGrpSpPr/>
              <p:nvPr/>
            </p:nvGrpSpPr>
            <p:grpSpPr>
              <a:xfrm>
                <a:off x="247412" y="4750797"/>
                <a:ext cx="994525" cy="628723"/>
                <a:chOff x="3784563" y="2854325"/>
                <a:chExt cx="1243013" cy="785813"/>
              </a:xfrm>
            </p:grpSpPr>
            <p:sp>
              <p:nvSpPr>
                <p:cNvPr id="57" name="Freeform 36"/>
                <p:cNvSpPr>
                  <a:spLocks noEditPoints="1"/>
                </p:cNvSpPr>
                <p:nvPr/>
              </p:nvSpPr>
              <p:spPr bwMode="auto">
                <a:xfrm>
                  <a:off x="4129051" y="3303588"/>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58" name="Freeform 37"/>
                <p:cNvSpPr>
                  <a:spLocks noEditPoints="1"/>
                </p:cNvSpPr>
                <p:nvPr/>
              </p:nvSpPr>
              <p:spPr bwMode="auto">
                <a:xfrm>
                  <a:off x="3784563" y="3267075"/>
                  <a:ext cx="350838" cy="3556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59" name="Freeform 38"/>
                <p:cNvSpPr>
                  <a:spLocks noEditPoints="1"/>
                </p:cNvSpPr>
                <p:nvPr/>
              </p:nvSpPr>
              <p:spPr bwMode="auto">
                <a:xfrm>
                  <a:off x="4356063" y="2854325"/>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grpSp>
        </p:grpSp>
        <p:grpSp>
          <p:nvGrpSpPr>
            <p:cNvPr id="19" name="Group 18"/>
            <p:cNvGrpSpPr/>
            <p:nvPr/>
          </p:nvGrpSpPr>
          <p:grpSpPr>
            <a:xfrm>
              <a:off x="1886060" y="3724905"/>
              <a:ext cx="1033757" cy="1285915"/>
              <a:chOff x="247412" y="4093605"/>
              <a:chExt cx="1033757" cy="1285915"/>
            </a:xfrm>
          </p:grpSpPr>
          <p:pic>
            <p:nvPicPr>
              <p:cNvPr id="50" name="Picture 49"/>
              <p:cNvPicPr>
                <a:picLocks noChangeAspect="1"/>
              </p:cNvPicPr>
              <p:nvPr/>
            </p:nvPicPr>
            <p:blipFill>
              <a:blip r:embed="rId4"/>
              <a:stretch>
                <a:fillRect/>
              </a:stretch>
            </p:blipFill>
            <p:spPr>
              <a:xfrm>
                <a:off x="661216" y="4093605"/>
                <a:ext cx="619953" cy="1166969"/>
              </a:xfrm>
              <a:prstGeom prst="rect">
                <a:avLst/>
              </a:prstGeom>
              <a:effectLst>
                <a:outerShdw blurRad="50800" dist="38100" dir="2700000" algn="tl" rotWithShape="0">
                  <a:prstClr val="black">
                    <a:alpha val="40000"/>
                  </a:prstClr>
                </a:outerShdw>
              </a:effectLst>
            </p:spPr>
          </p:pic>
          <p:grpSp>
            <p:nvGrpSpPr>
              <p:cNvPr id="51" name="Group 50"/>
              <p:cNvGrpSpPr/>
              <p:nvPr/>
            </p:nvGrpSpPr>
            <p:grpSpPr>
              <a:xfrm>
                <a:off x="247412" y="4750797"/>
                <a:ext cx="994525" cy="628723"/>
                <a:chOff x="3784563" y="2854325"/>
                <a:chExt cx="1243013" cy="785813"/>
              </a:xfrm>
            </p:grpSpPr>
            <p:sp>
              <p:nvSpPr>
                <p:cNvPr id="52" name="Freeform 36"/>
                <p:cNvSpPr>
                  <a:spLocks noEditPoints="1"/>
                </p:cNvSpPr>
                <p:nvPr/>
              </p:nvSpPr>
              <p:spPr bwMode="auto">
                <a:xfrm>
                  <a:off x="4129051" y="3303588"/>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53" name="Freeform 37"/>
                <p:cNvSpPr>
                  <a:spLocks noEditPoints="1"/>
                </p:cNvSpPr>
                <p:nvPr/>
              </p:nvSpPr>
              <p:spPr bwMode="auto">
                <a:xfrm>
                  <a:off x="3784563" y="3267075"/>
                  <a:ext cx="350838" cy="3556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54" name="Freeform 38"/>
                <p:cNvSpPr>
                  <a:spLocks noEditPoints="1"/>
                </p:cNvSpPr>
                <p:nvPr/>
              </p:nvSpPr>
              <p:spPr bwMode="auto">
                <a:xfrm>
                  <a:off x="4356063" y="2854325"/>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grpSp>
        </p:grpSp>
        <p:grpSp>
          <p:nvGrpSpPr>
            <p:cNvPr id="20" name="Group 19"/>
            <p:cNvGrpSpPr/>
            <p:nvPr/>
          </p:nvGrpSpPr>
          <p:grpSpPr>
            <a:xfrm>
              <a:off x="4853593" y="3739556"/>
              <a:ext cx="1414714" cy="1343863"/>
              <a:chOff x="4212270" y="3934163"/>
              <a:chExt cx="1414714" cy="1343863"/>
            </a:xfrm>
          </p:grpSpPr>
          <p:pic>
            <p:nvPicPr>
              <p:cNvPr id="45" name="Picture 44"/>
              <p:cNvPicPr>
                <a:picLocks noChangeAspect="1"/>
              </p:cNvPicPr>
              <p:nvPr/>
            </p:nvPicPr>
            <p:blipFill>
              <a:blip r:embed="rId4"/>
              <a:stretch>
                <a:fillRect/>
              </a:stretch>
            </p:blipFill>
            <p:spPr>
              <a:xfrm>
                <a:off x="5007031" y="3934163"/>
                <a:ext cx="619953" cy="1166969"/>
              </a:xfrm>
              <a:prstGeom prst="rect">
                <a:avLst/>
              </a:prstGeom>
            </p:spPr>
          </p:pic>
          <p:grpSp>
            <p:nvGrpSpPr>
              <p:cNvPr id="46" name="Group 45"/>
              <p:cNvGrpSpPr/>
              <p:nvPr/>
            </p:nvGrpSpPr>
            <p:grpSpPr>
              <a:xfrm>
                <a:off x="4607719" y="4638595"/>
                <a:ext cx="560622" cy="319926"/>
                <a:chOff x="3751614" y="4865887"/>
                <a:chExt cx="560622" cy="319926"/>
              </a:xfrm>
              <a:effectLst>
                <a:outerShdw blurRad="50800" dist="38100" dir="2700000" algn="tl" rotWithShape="0">
                  <a:prstClr val="black">
                    <a:alpha val="40000"/>
                  </a:prstClr>
                </a:outerShdw>
              </a:effectLst>
            </p:grpSpPr>
            <p:sp>
              <p:nvSpPr>
                <p:cNvPr id="48" name="Flowchart: Magnetic Disk 47"/>
                <p:cNvSpPr/>
                <p:nvPr/>
              </p:nvSpPr>
              <p:spPr>
                <a:xfrm>
                  <a:off x="3751614" y="4865887"/>
                  <a:ext cx="560622" cy="31992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u="sng" dirty="0">
                    <a:solidFill>
                      <a:srgbClr val="FFFFFF"/>
                    </a:solidFill>
                  </a:endParaRPr>
                </a:p>
              </p:txBody>
            </p:sp>
            <p:sp>
              <p:nvSpPr>
                <p:cNvPr id="49" name="Oval 48"/>
                <p:cNvSpPr/>
                <p:nvPr/>
              </p:nvSpPr>
              <p:spPr bwMode="auto">
                <a:xfrm>
                  <a:off x="3759232" y="4865887"/>
                  <a:ext cx="536447" cy="10640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u="sng"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47" name="Picture 46"/>
              <p:cNvPicPr>
                <a:picLocks noChangeAspect="1"/>
              </p:cNvPicPr>
              <p:nvPr/>
            </p:nvPicPr>
            <p:blipFill>
              <a:blip r:embed="rId4"/>
              <a:stretch>
                <a:fillRect/>
              </a:stretch>
            </p:blipFill>
            <p:spPr>
              <a:xfrm>
                <a:off x="4212270" y="4111057"/>
                <a:ext cx="619953" cy="1166969"/>
              </a:xfrm>
              <a:prstGeom prst="rect">
                <a:avLst/>
              </a:prstGeom>
              <a:effectLst>
                <a:outerShdw blurRad="50800" dist="38100" dir="2700000" algn="tl" rotWithShape="0">
                  <a:prstClr val="black">
                    <a:alpha val="40000"/>
                  </a:prstClr>
                </a:outerShdw>
              </a:effectLst>
            </p:spPr>
          </p:pic>
        </p:grpSp>
        <p:cxnSp>
          <p:nvCxnSpPr>
            <p:cNvPr id="21" name="Elbow Connector 10"/>
            <p:cNvCxnSpPr/>
            <p:nvPr/>
          </p:nvCxnSpPr>
          <p:spPr bwMode="auto">
            <a:xfrm rot="16200000" flipH="1">
              <a:off x="6818789" y="4016749"/>
              <a:ext cx="11012" cy="1767678"/>
            </a:xfrm>
            <a:prstGeom prst="bentConnector3">
              <a:avLst>
                <a:gd name="adj1" fmla="val 3273238"/>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22" name="Group 21"/>
            <p:cNvGrpSpPr/>
            <p:nvPr/>
          </p:nvGrpSpPr>
          <p:grpSpPr>
            <a:xfrm>
              <a:off x="6982104" y="3702889"/>
              <a:ext cx="1414714" cy="1343863"/>
              <a:chOff x="6583908" y="3732385"/>
              <a:chExt cx="1414714" cy="1343863"/>
            </a:xfrm>
          </p:grpSpPr>
          <p:pic>
            <p:nvPicPr>
              <p:cNvPr id="23" name="Picture 22"/>
              <p:cNvPicPr>
                <a:picLocks noChangeAspect="1"/>
              </p:cNvPicPr>
              <p:nvPr/>
            </p:nvPicPr>
            <p:blipFill>
              <a:blip r:embed="rId4"/>
              <a:stretch>
                <a:fillRect/>
              </a:stretch>
            </p:blipFill>
            <p:spPr>
              <a:xfrm>
                <a:off x="7378669" y="3732385"/>
                <a:ext cx="619953" cy="1166969"/>
              </a:xfrm>
              <a:prstGeom prst="rect">
                <a:avLst/>
              </a:prstGeom>
            </p:spPr>
          </p:pic>
          <p:grpSp>
            <p:nvGrpSpPr>
              <p:cNvPr id="24" name="Group 23"/>
              <p:cNvGrpSpPr/>
              <p:nvPr/>
            </p:nvGrpSpPr>
            <p:grpSpPr>
              <a:xfrm>
                <a:off x="7053275" y="4296227"/>
                <a:ext cx="531118" cy="565341"/>
                <a:chOff x="350181" y="5216063"/>
                <a:chExt cx="1385754" cy="1475048"/>
              </a:xfrm>
            </p:grpSpPr>
            <p:grpSp>
              <p:nvGrpSpPr>
                <p:cNvPr id="26" name="Group 25"/>
                <p:cNvGrpSpPr>
                  <a:grpSpLocks noChangeAspect="1"/>
                </p:cNvGrpSpPr>
                <p:nvPr/>
              </p:nvGrpSpPr>
              <p:grpSpPr>
                <a:xfrm>
                  <a:off x="869024" y="5216063"/>
                  <a:ext cx="866911" cy="1146375"/>
                  <a:chOff x="5025896" y="1506904"/>
                  <a:chExt cx="1204130" cy="1592303"/>
                </a:xfrm>
              </p:grpSpPr>
              <p:grpSp>
                <p:nvGrpSpPr>
                  <p:cNvPr id="36"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4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37" name="Group 4"/>
                  <p:cNvGrpSpPr>
                    <a:grpSpLocks noChangeAspect="1"/>
                  </p:cNvGrpSpPr>
                  <p:nvPr/>
                </p:nvGrpSpPr>
                <p:grpSpPr bwMode="auto">
                  <a:xfrm>
                    <a:off x="5142186" y="1956191"/>
                    <a:ext cx="914400" cy="914400"/>
                    <a:chOff x="2566" y="1322"/>
                    <a:chExt cx="576" cy="576"/>
                  </a:xfrm>
                </p:grpSpPr>
                <p:sp>
                  <p:nvSpPr>
                    <p:cNvPr id="38"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9"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0"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1"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2"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27" name="Group 26"/>
                <p:cNvGrpSpPr>
                  <a:grpSpLocks noChangeAspect="1"/>
                </p:cNvGrpSpPr>
                <p:nvPr/>
              </p:nvGrpSpPr>
              <p:grpSpPr>
                <a:xfrm>
                  <a:off x="350181" y="5544736"/>
                  <a:ext cx="866911" cy="1146375"/>
                  <a:chOff x="3344266" y="1513537"/>
                  <a:chExt cx="1204130" cy="1592303"/>
                </a:xfrm>
              </p:grpSpPr>
              <p:grpSp>
                <p:nvGrpSpPr>
                  <p:cNvPr id="28"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34"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29" name="Group 28"/>
                  <p:cNvGrpSpPr>
                    <a:grpSpLocks noChangeAspect="1"/>
                  </p:cNvGrpSpPr>
                  <p:nvPr/>
                </p:nvGrpSpPr>
                <p:grpSpPr bwMode="auto">
                  <a:xfrm>
                    <a:off x="3594895" y="1970478"/>
                    <a:ext cx="809625" cy="809625"/>
                    <a:chOff x="1610" y="1348"/>
                    <a:chExt cx="510" cy="510"/>
                  </a:xfrm>
                </p:grpSpPr>
                <p:sp>
                  <p:nvSpPr>
                    <p:cNvPr id="30"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1"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2"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3"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pic>
            <p:nvPicPr>
              <p:cNvPr id="25" name="Picture 24"/>
              <p:cNvPicPr>
                <a:picLocks noChangeAspect="1"/>
              </p:cNvPicPr>
              <p:nvPr/>
            </p:nvPicPr>
            <p:blipFill>
              <a:blip r:embed="rId4"/>
              <a:stretch>
                <a:fillRect/>
              </a:stretch>
            </p:blipFill>
            <p:spPr>
              <a:xfrm>
                <a:off x="6583908" y="3909279"/>
                <a:ext cx="619953" cy="1166969"/>
              </a:xfrm>
              <a:prstGeom prst="rect">
                <a:avLst/>
              </a:prstGeom>
              <a:effectLst>
                <a:outerShdw blurRad="50800" dist="38100" dir="2700000" algn="tl" rotWithShape="0">
                  <a:prstClr val="black">
                    <a:alpha val="40000"/>
                  </a:prstClr>
                </a:outerShdw>
              </a:effectLst>
            </p:spPr>
          </p:pic>
        </p:grpSp>
      </p:grpSp>
    </p:spTree>
    <p:custDataLst>
      <p:tags r:id="rId1"/>
    </p:custDataLst>
    <p:extLst>
      <p:ext uri="{BB962C8B-B14F-4D97-AF65-F5344CB8AC3E}">
        <p14:creationId xmlns:p14="http://schemas.microsoft.com/office/powerpoint/2010/main" val="204037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Planning Data Warehouse Hardware</a:t>
            </a:r>
            <a:endParaRPr lang="en-GB" dirty="0"/>
          </a:p>
        </p:txBody>
      </p:sp>
      <p:sp>
        <p:nvSpPr>
          <p:cNvPr id="3" name="Text Placeholder 2"/>
          <p:cNvSpPr>
            <a:spLocks noGrp="1"/>
          </p:cNvSpPr>
          <p:nvPr>
            <p:ph type="body" idx="1"/>
          </p:nvPr>
        </p:nvSpPr>
        <p:spPr/>
        <p:txBody>
          <a:bodyPr/>
          <a:lstStyle/>
          <a:p>
            <a:r>
              <a:rPr lang="en-GB" dirty="0" smtClean="0"/>
              <a:t>SQL Server Fast Track Data Warehouse Reference Architectures
Core-Balanced System Architecture
Demonstration: Calculating Maximum Consumption Rate (MCR)
Determining Processor and Memory Requirements
Determining Storage Requirements
Considerations for Storage Hardware
SQL Server Data Warehouse Appliances
SQL Server Parallel Data Warehouse</a:t>
            </a:r>
            <a:endParaRPr lang="en-GB" dirty="0"/>
          </a:p>
        </p:txBody>
      </p:sp>
    </p:spTree>
    <p:custDataLst>
      <p:tags r:id="rId1"/>
    </p:custDataLst>
    <p:extLst>
      <p:ext uri="{BB962C8B-B14F-4D97-AF65-F5344CB8AC3E}">
        <p14:creationId xmlns:p14="http://schemas.microsoft.com/office/powerpoint/2010/main" val="16507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NG_MOC_CORE_MODULENEW2" val="QiWaeZad"/>
  <p:tag name="ARTICULATE_SLIDE_COUNT" val="2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8</TotalTime>
  <Words>3018</Words>
  <Application>Microsoft Office PowerPoint</Application>
  <PresentationFormat>On-screen Show (4:3)</PresentationFormat>
  <Paragraphs>346</Paragraphs>
  <Slides>22</Slides>
  <Notes>22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Times New Roman</vt:lpstr>
      <vt:lpstr>Segoe UI</vt:lpstr>
      <vt:lpstr>Symbol</vt:lpstr>
      <vt:lpstr>Arial</vt:lpstr>
      <vt:lpstr>Calibri</vt:lpstr>
      <vt:lpstr>Wingdings</vt:lpstr>
      <vt:lpstr>Verdana</vt:lpstr>
      <vt:lpstr>NG_MOC_Core_ModuleNew2</vt:lpstr>
      <vt:lpstr>Module 2</vt:lpstr>
      <vt:lpstr>Module Overview</vt:lpstr>
      <vt:lpstr>Lesson 1: Considerations for Data Warehouse Infrastructure</vt:lpstr>
      <vt:lpstr>System Sizing Considerations</vt:lpstr>
      <vt:lpstr>Data Warehouse Workloads</vt:lpstr>
      <vt:lpstr>Typical Server Topologies for a BI Solution</vt:lpstr>
      <vt:lpstr>Scaling Out a BI Solution</vt:lpstr>
      <vt:lpstr>Planning for High Availability</vt:lpstr>
      <vt:lpstr>Lesson 2: Planning Data Warehouse Hardware</vt:lpstr>
      <vt:lpstr>SQL Server Fast Track Data Warehouse Reference Architectures</vt:lpstr>
      <vt:lpstr>Core-Balanced System Architecture</vt:lpstr>
      <vt:lpstr>Demonstration: Calculating Maximum Consumption Rate (MCR)</vt:lpstr>
      <vt:lpstr>PowerPoint Presentation</vt:lpstr>
      <vt:lpstr>Determining Processor and Memory Requirements</vt:lpstr>
      <vt:lpstr>Determining Storage Requirements</vt:lpstr>
      <vt:lpstr>Considerations for Storage Hardware</vt:lpstr>
      <vt:lpstr>SQL Server Data Warehouse Appliances</vt:lpstr>
      <vt:lpstr>SQL Server Parallel Data Warehouse</vt:lpstr>
      <vt:lpstr>Lab: Planning Data Warehouse Infrastructure</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Richard Strange</dc:creator>
  <cp:lastModifiedBy>Richard Strange</cp:lastModifiedBy>
  <cp:revision>3</cp:revision>
  <dcterms:created xsi:type="dcterms:W3CDTF">2017-12-13T11:00:03Z</dcterms:created>
  <dcterms:modified xsi:type="dcterms:W3CDTF">2017-12-13T11:42:45Z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6A017DE1-7F32-4721-B09F-306181E190A0</vt:lpwstr>
  </property>
  <property fmtid="{D5CDD505-2E9C-101B-9397-08002B2CF9AE}" pid="3" name="ArticulatePath">
    <vt:lpwstr>20767C_02</vt:lpwstr>
  </property>
</Properties>
</file>