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4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92" r:id="rId28"/>
    <p:sldId id="282" r:id="rId29"/>
    <p:sldId id="283" r:id="rId30"/>
    <p:sldId id="293" r:id="rId31"/>
    <p:sldId id="294" r:id="rId32"/>
    <p:sldId id="284" r:id="rId33"/>
    <p:sldId id="285" r:id="rId34"/>
    <p:sldId id="286" r:id="rId35"/>
    <p:sldId id="295" r:id="rId36"/>
    <p:sldId id="287" r:id="rId37"/>
    <p:sldId id="288" r:id="rId38"/>
    <p:sldId id="296" r:id="rId39"/>
    <p:sldId id="289" r:id="rId40"/>
    <p:sldId id="290" r:id="rId41"/>
    <p:sldId id="291" r:id="rId42"/>
  </p:sldIdLst>
  <p:sldSz cx="9144000" cy="6858000" type="screen4x3"/>
  <p:notesSz cx="6858000" cy="9144000"/>
  <p:embeddedFontLst>
    <p:embeddedFont>
      <p:font typeface="Segoe UI" panose="020B0502040204020203" pitchFamily="34" charset="0"/>
      <p:regular r:id="rId44"/>
      <p:bold r:id="rId45"/>
      <p:italic r:id="rId46"/>
      <p:boldItalic r:id="rId47"/>
    </p:embeddedFont>
    <p:embeddedFont>
      <p:font typeface="Calibri" panose="020F0502020204030204" pitchFamily="34" charset="0"/>
      <p:regular r:id="rId48"/>
      <p:bold r:id="rId49"/>
      <p:italic r:id="rId50"/>
      <p:boldItalic r:id="rId51"/>
    </p:embeddedFont>
    <p:embeddedFont>
      <p:font typeface="Verdana" panose="020B0604030504040204" pitchFamily="34" charset="0"/>
      <p:regular r:id="rId52"/>
      <p:bold r:id="rId53"/>
      <p:italic r:id="rId54"/>
      <p:boldItalic r:id="rId55"/>
    </p:embeddedFont>
  </p:embeddedFontLst>
  <p:custDataLst>
    <p:tags r:id="rId56"/>
  </p:custData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62" y="106"/>
      </p:cViewPr>
      <p:guideLst/>
    </p:cSldViewPr>
  </p:slideViewPr>
  <p:notesTextViewPr>
    <p:cViewPr>
      <p:scale>
        <a:sx n="1" d="1"/>
        <a:sy n="1" d="1"/>
      </p:scale>
      <p:origin x="0" y="0"/>
    </p:cViewPr>
  </p:notesTextViewPr>
  <p:notesViewPr>
    <p:cSldViewPr snapToGrid="0">
      <p:cViewPr varScale="1">
        <p:scale>
          <a:sx n="74" d="100"/>
          <a:sy n="74" d="100"/>
        </p:scale>
        <p:origin x="2899" y="67"/>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4.fntdata"/><Relationship Id="rId50" Type="http://schemas.openxmlformats.org/officeDocument/2006/relationships/font" Target="fonts/font7.fntdata"/><Relationship Id="rId55" Type="http://schemas.openxmlformats.org/officeDocument/2006/relationships/font" Target="fonts/font1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5EB1254-7F4C-402B-A8AE-A59C8B0687F1}" type="datetimeFigureOut">
              <a:rPr lang="en-GB" smtClean="0"/>
              <a:t>13/12/2017</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209F8-6779-48E1-9FE9-41AEF6EAD97E}" type="slidenum">
              <a:rPr lang="en-GB" smtClean="0"/>
              <a:t>‹#›</a:t>
            </a:fld>
            <a:endParaRPr lang="en-GB" dirty="0"/>
          </a:p>
        </p:txBody>
      </p:sp>
    </p:spTree>
    <p:extLst>
      <p:ext uri="{BB962C8B-B14F-4D97-AF65-F5344CB8AC3E}">
        <p14:creationId xmlns:p14="http://schemas.microsoft.com/office/powerpoint/2010/main" val="21456023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 used in the lab for this module includes software services that can take a while to start. For the best experience, have students start the </a:t>
            </a:r>
            <a:r>
              <a:rPr lang="en-GB" sz="1000" b="1" dirty="0">
                <a:latin typeface="Arial" panose="020B0604020202020204" pitchFamily="34" charset="0"/>
                <a:ea typeface="Calibri" panose="020F0502020204030204" pitchFamily="34" charset="0"/>
                <a:cs typeface="Times New Roman" panose="02020603050405020304" pitchFamily="18" charset="0"/>
              </a:rPr>
              <a:t>20767C-MIA-DC</a:t>
            </a:r>
            <a:r>
              <a:rPr lang="en-GB" sz="1000" dirty="0">
                <a:latin typeface="Arial" panose="020B0604020202020204" pitchFamily="34" charset="0"/>
                <a:ea typeface="Calibri" panose="020F0502020204030204" pitchFamily="34" charset="0"/>
                <a:cs typeface="Times New Roman" panose="02020603050405020304" pitchFamily="18" charset="0"/>
              </a:rPr>
              <a:t> and </a:t>
            </a:r>
            <a:r>
              <a:rPr lang="en-GB" sz="1000" b="1" dirty="0">
                <a:latin typeface="Arial" panose="020B0604020202020204" pitchFamily="34" charset="0"/>
                <a:ea typeface="Calibri" panose="020F0502020204030204" pitchFamily="34" charset="0"/>
                <a:cs typeface="Times New Roman" panose="02020603050405020304" pitchFamily="18" charset="0"/>
              </a:rPr>
              <a:t>20767C-MIA-SQL</a:t>
            </a:r>
            <a:r>
              <a:rPr lang="en-GB" sz="1000" dirty="0">
                <a:latin typeface="Arial" panose="020B0604020202020204" pitchFamily="34" charset="0"/>
                <a:ea typeface="Calibri" panose="020F0502020204030204" pitchFamily="34" charset="0"/>
                <a:cs typeface="Times New Roman" panose="02020603050405020304" pitchFamily="18" charset="0"/>
              </a:rPr>
              <a:t> virtual machines at the opening of the module so that the services have time to start before they begin the lab.</a:t>
            </a:r>
          </a:p>
        </p:txBody>
      </p:sp>
      <p:sp>
        <p:nvSpPr>
          <p:cNvPr id="4" name="Slide Number Placeholder 3"/>
          <p:cNvSpPr>
            <a:spLocks noGrp="1"/>
          </p:cNvSpPr>
          <p:nvPr>
            <p:ph type="sldNum" sz="quarter" idx="10"/>
          </p:nvPr>
        </p:nvSpPr>
        <p:spPr/>
        <p:txBody>
          <a:bodyPr/>
          <a:lstStyle/>
          <a:p>
            <a:fld id="{C04209F8-6779-48E1-9FE9-41AEF6EAD97E}"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835269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52813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this topic to ensure that all students understand why the business key from the source system is not used as a unique key in dimension tables.</a:t>
            </a:r>
          </a:p>
        </p:txBody>
      </p:sp>
      <p:sp>
        <p:nvSpPr>
          <p:cNvPr id="4" name="Slide Number Placeholder 3"/>
          <p:cNvSpPr>
            <a:spLocks noGrp="1"/>
          </p:cNvSpPr>
          <p:nvPr>
            <p:ph type="sldNum" sz="quarter" idx="10"/>
          </p:nvPr>
        </p:nvSpPr>
        <p:spPr/>
        <p:txBody>
          <a:bodyPr/>
          <a:lstStyle/>
          <a:p>
            <a:fld id="{C04209F8-6779-48E1-9FE9-41AEF6EAD97E}"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8913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that the categorization of attributes in this topic is simply used to help identify reasons why a data value would be included as a dimension attribute column. You do not need to apply any specific configuration to define an attribute as a slicer or a member of a hierarchy.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 levels of the hierarchy are all stored within a single dimension table, resulting in duplication. This is preferable to normalizing the data to create a table for each hierarchy in a snowflake schema. OLTP database developers might find this preference for duplication over normalization unintuitive. However, you should remind them that dimension data is generally denormalized from multiple tables before being loaded, and does not experience the same level of transactional updates as would occur in an OLTP database. Therefore, the performance benefits of storing the data in a single table generally outweigh the reduced duplication benefits of normalizing the data.</a:t>
            </a:r>
          </a:p>
        </p:txBody>
      </p:sp>
      <p:sp>
        <p:nvSpPr>
          <p:cNvPr id="4" name="Slide Number Placeholder 3"/>
          <p:cNvSpPr>
            <a:spLocks noGrp="1"/>
          </p:cNvSpPr>
          <p:nvPr>
            <p:ph type="sldNum" sz="quarter" idx="10"/>
          </p:nvPr>
        </p:nvSpPr>
        <p:spPr/>
        <p:txBody>
          <a:bodyPr/>
          <a:lstStyle/>
          <a:p>
            <a:fld id="{C04209F8-6779-48E1-9FE9-41AEF6EAD97E}"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095115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the example on the slide, the dimension data is not normalized in the source system, so there is no business key. Instead, the value itself is used as the alternate key for rows where the value is not “Unknown” or “None”.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In this example, ask students to consider a scenario where a foreign key relationship in the source data references a lookup table for the </a:t>
            </a:r>
            <a:r>
              <a:rPr lang="en-GB" sz="1000" b="1" dirty="0">
                <a:latin typeface="Arial" panose="020B0604020202020204" pitchFamily="34" charset="0"/>
                <a:ea typeface="Calibri" panose="020F0502020204030204" pitchFamily="34" charset="0"/>
                <a:cs typeface="Times New Roman" panose="02020603050405020304" pitchFamily="18" charset="0"/>
              </a:rPr>
              <a:t>DiscountType</a:t>
            </a:r>
            <a:r>
              <a:rPr lang="en-GB" sz="1000" dirty="0">
                <a:latin typeface="Arial" panose="020B0604020202020204" pitchFamily="34" charset="0"/>
                <a:ea typeface="Calibri" panose="020F0502020204030204" pitchFamily="34" charset="0"/>
                <a:cs typeface="Times New Roman" panose="02020603050405020304" pitchFamily="18" charset="0"/>
              </a:rPr>
              <a:t> column. The foreign key table includes a numeric primary key column with the values, 0, 1, 2, and 3 for the discount types “N/A,” “Bulk Discount,” “Promotion,” and “Other,” respectively. How would this affect the design of the dimension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One answer is that the primary key values in the source system would serve as the alternate key values in the dimension table; an unused value (such as -1) would be used for the “Unknown” row. The source foreign key and dimension alternate key could then be compared using a similar ISNULL expression, as shown in the student notes (except that the value -1 would be used instead of “Unknown”).</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 an additional consideration, what if the lookup table in the source system did not include the 0 value for “N/A,” and both “None” and “Unknown” are indicated by a NULL in the source table? If users want to differentiate between “None” and “Unknown” in reports or analyses, you could implement some logic in the ETL load process to match NULL values to the dimension row for “Unknown” when the </a:t>
            </a:r>
            <a:r>
              <a:rPr lang="en-GB" sz="1000" b="1" dirty="0">
                <a:latin typeface="Arial" panose="020B0604020202020204" pitchFamily="34" charset="0"/>
                <a:ea typeface="Calibri" panose="020F0502020204030204" pitchFamily="34" charset="0"/>
                <a:cs typeface="Times New Roman" panose="02020603050405020304" pitchFamily="18" charset="0"/>
              </a:rPr>
              <a:t>Discount </a:t>
            </a:r>
            <a:r>
              <a:rPr lang="en-GB" sz="1000" dirty="0">
                <a:latin typeface="Arial" panose="020B0604020202020204" pitchFamily="34" charset="0"/>
                <a:ea typeface="Calibri" panose="020F0502020204030204" pitchFamily="34" charset="0"/>
                <a:cs typeface="Times New Roman" panose="02020603050405020304" pitchFamily="18" charset="0"/>
              </a:rPr>
              <a:t>value is non-zero, and to “N/A” when the discount is 0.00. However, unless this level of differentiation has business value, it would be easier to include only a single row for “None or Unknown” in the dimension table.</a:t>
            </a:r>
          </a:p>
        </p:txBody>
      </p:sp>
      <p:sp>
        <p:nvSpPr>
          <p:cNvPr id="4" name="Slide Number Placeholder 3"/>
          <p:cNvSpPr>
            <a:spLocks noGrp="1"/>
          </p:cNvSpPr>
          <p:nvPr>
            <p:ph type="sldNum" sz="quarter" idx="10"/>
          </p:nvPr>
        </p:nvSpPr>
        <p:spPr/>
        <p:txBody>
          <a:bodyPr/>
          <a:lstStyle/>
          <a:p>
            <a:fld id="{C04209F8-6779-48E1-9FE9-41AEF6EAD97E}"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623685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Explain that Type 2 slowly changing dimensions can be implemented by using a current flag, and start time stamp—or both. Point out the following considerations:</a:t>
            </a: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only a current flag is used, there is no way to match a new fact row to a dimension row, based on the time that the fact was recorded. The ETL process must assume that the current version of the dimension entity should be used.</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If only a start date is used, identifying the current row requires that you find the row with the most recent start date, typically by using the MAX function.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Using an end date column makes it easier to find the right version of a dimension entity for fact, based on the point in time when the fact event occurred. Without the end date column, the appropriate dimension table row can only be determined by finding the most recent start date occurring before the date of the fact event.</a:t>
            </a:r>
          </a:p>
        </p:txBody>
      </p:sp>
      <p:sp>
        <p:nvSpPr>
          <p:cNvPr id="4" name="Slide Number Placeholder 3"/>
          <p:cNvSpPr>
            <a:spLocks noGrp="1"/>
          </p:cNvSpPr>
          <p:nvPr>
            <p:ph type="sldNum" sz="quarter" idx="10"/>
          </p:nvPr>
        </p:nvSpPr>
        <p:spPr/>
        <p:txBody>
          <a:bodyPr/>
          <a:lstStyle/>
          <a:p>
            <a:fld id="{C04209F8-6779-48E1-9FE9-41AEF6EAD97E}"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757552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882307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the issues in the bulleted list in the student content. In some cases, you might choose to include a column for the parent alternate key in addition to the parent key, because this can be useful in some load techniques.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Some techniques for loading self-referencing dimension tables are discussed in Module 6 of this course:</a:t>
            </a:r>
            <a:r>
              <a:rPr lang="en-GB" sz="1000" i="1" dirty="0">
                <a:latin typeface="Arial" panose="020B0604020202020204" pitchFamily="34" charset="0"/>
                <a:ea typeface="Calibri" panose="020F0502020204030204" pitchFamily="34" charset="0"/>
                <a:cs typeface="Times New Roman" panose="02020603050405020304" pitchFamily="18" charset="0"/>
              </a:rPr>
              <a:t> Creating an ETL Solution</a:t>
            </a:r>
            <a:r>
              <a:rPr lang="en-GB"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C04209F8-6779-48E1-9FE9-41AEF6EAD97E}"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14147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As an alternative to a junk dimension, fact-specific attributes can be used to create degenerate dimensions in the fact table. This approach is discussed in the next lesson.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Categorize Activity</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Segoe UI" panose="020B0502040204020203" pitchFamily="34" charset="0"/>
              </a:rPr>
              <a:t>Place each item into the appropriate category which is a dimension type. Indicate your answer by writing the category number to the right of each item.</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Slicer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(1)Gender</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Time Dimension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(1)Fiscal Year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(2)Month</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Junk Dimension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(1)Invoice Number</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(2)Out of Stock Indicator</a:t>
            </a:r>
          </a:p>
        </p:txBody>
      </p:sp>
      <p:sp>
        <p:nvSpPr>
          <p:cNvPr id="4" name="Slide Number Placeholder 3"/>
          <p:cNvSpPr>
            <a:spLocks noGrp="1"/>
          </p:cNvSpPr>
          <p:nvPr>
            <p:ph type="sldNum" sz="quarter" idx="10"/>
          </p:nvPr>
        </p:nvSpPr>
        <p:spPr/>
        <p:txBody>
          <a:bodyPr/>
          <a:lstStyle/>
          <a:p>
            <a:fld id="{C04209F8-6779-48E1-9FE9-41AEF6EAD97E}"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844496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8699744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degenerate dimension columns provide the same capability as a junk dimension table. In a scenario where only one fact table requires the additional miscellaneous attributes for analysis and reporting, it is generally more efficient to include them as degenerate dimension columns. Conversely, if the additional attributes are relevant for multiple fact tables, a junk dimension is probably a better choice.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the note about fact table primary keys in the student manual. Students with a strong background in relational database design might feel uncomfortable about not defining a primary key for every table. If, however, there is no need to uniquely identify individual fact rows, and the ETL process can be relied on to eliminate accidental duplicate entries, defining a primary key adds unnecessary overhead to the table definition and generates an index, which can negatively affect the performance of data loads. </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Similarly, note that declaring foreign key constraints on dimension-key columns in a fact table is not necessary to enforce referential integrity in most data warehouses, and can negatively impact load performance. You can declare them, and then drop and recreate them during each load, but this creates its own overhead and adds little value if the ETL process is correctly implemented. The query optimizer can use foreign key constraints to identify the fact table in a star join query but, in their absence, selects the largest table, which is usually correct.</a:t>
            </a:r>
          </a:p>
        </p:txBody>
      </p:sp>
      <p:sp>
        <p:nvSpPr>
          <p:cNvPr id="4" name="Slide Number Placeholder 3"/>
          <p:cNvSpPr>
            <a:spLocks noGrp="1"/>
          </p:cNvSpPr>
          <p:nvPr>
            <p:ph type="sldNum" sz="quarter" idx="10"/>
          </p:nvPr>
        </p:nvSpPr>
        <p:spPr/>
        <p:txBody>
          <a:bodyPr/>
          <a:lstStyle/>
          <a:p>
            <a:fld id="{C04209F8-6779-48E1-9FE9-41AEF6EAD97E}"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799905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679848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 the examples on the slide and in the student notes to show how summing semi-additive and non-additive measures produces meaningless results.</a:t>
            </a:r>
          </a:p>
        </p:txBody>
      </p:sp>
      <p:sp>
        <p:nvSpPr>
          <p:cNvPr id="4" name="Slide Number Placeholder 3"/>
          <p:cNvSpPr>
            <a:spLocks noGrp="1"/>
          </p:cNvSpPr>
          <p:nvPr>
            <p:ph type="sldNum" sz="quarter" idx="10"/>
          </p:nvPr>
        </p:nvSpPr>
        <p:spPr/>
        <p:txBody>
          <a:bodyPr/>
          <a:lstStyle/>
          <a:p>
            <a:fld id="{C04209F8-6779-48E1-9FE9-41AEF6EAD97E}"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5723578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Discuss the importance of including a row for “Unknown” or “None” in the time dimension table when using accumulating snapshot fact tables.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accumulating snapshot fact tables must be updated after the initial load. This requirement can affect the physical design of the table, especially if partitions or column store indexes are used. These considerations are discussed in the next lesson and in Module 6: </a:t>
            </a:r>
            <a:r>
              <a:rPr lang="en-GB" sz="1000" i="1" dirty="0">
                <a:latin typeface="Arial" panose="020B0604020202020204" pitchFamily="34" charset="0"/>
                <a:ea typeface="Calibri" panose="020F0502020204030204" pitchFamily="34" charset="0"/>
                <a:cs typeface="Times New Roman" panose="02020603050405020304" pitchFamily="18" charset="0"/>
              </a:rPr>
              <a:t>Creating an ETL Solution</a:t>
            </a:r>
            <a:r>
              <a:rPr lang="en-GB" sz="1000" dirty="0">
                <a:latin typeface="Arial" panose="020B0604020202020204" pitchFamily="34" charset="0"/>
                <a:ea typeface="Calibri" panose="020F0502020204030204" pitchFamily="34" charset="0"/>
                <a:cs typeface="Times New Roman" panose="02020603050405020304" pitchFamily="18" charset="0"/>
              </a:rPr>
              <a:t>.</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kind of measure is a stock count?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1: Additive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Semi-additive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3: Non-additive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Option 2: Semi-additive</a:t>
            </a:r>
          </a:p>
        </p:txBody>
      </p:sp>
      <p:sp>
        <p:nvSpPr>
          <p:cNvPr id="4" name="Slide Number Placeholder 3"/>
          <p:cNvSpPr>
            <a:spLocks noGrp="1"/>
          </p:cNvSpPr>
          <p:nvPr>
            <p:ph type="sldNum" sz="quarter" idx="10"/>
          </p:nvPr>
        </p:nvSpPr>
        <p:spPr/>
        <p:txBody>
          <a:bodyPr/>
          <a:lstStyle/>
          <a:p>
            <a:fld id="{C04209F8-6779-48E1-9FE9-41AEF6EAD97E}" type="slidenum">
              <a:rPr lang="en-GB" smtClean="0"/>
              <a:t>21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67479581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22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0812764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Emphasize that the key to producing an effective physical database design is workload predictability. If the likely workloads are known when the database is designed, the physical data structures can be optimized to support them. The logical star schema favored by the dimensional model is already optimized for typical data warehouse query workloads; however, understanding the specific I/O activity that the data warehouse must support will help you determine whether any additional physical design considerations are necessary.</a:t>
            </a:r>
          </a:p>
        </p:txBody>
      </p:sp>
      <p:sp>
        <p:nvSpPr>
          <p:cNvPr id="4" name="Slide Number Placeholder 3"/>
          <p:cNvSpPr>
            <a:spLocks noGrp="1"/>
          </p:cNvSpPr>
          <p:nvPr>
            <p:ph type="sldNum" sz="quarter" idx="10"/>
          </p:nvPr>
        </p:nvSpPr>
        <p:spPr/>
        <p:txBody>
          <a:bodyPr/>
          <a:lstStyle/>
          <a:p>
            <a:fld id="{C04209F8-6779-48E1-9FE9-41AEF6EAD97E}" type="slidenum">
              <a:rPr lang="en-GB" smtClean="0"/>
              <a:t>23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9332216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these guidelines are designed to provide optimal performance for an enterprise data warehouse. A small data warehouse may perform adequately with all data files on a single RAID array. However, the advice about initializing the size of the data files, disabling autogrowth, and keeping log files on a separate logical disk should generally be followed.</a:t>
            </a:r>
          </a:p>
        </p:txBody>
      </p:sp>
      <p:sp>
        <p:nvSpPr>
          <p:cNvPr id="4" name="Slide Number Placeholder 3"/>
          <p:cNvSpPr>
            <a:spLocks noGrp="1"/>
          </p:cNvSpPr>
          <p:nvPr>
            <p:ph type="sldNum" sz="quarter" idx="10"/>
          </p:nvPr>
        </p:nvSpPr>
        <p:spPr/>
        <p:txBody>
          <a:bodyPr/>
          <a:lstStyle/>
          <a:p>
            <a:fld id="{C04209F8-6779-48E1-9FE9-41AEF6EAD97E}" type="slidenum">
              <a:rPr lang="en-GB" smtClean="0"/>
              <a:t>24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4876254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Before teaching this topic, read </a:t>
            </a:r>
            <a:r>
              <a:rPr lang="en-GB" sz="1000" i="1" dirty="0">
                <a:latin typeface="Arial" panose="020B0604020202020204" pitchFamily="34" charset="0"/>
                <a:ea typeface="Calibri" panose="020F0502020204030204" pitchFamily="34" charset="0"/>
                <a:cs typeface="Times New Roman" panose="02020603050405020304" pitchFamily="18" charset="0"/>
              </a:rPr>
              <a:t>Best Practices: Partitioning section of Best Practices for Data Warehousing with SQL Server 2008 R2</a:t>
            </a:r>
            <a:r>
              <a:rPr lang="en-GB" sz="1000" dirty="0">
                <a:latin typeface="Arial" panose="020B0604020202020204" pitchFamily="34" charset="0"/>
                <a:ea typeface="Calibri" panose="020F0502020204030204" pitchFamily="34" charset="0"/>
                <a:cs typeface="Times New Roman" panose="02020603050405020304" pitchFamily="18" charset="0"/>
              </a:rPr>
              <a:t> at http://msdn.microsoft.com/en-us/library/gg567302.</a:t>
            </a:r>
          </a:p>
        </p:txBody>
      </p:sp>
      <p:sp>
        <p:nvSpPr>
          <p:cNvPr id="4" name="Slide Number Placeholder 3"/>
          <p:cNvSpPr>
            <a:spLocks noGrp="1"/>
          </p:cNvSpPr>
          <p:nvPr>
            <p:ph type="sldNum" sz="quarter" idx="10"/>
          </p:nvPr>
        </p:nvSpPr>
        <p:spPr/>
        <p:txBody>
          <a:bodyPr/>
          <a:lstStyle/>
          <a:p>
            <a:fld id="{C04209F8-6779-48E1-9FE9-41AEF6EAD97E}" type="slidenum">
              <a:rPr lang="en-GB" smtClean="0"/>
              <a:t>25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1470784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MT17B-WS2016-NAT</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20767C-MIA-DC</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and </a:t>
            </a: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20767C-MIA-SQL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a Partitioned Table</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the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20767C-MIA-DC</a:t>
            </a:r>
            <a:r>
              <a:rPr lang="en-US" sz="1000" dirty="0">
                <a:latin typeface="Arial" panose="020B0604020202020204" pitchFamily="34" charset="0"/>
                <a:ea typeface="Times New Roman" panose="02020603050405020304" pitchFamily="18" charset="0"/>
                <a:cs typeface="Times New Roman" panose="02020603050405020304" pitchFamily="18" charset="0"/>
              </a:rPr>
              <a:t> and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virtual machines are all running, and then log on to </a:t>
            </a:r>
            <a:r>
              <a:rPr lang="en-US" sz="1000" b="1" dirty="0">
                <a:latin typeface="Arial" panose="020B0604020202020204" pitchFamily="34" charset="0"/>
                <a:ea typeface="Times New Roman" panose="02020603050405020304" pitchFamily="18" charset="0"/>
                <a:cs typeface="Times New Roman" panose="02020603050405020304" pitchFamily="18" charset="0"/>
              </a:rPr>
              <a:t>20767C-MIA-SQL</a:t>
            </a:r>
            <a:r>
              <a:rPr lang="en-US" sz="1000" dirty="0">
                <a:latin typeface="Arial" panose="020B0604020202020204" pitchFamily="34" charset="0"/>
                <a:ea typeface="Times New Roman" panose="02020603050405020304" pitchFamily="18" charset="0"/>
                <a:cs typeface="Times New Roman" panose="02020603050405020304" pitchFamily="18" charset="0"/>
              </a:rPr>
              <a:t> as </a:t>
            </a:r>
            <a:r>
              <a:rPr lang="en-US" sz="1000" b="1" dirty="0">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a:latin typeface="Arial" panose="020B0604020202020204" pitchFamily="34" charset="0"/>
                <a:ea typeface="Times New Roman" panose="02020603050405020304" pitchFamily="18" charset="0"/>
                <a:cs typeface="Times New Roman" panose="02020603050405020304" pitchFamily="18" charset="0"/>
              </a:rPr>
              <a:t>Pa55w.rd</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D:\Demofiles\Mod03 folder</a:t>
            </a:r>
            <a:r>
              <a:rPr lang="en-US" sz="1000" dirty="0">
                <a:latin typeface="Arial" panose="020B0604020202020204" pitchFamily="34" charset="0"/>
                <a:ea typeface="Times New Roman" panose="02020603050405020304" pitchFamily="18" charset="0"/>
                <a:cs typeface="Times New Roman" panose="02020603050405020304" pitchFamily="18" charset="0"/>
              </a:rPr>
              <a:t>, run </a:t>
            </a:r>
            <a:r>
              <a:rPr lang="en-US" sz="1000" b="1" dirty="0">
                <a:latin typeface="Arial" panose="020B0604020202020204" pitchFamily="34" charset="0"/>
                <a:ea typeface="Times New Roman" panose="02020603050405020304" pitchFamily="18" charset="0"/>
                <a:cs typeface="Times New Roman" panose="02020603050405020304" pitchFamily="18" charset="0"/>
              </a:rPr>
              <a:t>Setup.cmd</a:t>
            </a:r>
            <a:r>
              <a:rPr lang="en-US" sz="1000" dirty="0">
                <a:latin typeface="Arial" panose="020B0604020202020204" pitchFamily="34" charset="0"/>
                <a:ea typeface="Times New Roman" panose="02020603050405020304" pitchFamily="18" charset="0"/>
                <a:cs typeface="Times New Roman" panose="02020603050405020304" pitchFamily="18" charset="0"/>
              </a:rPr>
              <a:t> as Administrator.</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User Account Control</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Yes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wait for the script to finish.</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Start SQL Server Management Studio and connect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MIA-SQL</a:t>
            </a:r>
            <a:r>
              <a:rPr lang="en-US" sz="1000" dirty="0">
                <a:latin typeface="Arial" panose="020B0604020202020204" pitchFamily="34" charset="0"/>
                <a:ea typeface="Times New Roman" panose="02020603050405020304" pitchFamily="18" charset="0"/>
                <a:cs typeface="Times New Roman" panose="02020603050405020304" pitchFamily="18" charset="0"/>
              </a:rPr>
              <a:t> instance of the database engine by using Windows authentication.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Open File</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navigate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D:\Demofiles\Mod03</a:t>
            </a:r>
            <a:r>
              <a:rPr lang="en-US" sz="1000" dirty="0">
                <a:latin typeface="Arial" panose="020B0604020202020204" pitchFamily="34" charset="0"/>
                <a:ea typeface="Times New Roman" panose="02020603050405020304" pitchFamily="18" charset="0"/>
                <a:cs typeface="Times New Roman" panose="02020603050405020304" pitchFamily="18" charset="0"/>
              </a:rPr>
              <a:t> folder,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Partitions.sql</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partition function and scheme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457200">
              <a:lnSpc>
                <a:spcPct val="115000"/>
              </a:lnSpc>
              <a:spcAft>
                <a:spcPts val="995"/>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creates a partition function that defines four ranges of values (less than 20140101, 20140101 to 20150100, 20150101 to 20160100, and 20160101 and higher), and a partition scheme that maps these ranges to the FG0000, FG2014, FG2015, and FG2016 filegroups. </a:t>
            </a:r>
          </a:p>
          <a:p>
            <a:pPr marL="342900" lvl="0" indent="-342900">
              <a:lnSpc>
                <a:spcPct val="115000"/>
              </a:lnSpc>
              <a:spcAft>
                <a:spcPts val="995"/>
              </a:spcAft>
              <a:buFont typeface="+mj-lt"/>
              <a:buAutoNum type="arabicPeriod" startAt="7"/>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a partitioned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creates a partitioned table on the partition scheme you created previously.</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7"/>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Insert data into the partitioned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inserts four records into the table.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View Partition Metadata</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Query the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retrieves rows from the table and uses the </a:t>
            </a:r>
            <a:r>
              <a:rPr lang="en-US" sz="1000" b="1" dirty="0">
                <a:latin typeface="Arial" panose="020B0604020202020204" pitchFamily="34" charset="0"/>
                <a:ea typeface="Times New Roman" panose="02020603050405020304" pitchFamily="18" charset="0"/>
                <a:cs typeface="Times New Roman" panose="02020603050405020304" pitchFamily="18" charset="0"/>
              </a:rPr>
              <a:t>$PARTITION</a:t>
            </a:r>
            <a:r>
              <a:rPr lang="en-US" sz="1000" dirty="0">
                <a:latin typeface="Arial" panose="020B0604020202020204" pitchFamily="34" charset="0"/>
                <a:ea typeface="Times New Roman" panose="02020603050405020304" pitchFamily="18" charset="0"/>
                <a:cs typeface="Times New Roman" panose="02020603050405020304" pitchFamily="18" charset="0"/>
              </a:rPr>
              <a:t> function to show which partition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datekey</a:t>
            </a:r>
            <a:r>
              <a:rPr lang="en-US" sz="1000" dirty="0">
                <a:latin typeface="Arial" panose="020B0604020202020204" pitchFamily="34" charset="0"/>
                <a:ea typeface="Times New Roman" panose="02020603050405020304" pitchFamily="18" charset="0"/>
                <a:cs typeface="Times New Roman" panose="02020603050405020304" pitchFamily="18" charset="0"/>
              </a:rPr>
              <a:t> value in each row is assigned to. This function is useful for determining which partition of a partition function a specific value belongs in.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04209F8-6779-48E1-9FE9-41AEF6EAD97E}" type="slidenum">
              <a:rPr lang="en-GB" smtClean="0"/>
              <a:t>26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372243746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filegroups, partitions, and rows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code uses system tables to show the partitioned storage and the number of rows in each partition. Note that there are two empty partitions, one at the beginning of the table, and one at the end.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Split a Partition</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Add a new filegroup and make it the next used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creates a new filegroup</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named FG2017 and adds it to the partition scheme as the next used partition.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Split the empty partition at the end</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creates a new partition for values of 20170101 and higher and assigns it to the next used filegroup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FG2017</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leaving an empty partition for values between 20160101 and 20170100.</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Insert new</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inserts two new rows into the partitioned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partition metadata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shows that the two rows inserted in the previous step are in partition 4, and that partition 5 (on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FG2017</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is empty.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Merge Partitions</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Merge the 2014 and 2015 partitions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merges the partition that contains the value 20140101 into the previous partition.</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View partition metadata</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shows that partition 2 (on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FG2014</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now contains four rows, and that the partition previously on FG2015 has been removed.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Partitions.sql</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but keep SQL Server Management Studio open for the next demonstration.</a:t>
            </a:r>
            <a:endParaRPr lang="en-GB" dirty="0"/>
          </a:p>
        </p:txBody>
      </p:sp>
      <p:sp>
        <p:nvSpPr>
          <p:cNvPr id="4" name="Slide Number Placeholder 3"/>
          <p:cNvSpPr>
            <a:spLocks noGrp="1"/>
          </p:cNvSpPr>
          <p:nvPr>
            <p:ph type="sldNum" sz="quarter" idx="10"/>
          </p:nvPr>
        </p:nvSpPr>
        <p:spPr/>
        <p:txBody>
          <a:bodyPr/>
          <a:lstStyle/>
          <a:p>
            <a:fld id="{C04209F8-6779-48E1-9FE9-41AEF6EAD97E}" type="slidenum">
              <a:rPr lang="en-GB" smtClean="0"/>
              <a:t>27</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61502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query performance in a data warehouse is degraded by fragmentation, and having many indexes on tables in a data warehouse can lead to significant fragmentation after each ETL data load. Additionally, the loads take longer because index keys must be stored on the correct page. To reduce the fragmentation caused by a data load, you can use a fill factor to leave space for inserts. Periodically, however, you will still need to either reorganize or rebuild indexes, which will affect performance and might require some indexes to be taken offline. Alternatively, you can drop all indexes before each load and recreate them afterwards, an action that improves load performance, but incurs the overhead of recreating the indexes and, depending on the volume of data loaded, may be very time-consuming.</a:t>
            </a:r>
          </a:p>
        </p:txBody>
      </p:sp>
      <p:sp>
        <p:nvSpPr>
          <p:cNvPr id="4" name="Slide Number Placeholder 3"/>
          <p:cNvSpPr>
            <a:spLocks noGrp="1"/>
          </p:cNvSpPr>
          <p:nvPr>
            <p:ph type="sldNum" sz="quarter" idx="10"/>
          </p:nvPr>
        </p:nvSpPr>
        <p:spPr/>
        <p:txBody>
          <a:bodyPr/>
          <a:lstStyle/>
          <a:p>
            <a:fld id="{C04209F8-6779-48E1-9FE9-41AEF6EAD97E}" type="slidenum">
              <a:rPr lang="en-GB" smtClean="0"/>
              <a:t>28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2351786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Indexes on Dimension Tables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SQL Server Management,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Open File</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navigate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D:\Demofiles\Mod03</a:t>
            </a:r>
            <a:r>
              <a:rPr lang="en-US" sz="1000" dirty="0">
                <a:latin typeface="Arial" panose="020B0604020202020204" pitchFamily="34" charset="0"/>
                <a:ea typeface="Times New Roman" panose="02020603050405020304" pitchFamily="18" charset="0"/>
                <a:cs typeface="Times New Roman" panose="02020603050405020304" pitchFamily="18" charset="0"/>
              </a:rPr>
              <a:t> folder,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Indexes.sql</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indexes on the DimDate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creates a clustered index on the surrogate key column, and nonclustered indexes on commonly queried attribute columns.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indexes on the DimCustomer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creates a clustered index on the surrogate key column, and nonclustered indexes on commonly queried attribute columns.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indexes on the DimProduct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creates a clustered index on the surrogate key column, and nonclustered indexes on a commonly queried attribute column.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View Index Usage and Execution Statistics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a fact table</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creates a fact table named </a:t>
            </a:r>
            <a:r>
              <a:rPr lang="en-US" sz="1000" b="1" dirty="0">
                <a:latin typeface="Arial" panose="020B0604020202020204" pitchFamily="34" charset="0"/>
                <a:ea typeface="Times New Roman" panose="02020603050405020304" pitchFamily="18" charset="0"/>
                <a:cs typeface="Times New Roman" panose="02020603050405020304" pitchFamily="18" charset="0"/>
              </a:rPr>
              <a:t>FactOrder</a:t>
            </a:r>
            <a:r>
              <a:rPr lang="en-US" sz="1000" dirty="0">
                <a:latin typeface="Arial" panose="020B0604020202020204" pitchFamily="34" charset="0"/>
                <a:ea typeface="Times New Roman" panose="02020603050405020304" pitchFamily="18" charset="0"/>
                <a:cs typeface="Times New Roman" panose="02020603050405020304" pitchFamily="18" charset="0"/>
              </a:rPr>
              <a:t> that contains more than 7.5 million rows from the existing data in the dimension tables.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On the toolbar,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Include Actual Execution Plan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View index usage and execution statistics</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457200">
              <a:lnSpc>
                <a:spcPct val="115000"/>
              </a:lnSpc>
              <a:spcAft>
                <a:spcPts val="995"/>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This enables statistics messages, and then queries the tables in the data warehouse to view orders for the previous six months.</a:t>
            </a:r>
          </a:p>
          <a:p>
            <a:pPr marL="342900" lvl="0" indent="-342900">
              <a:lnSpc>
                <a:spcPct val="115000"/>
              </a:lnSpc>
              <a:spcAft>
                <a:spcPts val="995"/>
              </a:spcAft>
              <a:buFont typeface="+mj-lt"/>
              <a:buAutoNum type="arabicPeriod"/>
            </a:pP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04209F8-6779-48E1-9FE9-41AEF6EAD97E}" type="slidenum">
              <a:rPr lang="en-GB" smtClean="0"/>
              <a:t>29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128478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2083251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After query execution completes, in the Results pane,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Messages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Note the CPU time and elapsed time for the query. Note the logical reads from each table. The number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FactOrder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should be considerably higher than the number from the dimension tables.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Execution plan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which shows a visualization of the steps the query optimizer used to execute the query. Scroll to the right-hand side and to the bottom, and note that a table scan was used to read data from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FactOrder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Hold the mouse pointer over each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Index Scan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icons for the dimension tables to see which indexes were used.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Create Indexes on a Fact Table</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traditional indexes on the fact table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creates a clustered index on the date dimension key, and nonclustered indexes on the other dimension keys (the operation can take a long time).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Empty the cache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clears any cached data.</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 the traditional indexes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executes the same query as earlier.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Messages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and compare the number of logical reads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FactOrders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and the CPU and elapsed time values with the previous execution. They should all be lower.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Execution plan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and note that the clustered index on the date key in the fact table was used.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lvl="0">
              <a:lnSpc>
                <a:spcPct val="107000"/>
              </a:lnSpc>
              <a:spcAft>
                <a:spcPts val="800"/>
              </a:spcAft>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Create a Columnstore Index</a:t>
            </a: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copy of the fact table with no indexes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creates an unindexed copy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FactOrder</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named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FactOrderCS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Create a columnstore index on the copied table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creates a columnstore index on all columns in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FactOrderCS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Empty the cache again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clears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any cached data.</a:t>
            </a:r>
            <a:endParaRPr lang="en-GB" dirty="0"/>
          </a:p>
        </p:txBody>
      </p:sp>
      <p:sp>
        <p:nvSpPr>
          <p:cNvPr id="4" name="Slide Number Placeholder 3"/>
          <p:cNvSpPr>
            <a:spLocks noGrp="1"/>
          </p:cNvSpPr>
          <p:nvPr>
            <p:ph type="sldNum" sz="quarter" idx="10"/>
          </p:nvPr>
        </p:nvSpPr>
        <p:spPr/>
        <p:txBody>
          <a:bodyPr/>
          <a:lstStyle/>
          <a:p>
            <a:fld id="{C04209F8-6779-48E1-9FE9-41AEF6EAD97E}" type="slidenum">
              <a:rPr lang="en-GB" smtClean="0"/>
              <a:t>30</a:t>
            </a:fld>
            <a:endParaRPr lang="en-GB" dirty="0"/>
          </a:p>
        </p:txBody>
      </p:sp>
      <p:sp>
        <p:nvSpPr>
          <p:cNvPr id="5" name="TextBox 4"/>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95600863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marL="342900" lvl="0" indent="-342900">
              <a:lnSpc>
                <a:spcPct val="115000"/>
              </a:lnSpc>
              <a:spcAft>
                <a:spcPts val="995"/>
              </a:spcAft>
              <a:buFont typeface="+mj-lt"/>
              <a:buAutoNum type="arabicPeriod" startAt="4"/>
            </a:pP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Test the columnstore index</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executes the same query as earlier.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Messages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and compare the number of logical reads for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FactOrdersCS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table and the CPU and elapsed time values with the previous execution. They should all be lower.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Execution plan</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and note that the columnstore index on the fact table was used.</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4"/>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Indexes.sql but keep SQL Server Management Studio open for the next demonstration.</a:t>
            </a:r>
            <a:endParaRPr lang="en-GB" dirty="0"/>
          </a:p>
        </p:txBody>
      </p:sp>
      <p:sp>
        <p:nvSpPr>
          <p:cNvPr id="4" name="Slide Number Placeholder 3"/>
          <p:cNvSpPr>
            <a:spLocks noGrp="1"/>
          </p:cNvSpPr>
          <p:nvPr>
            <p:ph type="sldNum" sz="quarter" idx="10"/>
          </p:nvPr>
        </p:nvSpPr>
        <p:spPr/>
        <p:txBody>
          <a:bodyPr/>
          <a:lstStyle/>
          <a:p>
            <a:fld id="{C04209F8-6779-48E1-9FE9-41AEF6EAD97E}" type="slidenum">
              <a:rPr lang="en-GB" smtClean="0"/>
              <a:t>31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42101986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32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6344374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in addition to data compression, SQL Server supports backup compression, which significantly reduces the disk space required for backup files. Backup operations are discussed in Modules 5 to 7 of Course 20473-2: </a:t>
            </a:r>
            <a:r>
              <a:rPr lang="en-GB" sz="1000" i="1" dirty="0">
                <a:latin typeface="Arial" panose="020B0604020202020204" pitchFamily="34" charset="0"/>
                <a:ea typeface="Calibri" panose="020F0502020204030204" pitchFamily="34" charset="0"/>
                <a:cs typeface="Times New Roman" panose="02020603050405020304" pitchFamily="18" charset="0"/>
              </a:rPr>
              <a:t>Administering a SQL Server Database Infrastructure</a:t>
            </a:r>
            <a:r>
              <a:rPr lang="en-GB" sz="1000" dirty="0">
                <a:latin typeface="Arial" panose="020B0604020202020204" pitchFamily="34" charset="0"/>
                <a:ea typeface="Calibri" panose="020F0502020204030204" pitchFamily="34" charset="0"/>
                <a:cs typeface="Times New Roman" panose="02020603050405020304" pitchFamily="18" charset="0"/>
              </a:rPr>
              <a:t>.</a:t>
            </a:r>
          </a:p>
        </p:txBody>
      </p:sp>
      <p:sp>
        <p:nvSpPr>
          <p:cNvPr id="4" name="Slide Number Placeholder 3"/>
          <p:cNvSpPr>
            <a:spLocks noGrp="1"/>
          </p:cNvSpPr>
          <p:nvPr>
            <p:ph type="sldNum" sz="quarter" idx="10"/>
          </p:nvPr>
        </p:nvSpPr>
        <p:spPr/>
        <p:txBody>
          <a:bodyPr/>
          <a:lstStyle/>
          <a:p>
            <a:fld id="{C04209F8-6779-48E1-9FE9-41AEF6EAD97E}" type="slidenum">
              <a:rPr lang="en-GB" smtClean="0"/>
              <a:t>33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287288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demonstrations in this module.</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Create Uncompressed Tables and Indexes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demonstrations in this module.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Use Windows Explorer to view the contents of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D:\Demofiles\Mod03</a:t>
            </a:r>
            <a:r>
              <a:rPr lang="en-US" sz="1000" dirty="0">
                <a:latin typeface="Arial" panose="020B0604020202020204" pitchFamily="34" charset="0"/>
                <a:ea typeface="Times New Roman" panose="02020603050405020304" pitchFamily="18" charset="0"/>
                <a:cs typeface="Times New Roman" panose="02020603050405020304" pitchFamily="18" charset="0"/>
              </a:rPr>
              <a:t> folder, set the folder window to </a:t>
            </a:r>
            <a:r>
              <a:rPr lang="en-US" sz="1000" b="1" dirty="0">
                <a:latin typeface="Arial" panose="020B0604020202020204" pitchFamily="34" charset="0"/>
                <a:ea typeface="Times New Roman" panose="02020603050405020304" pitchFamily="18" charset="0"/>
                <a:cs typeface="Times New Roman" panose="02020603050405020304" pitchFamily="18" charset="0"/>
              </a:rPr>
              <a:t>Details</a:t>
            </a:r>
            <a:r>
              <a:rPr lang="en-US" sz="1000" dirty="0">
                <a:latin typeface="Arial" panose="020B0604020202020204" pitchFamily="34" charset="0"/>
                <a:ea typeface="Times New Roman" panose="02020603050405020304" pitchFamily="18" charset="0"/>
                <a:cs typeface="Times New Roman" panose="02020603050405020304" pitchFamily="18" charset="0"/>
              </a:rPr>
              <a:t> view and resize it if necessary, so that you can see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Size</a:t>
            </a:r>
            <a:r>
              <a:rPr lang="en-US" sz="1000" dirty="0">
                <a:latin typeface="Arial" panose="020B0604020202020204" pitchFamily="34" charset="0"/>
                <a:ea typeface="Times New Roman" panose="02020603050405020304" pitchFamily="18" charset="0"/>
                <a:cs typeface="Times New Roman" panose="02020603050405020304" pitchFamily="18" charset="0"/>
              </a:rPr>
              <a:t> column.</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In SQL Server Management, on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menu, point to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File</a:t>
            </a:r>
            <a:r>
              <a:rPr lang="en-US" sz="1000" dirty="0">
                <a:latin typeface="Arial" panose="020B0604020202020204" pitchFamily="34" charset="0"/>
                <a:ea typeface="Times New Roman" panose="02020603050405020304" pitchFamily="18" charset="0"/>
                <a:cs typeface="Times New Roman" panose="02020603050405020304" pitchFamily="18" charset="0"/>
              </a:rPr>
              <a:t>. In the </a:t>
            </a:r>
            <a:r>
              <a:rPr lang="en-US" sz="1000" b="1" dirty="0">
                <a:latin typeface="Arial" panose="020B0604020202020204" pitchFamily="34" charset="0"/>
                <a:ea typeface="Times New Roman" panose="02020603050405020304" pitchFamily="18" charset="0"/>
                <a:cs typeface="Times New Roman" panose="02020603050405020304" pitchFamily="18" charset="0"/>
              </a:rPr>
              <a:t>Open File</a:t>
            </a:r>
            <a:r>
              <a:rPr lang="en-US" sz="1000" dirty="0">
                <a:latin typeface="Arial" panose="020B0604020202020204" pitchFamily="34" charset="0"/>
                <a:ea typeface="Times New Roman" panose="02020603050405020304" pitchFamily="18" charset="0"/>
                <a:cs typeface="Times New Roman" panose="02020603050405020304" pitchFamily="18" charset="0"/>
              </a:rPr>
              <a:t> dialog box, navigate to the </a:t>
            </a:r>
            <a:r>
              <a:rPr lang="en-US" sz="1000" b="1" dirty="0">
                <a:latin typeface="Arial" panose="020B0604020202020204" pitchFamily="34" charset="0"/>
                <a:ea typeface="Times New Roman" panose="02020603050405020304" pitchFamily="18" charset="0"/>
                <a:cs typeface="Times New Roman" panose="02020603050405020304" pitchFamily="18" charset="0"/>
              </a:rPr>
              <a:t>D:\Demofiles\Mod03</a:t>
            </a:r>
            <a:r>
              <a:rPr lang="en-US" sz="1000" dirty="0">
                <a:latin typeface="Arial" panose="020B0604020202020204" pitchFamily="34" charset="0"/>
                <a:ea typeface="Times New Roman" panose="02020603050405020304" pitchFamily="18" charset="0"/>
                <a:cs typeface="Times New Roman" panose="02020603050405020304" pitchFamily="18" charset="0"/>
              </a:rPr>
              <a:t> folder,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Compression.sql</a:t>
            </a:r>
            <a:r>
              <a:rPr lang="en-US" sz="1000" dirty="0">
                <a:latin typeface="Arial" panose="020B0604020202020204" pitchFamily="34" charset="0"/>
                <a:ea typeface="Times New Roman" panose="02020603050405020304" pitchFamily="18" charset="0"/>
                <a:cs typeface="Times New Roman" panose="02020603050405020304" pitchFamily="18" charset="0"/>
              </a:rPr>
              <a: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Open</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the data warehouse</a:t>
            </a:r>
            <a:r>
              <a:rPr lang="en-US" sz="1000" dirty="0">
                <a:latin typeface="Arial" panose="020B0604020202020204" pitchFamily="34" charset="0"/>
                <a:ea typeface="Times New Roman" panose="02020603050405020304" pitchFamily="18" charset="0"/>
                <a:cs typeface="Times New Roman" panose="02020603050405020304" pitchFamily="18" charset="0"/>
              </a:rPr>
              <a:t> (from line 2 to line 113 in the script),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creates a database with uncompressed tables.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While the script is still executing, view the contents of the D:\Demofiles\Mod03 folder and note the increasing size of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DemoDW.mdf</a:t>
            </a:r>
            <a:r>
              <a:rPr lang="en-US" sz="1000" dirty="0">
                <a:latin typeface="Arial" panose="020B0604020202020204" pitchFamily="34" charset="0"/>
                <a:ea typeface="Times New Roman" panose="02020603050405020304" pitchFamily="18" charset="0"/>
                <a:cs typeface="Times New Roman" panose="02020603050405020304" pitchFamily="18" charset="0"/>
              </a:rPr>
              <a:t>. This is the data file for the database.</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When execution is complete (after approximately three minutes), note the final size of </a:t>
            </a:r>
            <a:r>
              <a:rPr lang="en-US" sz="1000" b="1" dirty="0">
                <a:latin typeface="Arial" panose="020B0604020202020204" pitchFamily="34" charset="0"/>
                <a:ea typeface="Times New Roman" panose="02020603050405020304" pitchFamily="18" charset="0"/>
                <a:cs typeface="Times New Roman" panose="02020603050405020304" pitchFamily="18" charset="0"/>
              </a:rPr>
              <a:t>DemoDW.mdf</a:t>
            </a:r>
            <a:r>
              <a:rPr lang="en-US" sz="1000" dirty="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Estimate Compression Savings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Return to SQL Server Management Studio.</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Estimate size saving</a:t>
            </a:r>
            <a:r>
              <a:rPr lang="en-US" sz="1000" dirty="0">
                <a:latin typeface="Arial" panose="020B0604020202020204" pitchFamily="34" charset="0"/>
                <a:ea typeface="Times New Roman" panose="02020603050405020304" pitchFamily="18" charset="0"/>
                <a:cs typeface="Times New Roman" panose="02020603050405020304" pitchFamily="18" charset="0"/>
              </a:rPr>
              <a:t> (line 119 in the script), and then click </a:t>
            </a:r>
            <a:r>
              <a:rPr lang="en-US" sz="1000" b="1" dirty="0">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latin typeface="Arial" panose="020B0604020202020204" pitchFamily="34" charset="0"/>
                <a:ea typeface="Times New Roman" panose="02020603050405020304" pitchFamily="18" charset="0"/>
                <a:cs typeface="Times New Roman" panose="02020603050405020304" pitchFamily="18" charset="0"/>
              </a:rPr>
              <a:t>. This uses the </a:t>
            </a:r>
            <a:r>
              <a:rPr lang="en-US" sz="1000" b="1" dirty="0">
                <a:latin typeface="Arial" panose="020B0604020202020204" pitchFamily="34" charset="0"/>
                <a:ea typeface="Times New Roman" panose="02020603050405020304" pitchFamily="18" charset="0"/>
                <a:cs typeface="Times New Roman" panose="02020603050405020304" pitchFamily="18" charset="0"/>
              </a:rPr>
              <a:t>sp_estimate_data_compression_savings</a:t>
            </a:r>
            <a:r>
              <a:rPr lang="en-US" sz="1000" dirty="0">
                <a:latin typeface="Arial" panose="020B0604020202020204" pitchFamily="34" charset="0"/>
                <a:ea typeface="Times New Roman" panose="02020603050405020304" pitchFamily="18" charset="0"/>
                <a:cs typeface="Times New Roman" panose="02020603050405020304" pitchFamily="18" charset="0"/>
              </a:rPr>
              <a:t> system stored procedure to compress a sample of the </a:t>
            </a:r>
            <a:r>
              <a:rPr lang="en-US" sz="1000" b="1" dirty="0">
                <a:latin typeface="Arial" panose="020B0604020202020204" pitchFamily="34" charset="0"/>
                <a:ea typeface="Times New Roman" panose="02020603050405020304" pitchFamily="18" charset="0"/>
                <a:cs typeface="Times New Roman" panose="02020603050405020304" pitchFamily="18" charset="0"/>
              </a:rPr>
              <a:t>FactOrder</a:t>
            </a:r>
            <a:r>
              <a:rPr lang="en-US" sz="1000" dirty="0">
                <a:latin typeface="Arial" panose="020B0604020202020204" pitchFamily="34" charset="0"/>
                <a:ea typeface="Times New Roman" panose="02020603050405020304" pitchFamily="18" charset="0"/>
                <a:cs typeface="Times New Roman" panose="02020603050405020304" pitchFamily="18" charset="0"/>
              </a:rPr>
              <a:t> table (which consists of one clustered and two nonclustered indexes).</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View the results returned by the stored procedure, noting the current size and estimated compressed size of each index</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a:t>
            </a:r>
            <a:endParaRPr lang="en-GB" sz="1000" dirty="0">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04209F8-6779-48E1-9FE9-41AEF6EAD97E}" type="slidenum">
              <a:rPr lang="en-GB" smtClean="0"/>
              <a:t>34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42556215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Create Compressed Tables and Indexes</a:t>
            </a:r>
          </a:p>
          <a:p>
            <a:pPr marL="342900" lvl="0" indent="-342900">
              <a:lnSpc>
                <a:spcPct val="115000"/>
              </a:lnSpc>
              <a:spcAft>
                <a:spcPts val="995"/>
              </a:spcAft>
              <a:buFont typeface="+mj-lt"/>
              <a:buAutoNum type="arabicPeriod"/>
            </a:pPr>
            <a:r>
              <a:rPr lang="en-US" sz="1000" dirty="0">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latin typeface="Arial" panose="020B0604020202020204" pitchFamily="34" charset="0"/>
                <a:ea typeface="Times New Roman" panose="02020603050405020304" pitchFamily="18" charset="0"/>
                <a:cs typeface="Times New Roman" panose="02020603050405020304" pitchFamily="18" charset="0"/>
              </a:rPr>
              <a:t>Create a compressed version of the data warehouse</a:t>
            </a:r>
            <a:r>
              <a:rPr lang="en-US" sz="1000" dirty="0">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latin typeface="Arial" panose="020B0604020202020204" pitchFamily="34" charset="0"/>
                <a:ea typeface="Times New Roman" panose="02020603050405020304" pitchFamily="18" charset="0"/>
                <a:cs typeface="Times New Roman" panose="02020603050405020304" pitchFamily="18" charset="0"/>
              </a:rPr>
              <a:t>from</a:t>
            </a:r>
            <a:r>
              <a:rPr lang="en-GB" sz="1000" dirty="0" smtClean="0">
                <a:latin typeface="Arial" panose="020B0604020202020204" pitchFamily="34" charset="0"/>
                <a:ea typeface="Times New Roman" panose="02020603050405020304" pitchFamily="18" charset="0"/>
                <a:cs typeface="Times New Roman" panose="02020603050405020304" pitchFamily="18" charset="0"/>
              </a:rPr>
              <a:t> </a:t>
            </a:r>
            <a:r>
              <a:rPr lang="en-US" sz="1000" dirty="0" smtClean="0">
                <a:solidFill>
                  <a:prstClr val="black"/>
                </a:solidFill>
                <a:latin typeface="Arial" panose="020B0604020202020204" pitchFamily="34" charset="0"/>
                <a:ea typeface="Times New Roman" panose="02020603050405020304" pitchFamily="18" charset="0"/>
                <a:cs typeface="Times New Roman" panose="02020603050405020304" pitchFamily="18" charset="0"/>
              </a:rPr>
              <a:t>line </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125 to line 250 in the script),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creates a database with compressed tables and indexes.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While the script is still executing, view the contents of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D:\Demofiles\Mod03</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folder and note the increasing size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CompressedDemoDW.mdf</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is the data file for the database.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execution is complete (after approximately one minute), compare the final size of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CompressedDemoDW.mdf</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with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DemoDW.mdf</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(the file for the compressed database should be significantly smaller). </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228600" lvl="0" indent="-228600">
              <a:lnSpc>
                <a:spcPct val="107000"/>
              </a:lnSpc>
              <a:spcAft>
                <a:spcPts val="800"/>
              </a:spcAft>
              <a:buAutoNum type="arabicPeriod" startAt="2"/>
            </a:pP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Compare Query Performance</a:t>
            </a: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Return to SQL Server Management Studio.</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Select the code under the comment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Compare query performance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(from line 255 to line 277 in the script), and then click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Execute</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This executes an identical query in the compressed and uncompressed databases and displays execution statistics.</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When execution is complete, click the </a:t>
            </a:r>
            <a:r>
              <a:rPr lang="en-US" sz="1000" b="1"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Messages</a:t>
            </a: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 tab and compare the statistics for the two queries. The execution time statistics (the second and third set of figures labeled “SQL Server Execution Time”) should be similar, but the second query (in the compressed database) should have used considerably fewer logical reads for each table than the first query.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startAt="2"/>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Close SQL Server Management Studio.</a:t>
            </a:r>
            <a:endParaRPr lang="en-GB" dirty="0"/>
          </a:p>
        </p:txBody>
      </p:sp>
      <p:sp>
        <p:nvSpPr>
          <p:cNvPr id="4" name="Slide Number Placeholder 3"/>
          <p:cNvSpPr>
            <a:spLocks noGrp="1"/>
          </p:cNvSpPr>
          <p:nvPr>
            <p:ph type="sldNum" sz="quarter" idx="10"/>
          </p:nvPr>
        </p:nvSpPr>
        <p:spPr/>
        <p:txBody>
          <a:bodyPr/>
          <a:lstStyle/>
          <a:p>
            <a:fld id="{C04209F8-6779-48E1-9FE9-41AEF6EAD97E}" type="slidenum">
              <a:rPr lang="en-GB" smtClean="0"/>
              <a:t>35</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1942670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if referential constraints are defined between fact and dimension tables, these constraints are detected by some client tools (including SQL Server Data Tools and PowerPivot) to create joins. If a layer of views is used, the relationships are not automatically detected and must be manually defined in the client tools.</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List three reasons for partitioning a large table.</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Improved query performance.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More granular manageability.</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Improved data load performance.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GB" sz="1000" dirty="0">
                <a:solidFill>
                  <a:srgbClr val="000000"/>
                </a:solidFill>
                <a:latin typeface="Arial" panose="020B0604020202020204" pitchFamily="34" charset="0"/>
                <a:ea typeface="Calibri" panose="020F0502020204030204" pitchFamily="34" charset="0"/>
                <a:cs typeface="Times New Roman" panose="02020603050405020304" pitchFamily="18" charset="0"/>
              </a:rPr>
              <a:t>Students might think of other equally valid reasons for partitioning a table, such as more efficient use of disk storage space.</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04209F8-6779-48E1-9FE9-41AEF6EAD97E}" type="slidenum">
              <a:rPr lang="en-GB" smtClean="0"/>
              <a:t>36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7874535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lab instructions are deliberately designed to be high level so students need to think carefully about what they are trying to accomplish and work out how best to proceed. Encourage students to read the scenario information carefully and collaborate with each other to meet the requirements. Remind students that, if they find a particular task or exercise too challenging, there are step-by-step instructions in the lab answer key.</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Point out that, like all other labs in this course, students must start by running a setup script to prepare the lab environment.</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1: Implementing a Star Schema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Adventure Works Cycles requires a data warehouse that helps information workers and executives to create reports and perform analysis of key business measures. The company has identified two sets of related measures that it wants to include in fact tables. These are separate sales order measures relating to sales to resellers, and Internet sales. The measures will be aggregated by product, reseller (in the case of reseller sales), and customer (for Internet sales) dimensions.</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data warehouse has been partially completed; you must now add the necessary dimension and fact tables to complete a star schema.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2: Implementing a Snowflake Schema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Having created a star schema, you have identified two dimensions that would benefit from being normalized to create a snowflake schema. Specifically, you want to create a hierarchy of related tables for product category, product subcategory, and product. You also want to create a separate geography dimension table that can be shared between the reseller and customer dimensions</a:t>
            </a:r>
            <a:r>
              <a:rPr lang="en-GB" sz="1000" dirty="0" smtClean="0">
                <a:latin typeface="Arial" panose="020B0604020202020204" pitchFamily="34" charset="0"/>
                <a:ea typeface="Calibri" panose="020F0502020204030204" pitchFamily="34" charset="0"/>
                <a:cs typeface="Times New Roman" panose="02020603050405020304" pitchFamily="18" charset="0"/>
              </a:rPr>
              <a:t>.</a:t>
            </a:r>
            <a:endParaRPr lang="en-GB" sz="1000" dirty="0">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C04209F8-6779-48E1-9FE9-41AEF6EAD97E}" type="slidenum">
              <a:rPr lang="en-GB" smtClean="0"/>
              <a:t>37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
        <p:nvSpPr>
          <p:cNvPr id="7" name="TextBox 6"/>
          <p:cNvSpPr txBox="1"/>
          <p:nvPr/>
        </p:nvSpPr>
        <p:spPr>
          <a:xfrm>
            <a:off x="20782" y="8869218"/>
            <a:ext cx="1997663" cy="246221"/>
          </a:xfrm>
          <a:prstGeom prst="rect">
            <a:avLst/>
          </a:prstGeom>
          <a:noFill/>
        </p:spPr>
        <p:txBody>
          <a:bodyPr vert="horz" wrap="none" rtlCol="0">
            <a:spAutoFit/>
          </a:bodyPr>
          <a:lstStyle/>
          <a:p>
            <a:r>
              <a:rPr lang="en-GB" sz="1000" dirty="0" smtClean="0">
                <a:latin typeface="Arial" panose="020B0604020202020204" pitchFamily="34" charset="0"/>
              </a:rPr>
              <a:t>(More notes on the next slide)</a:t>
            </a:r>
            <a:endParaRPr lang="en-GB" sz="1000" dirty="0">
              <a:latin typeface="Arial" panose="020B0604020202020204" pitchFamily="34" charset="0"/>
            </a:endParaRPr>
          </a:p>
        </p:txBody>
      </p:sp>
    </p:spTree>
    <p:extLst>
      <p:ext uri="{BB962C8B-B14F-4D97-AF65-F5344CB8AC3E}">
        <p14:creationId xmlns:p14="http://schemas.microsoft.com/office/powerpoint/2010/main" val="238684886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Exercise 3: Implementing a Time Dimension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The schema for the Adventure Works data warehouse now contains two fact tables and several dimension tables. However, users need to be able to analyze the fact table measures across consistent time periods. To make this happen, you must create a time dimension table.</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Users should be able to aggregate measures across calendar years (which run from January to December) and fiscal years (which run from July to June). Your time dimension must include the </a:t>
            </a:r>
            <a:r>
              <a:rPr lang="en-GB" sz="1000" dirty="0" smtClean="0">
                <a:latin typeface="Arial" panose="020B0604020202020204" pitchFamily="34" charset="0"/>
                <a:ea typeface="Calibri" panose="020F0502020204030204" pitchFamily="34" charset="0"/>
                <a:cs typeface="Times New Roman" panose="02020603050405020304" pitchFamily="18" charset="0"/>
              </a:rPr>
              <a:t>following </a:t>
            </a:r>
            <a:r>
              <a:rPr lang="en-GB" sz="1000" dirty="0" smtClean="0">
                <a:solidFill>
                  <a:prstClr val="black"/>
                </a:solidFill>
                <a:latin typeface="Arial" panose="020B0604020202020204" pitchFamily="34" charset="0"/>
                <a:ea typeface="Calibri" panose="020F0502020204030204" pitchFamily="34" charset="0"/>
                <a:cs typeface="Times New Roman" panose="02020603050405020304" pitchFamily="18" charset="0"/>
              </a:rPr>
              <a:t>attributes</a:t>
            </a:r>
            <a:r>
              <a:rPr lang="en-GB" sz="1000" dirty="0">
                <a:solidFill>
                  <a:prstClr val="black"/>
                </a:solidFill>
                <a:latin typeface="Arial" panose="020B0604020202020204" pitchFamily="34" charset="0"/>
                <a:ea typeface="Calibri" panose="020F0502020204030204" pitchFamily="34" charset="0"/>
                <a:cs typeface="Times New Roman" panose="02020603050405020304" pitchFamily="18" charset="0"/>
              </a:rPr>
              <a:t>:</a:t>
            </a: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Date (this should be the business key).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Day number of week (for example, 1 for Sunday, 2 for Monday).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Day name of week (for example, Sunday, Monday, Tuesday).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Day number of month.</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Day number of year.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Week number of year.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Month name (for example, January, February).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Month number of year (for example, 1 for January, 2 for February).</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Calendar quarter (for example, 1 for dates in January, February, and March).</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Calendar year.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Calendar semester (for example, 1 for dates between January and June).</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Fiscal quarter (for example, 1 for dates in July, August, and September).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Fiscal year.</a:t>
            </a:r>
            <a:endParaRPr lang="en-GB"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Symbol" panose="05050102010706020507" pitchFamily="18" charset="2"/>
              <a:buChar char=""/>
            </a:pPr>
            <a:r>
              <a:rPr lang="en-US" sz="1000" dirty="0">
                <a:solidFill>
                  <a:prstClr val="black"/>
                </a:solidFill>
                <a:latin typeface="Arial" panose="020B0604020202020204" pitchFamily="34" charset="0"/>
                <a:ea typeface="Times New Roman" panose="02020603050405020304" pitchFamily="18" charset="0"/>
                <a:cs typeface="Times New Roman" panose="02020603050405020304" pitchFamily="18" charset="0"/>
              </a:rPr>
              <a:t>Fiscal semester (for example, 1 for dates between July and December).</a:t>
            </a:r>
            <a:endParaRPr lang="en-GB" dirty="0"/>
          </a:p>
        </p:txBody>
      </p:sp>
      <p:sp>
        <p:nvSpPr>
          <p:cNvPr id="4" name="Slide Number Placeholder 3"/>
          <p:cNvSpPr>
            <a:spLocks noGrp="1"/>
          </p:cNvSpPr>
          <p:nvPr>
            <p:ph type="sldNum" sz="quarter" idx="10"/>
          </p:nvPr>
        </p:nvSpPr>
        <p:spPr/>
        <p:txBody>
          <a:bodyPr/>
          <a:lstStyle/>
          <a:p>
            <a:fld id="{C04209F8-6779-48E1-9FE9-41AEF6EAD97E}" type="slidenum">
              <a:rPr lang="en-GB" smtClean="0"/>
              <a:t>38</a:t>
            </a:fld>
            <a:endParaRPr lang="en-GB" dirty="0"/>
          </a:p>
        </p:txBody>
      </p:sp>
      <p:sp>
        <p:nvSpPr>
          <p:cNvPr id="6" name="Rectangle 5"/>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7" name="Rectangle 6"/>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8520334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C04209F8-6779-48E1-9FE9-41AEF6EAD97E}" type="slidenum">
              <a:rPr lang="en-GB" smtClean="0"/>
              <a:t>39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437002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If students want to better understand how the star join query optimizations in the SQL Server query optimizer work, they should review the articles referenced in their notes. However, emphasize that the optimizations are automatic and that students do not need to do anything, other than use a star schema for the data warehouse tables, to benefit from them.</a:t>
            </a:r>
          </a:p>
        </p:txBody>
      </p:sp>
      <p:sp>
        <p:nvSpPr>
          <p:cNvPr id="4" name="Slide Number Placeholder 3"/>
          <p:cNvSpPr>
            <a:spLocks noGrp="1"/>
          </p:cNvSpPr>
          <p:nvPr>
            <p:ph type="sldNum" sz="quarter" idx="10"/>
          </p:nvPr>
        </p:nvSpPr>
        <p:spPr/>
        <p:txBody>
          <a:bodyPr/>
          <a:lstStyle/>
          <a:p>
            <a:fld id="{C04209F8-6779-48E1-9FE9-41AEF6EAD97E}"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97769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40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6527408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When designing a data warehouse, is it better or worse to have a strong background in transactional database design?</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Answers will vary. The point of the question is to get students to consider the differences and similarities between transactional database and data warehouse design. In general, a good understanding of fundamental database concepts, such as tables, keys, relationships, and indexes, is critical when designing a data warehouse. Knowledge of transactional database schema techniques and Transact-SQL is also useful when exploring source systems. However, there is a danger that a transactional database developer can easily fall into the trap of instinctively normalizing data, so that a data warehouse that would best suit a star schema ends up with snowflake dimensions and queries require multiple joins to retrieve deduplicated data.</a:t>
            </a: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Ideally, a data warehouse developer should have some knowledge of general database design principles, combined with an ability to understand business processes and priorities. To design a successful data warehouse you must apply dimensional modeling techniques, while being pragmatic about meeting the analytical and reporting priorities of the business.</a:t>
            </a:r>
          </a:p>
        </p:txBody>
      </p:sp>
      <p:sp>
        <p:nvSpPr>
          <p:cNvPr id="4" name="Slide Number Placeholder 3"/>
          <p:cNvSpPr>
            <a:spLocks noGrp="1"/>
          </p:cNvSpPr>
          <p:nvPr>
            <p:ph type="sldNum" sz="quarter" idx="10"/>
          </p:nvPr>
        </p:nvSpPr>
        <p:spPr/>
        <p:txBody>
          <a:bodyPr/>
          <a:lstStyle/>
          <a:p>
            <a:fld id="{C04209F8-6779-48E1-9FE9-41AEF6EAD97E}" type="slidenum">
              <a:rPr lang="en-GB" smtClean="0"/>
              <a:t>41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0957502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33091192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18330339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Note the reference to “The Microsoft Data Warehouse Toolkit” in the student notes. The principles described in this book underpin most of the generally accepted best practices for designing data warehouses with SQL Server. Therefore, this book is highly recommended reading for any instructor teaching this course.</a:t>
            </a:r>
          </a:p>
        </p:txBody>
      </p:sp>
      <p:sp>
        <p:nvSpPr>
          <p:cNvPr id="4" name="Slide Number Placeholder 3"/>
          <p:cNvSpPr>
            <a:spLocks noGrp="1"/>
          </p:cNvSpPr>
          <p:nvPr>
            <p:ph type="sldNum" sz="quarter" idx="10"/>
          </p:nvPr>
        </p:nvSpPr>
        <p:spPr/>
        <p:txBody>
          <a:bodyPr/>
          <a:lstStyle/>
          <a:p>
            <a:fld id="{C04209F8-6779-48E1-9FE9-41AEF6EAD97E}"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23201702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C04209F8-6779-48E1-9FE9-41AEF6EAD97E}"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7197641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Question</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What is the difference between a snowflake schema and a star schema?</a:t>
            </a:r>
          </a:p>
          <a:p>
            <a:pPr>
              <a:lnSpc>
                <a:spcPct val="107000"/>
              </a:lnSpc>
              <a:spcAft>
                <a:spcPts val="800"/>
              </a:spcAft>
            </a:pPr>
            <a:r>
              <a:rPr lang="en-GB" sz="1000" b="1" dirty="0">
                <a:latin typeface="Arial" panose="020B0604020202020204" pitchFamily="34" charset="0"/>
                <a:ea typeface="Calibri" panose="020F0502020204030204" pitchFamily="34" charset="0"/>
                <a:cs typeface="Times New Roman" panose="02020603050405020304" pitchFamily="18" charset="0"/>
              </a:rPr>
              <a:t>Answer</a:t>
            </a:r>
            <a:endParaRPr lang="en-GB" sz="1000" dirty="0">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a:latin typeface="Arial" panose="020B0604020202020204" pitchFamily="34" charset="0"/>
                <a:ea typeface="Calibri" panose="020F0502020204030204" pitchFamily="34" charset="0"/>
                <a:cs typeface="Times New Roman" panose="02020603050405020304" pitchFamily="18" charset="0"/>
              </a:rPr>
              <a:t>A star schema has all the dimension attributes linked directly to the fact measures. A snowflake schema has some of the dimension attributes linked to each other, in addition to others linked directly to the fact measures.</a:t>
            </a:r>
          </a:p>
        </p:txBody>
      </p:sp>
      <p:sp>
        <p:nvSpPr>
          <p:cNvPr id="4" name="Slide Number Placeholder 3"/>
          <p:cNvSpPr>
            <a:spLocks noGrp="1"/>
          </p:cNvSpPr>
          <p:nvPr>
            <p:ph type="sldNum" sz="quarter" idx="10"/>
          </p:nvPr>
        </p:nvSpPr>
        <p:spPr/>
        <p:txBody>
          <a:bodyPr/>
          <a:lstStyle/>
          <a:p>
            <a:fld id="{C04209F8-6779-48E1-9FE9-41AEF6EAD97E}"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000000"/>
                </a:solidFill>
                <a:latin typeface="Arial" panose="020B0604020202020204" pitchFamily="34" charset="0"/>
              </a:rPr>
              <a:t>20767C</a:t>
            </a:r>
            <a:endParaRPr lang="en-GB" sz="1200"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smtClean="0">
                <a:solidFill>
                  <a:srgbClr val="336699"/>
                </a:solidFill>
                <a:latin typeface="Arial" panose="020B0604020202020204" pitchFamily="34" charset="0"/>
              </a:rPr>
              <a:t>3: Designing and Implementing a Data Warehouse</a:t>
            </a:r>
            <a:endParaRPr lang="en-GB" sz="1200" dirty="0">
              <a:solidFill>
                <a:srgbClr val="336699"/>
              </a:solidFill>
              <a:latin typeface="Arial" panose="020B0604020202020204" pitchFamily="34" charset="0"/>
            </a:endParaRPr>
          </a:p>
        </p:txBody>
      </p:sp>
    </p:spTree>
    <p:extLst>
      <p:ext uri="{BB962C8B-B14F-4D97-AF65-F5344CB8AC3E}">
        <p14:creationId xmlns:p14="http://schemas.microsoft.com/office/powerpoint/2010/main" val="959185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698182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2866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19666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44932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319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1034474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0420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19372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99606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7596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865932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32999565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5963399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2.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6.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6.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6.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2.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6.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2.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6.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6.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tags" Target="../tags/tag24.xml"/><Relationship Id="rId4" Type="http://schemas.openxmlformats.org/officeDocument/2006/relationships/image" Target="../media/image1.emf"/></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6.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2.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6.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6.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2.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2.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2.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6.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6.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2.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2.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2.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2.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tags" Target="../tags/tag4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3</a:t>
            </a:r>
            <a:endParaRPr lang="en-GB" dirty="0"/>
          </a:p>
        </p:txBody>
      </p:sp>
      <p:sp>
        <p:nvSpPr>
          <p:cNvPr id="3" name="Subtitle 2"/>
          <p:cNvSpPr>
            <a:spLocks noGrp="1"/>
          </p:cNvSpPr>
          <p:nvPr>
            <p:ph type="subTitle" sz="quarter" idx="1"/>
          </p:nvPr>
        </p:nvSpPr>
        <p:spPr/>
        <p:txBody>
          <a:bodyPr/>
          <a:lstStyle/>
          <a:p>
            <a:r>
              <a:rPr lang="en-GB" dirty="0" smtClean="0"/>
              <a:t>Designing and Implementing a Data Warehouse
</a:t>
            </a:r>
            <a:endParaRPr lang="en-GB" dirty="0"/>
          </a:p>
        </p:txBody>
      </p:sp>
    </p:spTree>
    <p:custDataLst>
      <p:tags r:id="rId1"/>
    </p:custDataLst>
    <p:extLst>
      <p:ext uri="{BB962C8B-B14F-4D97-AF65-F5344CB8AC3E}">
        <p14:creationId xmlns:p14="http://schemas.microsoft.com/office/powerpoint/2010/main" val="351523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smtClean="0"/>
              <a:t>Lesson 2: Designing Dimension Tables</a:t>
            </a:r>
            <a:endParaRPr lang="en-GB" dirty="0"/>
          </a:p>
        </p:txBody>
      </p:sp>
      <p:sp>
        <p:nvSpPr>
          <p:cNvPr id="3" name="Text Placeholder 2"/>
          <p:cNvSpPr>
            <a:spLocks noGrp="1"/>
          </p:cNvSpPr>
          <p:nvPr>
            <p:ph type="body" idx="1"/>
          </p:nvPr>
        </p:nvSpPr>
        <p:spPr/>
        <p:txBody>
          <a:bodyPr/>
          <a:lstStyle/>
          <a:p>
            <a:r>
              <a:rPr lang="en-GB" dirty="0" smtClean="0"/>
              <a:t>Considerations for Dimension Keys
Dimension Attributes and Hierarchies
Unknown and None
Designing Slowly Changing Dimensions
Time Dimension Tables
Self-Referencing Dimension Tables
Junk Dimensions</a:t>
            </a:r>
            <a:endParaRPr lang="en-GB" dirty="0"/>
          </a:p>
        </p:txBody>
      </p:sp>
    </p:spTree>
    <p:custDataLst>
      <p:tags r:id="rId1"/>
    </p:custDataLst>
    <p:extLst>
      <p:ext uri="{BB962C8B-B14F-4D97-AF65-F5344CB8AC3E}">
        <p14:creationId xmlns:p14="http://schemas.microsoft.com/office/powerpoint/2010/main" val="2670738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Considerations for Dimension Keys</a:t>
            </a:r>
            <a:endParaRPr lang="en-GB" dirty="0"/>
          </a:p>
        </p:txBody>
      </p:sp>
      <p:graphicFrame>
        <p:nvGraphicFramePr>
          <p:cNvPr id="4" name="Content Placeholder 1" descr="The slide shows a second table with a surrogate key named ProductKey and a business (or alternate) key named ProductAltKey.&#10;&#10;" title="Second Table with Surrogate Key named Product Key"/>
          <p:cNvGraphicFramePr>
            <a:graphicFrameLocks/>
          </p:cNvGraphicFramePr>
          <p:nvPr>
            <p:extLst>
              <p:ext uri="{D42A27DB-BD31-4B8C-83A1-F6EECF244321}">
                <p14:modId xmlns:p14="http://schemas.microsoft.com/office/powerpoint/2010/main" val="969044943"/>
              </p:ext>
            </p:extLst>
          </p:nvPr>
        </p:nvGraphicFramePr>
        <p:xfrm>
          <a:off x="710375" y="4627085"/>
          <a:ext cx="8182510" cy="1112520"/>
        </p:xfrm>
        <a:graphic>
          <a:graphicData uri="http://schemas.openxmlformats.org/drawingml/2006/table">
            <a:tbl>
              <a:tblPr firstRow="1" bandRow="1">
                <a:tableStyleId>{21E4AEA4-8DFA-4A89-87EB-49C32662AFE0}</a:tableStyleId>
              </a:tblPr>
              <a:tblGrid>
                <a:gridCol w="1741805">
                  <a:extLst>
                    <a:ext uri="{9D8B030D-6E8A-4147-A177-3AD203B41FA5}">
                      <a16:colId xmlns:a16="http://schemas.microsoft.com/office/drawing/2014/main" val="20000"/>
                    </a:ext>
                  </a:extLst>
                </a:gridCol>
                <a:gridCol w="2102168">
                  <a:extLst>
                    <a:ext uri="{9D8B030D-6E8A-4147-A177-3AD203B41FA5}">
                      <a16:colId xmlns:a16="http://schemas.microsoft.com/office/drawing/2014/main" val="20001"/>
                    </a:ext>
                  </a:extLst>
                </a:gridCol>
                <a:gridCol w="2665379">
                  <a:extLst>
                    <a:ext uri="{9D8B030D-6E8A-4147-A177-3AD203B41FA5}">
                      <a16:colId xmlns:a16="http://schemas.microsoft.com/office/drawing/2014/main" val="20002"/>
                    </a:ext>
                  </a:extLst>
                </a:gridCol>
                <a:gridCol w="905496">
                  <a:extLst>
                    <a:ext uri="{9D8B030D-6E8A-4147-A177-3AD203B41FA5}">
                      <a16:colId xmlns:a16="http://schemas.microsoft.com/office/drawing/2014/main" val="20003"/>
                    </a:ext>
                  </a:extLst>
                </a:gridCol>
                <a:gridCol w="767662">
                  <a:extLst>
                    <a:ext uri="{9D8B030D-6E8A-4147-A177-3AD203B41FA5}">
                      <a16:colId xmlns:a16="http://schemas.microsoft.com/office/drawing/2014/main" val="20004"/>
                    </a:ext>
                  </a:extLst>
                </a:gridCol>
              </a:tblGrid>
              <a:tr h="370840">
                <a:tc>
                  <a:txBody>
                    <a:bodyPr/>
                    <a:lstStyle/>
                    <a:p>
                      <a:pPr marL="0" algn="l" defTabSz="914400" rtl="0" eaLnBrk="1" latinLnBrk="0" hangingPunct="1"/>
                      <a:r>
                        <a:rPr lang="en-GB" sz="1800" b="0" kern="1200" dirty="0" smtClean="0">
                          <a:solidFill>
                            <a:schemeClr val="lt1"/>
                          </a:solidFill>
                          <a:latin typeface="+mn-lt"/>
                          <a:ea typeface="+mn-ea"/>
                          <a:cs typeface="+mn-cs"/>
                        </a:rPr>
                        <a:t>ProductKey</a:t>
                      </a:r>
                      <a:endParaRPr lang="en-US" sz="1800" b="0" kern="1200" dirty="0">
                        <a:solidFill>
                          <a:schemeClr val="lt1"/>
                        </a:solidFill>
                        <a:latin typeface="+mn-lt"/>
                        <a:ea typeface="+mn-ea"/>
                        <a:cs typeface="+mn-cs"/>
                      </a:endParaRPr>
                    </a:p>
                  </a:txBody>
                  <a:tcPr/>
                </a:tc>
                <a:tc>
                  <a:txBody>
                    <a:bodyPr/>
                    <a:lstStyle/>
                    <a:p>
                      <a:pPr marL="0" algn="l" defTabSz="914400" rtl="0" eaLnBrk="1" latinLnBrk="0" hangingPunct="1"/>
                      <a:r>
                        <a:rPr lang="en-GB" sz="1800" b="0" kern="1200" dirty="0" smtClean="0">
                          <a:solidFill>
                            <a:schemeClr val="lt1"/>
                          </a:solidFill>
                          <a:latin typeface="+mn-lt"/>
                          <a:ea typeface="+mn-ea"/>
                          <a:cs typeface="+mn-cs"/>
                        </a:rPr>
                        <a:t>ProductAltKey</a:t>
                      </a:r>
                      <a:endParaRPr lang="en-US" sz="1800" b="0" kern="1200" dirty="0">
                        <a:solidFill>
                          <a:schemeClr val="lt1"/>
                        </a:solidFill>
                        <a:latin typeface="+mn-lt"/>
                        <a:ea typeface="+mn-ea"/>
                        <a:cs typeface="+mn-cs"/>
                      </a:endParaRPr>
                    </a:p>
                  </a:txBody>
                  <a:tcPr/>
                </a:tc>
                <a:tc>
                  <a:txBody>
                    <a:bodyPr/>
                    <a:lstStyle/>
                    <a:p>
                      <a:r>
                        <a:rPr lang="en-GB" b="0" dirty="0" smtClean="0"/>
                        <a:t>ProductName</a:t>
                      </a:r>
                      <a:endParaRPr lang="en-US" b="0" dirty="0"/>
                    </a:p>
                  </a:txBody>
                  <a:tcPr/>
                </a:tc>
                <a:tc>
                  <a:txBody>
                    <a:bodyPr/>
                    <a:lstStyle/>
                    <a:p>
                      <a:r>
                        <a:rPr lang="en-GB" b="0" dirty="0" smtClean="0"/>
                        <a:t>Color</a:t>
                      </a:r>
                      <a:endParaRPr lang="en-US" b="0" dirty="0"/>
                    </a:p>
                  </a:txBody>
                  <a:tcPr/>
                </a:tc>
                <a:tc>
                  <a:txBody>
                    <a:bodyPr/>
                    <a:lstStyle/>
                    <a:p>
                      <a:r>
                        <a:rPr lang="en-GB" b="0" dirty="0" smtClean="0"/>
                        <a:t>Size</a:t>
                      </a:r>
                      <a:endParaRPr lang="en-US" b="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GB" sz="1800" kern="1200" dirty="0" smtClean="0">
                          <a:solidFill>
                            <a:schemeClr val="dk1"/>
                          </a:solidFill>
                          <a:latin typeface="+mn-lt"/>
                          <a:ea typeface="+mn-ea"/>
                          <a:cs typeface="+mn-cs"/>
                        </a:rPr>
                        <a:t>MB1-B-32</a:t>
                      </a:r>
                      <a:endParaRPr lang="en-US" sz="1800" kern="1200" dirty="0">
                        <a:solidFill>
                          <a:schemeClr val="dk1"/>
                        </a:solidFill>
                        <a:latin typeface="+mn-lt"/>
                        <a:ea typeface="+mn-ea"/>
                        <a:cs typeface="+mn-cs"/>
                      </a:endParaRPr>
                    </a:p>
                  </a:txBody>
                  <a:tcPr/>
                </a:tc>
                <a:tc>
                  <a:txBody>
                    <a:bodyPr/>
                    <a:lstStyle/>
                    <a:p>
                      <a:r>
                        <a:rPr lang="en-GB" dirty="0" smtClean="0"/>
                        <a:t>MB1</a:t>
                      </a:r>
                      <a:r>
                        <a:rPr lang="en-GB" baseline="0" dirty="0" smtClean="0"/>
                        <a:t> </a:t>
                      </a:r>
                      <a:r>
                        <a:rPr lang="en-GB" dirty="0" smtClean="0"/>
                        <a:t>Mountain Bike</a:t>
                      </a:r>
                      <a:endParaRPr lang="en-US" dirty="0"/>
                    </a:p>
                  </a:txBody>
                  <a:tcPr/>
                </a:tc>
                <a:tc>
                  <a:txBody>
                    <a:bodyPr/>
                    <a:lstStyle/>
                    <a:p>
                      <a:r>
                        <a:rPr lang="en-GB" dirty="0" smtClean="0"/>
                        <a:t>Blue</a:t>
                      </a:r>
                      <a:endParaRPr lang="en-US" dirty="0"/>
                    </a:p>
                  </a:txBody>
                  <a:tcPr/>
                </a:tc>
                <a:tc>
                  <a:txBody>
                    <a:bodyPr/>
                    <a:lstStyle/>
                    <a:p>
                      <a:r>
                        <a:rPr lang="en-GB" dirty="0" smtClean="0"/>
                        <a:t>32</a:t>
                      </a:r>
                      <a:endParaRPr lang="en-US"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marL="0" algn="l" defTabSz="914400" rtl="0" eaLnBrk="1" latinLnBrk="0" hangingPunct="1"/>
                      <a:r>
                        <a:rPr lang="en-GB" sz="1800" kern="1200" dirty="0" smtClean="0">
                          <a:solidFill>
                            <a:schemeClr val="dk1"/>
                          </a:solidFill>
                          <a:latin typeface="+mn-lt"/>
                          <a:ea typeface="+mn-ea"/>
                          <a:cs typeface="+mn-cs"/>
                        </a:rPr>
                        <a:t>MB1-R-32</a:t>
                      </a:r>
                      <a:endParaRPr lang="en-US"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MB1</a:t>
                      </a:r>
                      <a:r>
                        <a:rPr lang="en-GB" baseline="0" dirty="0" smtClean="0"/>
                        <a:t> </a:t>
                      </a:r>
                      <a:r>
                        <a:rPr lang="en-GB" dirty="0" smtClean="0"/>
                        <a:t>Mountain Bike</a:t>
                      </a:r>
                      <a:endParaRPr lang="en-US" dirty="0" smtClean="0"/>
                    </a:p>
                  </a:txBody>
                  <a:tcPr/>
                </a:tc>
                <a:tc>
                  <a:txBody>
                    <a:bodyPr/>
                    <a:lstStyle/>
                    <a:p>
                      <a:r>
                        <a:rPr lang="en-GB" dirty="0" smtClean="0"/>
                        <a:t>Red</a:t>
                      </a:r>
                      <a:endParaRPr lang="en-US" dirty="0"/>
                    </a:p>
                  </a:txBody>
                  <a:tcPr/>
                </a:tc>
                <a:tc>
                  <a:txBody>
                    <a:bodyPr/>
                    <a:lstStyle/>
                    <a:p>
                      <a:r>
                        <a:rPr lang="en-GB" dirty="0" smtClean="0"/>
                        <a:t>32</a:t>
                      </a:r>
                      <a:endParaRPr lang="en-US" dirty="0"/>
                    </a:p>
                  </a:txBody>
                  <a:tcPr/>
                </a:tc>
                <a:extLst>
                  <a:ext uri="{0D108BD9-81ED-4DB2-BD59-A6C34878D82A}">
                    <a16:rowId xmlns:a16="http://schemas.microsoft.com/office/drawing/2014/main" val="10002"/>
                  </a:ext>
                </a:extLst>
              </a:tr>
            </a:tbl>
          </a:graphicData>
        </a:graphic>
      </p:graphicFrame>
      <p:graphicFrame>
        <p:nvGraphicFramePr>
          <p:cNvPr id="5" name="Content Placeholder 1" descr="The slide shows a table with a surrogate key named CustomerKey and a business (or alternate) key named CustomerAltKey.&#10;&#10;" title="Table with Surrogate Key CustomerKey"/>
          <p:cNvGraphicFramePr>
            <a:graphicFrameLocks/>
          </p:cNvGraphicFramePr>
          <p:nvPr>
            <p:extLst>
              <p:ext uri="{D42A27DB-BD31-4B8C-83A1-F6EECF244321}">
                <p14:modId xmlns:p14="http://schemas.microsoft.com/office/powerpoint/2010/main" val="3827524999"/>
              </p:ext>
            </p:extLst>
          </p:nvPr>
        </p:nvGraphicFramePr>
        <p:xfrm>
          <a:off x="1310246" y="1756822"/>
          <a:ext cx="6969727" cy="1112520"/>
        </p:xfrm>
        <a:graphic>
          <a:graphicData uri="http://schemas.openxmlformats.org/drawingml/2006/table">
            <a:tbl>
              <a:tblPr firstRow="1" bandRow="1">
                <a:tableStyleId>{21E4AEA4-8DFA-4A89-87EB-49C32662AFE0}</a:tableStyleId>
              </a:tblPr>
              <a:tblGrid>
                <a:gridCol w="1971993">
                  <a:extLst>
                    <a:ext uri="{9D8B030D-6E8A-4147-A177-3AD203B41FA5}">
                      <a16:colId xmlns:a16="http://schemas.microsoft.com/office/drawing/2014/main" val="20000"/>
                    </a:ext>
                  </a:extLst>
                </a:gridCol>
                <a:gridCol w="2332355">
                  <a:extLst>
                    <a:ext uri="{9D8B030D-6E8A-4147-A177-3AD203B41FA5}">
                      <a16:colId xmlns:a16="http://schemas.microsoft.com/office/drawing/2014/main" val="20001"/>
                    </a:ext>
                  </a:extLst>
                </a:gridCol>
                <a:gridCol w="2665379">
                  <a:extLst>
                    <a:ext uri="{9D8B030D-6E8A-4147-A177-3AD203B41FA5}">
                      <a16:colId xmlns:a16="http://schemas.microsoft.com/office/drawing/2014/main" val="20002"/>
                    </a:ext>
                  </a:extLst>
                </a:gridCol>
              </a:tblGrid>
              <a:tr h="370840">
                <a:tc>
                  <a:txBody>
                    <a:bodyPr/>
                    <a:lstStyle/>
                    <a:p>
                      <a:pPr marL="0" algn="l" defTabSz="914400" rtl="0" eaLnBrk="1" latinLnBrk="0" hangingPunct="1"/>
                      <a:r>
                        <a:rPr lang="en-GB" sz="1800" b="0" kern="1200" dirty="0" smtClean="0">
                          <a:solidFill>
                            <a:schemeClr val="lt1"/>
                          </a:solidFill>
                          <a:latin typeface="+mn-lt"/>
                          <a:ea typeface="+mn-ea"/>
                          <a:cs typeface="+mn-cs"/>
                        </a:rPr>
                        <a:t>CustomerKey</a:t>
                      </a:r>
                      <a:endParaRPr lang="en-US" sz="1800" b="0" kern="1200" dirty="0">
                        <a:solidFill>
                          <a:schemeClr val="lt1"/>
                        </a:solidFill>
                        <a:latin typeface="+mn-lt"/>
                        <a:ea typeface="+mn-ea"/>
                        <a:cs typeface="+mn-cs"/>
                      </a:endParaRPr>
                    </a:p>
                  </a:txBody>
                  <a:tcPr/>
                </a:tc>
                <a:tc>
                  <a:txBody>
                    <a:bodyPr/>
                    <a:lstStyle/>
                    <a:p>
                      <a:pPr marL="0" algn="l" defTabSz="914400" rtl="0" eaLnBrk="1" latinLnBrk="0" hangingPunct="1"/>
                      <a:r>
                        <a:rPr lang="en-GB" sz="1800" b="0" kern="1200" dirty="0" smtClean="0">
                          <a:solidFill>
                            <a:schemeClr val="lt1"/>
                          </a:solidFill>
                          <a:latin typeface="+mn-lt"/>
                          <a:ea typeface="+mn-ea"/>
                          <a:cs typeface="+mn-cs"/>
                        </a:rPr>
                        <a:t>CustomerAltKey</a:t>
                      </a:r>
                      <a:endParaRPr lang="en-US" sz="1800" b="0" kern="1200" dirty="0">
                        <a:solidFill>
                          <a:schemeClr val="lt1"/>
                        </a:solidFill>
                        <a:latin typeface="+mn-lt"/>
                        <a:ea typeface="+mn-ea"/>
                        <a:cs typeface="+mn-cs"/>
                      </a:endParaRPr>
                    </a:p>
                  </a:txBody>
                  <a:tcPr/>
                </a:tc>
                <a:tc>
                  <a:txBody>
                    <a:bodyPr/>
                    <a:lstStyle/>
                    <a:p>
                      <a:r>
                        <a:rPr lang="en-GB" b="0" dirty="0" smtClean="0"/>
                        <a:t>Name</a:t>
                      </a:r>
                      <a:endParaRPr lang="en-US" b="0"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latin typeface="+mn-lt"/>
                          <a:ea typeface="+mn-ea"/>
                          <a:cs typeface="+mn-cs"/>
                        </a:rPr>
                        <a:t>1</a:t>
                      </a:r>
                      <a:endParaRPr lang="en-US"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latin typeface="+mn-lt"/>
                          <a:ea typeface="+mn-ea"/>
                          <a:cs typeface="+mn-cs"/>
                        </a:rPr>
                        <a:t>1002</a:t>
                      </a:r>
                      <a:endParaRPr lang="en-US" sz="1800" kern="1200" dirty="0">
                        <a:solidFill>
                          <a:schemeClr val="dk1"/>
                        </a:solidFill>
                        <a:latin typeface="+mn-lt"/>
                        <a:ea typeface="+mn-ea"/>
                        <a:cs typeface="+mn-cs"/>
                      </a:endParaRPr>
                    </a:p>
                  </a:txBody>
                  <a:tcPr/>
                </a:tc>
                <a:tc>
                  <a:txBody>
                    <a:bodyPr/>
                    <a:lstStyle/>
                    <a:p>
                      <a:r>
                        <a:rPr lang="en-GB" dirty="0" smtClean="0"/>
                        <a:t>Amy Alberts</a:t>
                      </a:r>
                      <a:endParaRPr lang="en-US" dirty="0"/>
                    </a:p>
                  </a:txBody>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latin typeface="+mn-lt"/>
                          <a:ea typeface="+mn-ea"/>
                          <a:cs typeface="+mn-cs"/>
                        </a:rPr>
                        <a:t>2</a:t>
                      </a:r>
                      <a:endParaRPr lang="en-US"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chemeClr val="dk1"/>
                          </a:solidFill>
                          <a:latin typeface="+mn-lt"/>
                          <a:ea typeface="+mn-ea"/>
                          <a:cs typeface="+mn-cs"/>
                        </a:rPr>
                        <a:t>1005</a:t>
                      </a:r>
                      <a:endParaRPr lang="en-US" sz="18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Neil Black</a:t>
                      </a:r>
                      <a:endParaRPr lang="en-US" dirty="0" smtClean="0"/>
                    </a:p>
                  </a:txBody>
                  <a:tcPr/>
                </a:tc>
                <a:extLst>
                  <a:ext uri="{0D108BD9-81ED-4DB2-BD59-A6C34878D82A}">
                    <a16:rowId xmlns:a16="http://schemas.microsoft.com/office/drawing/2014/main" val="10002"/>
                  </a:ext>
                </a:extLst>
              </a:tr>
            </a:tbl>
          </a:graphicData>
        </a:graphic>
      </p:graphicFrame>
      <p:sp>
        <p:nvSpPr>
          <p:cNvPr id="6" name="TextBox 5"/>
          <p:cNvSpPr txBox="1"/>
          <p:nvPr/>
        </p:nvSpPr>
        <p:spPr>
          <a:xfrm>
            <a:off x="1144128" y="3389586"/>
            <a:ext cx="1842299" cy="369332"/>
          </a:xfrm>
          <a:prstGeom prst="rect">
            <a:avLst/>
          </a:prstGeom>
          <a:noFill/>
        </p:spPr>
        <p:txBody>
          <a:bodyPr wrap="none" rtlCol="0">
            <a:spAutoFit/>
          </a:bodyPr>
          <a:lstStyle/>
          <a:p>
            <a:pPr lvl="0"/>
            <a:r>
              <a:rPr lang="en-GB" b="0" dirty="0">
                <a:solidFill>
                  <a:srgbClr val="000000"/>
                </a:solidFill>
              </a:rPr>
              <a:t>Surrogate Key</a:t>
            </a:r>
            <a:endParaRPr lang="en-US" b="0" dirty="0">
              <a:solidFill>
                <a:srgbClr val="000000"/>
              </a:solidFill>
            </a:endParaRPr>
          </a:p>
        </p:txBody>
      </p:sp>
      <p:sp>
        <p:nvSpPr>
          <p:cNvPr id="7" name="TextBox 6"/>
          <p:cNvSpPr txBox="1"/>
          <p:nvPr/>
        </p:nvSpPr>
        <p:spPr>
          <a:xfrm>
            <a:off x="3111768" y="3405351"/>
            <a:ext cx="3121496" cy="369332"/>
          </a:xfrm>
          <a:prstGeom prst="rect">
            <a:avLst/>
          </a:prstGeom>
          <a:noFill/>
        </p:spPr>
        <p:txBody>
          <a:bodyPr wrap="none" rtlCol="0">
            <a:spAutoFit/>
          </a:bodyPr>
          <a:lstStyle/>
          <a:p>
            <a:pPr lvl="0"/>
            <a:r>
              <a:rPr lang="en-GB" b="0" dirty="0">
                <a:solidFill>
                  <a:srgbClr val="000000"/>
                </a:solidFill>
              </a:rPr>
              <a:t>Business (Alternate) Key</a:t>
            </a:r>
            <a:endParaRPr lang="en-US" b="0" dirty="0">
              <a:solidFill>
                <a:srgbClr val="000000"/>
              </a:solidFill>
            </a:endParaRPr>
          </a:p>
        </p:txBody>
      </p:sp>
      <p:cxnSp>
        <p:nvCxnSpPr>
          <p:cNvPr id="8" name="Straight Arrow Connector 7"/>
          <p:cNvCxnSpPr/>
          <p:nvPr/>
        </p:nvCxnSpPr>
        <p:spPr bwMode="auto">
          <a:xfrm flipV="1">
            <a:off x="2065278" y="2853559"/>
            <a:ext cx="0" cy="536027"/>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bwMode="auto">
          <a:xfrm flipH="1">
            <a:off x="2065277" y="3758918"/>
            <a:ext cx="1" cy="844613"/>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0" name="Straight Arrow Connector 9"/>
          <p:cNvCxnSpPr/>
          <p:nvPr/>
        </p:nvCxnSpPr>
        <p:spPr bwMode="auto">
          <a:xfrm>
            <a:off x="4193628" y="3774683"/>
            <a:ext cx="0" cy="828848"/>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bwMode="auto">
          <a:xfrm flipV="1">
            <a:off x="4193628" y="2853559"/>
            <a:ext cx="0" cy="551792"/>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Tree>
    <p:custDataLst>
      <p:tags r:id="rId1"/>
    </p:custDataLst>
    <p:extLst>
      <p:ext uri="{BB962C8B-B14F-4D97-AF65-F5344CB8AC3E}">
        <p14:creationId xmlns:p14="http://schemas.microsoft.com/office/powerpoint/2010/main" val="2799239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Dimension Attributes and Hierarchies</a:t>
            </a:r>
            <a:endParaRPr lang="en-GB" dirty="0"/>
          </a:p>
        </p:txBody>
      </p:sp>
      <p:graphicFrame>
        <p:nvGraphicFramePr>
          <p:cNvPr id="4" name="Content Placeholder 1" descr="The slide shows a table of customer data, which contains Country, State, and City columns that can be used to form a hierarchy, a Gender column that can be used as a slicer, and Name and Phone columns providing drill-through detail.  The CustKey and CustAltKey are also shown." title="Table of Customer Data"/>
          <p:cNvGraphicFramePr>
            <a:graphicFrameLocks/>
          </p:cNvGraphicFramePr>
          <p:nvPr>
            <p:extLst>
              <p:ext uri="{D42A27DB-BD31-4B8C-83A1-F6EECF244321}">
                <p14:modId xmlns:p14="http://schemas.microsoft.com/office/powerpoint/2010/main" val="3286489697"/>
              </p:ext>
            </p:extLst>
          </p:nvPr>
        </p:nvGraphicFramePr>
        <p:xfrm>
          <a:off x="194553" y="1756822"/>
          <a:ext cx="8799207" cy="1483360"/>
        </p:xfrm>
        <a:graphic>
          <a:graphicData uri="http://schemas.openxmlformats.org/drawingml/2006/table">
            <a:tbl>
              <a:tblPr firstRow="1" bandRow="1">
                <a:tableStyleId>{21E4AEA4-8DFA-4A89-87EB-49C32662AFE0}</a:tableStyleId>
              </a:tblPr>
              <a:tblGrid>
                <a:gridCol w="1095933">
                  <a:extLst>
                    <a:ext uri="{9D8B030D-6E8A-4147-A177-3AD203B41FA5}">
                      <a16:colId xmlns:a16="http://schemas.microsoft.com/office/drawing/2014/main" val="20000"/>
                    </a:ext>
                  </a:extLst>
                </a:gridCol>
                <a:gridCol w="1296203">
                  <a:extLst>
                    <a:ext uri="{9D8B030D-6E8A-4147-A177-3AD203B41FA5}">
                      <a16:colId xmlns:a16="http://schemas.microsoft.com/office/drawing/2014/main" val="20001"/>
                    </a:ext>
                  </a:extLst>
                </a:gridCol>
                <a:gridCol w="1332103">
                  <a:extLst>
                    <a:ext uri="{9D8B030D-6E8A-4147-A177-3AD203B41FA5}">
                      <a16:colId xmlns:a16="http://schemas.microsoft.com/office/drawing/2014/main" val="20002"/>
                    </a:ext>
                  </a:extLst>
                </a:gridCol>
                <a:gridCol w="984291">
                  <a:extLst>
                    <a:ext uri="{9D8B030D-6E8A-4147-A177-3AD203B41FA5}">
                      <a16:colId xmlns:a16="http://schemas.microsoft.com/office/drawing/2014/main" val="20003"/>
                    </a:ext>
                  </a:extLst>
                </a:gridCol>
                <a:gridCol w="731871">
                  <a:extLst>
                    <a:ext uri="{9D8B030D-6E8A-4147-A177-3AD203B41FA5}">
                      <a16:colId xmlns:a16="http://schemas.microsoft.com/office/drawing/2014/main" val="20004"/>
                    </a:ext>
                  </a:extLst>
                </a:gridCol>
                <a:gridCol w="1119602">
                  <a:extLst>
                    <a:ext uri="{9D8B030D-6E8A-4147-A177-3AD203B41FA5}">
                      <a16:colId xmlns:a16="http://schemas.microsoft.com/office/drawing/2014/main" val="20005"/>
                    </a:ext>
                  </a:extLst>
                </a:gridCol>
                <a:gridCol w="1119602">
                  <a:extLst>
                    <a:ext uri="{9D8B030D-6E8A-4147-A177-3AD203B41FA5}">
                      <a16:colId xmlns:a16="http://schemas.microsoft.com/office/drawing/2014/main" val="20006"/>
                    </a:ext>
                  </a:extLst>
                </a:gridCol>
                <a:gridCol w="1119602">
                  <a:extLst>
                    <a:ext uri="{9D8B030D-6E8A-4147-A177-3AD203B41FA5}">
                      <a16:colId xmlns:a16="http://schemas.microsoft.com/office/drawing/2014/main" val="20007"/>
                    </a:ext>
                  </a:extLst>
                </a:gridCol>
              </a:tblGrid>
              <a:tr h="370840">
                <a:tc>
                  <a:txBody>
                    <a:bodyPr/>
                    <a:lstStyle/>
                    <a:p>
                      <a:r>
                        <a:rPr lang="en-GB" sz="1400" b="1" kern="1200" dirty="0" smtClean="0">
                          <a:solidFill>
                            <a:schemeClr val="lt1"/>
                          </a:solidFill>
                          <a:latin typeface="+mn-lt"/>
                          <a:ea typeface="+mn-ea"/>
                          <a:cs typeface="+mn-cs"/>
                        </a:rPr>
                        <a:t>CustKey</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CustAltKey</a:t>
                      </a:r>
                      <a:endParaRPr lang="en-US" sz="1400" b="1" kern="1200" dirty="0">
                        <a:solidFill>
                          <a:schemeClr val="lt1"/>
                        </a:solidFill>
                        <a:latin typeface="+mn-lt"/>
                        <a:ea typeface="+mn-ea"/>
                        <a:cs typeface="+mn-cs"/>
                      </a:endParaRPr>
                    </a:p>
                  </a:txBody>
                  <a:tcPr/>
                </a:tc>
                <a:tc>
                  <a:txBody>
                    <a:bodyPr/>
                    <a:lstStyle/>
                    <a:p>
                      <a:r>
                        <a:rPr lang="en-GB" sz="1400" dirty="0" smtClean="0"/>
                        <a:t>Name</a:t>
                      </a:r>
                      <a:endParaRPr lang="en-US" sz="1400" dirty="0"/>
                    </a:p>
                  </a:txBody>
                  <a:tcPr/>
                </a:tc>
                <a:tc>
                  <a:txBody>
                    <a:bodyPr/>
                    <a:lstStyle/>
                    <a:p>
                      <a:r>
                        <a:rPr lang="en-GB" sz="1400" dirty="0" smtClean="0"/>
                        <a:t>Country</a:t>
                      </a:r>
                      <a:endParaRPr lang="en-US" sz="1400" dirty="0"/>
                    </a:p>
                  </a:txBody>
                  <a:tcPr/>
                </a:tc>
                <a:tc>
                  <a:txBody>
                    <a:bodyPr/>
                    <a:lstStyle/>
                    <a:p>
                      <a:r>
                        <a:rPr lang="en-GB" sz="1400" dirty="0" smtClean="0"/>
                        <a:t>State</a:t>
                      </a:r>
                      <a:endParaRPr lang="en-US" sz="1400" dirty="0"/>
                    </a:p>
                  </a:txBody>
                  <a:tcPr/>
                </a:tc>
                <a:tc>
                  <a:txBody>
                    <a:bodyPr/>
                    <a:lstStyle/>
                    <a:p>
                      <a:r>
                        <a:rPr lang="en-GB" sz="1400" dirty="0" smtClean="0"/>
                        <a:t>City</a:t>
                      </a:r>
                      <a:endParaRPr lang="en-US" sz="1400" dirty="0"/>
                    </a:p>
                  </a:txBody>
                  <a:tcPr/>
                </a:tc>
                <a:tc>
                  <a:txBody>
                    <a:bodyPr/>
                    <a:lstStyle/>
                    <a:p>
                      <a:r>
                        <a:rPr lang="en-GB" sz="1400" dirty="0" smtClean="0"/>
                        <a:t>Phone</a:t>
                      </a:r>
                      <a:endParaRPr lang="en-US" sz="1400" dirty="0"/>
                    </a:p>
                  </a:txBody>
                  <a:tcPr/>
                </a:tc>
                <a:tc>
                  <a:txBody>
                    <a:bodyPr/>
                    <a:lstStyle/>
                    <a:p>
                      <a:r>
                        <a:rPr lang="en-GB" sz="1400" dirty="0" smtClean="0"/>
                        <a:t>Gender</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1002</a:t>
                      </a:r>
                      <a:endParaRPr lang="en-US" sz="1400" kern="1200" dirty="0">
                        <a:solidFill>
                          <a:schemeClr val="dk1"/>
                        </a:solidFill>
                        <a:latin typeface="+mn-lt"/>
                        <a:ea typeface="+mn-ea"/>
                        <a:cs typeface="+mn-cs"/>
                      </a:endParaRPr>
                    </a:p>
                  </a:txBody>
                  <a:tcPr/>
                </a:tc>
                <a:tc>
                  <a:txBody>
                    <a:bodyPr/>
                    <a:lstStyle/>
                    <a:p>
                      <a:r>
                        <a:rPr lang="en-GB" sz="1400" dirty="0" smtClean="0"/>
                        <a:t>Amy Alberts</a:t>
                      </a:r>
                      <a:endParaRPr lang="en-US" sz="1400" dirty="0"/>
                    </a:p>
                  </a:txBody>
                  <a:tcPr/>
                </a:tc>
                <a:tc>
                  <a:txBody>
                    <a:bodyPr/>
                    <a:lstStyle/>
                    <a:p>
                      <a:r>
                        <a:rPr lang="en-GB" sz="1400" dirty="0" smtClean="0"/>
                        <a:t>Canada</a:t>
                      </a:r>
                      <a:endParaRPr lang="en-US" sz="1400" dirty="0"/>
                    </a:p>
                  </a:txBody>
                  <a:tcPr/>
                </a:tc>
                <a:tc>
                  <a:txBody>
                    <a:bodyPr/>
                    <a:lstStyle/>
                    <a:p>
                      <a:r>
                        <a:rPr lang="en-GB" sz="1400" dirty="0" smtClean="0"/>
                        <a:t>BC</a:t>
                      </a:r>
                      <a:endParaRPr lang="en-US" sz="1400" dirty="0"/>
                    </a:p>
                  </a:txBody>
                  <a:tcPr/>
                </a:tc>
                <a:tc>
                  <a:txBody>
                    <a:bodyPr/>
                    <a:lstStyle/>
                    <a:p>
                      <a:r>
                        <a:rPr lang="en-GB" sz="1400" dirty="0" smtClean="0"/>
                        <a:t>Vancouver</a:t>
                      </a:r>
                      <a:endParaRPr lang="en-US" sz="1400" dirty="0"/>
                    </a:p>
                  </a:txBody>
                  <a:tcPr/>
                </a:tc>
                <a:tc>
                  <a:txBody>
                    <a:bodyPr/>
                    <a:lstStyle/>
                    <a:p>
                      <a:r>
                        <a:rPr lang="en-GB" sz="1400" dirty="0" smtClean="0"/>
                        <a:t>555 123</a:t>
                      </a:r>
                      <a:endParaRPr lang="en-US" sz="1400" dirty="0"/>
                    </a:p>
                  </a:txBody>
                  <a:tcPr/>
                </a:tc>
                <a:tc>
                  <a:txBody>
                    <a:bodyPr/>
                    <a:lstStyle/>
                    <a:p>
                      <a:r>
                        <a:rPr lang="en-GB" sz="1400" dirty="0" smtClean="0"/>
                        <a:t>F</a:t>
                      </a:r>
                      <a:endParaRPr lang="en-US" sz="1400"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1005</a:t>
                      </a:r>
                      <a:endParaRPr lang="en-US" sz="1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Neil Black</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USA</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CA</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Irvine</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555 321</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a:t>
                      </a:r>
                      <a:endParaRPr lang="en-US" sz="1400" dirty="0" smtClean="0"/>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3</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1006</a:t>
                      </a:r>
                      <a:endParaRPr lang="en-US" sz="1400" kern="1200" dirty="0">
                        <a:solidFill>
                          <a:schemeClr val="dk1"/>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Ye Xu</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USA</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NY</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New York</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555 222</a:t>
                      </a:r>
                      <a:endParaRPr lang="en-US" sz="1400"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M</a:t>
                      </a:r>
                      <a:endParaRPr lang="en-US" sz="1400" dirty="0" smtClean="0"/>
                    </a:p>
                  </a:txBody>
                  <a:tcPr/>
                </a:tc>
                <a:extLst>
                  <a:ext uri="{0D108BD9-81ED-4DB2-BD59-A6C34878D82A}">
                    <a16:rowId xmlns:a16="http://schemas.microsoft.com/office/drawing/2014/main" val="10003"/>
                  </a:ext>
                </a:extLst>
              </a:tr>
            </a:tbl>
          </a:graphicData>
        </a:graphic>
      </p:graphicFrame>
      <p:sp>
        <p:nvSpPr>
          <p:cNvPr id="5" name="Left Brace 4"/>
          <p:cNvSpPr/>
          <p:nvPr/>
        </p:nvSpPr>
        <p:spPr bwMode="auto">
          <a:xfrm rot="16200000">
            <a:off x="5170254" y="2203313"/>
            <a:ext cx="291829" cy="2675107"/>
          </a:xfrm>
          <a:prstGeom prst="leftBrace">
            <a:avLst/>
          </a:prstGeom>
          <a:ln>
            <a:headEnd type="none" w="med" len="med"/>
            <a:tailEnd type="none" w="med" len="med"/>
          </a:ln>
        </p:spPr>
        <p:style>
          <a:lnRef idx="2">
            <a:schemeClr val="dk1"/>
          </a:lnRef>
          <a:fillRef idx="0">
            <a:schemeClr val="dk1"/>
          </a:fillRef>
          <a:effectRef idx="1">
            <a:schemeClr val="dk1"/>
          </a:effectRef>
          <a:fontRef idx="minor">
            <a:schemeClr val="tx1"/>
          </a:fontRef>
        </p:style>
        <p:txBody>
          <a:bodyPr vert="horz" wrap="square" lIns="182880" tIns="45720" rIns="182880" bIns="45720" numCol="1" rtlCol="0" anchor="ctr" anchorCtr="0" compatLnSpc="1">
            <a:prstTxWarp prst="textNoShape">
              <a:avLst/>
            </a:prstTxWarp>
          </a:bodyPr>
          <a:lstStyle/>
          <a:p>
            <a:pPr lvl="0" algn="ctr" eaLnBrk="0" hangingPunct="0"/>
            <a:endParaRPr lang="en-US" dirty="0">
              <a:solidFill>
                <a:srgbClr val="000000"/>
              </a:solidFill>
              <a:latin typeface="Verdana" pitchFamily="34" charset="0"/>
            </a:endParaRPr>
          </a:p>
        </p:txBody>
      </p:sp>
      <p:sp>
        <p:nvSpPr>
          <p:cNvPr id="6" name="TextBox 5"/>
          <p:cNvSpPr txBox="1"/>
          <p:nvPr/>
        </p:nvSpPr>
        <p:spPr>
          <a:xfrm>
            <a:off x="4671536" y="3677376"/>
            <a:ext cx="1289264" cy="369332"/>
          </a:xfrm>
          <a:prstGeom prst="rect">
            <a:avLst/>
          </a:prstGeom>
          <a:noFill/>
        </p:spPr>
        <p:txBody>
          <a:bodyPr wrap="none" rtlCol="0">
            <a:spAutoFit/>
          </a:bodyPr>
          <a:lstStyle/>
          <a:p>
            <a:pPr lvl="0"/>
            <a:r>
              <a:rPr lang="en-GB" b="0" dirty="0">
                <a:solidFill>
                  <a:srgbClr val="000000"/>
                </a:solidFill>
              </a:rPr>
              <a:t>Hierarchy</a:t>
            </a:r>
            <a:endParaRPr lang="en-US" b="0" dirty="0">
              <a:solidFill>
                <a:srgbClr val="000000"/>
              </a:solidFill>
            </a:endParaRPr>
          </a:p>
        </p:txBody>
      </p:sp>
      <p:sp>
        <p:nvSpPr>
          <p:cNvPr id="7" name="TextBox 6"/>
          <p:cNvSpPr txBox="1"/>
          <p:nvPr/>
        </p:nvSpPr>
        <p:spPr>
          <a:xfrm>
            <a:off x="7318613" y="4822545"/>
            <a:ext cx="1661203" cy="369332"/>
          </a:xfrm>
          <a:prstGeom prst="rect">
            <a:avLst/>
          </a:prstGeom>
          <a:noFill/>
        </p:spPr>
        <p:txBody>
          <a:bodyPr wrap="square" rtlCol="0">
            <a:spAutoFit/>
          </a:bodyPr>
          <a:lstStyle/>
          <a:p>
            <a:pPr lvl="0" algn="ctr"/>
            <a:r>
              <a:rPr lang="en-GB" b="0" dirty="0">
                <a:solidFill>
                  <a:srgbClr val="000000"/>
                </a:solidFill>
              </a:rPr>
              <a:t>Slicer</a:t>
            </a:r>
            <a:endParaRPr lang="en-US" b="0" dirty="0">
              <a:solidFill>
                <a:srgbClr val="000000"/>
              </a:solidFill>
            </a:endParaRPr>
          </a:p>
        </p:txBody>
      </p:sp>
      <p:cxnSp>
        <p:nvCxnSpPr>
          <p:cNvPr id="8" name="Straight Connector 7"/>
          <p:cNvCxnSpPr/>
          <p:nvPr/>
        </p:nvCxnSpPr>
        <p:spPr bwMode="auto">
          <a:xfrm flipV="1">
            <a:off x="8168551" y="3249038"/>
            <a:ext cx="0" cy="1589811"/>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4121770" y="4823434"/>
            <a:ext cx="2388795" cy="369332"/>
          </a:xfrm>
          <a:prstGeom prst="rect">
            <a:avLst/>
          </a:prstGeom>
          <a:noFill/>
        </p:spPr>
        <p:txBody>
          <a:bodyPr wrap="none" rtlCol="0">
            <a:spAutoFit/>
          </a:bodyPr>
          <a:lstStyle/>
          <a:p>
            <a:pPr lvl="0"/>
            <a:r>
              <a:rPr lang="en-GB" b="0" dirty="0">
                <a:solidFill>
                  <a:srgbClr val="000000"/>
                </a:solidFill>
              </a:rPr>
              <a:t>Drill-through detail</a:t>
            </a:r>
            <a:endParaRPr lang="en-US" b="0" dirty="0">
              <a:solidFill>
                <a:srgbClr val="000000"/>
              </a:solidFill>
            </a:endParaRPr>
          </a:p>
        </p:txBody>
      </p:sp>
      <p:cxnSp>
        <p:nvCxnSpPr>
          <p:cNvPr id="10" name="Straight Arrow Connector 9"/>
          <p:cNvCxnSpPr/>
          <p:nvPr/>
        </p:nvCxnSpPr>
        <p:spPr bwMode="auto">
          <a:xfrm flipV="1">
            <a:off x="5316168" y="3249038"/>
            <a:ext cx="2018487" cy="1574396"/>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cxnSp>
        <p:nvCxnSpPr>
          <p:cNvPr id="11" name="Straight Arrow Connector 10"/>
          <p:cNvCxnSpPr/>
          <p:nvPr/>
        </p:nvCxnSpPr>
        <p:spPr bwMode="auto">
          <a:xfrm flipH="1" flipV="1">
            <a:off x="3190672" y="3394951"/>
            <a:ext cx="2125495" cy="1428483"/>
          </a:xfrm>
          <a:prstGeom prst="straightConnector1">
            <a:avLst/>
          </a:prstGeom>
          <a:ln>
            <a:headEnd type="none" w="med" len="med"/>
            <a:tailEnd type="arrow"/>
          </a:ln>
        </p:spPr>
        <p:style>
          <a:lnRef idx="2">
            <a:schemeClr val="dk1"/>
          </a:lnRef>
          <a:fillRef idx="0">
            <a:schemeClr val="dk1"/>
          </a:fillRef>
          <a:effectRef idx="1">
            <a:schemeClr val="dk1"/>
          </a:effectRef>
          <a:fontRef idx="minor">
            <a:schemeClr val="tx1"/>
          </a:fontRef>
        </p:style>
      </p:cxnSp>
    </p:spTree>
    <p:custDataLst>
      <p:tags r:id="rId1"/>
    </p:custDataLst>
    <p:extLst>
      <p:ext uri="{BB962C8B-B14F-4D97-AF65-F5344CB8AC3E}">
        <p14:creationId xmlns:p14="http://schemas.microsoft.com/office/powerpoint/2010/main" val="378971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Unknown and None</a:t>
            </a:r>
            <a:endParaRPr lang="en-GB" dirty="0"/>
          </a:p>
        </p:txBody>
      </p:sp>
      <p:sp>
        <p:nvSpPr>
          <p:cNvPr id="4" name="Content Placeholder 1"/>
          <p:cNvSpPr txBox="1">
            <a:spLocks/>
          </p:cNvSpPr>
          <p:nvPr/>
        </p:nvSpPr>
        <p:spPr>
          <a:xfrm>
            <a:off x="538843" y="1092532"/>
            <a:ext cx="7413171" cy="283014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Identify the semantic meaning of NULL</a:t>
            </a:r>
          </a:p>
          <a:p>
            <a:pPr lvl="1"/>
            <a:r>
              <a:rPr lang="en-GB" b="0" kern="0" dirty="0">
                <a:solidFill>
                  <a:srgbClr val="000000"/>
                </a:solidFill>
              </a:rPr>
              <a:t>Unknown or None?</a:t>
            </a:r>
            <a:endParaRPr lang="en-US" b="0" kern="0" dirty="0">
              <a:solidFill>
                <a:srgbClr val="000000"/>
              </a:solidFill>
            </a:endParaRPr>
          </a:p>
          <a:p>
            <a:pPr lvl="0"/>
            <a:r>
              <a:rPr lang="en-GB" b="0" kern="0" dirty="0">
                <a:solidFill>
                  <a:srgbClr val="000000"/>
                </a:solidFill>
              </a:rPr>
              <a:t>Do not assume NULL equality</a:t>
            </a:r>
          </a:p>
          <a:p>
            <a:pPr lvl="1"/>
            <a:r>
              <a:rPr lang="en-GB" b="0" kern="0" dirty="0">
                <a:solidFill>
                  <a:srgbClr val="000000"/>
                </a:solidFill>
              </a:rPr>
              <a:t>Use ISNULL( )</a:t>
            </a:r>
          </a:p>
        </p:txBody>
      </p:sp>
      <p:graphicFrame>
        <p:nvGraphicFramePr>
          <p:cNvPr id="5" name="Content Placeholder 1" descr="The slide shows a source table that contains NULL values." title="Soucre Table containing NULL Values"/>
          <p:cNvGraphicFramePr>
            <a:graphicFrameLocks/>
          </p:cNvGraphicFramePr>
          <p:nvPr>
            <p:extLst>
              <p:ext uri="{D42A27DB-BD31-4B8C-83A1-F6EECF244321}">
                <p14:modId xmlns:p14="http://schemas.microsoft.com/office/powerpoint/2010/main" val="3604511323"/>
              </p:ext>
            </p:extLst>
          </p:nvPr>
        </p:nvGraphicFramePr>
        <p:xfrm>
          <a:off x="463325" y="3244717"/>
          <a:ext cx="4513585" cy="2966720"/>
        </p:xfrm>
        <a:graphic>
          <a:graphicData uri="http://schemas.openxmlformats.org/drawingml/2006/table">
            <a:tbl>
              <a:tblPr firstRow="1" bandRow="1">
                <a:tableStyleId>{21E4AEA4-8DFA-4A89-87EB-49C32662AFE0}</a:tableStyleId>
              </a:tblPr>
              <a:tblGrid>
                <a:gridCol w="1442103">
                  <a:extLst>
                    <a:ext uri="{9D8B030D-6E8A-4147-A177-3AD203B41FA5}">
                      <a16:colId xmlns:a16="http://schemas.microsoft.com/office/drawing/2014/main" val="20000"/>
                    </a:ext>
                  </a:extLst>
                </a:gridCol>
                <a:gridCol w="1170616">
                  <a:extLst>
                    <a:ext uri="{9D8B030D-6E8A-4147-A177-3AD203B41FA5}">
                      <a16:colId xmlns:a16="http://schemas.microsoft.com/office/drawing/2014/main" val="20001"/>
                    </a:ext>
                  </a:extLst>
                </a:gridCol>
                <a:gridCol w="1900866">
                  <a:extLst>
                    <a:ext uri="{9D8B030D-6E8A-4147-A177-3AD203B41FA5}">
                      <a16:colId xmlns:a16="http://schemas.microsoft.com/office/drawing/2014/main" val="20002"/>
                    </a:ext>
                  </a:extLst>
                </a:gridCol>
              </a:tblGrid>
              <a:tr h="370840">
                <a:tc>
                  <a:txBody>
                    <a:bodyPr/>
                    <a:lstStyle/>
                    <a:p>
                      <a:r>
                        <a:rPr lang="en-GB" sz="1400" b="1" kern="1200" dirty="0" smtClean="0">
                          <a:solidFill>
                            <a:schemeClr val="lt1"/>
                          </a:solidFill>
                          <a:latin typeface="+mn-lt"/>
                          <a:ea typeface="+mn-ea"/>
                          <a:cs typeface="+mn-cs"/>
                        </a:rPr>
                        <a:t>OrderNo</a:t>
                      </a:r>
                      <a:endParaRPr lang="en-US" sz="1400" b="1" kern="1200" dirty="0">
                        <a:solidFill>
                          <a:schemeClr val="lt1"/>
                        </a:solidFill>
                        <a:latin typeface="+mn-lt"/>
                        <a:ea typeface="+mn-ea"/>
                        <a:cs typeface="+mn-cs"/>
                      </a:endParaRPr>
                    </a:p>
                  </a:txBody>
                  <a:tcPr marL="117789" marR="117789"/>
                </a:tc>
                <a:tc>
                  <a:txBody>
                    <a:bodyPr/>
                    <a:lstStyle/>
                    <a:p>
                      <a:r>
                        <a:rPr lang="en-GB" sz="1400" b="1" kern="1200" dirty="0" smtClean="0">
                          <a:solidFill>
                            <a:schemeClr val="lt1"/>
                          </a:solidFill>
                          <a:latin typeface="+mn-lt"/>
                          <a:ea typeface="+mn-ea"/>
                          <a:cs typeface="+mn-cs"/>
                        </a:rPr>
                        <a:t>Discount</a:t>
                      </a:r>
                      <a:endParaRPr lang="en-US" sz="1400" b="1" kern="1200" dirty="0">
                        <a:solidFill>
                          <a:schemeClr val="lt1"/>
                        </a:solidFill>
                        <a:latin typeface="+mn-lt"/>
                        <a:ea typeface="+mn-ea"/>
                        <a:cs typeface="+mn-cs"/>
                      </a:endParaRPr>
                    </a:p>
                  </a:txBody>
                  <a:tcPr marL="117789" marR="117789"/>
                </a:tc>
                <a:tc>
                  <a:txBody>
                    <a:bodyPr/>
                    <a:lstStyle/>
                    <a:p>
                      <a:r>
                        <a:rPr lang="en-GB" sz="1400" dirty="0" smtClean="0"/>
                        <a:t>DiscountType</a:t>
                      </a:r>
                      <a:endParaRPr lang="en-US" sz="1400" dirty="0"/>
                    </a:p>
                  </a:txBody>
                  <a:tcPr marL="117789" marR="117789"/>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1000</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smtClean="0">
                          <a:solidFill>
                            <a:schemeClr val="dk1"/>
                          </a:solidFill>
                          <a:latin typeface="+mn-lt"/>
                          <a:ea typeface="+mn-ea"/>
                          <a:cs typeface="+mn-cs"/>
                        </a:rPr>
                        <a:t>1.20</a:t>
                      </a:r>
                      <a:endParaRPr lang="en-US" sz="1400" kern="1200" dirty="0">
                        <a:solidFill>
                          <a:schemeClr val="dk1"/>
                        </a:solidFill>
                        <a:latin typeface="+mn-lt"/>
                        <a:ea typeface="+mn-ea"/>
                        <a:cs typeface="+mn-cs"/>
                      </a:endParaRPr>
                    </a:p>
                  </a:txBody>
                  <a:tcPr marL="117789" marR="117789"/>
                </a:tc>
                <a:tc>
                  <a:txBody>
                    <a:bodyPr/>
                    <a:lstStyle/>
                    <a:p>
                      <a:r>
                        <a:rPr lang="en-GB" sz="1400" dirty="0" smtClean="0"/>
                        <a:t>Bulk</a:t>
                      </a:r>
                      <a:r>
                        <a:rPr lang="en-GB" sz="1400" baseline="0" dirty="0" smtClean="0"/>
                        <a:t> Discount</a:t>
                      </a:r>
                      <a:endParaRPr lang="en-US" sz="1400" dirty="0"/>
                    </a:p>
                  </a:txBody>
                  <a:tcPr marL="117789" marR="117789"/>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1001</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smtClean="0">
                          <a:solidFill>
                            <a:schemeClr val="dk1"/>
                          </a:solidFill>
                          <a:latin typeface="+mn-lt"/>
                          <a:ea typeface="+mn-ea"/>
                          <a:cs typeface="+mn-cs"/>
                        </a:rPr>
                        <a:t>0.00</a:t>
                      </a:r>
                      <a:endParaRPr lang="en-US" sz="1400" kern="1200" dirty="0">
                        <a:solidFill>
                          <a:schemeClr val="dk1"/>
                        </a:solidFill>
                        <a:latin typeface="+mn-lt"/>
                        <a:ea typeface="+mn-ea"/>
                        <a:cs typeface="+mn-cs"/>
                      </a:endParaRPr>
                    </a:p>
                  </a:txBody>
                  <a:tcPr marL="117789" marR="117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N/A</a:t>
                      </a:r>
                      <a:endParaRPr lang="en-US" sz="1400" dirty="0" smtClean="0"/>
                    </a:p>
                  </a:txBody>
                  <a:tcPr marL="117789" marR="117789"/>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1002</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smtClean="0">
                          <a:solidFill>
                            <a:schemeClr val="dk1"/>
                          </a:solidFill>
                          <a:latin typeface="+mn-lt"/>
                          <a:ea typeface="+mn-ea"/>
                          <a:cs typeface="+mn-cs"/>
                        </a:rPr>
                        <a:t>2.00</a:t>
                      </a:r>
                      <a:endParaRPr lang="en-US" sz="1400" kern="1200" dirty="0">
                        <a:solidFill>
                          <a:schemeClr val="dk1"/>
                        </a:solidFill>
                        <a:latin typeface="+mn-lt"/>
                        <a:ea typeface="+mn-ea"/>
                        <a:cs typeface="+mn-cs"/>
                      </a:endParaRPr>
                    </a:p>
                  </a:txBody>
                  <a:tcPr marL="117789" marR="117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marL="117789" marR="117789"/>
                </a:tc>
                <a:extLst>
                  <a:ext uri="{0D108BD9-81ED-4DB2-BD59-A6C34878D82A}">
                    <a16:rowId xmlns:a16="http://schemas.microsoft.com/office/drawing/2014/main" val="10003"/>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1003</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smtClean="0">
                          <a:solidFill>
                            <a:schemeClr val="dk1"/>
                          </a:solidFill>
                          <a:latin typeface="+mn-lt"/>
                          <a:ea typeface="+mn-ea"/>
                          <a:cs typeface="+mn-cs"/>
                        </a:rPr>
                        <a:t>0.50</a:t>
                      </a:r>
                      <a:endParaRPr lang="en-US" sz="1400" kern="1200" dirty="0">
                        <a:solidFill>
                          <a:schemeClr val="dk1"/>
                        </a:solidFill>
                        <a:latin typeface="+mn-lt"/>
                        <a:ea typeface="+mn-ea"/>
                        <a:cs typeface="+mn-cs"/>
                      </a:endParaRPr>
                    </a:p>
                  </a:txBody>
                  <a:tcPr marL="117789" marR="117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kern="1200" dirty="0" smtClean="0">
                          <a:solidFill>
                            <a:schemeClr val="dk1"/>
                          </a:solidFill>
                          <a:latin typeface="+mn-lt"/>
                          <a:ea typeface="+mn-ea"/>
                          <a:cs typeface="+mn-cs"/>
                        </a:rPr>
                        <a:t>Promotion</a:t>
                      </a:r>
                      <a:endParaRPr lang="en-US" sz="1400" dirty="0" smtClean="0"/>
                    </a:p>
                  </a:txBody>
                  <a:tcPr marL="117789" marR="117789"/>
                </a:tc>
                <a:extLst>
                  <a:ext uri="{0D108BD9-81ED-4DB2-BD59-A6C34878D82A}">
                    <a16:rowId xmlns:a16="http://schemas.microsoft.com/office/drawing/2014/main" val="10004"/>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1004</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smtClean="0">
                          <a:solidFill>
                            <a:schemeClr val="dk1"/>
                          </a:solidFill>
                          <a:latin typeface="+mn-lt"/>
                          <a:ea typeface="+mn-ea"/>
                          <a:cs typeface="+mn-cs"/>
                        </a:rPr>
                        <a:t>2.50</a:t>
                      </a:r>
                      <a:endParaRPr lang="en-US" sz="1400" kern="1200" dirty="0">
                        <a:solidFill>
                          <a:schemeClr val="dk1"/>
                        </a:solidFill>
                        <a:latin typeface="+mn-lt"/>
                        <a:ea typeface="+mn-ea"/>
                        <a:cs typeface="+mn-cs"/>
                      </a:endParaRPr>
                    </a:p>
                  </a:txBody>
                  <a:tcPr marL="117789" marR="117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Other</a:t>
                      </a:r>
                      <a:endParaRPr lang="en-US" sz="1400" dirty="0" smtClean="0"/>
                    </a:p>
                  </a:txBody>
                  <a:tcPr marL="117789" marR="117789"/>
                </a:tc>
                <a:extLst>
                  <a:ext uri="{0D108BD9-81ED-4DB2-BD59-A6C34878D82A}">
                    <a16:rowId xmlns:a16="http://schemas.microsoft.com/office/drawing/2014/main" val="10005"/>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1005</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smtClean="0">
                          <a:solidFill>
                            <a:schemeClr val="dk1"/>
                          </a:solidFill>
                          <a:latin typeface="+mn-lt"/>
                          <a:ea typeface="+mn-ea"/>
                          <a:cs typeface="+mn-cs"/>
                        </a:rPr>
                        <a:t>0.00</a:t>
                      </a:r>
                      <a:endParaRPr lang="en-US" sz="1400" kern="1200" dirty="0">
                        <a:solidFill>
                          <a:schemeClr val="dk1"/>
                        </a:solidFill>
                        <a:latin typeface="+mn-lt"/>
                        <a:ea typeface="+mn-ea"/>
                        <a:cs typeface="+mn-cs"/>
                      </a:endParaRPr>
                    </a:p>
                  </a:txBody>
                  <a:tcPr marL="117789" marR="117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N/A</a:t>
                      </a:r>
                      <a:endParaRPr lang="en-US" sz="1400" dirty="0" smtClean="0"/>
                    </a:p>
                  </a:txBody>
                  <a:tcPr marL="117789" marR="117789"/>
                </a:tc>
                <a:extLst>
                  <a:ext uri="{0D108BD9-81ED-4DB2-BD59-A6C34878D82A}">
                    <a16:rowId xmlns:a16="http://schemas.microsoft.com/office/drawing/2014/main" val="10006"/>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1006</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smtClean="0">
                          <a:solidFill>
                            <a:schemeClr val="dk1"/>
                          </a:solidFill>
                          <a:latin typeface="+mn-lt"/>
                          <a:ea typeface="+mn-ea"/>
                          <a:cs typeface="+mn-cs"/>
                        </a:rPr>
                        <a:t>1.50</a:t>
                      </a:r>
                      <a:endParaRPr lang="en-US" sz="1400" kern="1200" dirty="0">
                        <a:solidFill>
                          <a:schemeClr val="dk1"/>
                        </a:solidFill>
                        <a:latin typeface="+mn-lt"/>
                        <a:ea typeface="+mn-ea"/>
                        <a:cs typeface="+mn-cs"/>
                      </a:endParaRPr>
                    </a:p>
                  </a:txBody>
                  <a:tcPr marL="117789" marR="117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dirty="0" smtClean="0"/>
                    </a:p>
                  </a:txBody>
                  <a:tcPr marL="117789" marR="117789"/>
                </a:tc>
                <a:extLst>
                  <a:ext uri="{0D108BD9-81ED-4DB2-BD59-A6C34878D82A}">
                    <a16:rowId xmlns:a16="http://schemas.microsoft.com/office/drawing/2014/main" val="10007"/>
                  </a:ext>
                </a:extLst>
              </a:tr>
            </a:tbl>
          </a:graphicData>
        </a:graphic>
      </p:graphicFrame>
      <p:sp>
        <p:nvSpPr>
          <p:cNvPr id="6" name="TextBox 5"/>
          <p:cNvSpPr txBox="1"/>
          <p:nvPr/>
        </p:nvSpPr>
        <p:spPr>
          <a:xfrm>
            <a:off x="2074400" y="6281889"/>
            <a:ext cx="1077539" cy="369332"/>
          </a:xfrm>
          <a:prstGeom prst="rect">
            <a:avLst/>
          </a:prstGeom>
          <a:noFill/>
        </p:spPr>
        <p:txBody>
          <a:bodyPr wrap="none" rtlCol="0">
            <a:spAutoFit/>
          </a:bodyPr>
          <a:lstStyle/>
          <a:p>
            <a:pPr lvl="0"/>
            <a:r>
              <a:rPr lang="en-GB" dirty="0">
                <a:solidFill>
                  <a:srgbClr val="000000"/>
                </a:solidFill>
              </a:rPr>
              <a:t>Source</a:t>
            </a:r>
            <a:endParaRPr lang="en-US" dirty="0">
              <a:solidFill>
                <a:srgbClr val="000000"/>
              </a:solidFill>
            </a:endParaRPr>
          </a:p>
        </p:txBody>
      </p:sp>
      <p:sp>
        <p:nvSpPr>
          <p:cNvPr id="7" name="TextBox 6"/>
          <p:cNvSpPr txBox="1"/>
          <p:nvPr/>
        </p:nvSpPr>
        <p:spPr>
          <a:xfrm>
            <a:off x="5993836" y="4201362"/>
            <a:ext cx="2238305" cy="369332"/>
          </a:xfrm>
          <a:prstGeom prst="rect">
            <a:avLst/>
          </a:prstGeom>
          <a:noFill/>
        </p:spPr>
        <p:txBody>
          <a:bodyPr wrap="none" rtlCol="0">
            <a:spAutoFit/>
          </a:bodyPr>
          <a:lstStyle/>
          <a:p>
            <a:pPr lvl="0"/>
            <a:r>
              <a:rPr lang="en-GB" dirty="0">
                <a:solidFill>
                  <a:srgbClr val="000000"/>
                </a:solidFill>
              </a:rPr>
              <a:t>Dimension</a:t>
            </a:r>
            <a:r>
              <a:rPr lang="en-GB" b="0" dirty="0">
                <a:solidFill>
                  <a:srgbClr val="000000"/>
                </a:solidFill>
              </a:rPr>
              <a:t> Table</a:t>
            </a:r>
            <a:endParaRPr lang="en-US" b="0" dirty="0">
              <a:solidFill>
                <a:srgbClr val="000000"/>
              </a:solidFill>
            </a:endParaRPr>
          </a:p>
        </p:txBody>
      </p:sp>
      <p:graphicFrame>
        <p:nvGraphicFramePr>
          <p:cNvPr id="8" name="Content Placeholder 1" descr="The slide shows a dimension table with rows for “Unknown” and “None” values. " title="Dimension Table"/>
          <p:cNvGraphicFramePr>
            <a:graphicFrameLocks/>
          </p:cNvGraphicFramePr>
          <p:nvPr>
            <p:extLst>
              <p:ext uri="{D42A27DB-BD31-4B8C-83A1-F6EECF244321}">
                <p14:modId xmlns:p14="http://schemas.microsoft.com/office/powerpoint/2010/main" val="3185436903"/>
              </p:ext>
            </p:extLst>
          </p:nvPr>
        </p:nvGraphicFramePr>
        <p:xfrm>
          <a:off x="4322499" y="4539916"/>
          <a:ext cx="4505622" cy="2225040"/>
        </p:xfrm>
        <a:graphic>
          <a:graphicData uri="http://schemas.openxmlformats.org/drawingml/2006/table">
            <a:tbl>
              <a:tblPr firstRow="1" bandRow="1">
                <a:tableStyleId>{21E4AEA4-8DFA-4A89-87EB-49C32662AFE0}</a:tableStyleId>
              </a:tblPr>
              <a:tblGrid>
                <a:gridCol w="1083303">
                  <a:extLst>
                    <a:ext uri="{9D8B030D-6E8A-4147-A177-3AD203B41FA5}">
                      <a16:colId xmlns:a16="http://schemas.microsoft.com/office/drawing/2014/main" val="20000"/>
                    </a:ext>
                  </a:extLst>
                </a:gridCol>
                <a:gridCol w="1521453">
                  <a:extLst>
                    <a:ext uri="{9D8B030D-6E8A-4147-A177-3AD203B41FA5}">
                      <a16:colId xmlns:a16="http://schemas.microsoft.com/office/drawing/2014/main" val="20001"/>
                    </a:ext>
                  </a:extLst>
                </a:gridCol>
                <a:gridCol w="1900866">
                  <a:extLst>
                    <a:ext uri="{9D8B030D-6E8A-4147-A177-3AD203B41FA5}">
                      <a16:colId xmlns:a16="http://schemas.microsoft.com/office/drawing/2014/main" val="20002"/>
                    </a:ext>
                  </a:extLst>
                </a:gridCol>
              </a:tblGrid>
              <a:tr h="370840">
                <a:tc>
                  <a:txBody>
                    <a:bodyPr/>
                    <a:lstStyle/>
                    <a:p>
                      <a:r>
                        <a:rPr lang="en-GB" sz="1400" b="1" kern="1200" dirty="0" smtClean="0">
                          <a:solidFill>
                            <a:schemeClr val="lt1"/>
                          </a:solidFill>
                          <a:latin typeface="+mn-lt"/>
                          <a:ea typeface="+mn-ea"/>
                          <a:cs typeface="+mn-cs"/>
                        </a:rPr>
                        <a:t>DiscKey</a:t>
                      </a:r>
                      <a:endParaRPr lang="en-US" sz="1400" b="1" kern="1200" dirty="0">
                        <a:solidFill>
                          <a:schemeClr val="lt1"/>
                        </a:solidFill>
                        <a:latin typeface="+mn-lt"/>
                        <a:ea typeface="+mn-ea"/>
                        <a:cs typeface="+mn-cs"/>
                      </a:endParaRPr>
                    </a:p>
                  </a:txBody>
                  <a:tcPr marL="117789" marR="117789"/>
                </a:tc>
                <a:tc>
                  <a:txBody>
                    <a:bodyPr/>
                    <a:lstStyle/>
                    <a:p>
                      <a:r>
                        <a:rPr lang="en-GB" sz="1400" b="1" kern="1200" dirty="0" smtClean="0">
                          <a:solidFill>
                            <a:schemeClr val="lt1"/>
                          </a:solidFill>
                          <a:latin typeface="+mn-lt"/>
                          <a:ea typeface="+mn-ea"/>
                          <a:cs typeface="+mn-cs"/>
                        </a:rPr>
                        <a:t>DiscAltKey</a:t>
                      </a:r>
                      <a:endParaRPr lang="en-US" sz="1400" b="1" kern="1200" dirty="0">
                        <a:solidFill>
                          <a:schemeClr val="lt1"/>
                        </a:solidFill>
                        <a:latin typeface="+mn-lt"/>
                        <a:ea typeface="+mn-ea"/>
                        <a:cs typeface="+mn-cs"/>
                      </a:endParaRPr>
                    </a:p>
                  </a:txBody>
                  <a:tcPr marL="117789" marR="117789"/>
                </a:tc>
                <a:tc>
                  <a:txBody>
                    <a:bodyPr/>
                    <a:lstStyle/>
                    <a:p>
                      <a:r>
                        <a:rPr lang="en-GB" sz="1400" dirty="0" smtClean="0"/>
                        <a:t>Discount</a:t>
                      </a:r>
                      <a:r>
                        <a:rPr lang="en-GB" sz="1400" baseline="0" dirty="0" smtClean="0"/>
                        <a:t>Type</a:t>
                      </a:r>
                      <a:endParaRPr lang="en-US" sz="1400" dirty="0"/>
                    </a:p>
                  </a:txBody>
                  <a:tcPr marL="117789" marR="117789"/>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smtClean="0">
                          <a:solidFill>
                            <a:schemeClr val="dk1"/>
                          </a:solidFill>
                          <a:latin typeface="+mn-lt"/>
                          <a:ea typeface="+mn-ea"/>
                          <a:cs typeface="+mn-cs"/>
                        </a:rPr>
                        <a:t>Unknown</a:t>
                      </a:r>
                      <a:endParaRPr lang="en-US" sz="1400" kern="1200" dirty="0">
                        <a:solidFill>
                          <a:schemeClr val="dk1"/>
                        </a:solidFill>
                        <a:latin typeface="+mn-lt"/>
                        <a:ea typeface="+mn-ea"/>
                        <a:cs typeface="+mn-cs"/>
                      </a:endParaRPr>
                    </a:p>
                  </a:txBody>
                  <a:tcPr marL="117789" marR="117789"/>
                </a:tc>
                <a:tc>
                  <a:txBody>
                    <a:bodyPr/>
                    <a:lstStyle/>
                    <a:p>
                      <a:r>
                        <a:rPr lang="en-GB" sz="1400" dirty="0" smtClean="0"/>
                        <a:t>Unknown</a:t>
                      </a:r>
                      <a:endParaRPr lang="en-US" sz="1400" dirty="0"/>
                    </a:p>
                  </a:txBody>
                  <a:tcPr marL="117789" marR="117789"/>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0</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smtClean="0">
                          <a:solidFill>
                            <a:schemeClr val="dk1"/>
                          </a:solidFill>
                          <a:latin typeface="+mn-lt"/>
                          <a:ea typeface="+mn-ea"/>
                          <a:cs typeface="+mn-cs"/>
                        </a:rPr>
                        <a:t>N/A</a:t>
                      </a:r>
                      <a:endParaRPr lang="en-US" sz="1400" kern="1200" dirty="0">
                        <a:solidFill>
                          <a:schemeClr val="dk1"/>
                        </a:solidFill>
                        <a:latin typeface="+mn-lt"/>
                        <a:ea typeface="+mn-ea"/>
                        <a:cs typeface="+mn-cs"/>
                      </a:endParaRPr>
                    </a:p>
                  </a:txBody>
                  <a:tcPr marL="117789" marR="117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None</a:t>
                      </a:r>
                      <a:endParaRPr lang="en-US" sz="1400" dirty="0" smtClean="0"/>
                    </a:p>
                  </a:txBody>
                  <a:tcPr marL="117789" marR="117789"/>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smtClean="0">
                          <a:solidFill>
                            <a:schemeClr val="dk1"/>
                          </a:solidFill>
                          <a:latin typeface="+mn-lt"/>
                          <a:ea typeface="+mn-ea"/>
                          <a:cs typeface="+mn-cs"/>
                        </a:rPr>
                        <a:t>Bulk</a:t>
                      </a:r>
                      <a:r>
                        <a:rPr lang="en-GB" sz="1400" kern="1200" baseline="0" dirty="0" smtClean="0">
                          <a:solidFill>
                            <a:schemeClr val="dk1"/>
                          </a:solidFill>
                          <a:latin typeface="+mn-lt"/>
                          <a:ea typeface="+mn-ea"/>
                          <a:cs typeface="+mn-cs"/>
                        </a:rPr>
                        <a:t> Discount</a:t>
                      </a:r>
                      <a:endParaRPr lang="en-US" sz="1400" kern="1200" dirty="0">
                        <a:solidFill>
                          <a:schemeClr val="dk1"/>
                        </a:solidFill>
                        <a:latin typeface="+mn-lt"/>
                        <a:ea typeface="+mn-ea"/>
                        <a:cs typeface="+mn-cs"/>
                      </a:endParaRPr>
                    </a:p>
                  </a:txBody>
                  <a:tcPr marL="117789" marR="117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Bulk Discount</a:t>
                      </a:r>
                      <a:endParaRPr lang="en-US" sz="1400" dirty="0" smtClean="0"/>
                    </a:p>
                  </a:txBody>
                  <a:tcPr marL="117789" marR="117789"/>
                </a:tc>
                <a:extLst>
                  <a:ext uri="{0D108BD9-81ED-4DB2-BD59-A6C34878D82A}">
                    <a16:rowId xmlns:a16="http://schemas.microsoft.com/office/drawing/2014/main" val="10003"/>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smtClean="0">
                          <a:solidFill>
                            <a:schemeClr val="dk1"/>
                          </a:solidFill>
                          <a:latin typeface="+mn-lt"/>
                          <a:ea typeface="+mn-ea"/>
                          <a:cs typeface="+mn-cs"/>
                        </a:rPr>
                        <a:t>Promotion</a:t>
                      </a:r>
                      <a:endParaRPr lang="en-US" sz="1400" kern="1200" dirty="0">
                        <a:solidFill>
                          <a:schemeClr val="dk1"/>
                        </a:solidFill>
                        <a:latin typeface="+mn-lt"/>
                        <a:ea typeface="+mn-ea"/>
                        <a:cs typeface="+mn-cs"/>
                      </a:endParaRPr>
                    </a:p>
                  </a:txBody>
                  <a:tcPr marL="117789" marR="117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kern="1200" dirty="0" smtClean="0">
                          <a:solidFill>
                            <a:schemeClr val="dk1"/>
                          </a:solidFill>
                          <a:latin typeface="+mn-lt"/>
                          <a:ea typeface="+mn-ea"/>
                          <a:cs typeface="+mn-cs"/>
                        </a:rPr>
                        <a:t>Promotion</a:t>
                      </a:r>
                      <a:endParaRPr lang="en-US" sz="1400" dirty="0" smtClean="0"/>
                    </a:p>
                  </a:txBody>
                  <a:tcPr marL="117789" marR="117789"/>
                </a:tc>
                <a:extLst>
                  <a:ext uri="{0D108BD9-81ED-4DB2-BD59-A6C34878D82A}">
                    <a16:rowId xmlns:a16="http://schemas.microsoft.com/office/drawing/2014/main" val="10004"/>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3</a:t>
                      </a:r>
                      <a:endParaRPr lang="en-US" sz="1400" kern="1200" dirty="0">
                        <a:solidFill>
                          <a:schemeClr val="dk1"/>
                        </a:solidFill>
                        <a:latin typeface="+mn-lt"/>
                        <a:ea typeface="+mn-ea"/>
                        <a:cs typeface="+mn-cs"/>
                      </a:endParaRPr>
                    </a:p>
                  </a:txBody>
                  <a:tcPr marL="117789" marR="117789"/>
                </a:tc>
                <a:tc>
                  <a:txBody>
                    <a:bodyPr/>
                    <a:lstStyle/>
                    <a:p>
                      <a:pPr marL="0" algn="l" defTabSz="914400" rtl="0" eaLnBrk="1" latinLnBrk="0" hangingPunct="1"/>
                      <a:r>
                        <a:rPr lang="en-GB" sz="1400" kern="1200" dirty="0" smtClean="0">
                          <a:solidFill>
                            <a:schemeClr val="dk1"/>
                          </a:solidFill>
                          <a:latin typeface="+mn-lt"/>
                          <a:ea typeface="+mn-ea"/>
                          <a:cs typeface="+mn-cs"/>
                        </a:rPr>
                        <a:t>Other</a:t>
                      </a:r>
                      <a:endParaRPr lang="en-US" sz="1400" kern="1200" dirty="0">
                        <a:solidFill>
                          <a:schemeClr val="dk1"/>
                        </a:solidFill>
                        <a:latin typeface="+mn-lt"/>
                        <a:ea typeface="+mn-ea"/>
                        <a:cs typeface="+mn-cs"/>
                      </a:endParaRPr>
                    </a:p>
                  </a:txBody>
                  <a:tcPr marL="117789" marR="117789"/>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400" dirty="0" smtClean="0"/>
                        <a:t>Other</a:t>
                      </a:r>
                      <a:endParaRPr lang="en-US" sz="1400" dirty="0" smtClean="0"/>
                    </a:p>
                  </a:txBody>
                  <a:tcPr marL="117789" marR="117789"/>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9610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c267e957-386f-44c6-b12f-c702107c6b2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Designing Slowly Changing Dimensions</a:t>
            </a:r>
            <a:endParaRPr lang="en-GB" dirty="0"/>
          </a:p>
        </p:txBody>
      </p:sp>
      <p:graphicFrame>
        <p:nvGraphicFramePr>
          <p:cNvPr id="4" name="Content Placeholder 1" descr="Type 1 table before change shows Phone 555 123." title="Type 1"/>
          <p:cNvGraphicFramePr>
            <a:graphicFrameLocks/>
          </p:cNvGraphicFramePr>
          <p:nvPr>
            <p:extLst>
              <p:ext uri="{D42A27DB-BD31-4B8C-83A1-F6EECF244321}">
                <p14:modId xmlns:p14="http://schemas.microsoft.com/office/powerpoint/2010/main" val="2619033280"/>
              </p:ext>
            </p:extLst>
          </p:nvPr>
        </p:nvGraphicFramePr>
        <p:xfrm>
          <a:off x="280982" y="810896"/>
          <a:ext cx="4843841" cy="741680"/>
        </p:xfrm>
        <a:graphic>
          <a:graphicData uri="http://schemas.openxmlformats.org/drawingml/2006/table">
            <a:tbl>
              <a:tblPr firstRow="1" bandRow="1">
                <a:tableStyleId>{21E4AEA4-8DFA-4A89-87EB-49C32662AFE0}</a:tableStyleId>
              </a:tblPr>
              <a:tblGrid>
                <a:gridCol w="1095933">
                  <a:extLst>
                    <a:ext uri="{9D8B030D-6E8A-4147-A177-3AD203B41FA5}">
                      <a16:colId xmlns:a16="http://schemas.microsoft.com/office/drawing/2014/main" val="20000"/>
                    </a:ext>
                  </a:extLst>
                </a:gridCol>
                <a:gridCol w="1296203">
                  <a:extLst>
                    <a:ext uri="{9D8B030D-6E8A-4147-A177-3AD203B41FA5}">
                      <a16:colId xmlns:a16="http://schemas.microsoft.com/office/drawing/2014/main" val="20001"/>
                    </a:ext>
                  </a:extLst>
                </a:gridCol>
                <a:gridCol w="1332103">
                  <a:extLst>
                    <a:ext uri="{9D8B030D-6E8A-4147-A177-3AD203B41FA5}">
                      <a16:colId xmlns:a16="http://schemas.microsoft.com/office/drawing/2014/main" val="20002"/>
                    </a:ext>
                  </a:extLst>
                </a:gridCol>
                <a:gridCol w="1119602">
                  <a:extLst>
                    <a:ext uri="{9D8B030D-6E8A-4147-A177-3AD203B41FA5}">
                      <a16:colId xmlns:a16="http://schemas.microsoft.com/office/drawing/2014/main" val="20003"/>
                    </a:ext>
                  </a:extLst>
                </a:gridCol>
              </a:tblGrid>
              <a:tr h="370840">
                <a:tc>
                  <a:txBody>
                    <a:bodyPr/>
                    <a:lstStyle/>
                    <a:p>
                      <a:r>
                        <a:rPr lang="en-GB" sz="1400" b="1" kern="1200" dirty="0" smtClean="0">
                          <a:solidFill>
                            <a:schemeClr val="lt1"/>
                          </a:solidFill>
                          <a:latin typeface="+mn-lt"/>
                          <a:ea typeface="+mn-ea"/>
                          <a:cs typeface="+mn-cs"/>
                        </a:rPr>
                        <a:t>CustKey</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CustAltKey</a:t>
                      </a:r>
                      <a:endParaRPr lang="en-US" sz="1400" b="1" kern="1200" dirty="0">
                        <a:solidFill>
                          <a:schemeClr val="lt1"/>
                        </a:solidFill>
                        <a:latin typeface="+mn-lt"/>
                        <a:ea typeface="+mn-ea"/>
                        <a:cs typeface="+mn-cs"/>
                      </a:endParaRPr>
                    </a:p>
                  </a:txBody>
                  <a:tcPr/>
                </a:tc>
                <a:tc>
                  <a:txBody>
                    <a:bodyPr/>
                    <a:lstStyle/>
                    <a:p>
                      <a:r>
                        <a:rPr lang="en-GB" sz="1400" dirty="0" smtClean="0"/>
                        <a:t>Name</a:t>
                      </a:r>
                      <a:endParaRPr lang="en-US" sz="1400" dirty="0"/>
                    </a:p>
                  </a:txBody>
                  <a:tcPr/>
                </a:tc>
                <a:tc>
                  <a:txBody>
                    <a:bodyPr/>
                    <a:lstStyle/>
                    <a:p>
                      <a:r>
                        <a:rPr lang="en-GB" sz="1400" dirty="0" smtClean="0"/>
                        <a:t>Phone</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1002</a:t>
                      </a:r>
                      <a:endParaRPr lang="en-US" sz="1400" kern="1200" dirty="0">
                        <a:solidFill>
                          <a:schemeClr val="dk1"/>
                        </a:solidFill>
                        <a:latin typeface="+mn-lt"/>
                        <a:ea typeface="+mn-ea"/>
                        <a:cs typeface="+mn-cs"/>
                      </a:endParaRPr>
                    </a:p>
                  </a:txBody>
                  <a:tcPr/>
                </a:tc>
                <a:tc>
                  <a:txBody>
                    <a:bodyPr/>
                    <a:lstStyle/>
                    <a:p>
                      <a:r>
                        <a:rPr lang="en-GB" sz="1400" dirty="0" smtClean="0"/>
                        <a:t>Amy Alberts</a:t>
                      </a:r>
                      <a:endParaRPr lang="en-US" sz="1400" dirty="0"/>
                    </a:p>
                  </a:txBody>
                  <a:tcPr/>
                </a:tc>
                <a:tc>
                  <a:txBody>
                    <a:bodyPr/>
                    <a:lstStyle/>
                    <a:p>
                      <a:r>
                        <a:rPr lang="en-GB" sz="1400" dirty="0" smtClean="0"/>
                        <a:t>555 123</a:t>
                      </a:r>
                      <a:endParaRPr lang="en-US" sz="1400" dirty="0"/>
                    </a:p>
                  </a:txBody>
                  <a:tcPr/>
                </a:tc>
                <a:extLst>
                  <a:ext uri="{0D108BD9-81ED-4DB2-BD59-A6C34878D82A}">
                    <a16:rowId xmlns:a16="http://schemas.microsoft.com/office/drawing/2014/main" val="10001"/>
                  </a:ext>
                </a:extLst>
              </a:tr>
            </a:tbl>
          </a:graphicData>
        </a:graphic>
      </p:graphicFrame>
      <p:graphicFrame>
        <p:nvGraphicFramePr>
          <p:cNvPr id="5" name="Content Placeholder 1" descr="Type 1 has a change in the Phone.  The row of data is updated, with only the Phone changing." title="Type 1"/>
          <p:cNvGraphicFramePr>
            <a:graphicFrameLocks/>
          </p:cNvGraphicFramePr>
          <p:nvPr>
            <p:extLst>
              <p:ext uri="{D42A27DB-BD31-4B8C-83A1-F6EECF244321}">
                <p14:modId xmlns:p14="http://schemas.microsoft.com/office/powerpoint/2010/main" val="1756550366"/>
              </p:ext>
            </p:extLst>
          </p:nvPr>
        </p:nvGraphicFramePr>
        <p:xfrm>
          <a:off x="166987" y="2617001"/>
          <a:ext cx="8507376" cy="741680"/>
        </p:xfrm>
        <a:graphic>
          <a:graphicData uri="http://schemas.openxmlformats.org/drawingml/2006/table">
            <a:tbl>
              <a:tblPr firstRow="1" bandRow="1">
                <a:tableStyleId>{21E4AEA4-8DFA-4A89-87EB-49C32662AFE0}</a:tableStyleId>
              </a:tblPr>
              <a:tblGrid>
                <a:gridCol w="1136646">
                  <a:extLst>
                    <a:ext uri="{9D8B030D-6E8A-4147-A177-3AD203B41FA5}">
                      <a16:colId xmlns:a16="http://schemas.microsoft.com/office/drawing/2014/main" val="20000"/>
                    </a:ext>
                  </a:extLst>
                </a:gridCol>
                <a:gridCol w="1344358">
                  <a:extLst>
                    <a:ext uri="{9D8B030D-6E8A-4147-A177-3AD203B41FA5}">
                      <a16:colId xmlns:a16="http://schemas.microsoft.com/office/drawing/2014/main" val="20001"/>
                    </a:ext>
                  </a:extLst>
                </a:gridCol>
                <a:gridCol w="1381592">
                  <a:extLst>
                    <a:ext uri="{9D8B030D-6E8A-4147-A177-3AD203B41FA5}">
                      <a16:colId xmlns:a16="http://schemas.microsoft.com/office/drawing/2014/main" val="20002"/>
                    </a:ext>
                  </a:extLst>
                </a:gridCol>
                <a:gridCol w="1161195">
                  <a:extLst>
                    <a:ext uri="{9D8B030D-6E8A-4147-A177-3AD203B41FA5}">
                      <a16:colId xmlns:a16="http://schemas.microsoft.com/office/drawing/2014/main" val="20003"/>
                    </a:ext>
                  </a:extLst>
                </a:gridCol>
                <a:gridCol w="1161195">
                  <a:extLst>
                    <a:ext uri="{9D8B030D-6E8A-4147-A177-3AD203B41FA5}">
                      <a16:colId xmlns:a16="http://schemas.microsoft.com/office/drawing/2014/main" val="20004"/>
                    </a:ext>
                  </a:extLst>
                </a:gridCol>
                <a:gridCol w="1161195">
                  <a:extLst>
                    <a:ext uri="{9D8B030D-6E8A-4147-A177-3AD203B41FA5}">
                      <a16:colId xmlns:a16="http://schemas.microsoft.com/office/drawing/2014/main" val="20005"/>
                    </a:ext>
                  </a:extLst>
                </a:gridCol>
                <a:gridCol w="1161195">
                  <a:extLst>
                    <a:ext uri="{9D8B030D-6E8A-4147-A177-3AD203B41FA5}">
                      <a16:colId xmlns:a16="http://schemas.microsoft.com/office/drawing/2014/main" val="20006"/>
                    </a:ext>
                  </a:extLst>
                </a:gridCol>
              </a:tblGrid>
              <a:tr h="370840">
                <a:tc>
                  <a:txBody>
                    <a:bodyPr/>
                    <a:lstStyle/>
                    <a:p>
                      <a:r>
                        <a:rPr lang="en-GB" sz="1400" b="1" kern="1200" dirty="0" smtClean="0">
                          <a:solidFill>
                            <a:schemeClr val="lt1"/>
                          </a:solidFill>
                          <a:latin typeface="+mn-lt"/>
                          <a:ea typeface="+mn-ea"/>
                          <a:cs typeface="+mn-cs"/>
                        </a:rPr>
                        <a:t>CustKey</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CustAltKey</a:t>
                      </a:r>
                      <a:endParaRPr lang="en-US" sz="1400" b="1" kern="1200" dirty="0">
                        <a:solidFill>
                          <a:schemeClr val="lt1"/>
                        </a:solidFill>
                        <a:latin typeface="+mn-lt"/>
                        <a:ea typeface="+mn-ea"/>
                        <a:cs typeface="+mn-cs"/>
                      </a:endParaRPr>
                    </a:p>
                  </a:txBody>
                  <a:tcPr/>
                </a:tc>
                <a:tc>
                  <a:txBody>
                    <a:bodyPr/>
                    <a:lstStyle/>
                    <a:p>
                      <a:r>
                        <a:rPr lang="en-GB" sz="1400" dirty="0" smtClean="0"/>
                        <a:t>Name</a:t>
                      </a:r>
                      <a:endParaRPr lang="en-US" sz="1400" dirty="0"/>
                    </a:p>
                  </a:txBody>
                  <a:tcPr/>
                </a:tc>
                <a:tc>
                  <a:txBody>
                    <a:bodyPr/>
                    <a:lstStyle/>
                    <a:p>
                      <a:r>
                        <a:rPr lang="en-GB" sz="1400" dirty="0" smtClean="0"/>
                        <a:t>City</a:t>
                      </a:r>
                      <a:endParaRPr lang="en-US" sz="1400" dirty="0"/>
                    </a:p>
                  </a:txBody>
                  <a:tcPr/>
                </a:tc>
                <a:tc>
                  <a:txBody>
                    <a:bodyPr/>
                    <a:lstStyle/>
                    <a:p>
                      <a:r>
                        <a:rPr lang="en-GB" sz="1400" dirty="0" smtClean="0"/>
                        <a:t>Current</a:t>
                      </a:r>
                      <a:endParaRPr lang="en-US" sz="1400" dirty="0"/>
                    </a:p>
                  </a:txBody>
                  <a:tcPr/>
                </a:tc>
                <a:tc>
                  <a:txBody>
                    <a:bodyPr/>
                    <a:lstStyle/>
                    <a:p>
                      <a:r>
                        <a:rPr lang="en-GB" sz="1400" dirty="0" smtClean="0"/>
                        <a:t>Start</a:t>
                      </a:r>
                      <a:endParaRPr lang="en-US" sz="1400" dirty="0"/>
                    </a:p>
                  </a:txBody>
                  <a:tcPr/>
                </a:tc>
                <a:tc>
                  <a:txBody>
                    <a:bodyPr/>
                    <a:lstStyle/>
                    <a:p>
                      <a:r>
                        <a:rPr lang="en-GB" sz="1400" dirty="0" smtClean="0"/>
                        <a:t>End</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1002</a:t>
                      </a:r>
                      <a:endParaRPr lang="en-US" sz="1400" kern="1200" dirty="0">
                        <a:solidFill>
                          <a:schemeClr val="dk1"/>
                        </a:solidFill>
                        <a:latin typeface="+mn-lt"/>
                        <a:ea typeface="+mn-ea"/>
                        <a:cs typeface="+mn-cs"/>
                      </a:endParaRPr>
                    </a:p>
                  </a:txBody>
                  <a:tcPr/>
                </a:tc>
                <a:tc>
                  <a:txBody>
                    <a:bodyPr/>
                    <a:lstStyle/>
                    <a:p>
                      <a:r>
                        <a:rPr lang="en-GB" sz="1400" dirty="0" smtClean="0"/>
                        <a:t>Amy Alberts</a:t>
                      </a:r>
                      <a:endParaRPr lang="en-US" sz="1400" dirty="0"/>
                    </a:p>
                  </a:txBody>
                  <a:tcPr/>
                </a:tc>
                <a:tc>
                  <a:txBody>
                    <a:bodyPr/>
                    <a:lstStyle/>
                    <a:p>
                      <a:r>
                        <a:rPr lang="en-GB" sz="1400" dirty="0" smtClean="0"/>
                        <a:t>Vancouver</a:t>
                      </a:r>
                      <a:endParaRPr lang="en-US" sz="1400" dirty="0"/>
                    </a:p>
                  </a:txBody>
                  <a:tcPr/>
                </a:tc>
                <a:tc>
                  <a:txBody>
                    <a:bodyPr/>
                    <a:lstStyle/>
                    <a:p>
                      <a:r>
                        <a:rPr lang="en-GB" sz="1400" dirty="0" smtClean="0"/>
                        <a:t>Yes</a:t>
                      </a:r>
                      <a:endParaRPr lang="en-US" sz="1400" dirty="0"/>
                    </a:p>
                  </a:txBody>
                  <a:tcPr/>
                </a:tc>
                <a:tc>
                  <a:txBody>
                    <a:bodyPr/>
                    <a:lstStyle/>
                    <a:p>
                      <a:r>
                        <a:rPr lang="en-GB" sz="1400" dirty="0" smtClean="0"/>
                        <a:t>1/1/2000</a:t>
                      </a:r>
                      <a:endParaRPr lang="en-US" sz="1400" dirty="0"/>
                    </a:p>
                  </a:txBody>
                  <a:tcPr/>
                </a:tc>
                <a:tc>
                  <a:txBody>
                    <a:bodyPr/>
                    <a:lstStyle/>
                    <a:p>
                      <a:endParaRPr lang="en-US" sz="1400" dirty="0"/>
                    </a:p>
                  </a:txBody>
                  <a:tcPr/>
                </a:tc>
                <a:extLst>
                  <a:ext uri="{0D108BD9-81ED-4DB2-BD59-A6C34878D82A}">
                    <a16:rowId xmlns:a16="http://schemas.microsoft.com/office/drawing/2014/main" val="10001"/>
                  </a:ext>
                </a:extLst>
              </a:tr>
            </a:tbl>
          </a:graphicData>
        </a:graphic>
      </p:graphicFrame>
      <p:graphicFrame>
        <p:nvGraphicFramePr>
          <p:cNvPr id="6" name="Content Placeholder 1" descr="Type 1 table after change shows Phone 555 222.   CustKey, CustAlkKey and Name are unchanged." title="Type 1"/>
          <p:cNvGraphicFramePr>
            <a:graphicFrameLocks/>
          </p:cNvGraphicFramePr>
          <p:nvPr>
            <p:extLst>
              <p:ext uri="{D42A27DB-BD31-4B8C-83A1-F6EECF244321}">
                <p14:modId xmlns:p14="http://schemas.microsoft.com/office/powerpoint/2010/main" val="3840291543"/>
              </p:ext>
            </p:extLst>
          </p:nvPr>
        </p:nvGraphicFramePr>
        <p:xfrm>
          <a:off x="4122353" y="1585866"/>
          <a:ext cx="4843841" cy="741680"/>
        </p:xfrm>
        <a:graphic>
          <a:graphicData uri="http://schemas.openxmlformats.org/drawingml/2006/table">
            <a:tbl>
              <a:tblPr firstRow="1" bandRow="1">
                <a:tableStyleId>{21E4AEA4-8DFA-4A89-87EB-49C32662AFE0}</a:tableStyleId>
              </a:tblPr>
              <a:tblGrid>
                <a:gridCol w="1095933">
                  <a:extLst>
                    <a:ext uri="{9D8B030D-6E8A-4147-A177-3AD203B41FA5}">
                      <a16:colId xmlns:a16="http://schemas.microsoft.com/office/drawing/2014/main" val="20000"/>
                    </a:ext>
                  </a:extLst>
                </a:gridCol>
                <a:gridCol w="1296203">
                  <a:extLst>
                    <a:ext uri="{9D8B030D-6E8A-4147-A177-3AD203B41FA5}">
                      <a16:colId xmlns:a16="http://schemas.microsoft.com/office/drawing/2014/main" val="20001"/>
                    </a:ext>
                  </a:extLst>
                </a:gridCol>
                <a:gridCol w="1332103">
                  <a:extLst>
                    <a:ext uri="{9D8B030D-6E8A-4147-A177-3AD203B41FA5}">
                      <a16:colId xmlns:a16="http://schemas.microsoft.com/office/drawing/2014/main" val="20002"/>
                    </a:ext>
                  </a:extLst>
                </a:gridCol>
                <a:gridCol w="1119602">
                  <a:extLst>
                    <a:ext uri="{9D8B030D-6E8A-4147-A177-3AD203B41FA5}">
                      <a16:colId xmlns:a16="http://schemas.microsoft.com/office/drawing/2014/main" val="20003"/>
                    </a:ext>
                  </a:extLst>
                </a:gridCol>
              </a:tblGrid>
              <a:tr h="370840">
                <a:tc>
                  <a:txBody>
                    <a:bodyPr/>
                    <a:lstStyle/>
                    <a:p>
                      <a:r>
                        <a:rPr lang="en-GB" sz="1400" b="1" kern="1200" dirty="0" smtClean="0">
                          <a:solidFill>
                            <a:schemeClr val="lt1"/>
                          </a:solidFill>
                          <a:latin typeface="+mn-lt"/>
                          <a:ea typeface="+mn-ea"/>
                          <a:cs typeface="+mn-cs"/>
                        </a:rPr>
                        <a:t>CustKey</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CustAltKey</a:t>
                      </a:r>
                      <a:endParaRPr lang="en-US" sz="1400" b="1" kern="1200" dirty="0">
                        <a:solidFill>
                          <a:schemeClr val="lt1"/>
                        </a:solidFill>
                        <a:latin typeface="+mn-lt"/>
                        <a:ea typeface="+mn-ea"/>
                        <a:cs typeface="+mn-cs"/>
                      </a:endParaRPr>
                    </a:p>
                  </a:txBody>
                  <a:tcPr/>
                </a:tc>
                <a:tc>
                  <a:txBody>
                    <a:bodyPr/>
                    <a:lstStyle/>
                    <a:p>
                      <a:r>
                        <a:rPr lang="en-GB" sz="1400" dirty="0" smtClean="0"/>
                        <a:t>Name</a:t>
                      </a:r>
                      <a:endParaRPr lang="en-US" sz="1400" dirty="0"/>
                    </a:p>
                  </a:txBody>
                  <a:tcPr/>
                </a:tc>
                <a:tc>
                  <a:txBody>
                    <a:bodyPr/>
                    <a:lstStyle/>
                    <a:p>
                      <a:r>
                        <a:rPr lang="en-GB" sz="1400" dirty="0" smtClean="0"/>
                        <a:t>Phone</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1002</a:t>
                      </a:r>
                      <a:endParaRPr lang="en-US" sz="1400" kern="1200" dirty="0">
                        <a:solidFill>
                          <a:schemeClr val="dk1"/>
                        </a:solidFill>
                        <a:latin typeface="+mn-lt"/>
                        <a:ea typeface="+mn-ea"/>
                        <a:cs typeface="+mn-cs"/>
                      </a:endParaRPr>
                    </a:p>
                  </a:txBody>
                  <a:tcPr/>
                </a:tc>
                <a:tc>
                  <a:txBody>
                    <a:bodyPr/>
                    <a:lstStyle/>
                    <a:p>
                      <a:r>
                        <a:rPr lang="en-GB" sz="1400" dirty="0" smtClean="0"/>
                        <a:t>Amy Alberts</a:t>
                      </a:r>
                      <a:endParaRPr lang="en-US" sz="1400" dirty="0"/>
                    </a:p>
                  </a:txBody>
                  <a:tcPr/>
                </a:tc>
                <a:tc>
                  <a:txBody>
                    <a:bodyPr/>
                    <a:lstStyle/>
                    <a:p>
                      <a:r>
                        <a:rPr lang="en-GB" sz="1400" i="1" dirty="0" smtClean="0">
                          <a:solidFill>
                            <a:srgbClr val="FF0000"/>
                          </a:solidFill>
                        </a:rPr>
                        <a:t>555 222</a:t>
                      </a:r>
                      <a:endParaRPr lang="en-US" sz="1400" i="1" dirty="0">
                        <a:solidFill>
                          <a:srgbClr val="FF0000"/>
                        </a:solidFill>
                      </a:endParaRPr>
                    </a:p>
                  </a:txBody>
                  <a:tcPr/>
                </a:tc>
                <a:extLst>
                  <a:ext uri="{0D108BD9-81ED-4DB2-BD59-A6C34878D82A}">
                    <a16:rowId xmlns:a16="http://schemas.microsoft.com/office/drawing/2014/main" val="10001"/>
                  </a:ext>
                </a:extLst>
              </a:tr>
            </a:tbl>
          </a:graphicData>
        </a:graphic>
      </p:graphicFrame>
      <p:cxnSp>
        <p:nvCxnSpPr>
          <p:cNvPr id="7" name="Elbow Connector 6"/>
          <p:cNvCxnSpPr/>
          <p:nvPr/>
        </p:nvCxnSpPr>
        <p:spPr bwMode="auto">
          <a:xfrm rot="16200000" flipH="1">
            <a:off x="3210562" y="1044915"/>
            <a:ext cx="404130" cy="1419451"/>
          </a:xfrm>
          <a:prstGeom prst="bentConnector2">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8" name="TextBox 7"/>
          <p:cNvSpPr txBox="1"/>
          <p:nvPr/>
        </p:nvSpPr>
        <p:spPr>
          <a:xfrm>
            <a:off x="1417497" y="1735184"/>
            <a:ext cx="1206164" cy="461665"/>
          </a:xfrm>
          <a:prstGeom prst="rect">
            <a:avLst/>
          </a:prstGeom>
          <a:noFill/>
        </p:spPr>
        <p:txBody>
          <a:bodyPr wrap="none" rtlCol="0">
            <a:spAutoFit/>
          </a:bodyPr>
          <a:lstStyle/>
          <a:p>
            <a:pPr lvl="0"/>
            <a:r>
              <a:rPr lang="en-GB" sz="2400" b="0" dirty="0">
                <a:solidFill>
                  <a:srgbClr val="000000"/>
                </a:solidFill>
              </a:rPr>
              <a:t>Type 1</a:t>
            </a:r>
            <a:endParaRPr lang="en-US" sz="2400" b="0" dirty="0">
              <a:solidFill>
                <a:srgbClr val="000000"/>
              </a:solidFill>
            </a:endParaRPr>
          </a:p>
        </p:txBody>
      </p:sp>
      <p:graphicFrame>
        <p:nvGraphicFramePr>
          <p:cNvPr id="9" name="Content Placeholder 1" descr="Type 2 has a change in City.   The new row shows new values for CustKey and City.   The end date is added to the old row and the Start Date for the new row contains the same value as the End Date." title="Type 2"/>
          <p:cNvGraphicFramePr>
            <a:graphicFrameLocks/>
          </p:cNvGraphicFramePr>
          <p:nvPr>
            <p:extLst>
              <p:ext uri="{D42A27DB-BD31-4B8C-83A1-F6EECF244321}">
                <p14:modId xmlns:p14="http://schemas.microsoft.com/office/powerpoint/2010/main" val="408260659"/>
              </p:ext>
            </p:extLst>
          </p:nvPr>
        </p:nvGraphicFramePr>
        <p:xfrm>
          <a:off x="183200" y="3781081"/>
          <a:ext cx="8507376" cy="1112520"/>
        </p:xfrm>
        <a:graphic>
          <a:graphicData uri="http://schemas.openxmlformats.org/drawingml/2006/table">
            <a:tbl>
              <a:tblPr firstRow="1" bandRow="1">
                <a:tableStyleId>{21E4AEA4-8DFA-4A89-87EB-49C32662AFE0}</a:tableStyleId>
              </a:tblPr>
              <a:tblGrid>
                <a:gridCol w="1136646">
                  <a:extLst>
                    <a:ext uri="{9D8B030D-6E8A-4147-A177-3AD203B41FA5}">
                      <a16:colId xmlns:a16="http://schemas.microsoft.com/office/drawing/2014/main" val="20000"/>
                    </a:ext>
                  </a:extLst>
                </a:gridCol>
                <a:gridCol w="1344358">
                  <a:extLst>
                    <a:ext uri="{9D8B030D-6E8A-4147-A177-3AD203B41FA5}">
                      <a16:colId xmlns:a16="http://schemas.microsoft.com/office/drawing/2014/main" val="20001"/>
                    </a:ext>
                  </a:extLst>
                </a:gridCol>
                <a:gridCol w="1381592">
                  <a:extLst>
                    <a:ext uri="{9D8B030D-6E8A-4147-A177-3AD203B41FA5}">
                      <a16:colId xmlns:a16="http://schemas.microsoft.com/office/drawing/2014/main" val="20002"/>
                    </a:ext>
                  </a:extLst>
                </a:gridCol>
                <a:gridCol w="1161195">
                  <a:extLst>
                    <a:ext uri="{9D8B030D-6E8A-4147-A177-3AD203B41FA5}">
                      <a16:colId xmlns:a16="http://schemas.microsoft.com/office/drawing/2014/main" val="20003"/>
                    </a:ext>
                  </a:extLst>
                </a:gridCol>
                <a:gridCol w="1161195">
                  <a:extLst>
                    <a:ext uri="{9D8B030D-6E8A-4147-A177-3AD203B41FA5}">
                      <a16:colId xmlns:a16="http://schemas.microsoft.com/office/drawing/2014/main" val="20004"/>
                    </a:ext>
                  </a:extLst>
                </a:gridCol>
                <a:gridCol w="1161195">
                  <a:extLst>
                    <a:ext uri="{9D8B030D-6E8A-4147-A177-3AD203B41FA5}">
                      <a16:colId xmlns:a16="http://schemas.microsoft.com/office/drawing/2014/main" val="20005"/>
                    </a:ext>
                  </a:extLst>
                </a:gridCol>
                <a:gridCol w="1161195">
                  <a:extLst>
                    <a:ext uri="{9D8B030D-6E8A-4147-A177-3AD203B41FA5}">
                      <a16:colId xmlns:a16="http://schemas.microsoft.com/office/drawing/2014/main" val="20006"/>
                    </a:ext>
                  </a:extLst>
                </a:gridCol>
              </a:tblGrid>
              <a:tr h="370840">
                <a:tc>
                  <a:txBody>
                    <a:bodyPr/>
                    <a:lstStyle/>
                    <a:p>
                      <a:r>
                        <a:rPr lang="en-GB" sz="1400" b="1" kern="1200" dirty="0" smtClean="0">
                          <a:solidFill>
                            <a:schemeClr val="lt1"/>
                          </a:solidFill>
                          <a:latin typeface="+mn-lt"/>
                          <a:ea typeface="+mn-ea"/>
                          <a:cs typeface="+mn-cs"/>
                        </a:rPr>
                        <a:t>CustKey</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CustAltKey</a:t>
                      </a:r>
                      <a:endParaRPr lang="en-US" sz="1400" b="1" kern="1200" dirty="0">
                        <a:solidFill>
                          <a:schemeClr val="lt1"/>
                        </a:solidFill>
                        <a:latin typeface="+mn-lt"/>
                        <a:ea typeface="+mn-ea"/>
                        <a:cs typeface="+mn-cs"/>
                      </a:endParaRPr>
                    </a:p>
                  </a:txBody>
                  <a:tcPr/>
                </a:tc>
                <a:tc>
                  <a:txBody>
                    <a:bodyPr/>
                    <a:lstStyle/>
                    <a:p>
                      <a:r>
                        <a:rPr lang="en-GB" sz="1400" dirty="0" smtClean="0"/>
                        <a:t>Name</a:t>
                      </a:r>
                      <a:endParaRPr lang="en-US" sz="1400" dirty="0"/>
                    </a:p>
                  </a:txBody>
                  <a:tcPr/>
                </a:tc>
                <a:tc>
                  <a:txBody>
                    <a:bodyPr/>
                    <a:lstStyle/>
                    <a:p>
                      <a:r>
                        <a:rPr lang="en-GB" sz="1400" dirty="0" smtClean="0"/>
                        <a:t>City</a:t>
                      </a:r>
                      <a:endParaRPr lang="en-US" sz="1400" dirty="0"/>
                    </a:p>
                  </a:txBody>
                  <a:tcPr/>
                </a:tc>
                <a:tc>
                  <a:txBody>
                    <a:bodyPr/>
                    <a:lstStyle/>
                    <a:p>
                      <a:r>
                        <a:rPr lang="en-GB" sz="1400" dirty="0" smtClean="0"/>
                        <a:t>Current</a:t>
                      </a:r>
                      <a:endParaRPr lang="en-US" sz="1400" dirty="0"/>
                    </a:p>
                  </a:txBody>
                  <a:tcPr/>
                </a:tc>
                <a:tc>
                  <a:txBody>
                    <a:bodyPr/>
                    <a:lstStyle/>
                    <a:p>
                      <a:r>
                        <a:rPr lang="en-GB" sz="1400" dirty="0" smtClean="0"/>
                        <a:t>Start</a:t>
                      </a:r>
                      <a:endParaRPr lang="en-US" sz="1400" dirty="0"/>
                    </a:p>
                  </a:txBody>
                  <a:tcPr/>
                </a:tc>
                <a:tc>
                  <a:txBody>
                    <a:bodyPr/>
                    <a:lstStyle/>
                    <a:p>
                      <a:r>
                        <a:rPr lang="en-GB" sz="1400" dirty="0" smtClean="0"/>
                        <a:t>End</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1002</a:t>
                      </a:r>
                      <a:endParaRPr lang="en-US" sz="1400" kern="1200" dirty="0">
                        <a:solidFill>
                          <a:schemeClr val="dk1"/>
                        </a:solidFill>
                        <a:latin typeface="+mn-lt"/>
                        <a:ea typeface="+mn-ea"/>
                        <a:cs typeface="+mn-cs"/>
                      </a:endParaRPr>
                    </a:p>
                  </a:txBody>
                  <a:tcPr/>
                </a:tc>
                <a:tc>
                  <a:txBody>
                    <a:bodyPr/>
                    <a:lstStyle/>
                    <a:p>
                      <a:r>
                        <a:rPr lang="en-GB" sz="1400" dirty="0" smtClean="0"/>
                        <a:t>Amy Alberts</a:t>
                      </a:r>
                      <a:endParaRPr lang="en-US" sz="1400" dirty="0"/>
                    </a:p>
                  </a:txBody>
                  <a:tcPr/>
                </a:tc>
                <a:tc>
                  <a:txBody>
                    <a:bodyPr/>
                    <a:lstStyle/>
                    <a:p>
                      <a:r>
                        <a:rPr lang="en-GB" sz="1400" dirty="0" smtClean="0"/>
                        <a:t>Vancouver</a:t>
                      </a:r>
                      <a:endParaRPr lang="en-US" sz="1400" dirty="0"/>
                    </a:p>
                  </a:txBody>
                  <a:tcPr/>
                </a:tc>
                <a:tc>
                  <a:txBody>
                    <a:bodyPr/>
                    <a:lstStyle/>
                    <a:p>
                      <a:r>
                        <a:rPr lang="en-GB" sz="1400" i="1" dirty="0" smtClean="0">
                          <a:solidFill>
                            <a:srgbClr val="FF0000"/>
                          </a:solidFill>
                        </a:rPr>
                        <a:t>No</a:t>
                      </a:r>
                      <a:endParaRPr lang="en-US" sz="1400" i="1" dirty="0">
                        <a:solidFill>
                          <a:srgbClr val="FF0000"/>
                        </a:solidFill>
                      </a:endParaRPr>
                    </a:p>
                  </a:txBody>
                  <a:tcPr/>
                </a:tc>
                <a:tc>
                  <a:txBody>
                    <a:bodyPr/>
                    <a:lstStyle/>
                    <a:p>
                      <a:r>
                        <a:rPr lang="en-GB" sz="1400" dirty="0" smtClean="0"/>
                        <a:t>1/1/2000</a:t>
                      </a:r>
                      <a:endParaRPr lang="en-US" sz="1400" dirty="0"/>
                    </a:p>
                  </a:txBody>
                  <a:tcPr/>
                </a:tc>
                <a:tc>
                  <a:txBody>
                    <a:bodyPr/>
                    <a:lstStyle/>
                    <a:p>
                      <a:r>
                        <a:rPr lang="en-GB" sz="1400" i="1" dirty="0" smtClean="0">
                          <a:solidFill>
                            <a:srgbClr val="FF0000"/>
                          </a:solidFill>
                        </a:rPr>
                        <a:t>1/1/2012</a:t>
                      </a:r>
                      <a:endParaRPr lang="en-US" sz="1400" i="1" dirty="0">
                        <a:solidFill>
                          <a:srgbClr val="FF0000"/>
                        </a:solidFill>
                      </a:endParaRPr>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i="1" kern="1200" dirty="0" smtClean="0">
                          <a:solidFill>
                            <a:srgbClr val="FF0000"/>
                          </a:solidFill>
                          <a:latin typeface="+mn-lt"/>
                          <a:ea typeface="+mn-ea"/>
                          <a:cs typeface="+mn-cs"/>
                        </a:rPr>
                        <a:t>4</a:t>
                      </a:r>
                      <a:endParaRPr lang="en-US" sz="1400" i="1" kern="1200" dirty="0">
                        <a:solidFill>
                          <a:srgbClr val="FF0000"/>
                        </a:solidFill>
                        <a:latin typeface="+mn-lt"/>
                        <a:ea typeface="+mn-ea"/>
                        <a:cs typeface="+mn-cs"/>
                      </a:endParaRPr>
                    </a:p>
                  </a:txBody>
                  <a:tcPr/>
                </a:tc>
                <a:tc>
                  <a:txBody>
                    <a:bodyPr/>
                    <a:lstStyle/>
                    <a:p>
                      <a:pPr marL="0" algn="l" defTabSz="914400" rtl="0" eaLnBrk="1" latinLnBrk="0" hangingPunct="1"/>
                      <a:r>
                        <a:rPr lang="en-GB" sz="1400" i="1" kern="1200" dirty="0" smtClean="0">
                          <a:solidFill>
                            <a:srgbClr val="FF0000"/>
                          </a:solidFill>
                          <a:latin typeface="+mn-lt"/>
                          <a:ea typeface="+mn-ea"/>
                          <a:cs typeface="+mn-cs"/>
                        </a:rPr>
                        <a:t>1002</a:t>
                      </a:r>
                      <a:endParaRPr lang="en-US" sz="1400" i="1" kern="1200" dirty="0">
                        <a:solidFill>
                          <a:srgbClr val="FF0000"/>
                        </a:solidFill>
                        <a:latin typeface="+mn-lt"/>
                        <a:ea typeface="+mn-ea"/>
                        <a:cs typeface="+mn-cs"/>
                      </a:endParaRPr>
                    </a:p>
                  </a:txBody>
                  <a:tcPr/>
                </a:tc>
                <a:tc>
                  <a:txBody>
                    <a:bodyPr/>
                    <a:lstStyle/>
                    <a:p>
                      <a:r>
                        <a:rPr lang="en-GB" sz="1400" i="1" dirty="0" smtClean="0">
                          <a:solidFill>
                            <a:srgbClr val="FF0000"/>
                          </a:solidFill>
                        </a:rPr>
                        <a:t>Amy Alberts</a:t>
                      </a:r>
                      <a:endParaRPr lang="en-US" sz="1400" i="1" dirty="0">
                        <a:solidFill>
                          <a:srgbClr val="FF0000"/>
                        </a:solidFill>
                      </a:endParaRPr>
                    </a:p>
                  </a:txBody>
                  <a:tcPr/>
                </a:tc>
                <a:tc>
                  <a:txBody>
                    <a:bodyPr/>
                    <a:lstStyle/>
                    <a:p>
                      <a:r>
                        <a:rPr lang="en-GB" sz="1400" i="1" dirty="0" smtClean="0">
                          <a:solidFill>
                            <a:srgbClr val="FF0000"/>
                          </a:solidFill>
                        </a:rPr>
                        <a:t>Toronto</a:t>
                      </a:r>
                      <a:endParaRPr lang="en-US" sz="1400" i="1" dirty="0">
                        <a:solidFill>
                          <a:srgbClr val="FF0000"/>
                        </a:solidFill>
                      </a:endParaRPr>
                    </a:p>
                  </a:txBody>
                  <a:tcPr/>
                </a:tc>
                <a:tc>
                  <a:txBody>
                    <a:bodyPr/>
                    <a:lstStyle/>
                    <a:p>
                      <a:r>
                        <a:rPr lang="en-GB" sz="1400" i="1" dirty="0" smtClean="0">
                          <a:solidFill>
                            <a:srgbClr val="FF0000"/>
                          </a:solidFill>
                        </a:rPr>
                        <a:t>Yes</a:t>
                      </a:r>
                      <a:endParaRPr lang="en-US" sz="1400" i="1" dirty="0">
                        <a:solidFill>
                          <a:srgbClr val="FF0000"/>
                        </a:solidFill>
                      </a:endParaRPr>
                    </a:p>
                  </a:txBody>
                  <a:tcPr/>
                </a:tc>
                <a:tc>
                  <a:txBody>
                    <a:bodyPr/>
                    <a:lstStyle/>
                    <a:p>
                      <a:r>
                        <a:rPr lang="en-GB" sz="1400" i="1" dirty="0" smtClean="0">
                          <a:solidFill>
                            <a:srgbClr val="FF0000"/>
                          </a:solidFill>
                        </a:rPr>
                        <a:t>1/1/2012</a:t>
                      </a:r>
                      <a:endParaRPr lang="en-US" sz="1400" i="1" dirty="0">
                        <a:solidFill>
                          <a:srgbClr val="FF0000"/>
                        </a:solidFill>
                      </a:endParaRPr>
                    </a:p>
                  </a:txBody>
                  <a:tcPr/>
                </a:tc>
                <a:tc>
                  <a:txBody>
                    <a:bodyPr/>
                    <a:lstStyle/>
                    <a:p>
                      <a:endParaRPr lang="en-US" sz="1400" dirty="0">
                        <a:solidFill>
                          <a:srgbClr val="FF0000"/>
                        </a:solidFill>
                      </a:endParaRPr>
                    </a:p>
                  </a:txBody>
                  <a:tcPr/>
                </a:tc>
                <a:extLst>
                  <a:ext uri="{0D108BD9-81ED-4DB2-BD59-A6C34878D82A}">
                    <a16:rowId xmlns:a16="http://schemas.microsoft.com/office/drawing/2014/main" val="10002"/>
                  </a:ext>
                </a:extLst>
              </a:tr>
            </a:tbl>
          </a:graphicData>
        </a:graphic>
      </p:graphicFrame>
      <p:cxnSp>
        <p:nvCxnSpPr>
          <p:cNvPr id="10" name="Straight Arrow Connector 9"/>
          <p:cNvCxnSpPr/>
          <p:nvPr/>
        </p:nvCxnSpPr>
        <p:spPr bwMode="auto">
          <a:xfrm>
            <a:off x="4420675" y="3358681"/>
            <a:ext cx="16213" cy="42240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1" name="TextBox 10"/>
          <p:cNvSpPr txBox="1"/>
          <p:nvPr/>
        </p:nvSpPr>
        <p:spPr>
          <a:xfrm>
            <a:off x="3117236" y="3310785"/>
            <a:ext cx="1206164" cy="461665"/>
          </a:xfrm>
          <a:prstGeom prst="rect">
            <a:avLst/>
          </a:prstGeom>
          <a:noFill/>
        </p:spPr>
        <p:txBody>
          <a:bodyPr wrap="none" rtlCol="0">
            <a:spAutoFit/>
          </a:bodyPr>
          <a:lstStyle/>
          <a:p>
            <a:pPr lvl="0"/>
            <a:r>
              <a:rPr lang="en-GB" sz="2400" b="0" dirty="0">
                <a:solidFill>
                  <a:srgbClr val="000000"/>
                </a:solidFill>
              </a:rPr>
              <a:t>Type 2</a:t>
            </a:r>
            <a:endParaRPr lang="en-US" sz="2400" b="0" dirty="0">
              <a:solidFill>
                <a:srgbClr val="000000"/>
              </a:solidFill>
            </a:endParaRPr>
          </a:p>
        </p:txBody>
      </p:sp>
      <p:graphicFrame>
        <p:nvGraphicFramePr>
          <p:cNvPr id="12" name="Content Placeholder 1" descr="Type 3 has a change in the Count of Cars for the Customer.    The old row has a single column for count of cars, “Cars” (value = 0). The column “Cars” is replaced with two new columns, “Prior Cars” (value = 0) and Current Cars (value = 1).&#10;" title="Type 3"/>
          <p:cNvGraphicFramePr>
            <a:graphicFrameLocks/>
          </p:cNvGraphicFramePr>
          <p:nvPr>
            <p:extLst>
              <p:ext uri="{D42A27DB-BD31-4B8C-83A1-F6EECF244321}">
                <p14:modId xmlns:p14="http://schemas.microsoft.com/office/powerpoint/2010/main" val="2929275957"/>
              </p:ext>
            </p:extLst>
          </p:nvPr>
        </p:nvGraphicFramePr>
        <p:xfrm>
          <a:off x="261524" y="5126738"/>
          <a:ext cx="5199620" cy="741680"/>
        </p:xfrm>
        <a:graphic>
          <a:graphicData uri="http://schemas.openxmlformats.org/drawingml/2006/table">
            <a:tbl>
              <a:tblPr firstRow="1" bandRow="1">
                <a:tableStyleId>{21E4AEA4-8DFA-4A89-87EB-49C32662AFE0}</a:tableStyleId>
              </a:tblPr>
              <a:tblGrid>
                <a:gridCol w="1066182">
                  <a:extLst>
                    <a:ext uri="{9D8B030D-6E8A-4147-A177-3AD203B41FA5}">
                      <a16:colId xmlns:a16="http://schemas.microsoft.com/office/drawing/2014/main" val="20000"/>
                    </a:ext>
                  </a:extLst>
                </a:gridCol>
                <a:gridCol w="1333818">
                  <a:extLst>
                    <a:ext uri="{9D8B030D-6E8A-4147-A177-3AD203B41FA5}">
                      <a16:colId xmlns:a16="http://schemas.microsoft.com/office/drawing/2014/main" val="20001"/>
                    </a:ext>
                  </a:extLst>
                </a:gridCol>
                <a:gridCol w="1295940">
                  <a:extLst>
                    <a:ext uri="{9D8B030D-6E8A-4147-A177-3AD203B41FA5}">
                      <a16:colId xmlns:a16="http://schemas.microsoft.com/office/drawing/2014/main" val="20002"/>
                    </a:ext>
                  </a:extLst>
                </a:gridCol>
                <a:gridCol w="1503680">
                  <a:extLst>
                    <a:ext uri="{9D8B030D-6E8A-4147-A177-3AD203B41FA5}">
                      <a16:colId xmlns:a16="http://schemas.microsoft.com/office/drawing/2014/main" val="20003"/>
                    </a:ext>
                  </a:extLst>
                </a:gridCol>
              </a:tblGrid>
              <a:tr h="370840">
                <a:tc>
                  <a:txBody>
                    <a:bodyPr/>
                    <a:lstStyle/>
                    <a:p>
                      <a:r>
                        <a:rPr lang="en-GB" sz="1400" b="1" kern="1200" dirty="0" smtClean="0">
                          <a:solidFill>
                            <a:schemeClr val="lt1"/>
                          </a:solidFill>
                          <a:latin typeface="+mn-lt"/>
                          <a:ea typeface="+mn-ea"/>
                          <a:cs typeface="+mn-cs"/>
                        </a:rPr>
                        <a:t>CustKey</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CustAltKey</a:t>
                      </a:r>
                      <a:endParaRPr lang="en-US" sz="1400" b="1" kern="1200" dirty="0">
                        <a:solidFill>
                          <a:schemeClr val="lt1"/>
                        </a:solidFill>
                        <a:latin typeface="+mn-lt"/>
                        <a:ea typeface="+mn-ea"/>
                        <a:cs typeface="+mn-cs"/>
                      </a:endParaRPr>
                    </a:p>
                  </a:txBody>
                  <a:tcPr/>
                </a:tc>
                <a:tc>
                  <a:txBody>
                    <a:bodyPr/>
                    <a:lstStyle/>
                    <a:p>
                      <a:r>
                        <a:rPr lang="en-GB" sz="1400" dirty="0" smtClean="0"/>
                        <a:t>Name</a:t>
                      </a:r>
                      <a:endParaRPr lang="en-US" sz="1400" dirty="0"/>
                    </a:p>
                  </a:txBody>
                  <a:tcPr/>
                </a:tc>
                <a:tc>
                  <a:txBody>
                    <a:bodyPr/>
                    <a:lstStyle/>
                    <a:p>
                      <a:r>
                        <a:rPr lang="en-GB" sz="1400" dirty="0" smtClean="0"/>
                        <a:t>Cars</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1002</a:t>
                      </a:r>
                      <a:endParaRPr lang="en-US" sz="1400" kern="1200" dirty="0">
                        <a:solidFill>
                          <a:schemeClr val="dk1"/>
                        </a:solidFill>
                        <a:latin typeface="+mn-lt"/>
                        <a:ea typeface="+mn-ea"/>
                        <a:cs typeface="+mn-cs"/>
                      </a:endParaRPr>
                    </a:p>
                  </a:txBody>
                  <a:tcPr/>
                </a:tc>
                <a:tc>
                  <a:txBody>
                    <a:bodyPr/>
                    <a:lstStyle/>
                    <a:p>
                      <a:r>
                        <a:rPr lang="en-GB" sz="1400" dirty="0" smtClean="0"/>
                        <a:t>Amy Alberts</a:t>
                      </a:r>
                      <a:endParaRPr lang="en-US" sz="1400" dirty="0"/>
                    </a:p>
                  </a:txBody>
                  <a:tcPr/>
                </a:tc>
                <a:tc>
                  <a:txBody>
                    <a:bodyPr/>
                    <a:lstStyle/>
                    <a:p>
                      <a:r>
                        <a:rPr lang="en-GB" sz="1400" dirty="0" smtClean="0"/>
                        <a:t>0</a:t>
                      </a:r>
                      <a:endParaRPr lang="en-US" sz="1400" dirty="0"/>
                    </a:p>
                  </a:txBody>
                  <a:tcPr/>
                </a:tc>
                <a:extLst>
                  <a:ext uri="{0D108BD9-81ED-4DB2-BD59-A6C34878D82A}">
                    <a16:rowId xmlns:a16="http://schemas.microsoft.com/office/drawing/2014/main" val="10001"/>
                  </a:ext>
                </a:extLst>
              </a:tr>
            </a:tbl>
          </a:graphicData>
        </a:graphic>
      </p:graphicFrame>
      <p:graphicFrame>
        <p:nvGraphicFramePr>
          <p:cNvPr id="13" name="Content Placeholder 1" descr="Type 3 has a change in the Count of Cars for the Customer.    The old row has a single column for count of cars, “Cars” (value = 0). The column “Cars” is replaced with two new columns, “Prior Cars” (value = 0) and Current Cars (value = 1).&#10;" title="Type 3"/>
          <p:cNvGraphicFramePr>
            <a:graphicFrameLocks/>
          </p:cNvGraphicFramePr>
          <p:nvPr>
            <p:extLst>
              <p:ext uri="{D42A27DB-BD31-4B8C-83A1-F6EECF244321}">
                <p14:modId xmlns:p14="http://schemas.microsoft.com/office/powerpoint/2010/main" val="360767864"/>
              </p:ext>
            </p:extLst>
          </p:nvPr>
        </p:nvGraphicFramePr>
        <p:xfrm>
          <a:off x="2233602" y="6023183"/>
          <a:ext cx="6732592" cy="741680"/>
        </p:xfrm>
        <a:graphic>
          <a:graphicData uri="http://schemas.openxmlformats.org/drawingml/2006/table">
            <a:tbl>
              <a:tblPr firstRow="1" bandRow="1">
                <a:tableStyleId>{21E4AEA4-8DFA-4A89-87EB-49C32662AFE0}</a:tableStyleId>
              </a:tblPr>
              <a:tblGrid>
                <a:gridCol w="1066182">
                  <a:extLst>
                    <a:ext uri="{9D8B030D-6E8A-4147-A177-3AD203B41FA5}">
                      <a16:colId xmlns:a16="http://schemas.microsoft.com/office/drawing/2014/main" val="20000"/>
                    </a:ext>
                  </a:extLst>
                </a:gridCol>
                <a:gridCol w="1333818">
                  <a:extLst>
                    <a:ext uri="{9D8B030D-6E8A-4147-A177-3AD203B41FA5}">
                      <a16:colId xmlns:a16="http://schemas.microsoft.com/office/drawing/2014/main" val="20001"/>
                    </a:ext>
                  </a:extLst>
                </a:gridCol>
                <a:gridCol w="1295940">
                  <a:extLst>
                    <a:ext uri="{9D8B030D-6E8A-4147-A177-3AD203B41FA5}">
                      <a16:colId xmlns:a16="http://schemas.microsoft.com/office/drawing/2014/main" val="20002"/>
                    </a:ext>
                  </a:extLst>
                </a:gridCol>
                <a:gridCol w="1532972">
                  <a:extLst>
                    <a:ext uri="{9D8B030D-6E8A-4147-A177-3AD203B41FA5}">
                      <a16:colId xmlns:a16="http://schemas.microsoft.com/office/drawing/2014/main" val="20003"/>
                    </a:ext>
                  </a:extLst>
                </a:gridCol>
                <a:gridCol w="1503680">
                  <a:extLst>
                    <a:ext uri="{9D8B030D-6E8A-4147-A177-3AD203B41FA5}">
                      <a16:colId xmlns:a16="http://schemas.microsoft.com/office/drawing/2014/main" val="20004"/>
                    </a:ext>
                  </a:extLst>
                </a:gridCol>
              </a:tblGrid>
              <a:tr h="370840">
                <a:tc>
                  <a:txBody>
                    <a:bodyPr/>
                    <a:lstStyle/>
                    <a:p>
                      <a:r>
                        <a:rPr lang="en-GB" sz="1400" b="1" kern="1200" dirty="0" smtClean="0">
                          <a:solidFill>
                            <a:schemeClr val="lt1"/>
                          </a:solidFill>
                          <a:latin typeface="+mn-lt"/>
                          <a:ea typeface="+mn-ea"/>
                          <a:cs typeface="+mn-cs"/>
                        </a:rPr>
                        <a:t>CustKey</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CustAltKey</a:t>
                      </a:r>
                      <a:endParaRPr lang="en-US" sz="1400" b="1" kern="1200" dirty="0">
                        <a:solidFill>
                          <a:schemeClr val="lt1"/>
                        </a:solidFill>
                        <a:latin typeface="+mn-lt"/>
                        <a:ea typeface="+mn-ea"/>
                        <a:cs typeface="+mn-cs"/>
                      </a:endParaRPr>
                    </a:p>
                  </a:txBody>
                  <a:tcPr/>
                </a:tc>
                <a:tc>
                  <a:txBody>
                    <a:bodyPr/>
                    <a:lstStyle/>
                    <a:p>
                      <a:r>
                        <a:rPr lang="en-GB" sz="1400" dirty="0" smtClean="0"/>
                        <a:t>Name</a:t>
                      </a:r>
                      <a:endParaRPr lang="en-US" sz="1400" dirty="0"/>
                    </a:p>
                  </a:txBody>
                  <a:tcPr/>
                </a:tc>
                <a:tc>
                  <a:txBody>
                    <a:bodyPr/>
                    <a:lstStyle/>
                    <a:p>
                      <a:r>
                        <a:rPr lang="en-GB" sz="1400" i="1" dirty="0" smtClean="0">
                          <a:solidFill>
                            <a:srgbClr val="FF0000"/>
                          </a:solidFill>
                        </a:rPr>
                        <a:t>Prior Cars</a:t>
                      </a:r>
                      <a:endParaRPr lang="en-US" sz="1400" i="1" dirty="0">
                        <a:solidFill>
                          <a:srgbClr val="FF0000"/>
                        </a:solidFill>
                      </a:endParaRPr>
                    </a:p>
                  </a:txBody>
                  <a:tcPr/>
                </a:tc>
                <a:tc>
                  <a:txBody>
                    <a:bodyPr/>
                    <a:lstStyle/>
                    <a:p>
                      <a:r>
                        <a:rPr lang="en-GB" sz="1400" i="1" dirty="0" smtClean="0">
                          <a:solidFill>
                            <a:srgbClr val="FF0000"/>
                          </a:solidFill>
                        </a:rPr>
                        <a:t>Current Cars</a:t>
                      </a:r>
                      <a:endParaRPr lang="en-US" sz="1400" i="1" dirty="0">
                        <a:solidFill>
                          <a:srgbClr val="FF0000"/>
                        </a:solidFill>
                      </a:endParaRPr>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1002</a:t>
                      </a:r>
                      <a:endParaRPr lang="en-US" sz="1400" kern="1200" dirty="0">
                        <a:solidFill>
                          <a:schemeClr val="dk1"/>
                        </a:solidFill>
                        <a:latin typeface="+mn-lt"/>
                        <a:ea typeface="+mn-ea"/>
                        <a:cs typeface="+mn-cs"/>
                      </a:endParaRPr>
                    </a:p>
                  </a:txBody>
                  <a:tcPr/>
                </a:tc>
                <a:tc>
                  <a:txBody>
                    <a:bodyPr/>
                    <a:lstStyle/>
                    <a:p>
                      <a:r>
                        <a:rPr lang="en-GB" sz="1400" dirty="0" smtClean="0"/>
                        <a:t>Amy Alberts</a:t>
                      </a:r>
                      <a:endParaRPr lang="en-US" sz="1400" dirty="0"/>
                    </a:p>
                  </a:txBody>
                  <a:tcPr/>
                </a:tc>
                <a:tc>
                  <a:txBody>
                    <a:bodyPr/>
                    <a:lstStyle/>
                    <a:p>
                      <a:r>
                        <a:rPr lang="en-GB" sz="1400" i="1" dirty="0" smtClean="0">
                          <a:solidFill>
                            <a:srgbClr val="FF0000"/>
                          </a:solidFill>
                        </a:rPr>
                        <a:t>0</a:t>
                      </a:r>
                      <a:endParaRPr lang="en-US" sz="1400" i="1" dirty="0">
                        <a:solidFill>
                          <a:srgbClr val="FF0000"/>
                        </a:solidFill>
                      </a:endParaRPr>
                    </a:p>
                  </a:txBody>
                  <a:tcPr/>
                </a:tc>
                <a:tc>
                  <a:txBody>
                    <a:bodyPr/>
                    <a:lstStyle/>
                    <a:p>
                      <a:r>
                        <a:rPr lang="en-GB" sz="1400" i="1" dirty="0" smtClean="0">
                          <a:solidFill>
                            <a:srgbClr val="FF0000"/>
                          </a:solidFill>
                        </a:rPr>
                        <a:t>1</a:t>
                      </a:r>
                      <a:endParaRPr lang="en-US" sz="1400" i="1" dirty="0">
                        <a:solidFill>
                          <a:srgbClr val="FF0000"/>
                        </a:solidFill>
                      </a:endParaRPr>
                    </a:p>
                  </a:txBody>
                  <a:tcPr/>
                </a:tc>
                <a:extLst>
                  <a:ext uri="{0D108BD9-81ED-4DB2-BD59-A6C34878D82A}">
                    <a16:rowId xmlns:a16="http://schemas.microsoft.com/office/drawing/2014/main" val="10001"/>
                  </a:ext>
                </a:extLst>
              </a:tr>
            </a:tbl>
          </a:graphicData>
        </a:graphic>
      </p:graphicFrame>
      <p:cxnSp>
        <p:nvCxnSpPr>
          <p:cNvPr id="14" name="Elbow Connector 13"/>
          <p:cNvCxnSpPr/>
          <p:nvPr/>
        </p:nvCxnSpPr>
        <p:spPr bwMode="auto">
          <a:xfrm rot="5400000">
            <a:off x="2205447" y="5896569"/>
            <a:ext cx="525610" cy="469299"/>
          </a:xfrm>
          <a:prstGeom prst="bentConnector4">
            <a:avLst>
              <a:gd name="adj1" fmla="val 14723"/>
              <a:gd name="adj2" fmla="val 14871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5" name="TextBox 14"/>
          <p:cNvSpPr txBox="1"/>
          <p:nvPr/>
        </p:nvSpPr>
        <p:spPr>
          <a:xfrm>
            <a:off x="733317" y="5963890"/>
            <a:ext cx="1206164" cy="461665"/>
          </a:xfrm>
          <a:prstGeom prst="rect">
            <a:avLst/>
          </a:prstGeom>
          <a:noFill/>
        </p:spPr>
        <p:txBody>
          <a:bodyPr wrap="none" rtlCol="0">
            <a:spAutoFit/>
          </a:bodyPr>
          <a:lstStyle/>
          <a:p>
            <a:pPr lvl="0"/>
            <a:r>
              <a:rPr lang="en-GB" sz="2400" b="0" dirty="0">
                <a:solidFill>
                  <a:srgbClr val="000000"/>
                </a:solidFill>
              </a:rPr>
              <a:t>Type 3</a:t>
            </a:r>
            <a:endParaRPr lang="en-US" sz="2400" b="0" dirty="0">
              <a:solidFill>
                <a:srgbClr val="000000"/>
              </a:solidFill>
            </a:endParaRPr>
          </a:p>
        </p:txBody>
      </p:sp>
    </p:spTree>
    <p:custDataLst>
      <p:tags r:id="rId1"/>
    </p:custDataLst>
    <p:extLst>
      <p:ext uri="{BB962C8B-B14F-4D97-AF65-F5344CB8AC3E}">
        <p14:creationId xmlns:p14="http://schemas.microsoft.com/office/powerpoint/2010/main" val="3316371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60cf22a-d011-4240-bce5-bbb2246de91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Time Dimension Tables</a:t>
            </a:r>
            <a:endParaRPr lang="en-GB" dirty="0"/>
          </a:p>
        </p:txBody>
      </p:sp>
      <p:sp>
        <p:nvSpPr>
          <p:cNvPr id="4" name="Content Placeholder 2"/>
          <p:cNvSpPr txBox="1">
            <a:spLocks/>
          </p:cNvSpPr>
          <p:nvPr/>
        </p:nvSpPr>
        <p:spPr>
          <a:xfrm>
            <a:off x="458788" y="3757871"/>
            <a:ext cx="8119156" cy="1809345"/>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Surrogate key</a:t>
            </a:r>
          </a:p>
          <a:p>
            <a:pPr lvl="0"/>
            <a:r>
              <a:rPr lang="en-GB" b="0" kern="0" dirty="0">
                <a:solidFill>
                  <a:srgbClr val="000000"/>
                </a:solidFill>
              </a:rPr>
              <a:t>Granularity</a:t>
            </a:r>
          </a:p>
          <a:p>
            <a:pPr lvl="0"/>
            <a:r>
              <a:rPr lang="en-GB" b="0" kern="0" dirty="0">
                <a:solidFill>
                  <a:srgbClr val="000000"/>
                </a:solidFill>
              </a:rPr>
              <a:t>Range</a:t>
            </a:r>
          </a:p>
          <a:p>
            <a:pPr lvl="0"/>
            <a:r>
              <a:rPr lang="en-GB" b="0" kern="0" dirty="0">
                <a:solidFill>
                  <a:srgbClr val="000000"/>
                </a:solidFill>
              </a:rPr>
              <a:t>Attributes and hierarchies</a:t>
            </a:r>
          </a:p>
          <a:p>
            <a:pPr lvl="0"/>
            <a:r>
              <a:rPr lang="en-GB" b="0" kern="0" dirty="0">
                <a:solidFill>
                  <a:srgbClr val="000000"/>
                </a:solidFill>
              </a:rPr>
              <a:t>Multiple calendars</a:t>
            </a:r>
          </a:p>
          <a:p>
            <a:pPr lvl="0"/>
            <a:r>
              <a:rPr lang="en-GB" b="0" kern="0" dirty="0">
                <a:solidFill>
                  <a:srgbClr val="000000"/>
                </a:solidFill>
              </a:rPr>
              <a:t>Unknown values</a:t>
            </a:r>
            <a:endParaRPr lang="en-US" b="0" kern="0" dirty="0">
              <a:solidFill>
                <a:srgbClr val="000000"/>
              </a:solidFill>
            </a:endParaRPr>
          </a:p>
        </p:txBody>
      </p:sp>
      <p:graphicFrame>
        <p:nvGraphicFramePr>
          <p:cNvPr id="5" name="Content Placeholder 1" descr="The Time Dimension table shows columns for DateKey, DateAltKey, MonthDay, WeekDay, Day, MonthNo, Month and Year." title="Time Dimension Table"/>
          <p:cNvGraphicFramePr>
            <a:graphicFrameLocks/>
          </p:cNvGraphicFramePr>
          <p:nvPr>
            <p:extLst>
              <p:ext uri="{D42A27DB-BD31-4B8C-83A1-F6EECF244321}">
                <p14:modId xmlns:p14="http://schemas.microsoft.com/office/powerpoint/2010/main" val="2729552717"/>
              </p:ext>
            </p:extLst>
          </p:nvPr>
        </p:nvGraphicFramePr>
        <p:xfrm>
          <a:off x="186411" y="1361871"/>
          <a:ext cx="8704669" cy="2159000"/>
        </p:xfrm>
        <a:graphic>
          <a:graphicData uri="http://schemas.openxmlformats.org/drawingml/2006/table">
            <a:tbl>
              <a:tblPr firstRow="1" bandRow="1">
                <a:tableStyleId>{21E4AEA4-8DFA-4A89-87EB-49C32662AFE0}</a:tableStyleId>
              </a:tblPr>
              <a:tblGrid>
                <a:gridCol w="1181872">
                  <a:extLst>
                    <a:ext uri="{9D8B030D-6E8A-4147-A177-3AD203B41FA5}">
                      <a16:colId xmlns:a16="http://schemas.microsoft.com/office/drawing/2014/main" val="20000"/>
                    </a:ext>
                  </a:extLst>
                </a:gridCol>
                <a:gridCol w="1399523">
                  <a:extLst>
                    <a:ext uri="{9D8B030D-6E8A-4147-A177-3AD203B41FA5}">
                      <a16:colId xmlns:a16="http://schemas.microsoft.com/office/drawing/2014/main" val="20001"/>
                    </a:ext>
                  </a:extLst>
                </a:gridCol>
                <a:gridCol w="1289879">
                  <a:extLst>
                    <a:ext uri="{9D8B030D-6E8A-4147-A177-3AD203B41FA5}">
                      <a16:colId xmlns:a16="http://schemas.microsoft.com/office/drawing/2014/main" val="20002"/>
                    </a:ext>
                  </a:extLst>
                </a:gridCol>
                <a:gridCol w="1216237">
                  <a:extLst>
                    <a:ext uri="{9D8B030D-6E8A-4147-A177-3AD203B41FA5}">
                      <a16:colId xmlns:a16="http://schemas.microsoft.com/office/drawing/2014/main" val="20003"/>
                    </a:ext>
                  </a:extLst>
                </a:gridCol>
                <a:gridCol w="649227">
                  <a:extLst>
                    <a:ext uri="{9D8B030D-6E8A-4147-A177-3AD203B41FA5}">
                      <a16:colId xmlns:a16="http://schemas.microsoft.com/office/drawing/2014/main" val="20004"/>
                    </a:ext>
                  </a:extLst>
                </a:gridCol>
                <a:gridCol w="1176961">
                  <a:extLst>
                    <a:ext uri="{9D8B030D-6E8A-4147-A177-3AD203B41FA5}">
                      <a16:colId xmlns:a16="http://schemas.microsoft.com/office/drawing/2014/main" val="20005"/>
                    </a:ext>
                  </a:extLst>
                </a:gridCol>
                <a:gridCol w="895485">
                  <a:extLst>
                    <a:ext uri="{9D8B030D-6E8A-4147-A177-3AD203B41FA5}">
                      <a16:colId xmlns:a16="http://schemas.microsoft.com/office/drawing/2014/main" val="20006"/>
                    </a:ext>
                  </a:extLst>
                </a:gridCol>
                <a:gridCol w="895485">
                  <a:extLst>
                    <a:ext uri="{9D8B030D-6E8A-4147-A177-3AD203B41FA5}">
                      <a16:colId xmlns:a16="http://schemas.microsoft.com/office/drawing/2014/main" val="20007"/>
                    </a:ext>
                  </a:extLst>
                </a:gridCol>
              </a:tblGrid>
              <a:tr h="215963">
                <a:tc>
                  <a:txBody>
                    <a:bodyPr/>
                    <a:lstStyle/>
                    <a:p>
                      <a:r>
                        <a:rPr lang="en-GB" sz="1400" b="1" kern="1200" dirty="0" smtClean="0">
                          <a:solidFill>
                            <a:schemeClr val="lt1"/>
                          </a:solidFill>
                          <a:latin typeface="+mn-lt"/>
                          <a:ea typeface="+mn-ea"/>
                          <a:cs typeface="+mn-cs"/>
                        </a:rPr>
                        <a:t>DateKey</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DateAltKey</a:t>
                      </a:r>
                      <a:endParaRPr lang="en-US" sz="1400" b="1" kern="1200" dirty="0">
                        <a:solidFill>
                          <a:schemeClr val="lt1"/>
                        </a:solidFill>
                        <a:latin typeface="+mn-lt"/>
                        <a:ea typeface="+mn-ea"/>
                        <a:cs typeface="+mn-cs"/>
                      </a:endParaRPr>
                    </a:p>
                  </a:txBody>
                  <a:tcPr/>
                </a:tc>
                <a:tc>
                  <a:txBody>
                    <a:bodyPr/>
                    <a:lstStyle/>
                    <a:p>
                      <a:r>
                        <a:rPr lang="en-GB" sz="1400" dirty="0" smtClean="0"/>
                        <a:t>MonthDay</a:t>
                      </a:r>
                      <a:endParaRPr lang="en-US" sz="1400" dirty="0"/>
                    </a:p>
                  </a:txBody>
                  <a:tcPr/>
                </a:tc>
                <a:tc>
                  <a:txBody>
                    <a:bodyPr/>
                    <a:lstStyle/>
                    <a:p>
                      <a:r>
                        <a:rPr lang="en-GB" sz="1400" dirty="0" smtClean="0"/>
                        <a:t>WeekDay</a:t>
                      </a:r>
                      <a:endParaRPr lang="en-US" sz="1400" dirty="0"/>
                    </a:p>
                  </a:txBody>
                  <a:tcPr/>
                </a:tc>
                <a:tc>
                  <a:txBody>
                    <a:bodyPr/>
                    <a:lstStyle/>
                    <a:p>
                      <a:r>
                        <a:rPr lang="en-GB" sz="1400" dirty="0" smtClean="0"/>
                        <a:t>Day</a:t>
                      </a:r>
                      <a:endParaRPr lang="en-US" sz="1400" dirty="0"/>
                    </a:p>
                  </a:txBody>
                  <a:tcPr/>
                </a:tc>
                <a:tc>
                  <a:txBody>
                    <a:bodyPr/>
                    <a:lstStyle/>
                    <a:p>
                      <a:r>
                        <a:rPr lang="en-GB" sz="1400" dirty="0" smtClean="0"/>
                        <a:t>MonthNo</a:t>
                      </a:r>
                      <a:endParaRPr lang="en-US" sz="1400" dirty="0"/>
                    </a:p>
                  </a:txBody>
                  <a:tcPr/>
                </a:tc>
                <a:tc>
                  <a:txBody>
                    <a:bodyPr/>
                    <a:lstStyle/>
                    <a:p>
                      <a:r>
                        <a:rPr lang="en-GB" sz="1400" dirty="0" smtClean="0"/>
                        <a:t>Month</a:t>
                      </a:r>
                      <a:endParaRPr lang="en-US" sz="1400" dirty="0"/>
                    </a:p>
                  </a:txBody>
                  <a:tcPr/>
                </a:tc>
                <a:tc>
                  <a:txBody>
                    <a:bodyPr/>
                    <a:lstStyle/>
                    <a:p>
                      <a:r>
                        <a:rPr lang="en-GB" sz="1400" dirty="0" smtClean="0"/>
                        <a:t>Year</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00000000</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01-01-1753</a:t>
                      </a:r>
                      <a:endParaRPr lang="en-US" sz="1400" kern="1200" dirty="0">
                        <a:solidFill>
                          <a:schemeClr val="dk1"/>
                        </a:solidFill>
                        <a:latin typeface="+mn-lt"/>
                        <a:ea typeface="+mn-ea"/>
                        <a:cs typeface="+mn-cs"/>
                      </a:endParaRPr>
                    </a:p>
                  </a:txBody>
                  <a:tcPr/>
                </a:tc>
                <a:tc>
                  <a:txBody>
                    <a:bodyPr/>
                    <a:lstStyle/>
                    <a:p>
                      <a:r>
                        <a:rPr lang="en-GB" sz="1400" dirty="0" smtClean="0"/>
                        <a:t>NULL</a:t>
                      </a:r>
                      <a:endParaRPr lang="en-US" sz="1400" dirty="0"/>
                    </a:p>
                  </a:txBody>
                  <a:tcPr/>
                </a:tc>
                <a:tc>
                  <a:txBody>
                    <a:bodyPr/>
                    <a:lstStyle/>
                    <a:p>
                      <a:r>
                        <a:rPr lang="en-GB" sz="1400" dirty="0" smtClean="0"/>
                        <a:t>NULL</a:t>
                      </a:r>
                      <a:endParaRPr lang="en-US" sz="1400" dirty="0"/>
                    </a:p>
                  </a:txBody>
                  <a:tcPr/>
                </a:tc>
                <a:tc>
                  <a:txBody>
                    <a:bodyPr/>
                    <a:lstStyle/>
                    <a:p>
                      <a:r>
                        <a:rPr lang="en-GB" sz="1400" dirty="0" smtClean="0"/>
                        <a:t>NULL</a:t>
                      </a:r>
                      <a:endParaRPr lang="en-US" sz="1400" dirty="0"/>
                    </a:p>
                  </a:txBody>
                  <a:tcPr/>
                </a:tc>
                <a:tc>
                  <a:txBody>
                    <a:bodyPr/>
                    <a:lstStyle/>
                    <a:p>
                      <a:r>
                        <a:rPr lang="en-GB" sz="1400" dirty="0" smtClean="0"/>
                        <a:t>NULL</a:t>
                      </a:r>
                      <a:endParaRPr lang="en-US" sz="1400" dirty="0"/>
                    </a:p>
                  </a:txBody>
                  <a:tcPr/>
                </a:tc>
                <a:tc>
                  <a:txBody>
                    <a:bodyPr/>
                    <a:lstStyle/>
                    <a:p>
                      <a:r>
                        <a:rPr lang="en-GB" sz="1400" dirty="0" smtClean="0"/>
                        <a:t>NULL</a:t>
                      </a:r>
                    </a:p>
                  </a:txBody>
                  <a:tcPr/>
                </a:tc>
                <a:tc>
                  <a:txBody>
                    <a:bodyPr/>
                    <a:lstStyle/>
                    <a:p>
                      <a:r>
                        <a:rPr lang="en-GB" sz="1400" dirty="0" smtClean="0"/>
                        <a:t>NULL</a:t>
                      </a:r>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20130101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01-01-2016</a:t>
                      </a:r>
                      <a:endParaRPr lang="en-US" sz="1400" kern="1200" dirty="0">
                        <a:solidFill>
                          <a:schemeClr val="dk1"/>
                        </a:solidFill>
                        <a:latin typeface="+mn-lt"/>
                        <a:ea typeface="+mn-ea"/>
                        <a:cs typeface="+mn-cs"/>
                      </a:endParaRPr>
                    </a:p>
                  </a:txBody>
                  <a:tcPr/>
                </a:tc>
                <a:tc>
                  <a:txBody>
                    <a:bodyPr/>
                    <a:lstStyle/>
                    <a:p>
                      <a:r>
                        <a:rPr lang="en-GB" sz="1400" dirty="0" smtClean="0"/>
                        <a:t>1</a:t>
                      </a:r>
                      <a:endParaRPr lang="en-US" sz="1400" dirty="0"/>
                    </a:p>
                  </a:txBody>
                  <a:tcPr/>
                </a:tc>
                <a:tc>
                  <a:txBody>
                    <a:bodyPr/>
                    <a:lstStyle/>
                    <a:p>
                      <a:r>
                        <a:rPr lang="en-GB" sz="1400" dirty="0" smtClean="0"/>
                        <a:t>3</a:t>
                      </a:r>
                      <a:endParaRPr lang="en-US" sz="1400" dirty="0"/>
                    </a:p>
                  </a:txBody>
                  <a:tcPr/>
                </a:tc>
                <a:tc>
                  <a:txBody>
                    <a:bodyPr/>
                    <a:lstStyle/>
                    <a:p>
                      <a:r>
                        <a:rPr lang="en-GB" sz="1400" dirty="0" smtClean="0"/>
                        <a:t>Tue</a:t>
                      </a:r>
                      <a:endParaRPr lang="en-US" sz="1400" dirty="0"/>
                    </a:p>
                  </a:txBody>
                  <a:tcPr/>
                </a:tc>
                <a:tc>
                  <a:txBody>
                    <a:bodyPr/>
                    <a:lstStyle/>
                    <a:p>
                      <a:r>
                        <a:rPr lang="en-GB" sz="1400" dirty="0" smtClean="0"/>
                        <a:t>01</a:t>
                      </a:r>
                      <a:endParaRPr lang="en-US" sz="1400" dirty="0"/>
                    </a:p>
                  </a:txBody>
                  <a:tcPr/>
                </a:tc>
                <a:tc>
                  <a:txBody>
                    <a:bodyPr/>
                    <a:lstStyle/>
                    <a:p>
                      <a:r>
                        <a:rPr lang="en-GB" sz="1400" dirty="0" smtClean="0"/>
                        <a:t>Jan</a:t>
                      </a:r>
                    </a:p>
                  </a:txBody>
                  <a:tcPr/>
                </a:tc>
                <a:tc>
                  <a:txBody>
                    <a:bodyPr/>
                    <a:lstStyle/>
                    <a:p>
                      <a:r>
                        <a:rPr lang="en-GB" sz="1400" dirty="0" smtClean="0"/>
                        <a:t>2016</a:t>
                      </a:r>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20130102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01-02-2016</a:t>
                      </a:r>
                      <a:endParaRPr lang="en-US" sz="1400" kern="1200" dirty="0">
                        <a:solidFill>
                          <a:schemeClr val="dk1"/>
                        </a:solidFill>
                        <a:latin typeface="+mn-lt"/>
                        <a:ea typeface="+mn-ea"/>
                        <a:cs typeface="+mn-cs"/>
                      </a:endParaRPr>
                    </a:p>
                  </a:txBody>
                  <a:tcPr/>
                </a:tc>
                <a:tc>
                  <a:txBody>
                    <a:bodyPr/>
                    <a:lstStyle/>
                    <a:p>
                      <a:r>
                        <a:rPr lang="en-GB" sz="1400" dirty="0" smtClean="0"/>
                        <a:t>2</a:t>
                      </a:r>
                      <a:endParaRPr lang="en-US" sz="1400" dirty="0"/>
                    </a:p>
                  </a:txBody>
                  <a:tcPr/>
                </a:tc>
                <a:tc>
                  <a:txBody>
                    <a:bodyPr/>
                    <a:lstStyle/>
                    <a:p>
                      <a:r>
                        <a:rPr lang="en-GB" sz="1400" dirty="0" smtClean="0"/>
                        <a:t>4</a:t>
                      </a:r>
                      <a:endParaRPr lang="en-US" sz="1400" dirty="0"/>
                    </a:p>
                  </a:txBody>
                  <a:tcPr/>
                </a:tc>
                <a:tc>
                  <a:txBody>
                    <a:bodyPr/>
                    <a:lstStyle/>
                    <a:p>
                      <a:r>
                        <a:rPr lang="en-GB" sz="1400" dirty="0" smtClean="0"/>
                        <a:t>Wed</a:t>
                      </a:r>
                      <a:endParaRPr lang="en-US" sz="1400" dirty="0"/>
                    </a:p>
                  </a:txBody>
                  <a:tcPr/>
                </a:tc>
                <a:tc>
                  <a:txBody>
                    <a:bodyPr/>
                    <a:lstStyle/>
                    <a:p>
                      <a:r>
                        <a:rPr lang="en-GB" sz="1400" dirty="0" smtClean="0"/>
                        <a:t>01</a:t>
                      </a:r>
                      <a:endParaRPr lang="en-US" sz="1400" dirty="0"/>
                    </a:p>
                  </a:txBody>
                  <a:tcPr/>
                </a:tc>
                <a:tc>
                  <a:txBody>
                    <a:bodyPr/>
                    <a:lstStyle/>
                    <a:p>
                      <a:r>
                        <a:rPr lang="en-GB" sz="1400" dirty="0" smtClean="0"/>
                        <a:t>Jan</a:t>
                      </a:r>
                      <a:endParaRPr lang="en-US" sz="1400" dirty="0"/>
                    </a:p>
                  </a:txBody>
                  <a:tcPr/>
                </a:tc>
                <a:tc>
                  <a:txBody>
                    <a:bodyPr/>
                    <a:lstStyle/>
                    <a:p>
                      <a:r>
                        <a:rPr lang="en-GB" sz="1400" dirty="0" smtClean="0"/>
                        <a:t>2016</a:t>
                      </a:r>
                      <a:endParaRPr lang="en-US" sz="1400" dirty="0"/>
                    </a:p>
                  </a:txBody>
                  <a:tcPr/>
                </a:tc>
                <a:extLst>
                  <a:ext uri="{0D108BD9-81ED-4DB2-BD59-A6C34878D82A}">
                    <a16:rowId xmlns:a16="http://schemas.microsoft.com/office/drawing/2014/main" val="10003"/>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20130103</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01-03-2016</a:t>
                      </a:r>
                      <a:endParaRPr lang="en-US" sz="1400" kern="1200" dirty="0">
                        <a:solidFill>
                          <a:schemeClr val="dk1"/>
                        </a:solidFill>
                        <a:latin typeface="+mn-lt"/>
                        <a:ea typeface="+mn-ea"/>
                        <a:cs typeface="+mn-cs"/>
                      </a:endParaRPr>
                    </a:p>
                  </a:txBody>
                  <a:tcPr/>
                </a:tc>
                <a:tc>
                  <a:txBody>
                    <a:bodyPr/>
                    <a:lstStyle/>
                    <a:p>
                      <a:r>
                        <a:rPr lang="en-GB" sz="1400" dirty="0" smtClean="0"/>
                        <a:t>3</a:t>
                      </a:r>
                      <a:endParaRPr lang="en-US" sz="1400" dirty="0"/>
                    </a:p>
                  </a:txBody>
                  <a:tcPr/>
                </a:tc>
                <a:tc>
                  <a:txBody>
                    <a:bodyPr/>
                    <a:lstStyle/>
                    <a:p>
                      <a:r>
                        <a:rPr lang="en-GB" sz="1400" dirty="0" smtClean="0"/>
                        <a:t>5</a:t>
                      </a:r>
                      <a:endParaRPr lang="en-US" sz="1400" dirty="0"/>
                    </a:p>
                  </a:txBody>
                  <a:tcPr/>
                </a:tc>
                <a:tc>
                  <a:txBody>
                    <a:bodyPr/>
                    <a:lstStyle/>
                    <a:p>
                      <a:r>
                        <a:rPr lang="en-GB" sz="1400" dirty="0" smtClean="0"/>
                        <a:t>Thu</a:t>
                      </a:r>
                      <a:endParaRPr lang="en-US" sz="1400" dirty="0"/>
                    </a:p>
                  </a:txBody>
                  <a:tcPr/>
                </a:tc>
                <a:tc>
                  <a:txBody>
                    <a:bodyPr/>
                    <a:lstStyle/>
                    <a:p>
                      <a:r>
                        <a:rPr lang="en-GB" sz="1400" dirty="0" smtClean="0"/>
                        <a:t>01</a:t>
                      </a:r>
                      <a:endParaRPr lang="en-US" sz="1400" dirty="0"/>
                    </a:p>
                  </a:txBody>
                  <a:tcPr/>
                </a:tc>
                <a:tc>
                  <a:txBody>
                    <a:bodyPr/>
                    <a:lstStyle/>
                    <a:p>
                      <a:r>
                        <a:rPr lang="en-GB" sz="1400" dirty="0" smtClean="0"/>
                        <a:t>Jan</a:t>
                      </a:r>
                      <a:endParaRPr lang="en-US" sz="1400" dirty="0"/>
                    </a:p>
                  </a:txBody>
                  <a:tcPr/>
                </a:tc>
                <a:tc>
                  <a:txBody>
                    <a:bodyPr/>
                    <a:lstStyle/>
                    <a:p>
                      <a:r>
                        <a:rPr lang="en-GB" sz="1400" dirty="0" smtClean="0"/>
                        <a:t>2016</a:t>
                      </a:r>
                      <a:endParaRPr lang="en-US" sz="1400" dirty="0"/>
                    </a:p>
                  </a:txBody>
                  <a:tcPr/>
                </a:tc>
                <a:extLst>
                  <a:ext uri="{0D108BD9-81ED-4DB2-BD59-A6C34878D82A}">
                    <a16:rowId xmlns:a16="http://schemas.microsoft.com/office/drawing/2014/main" val="10004"/>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20130104</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01-04-2016</a:t>
                      </a:r>
                      <a:endParaRPr lang="en-US" sz="1400" kern="1200" dirty="0">
                        <a:solidFill>
                          <a:schemeClr val="dk1"/>
                        </a:solidFill>
                        <a:latin typeface="+mn-lt"/>
                        <a:ea typeface="+mn-ea"/>
                        <a:cs typeface="+mn-cs"/>
                      </a:endParaRPr>
                    </a:p>
                  </a:txBody>
                  <a:tcPr/>
                </a:tc>
                <a:tc>
                  <a:txBody>
                    <a:bodyPr/>
                    <a:lstStyle/>
                    <a:p>
                      <a:r>
                        <a:rPr lang="en-GB" sz="1400" dirty="0" smtClean="0"/>
                        <a:t>4</a:t>
                      </a:r>
                      <a:endParaRPr lang="en-US" sz="1400" dirty="0"/>
                    </a:p>
                  </a:txBody>
                  <a:tcPr/>
                </a:tc>
                <a:tc>
                  <a:txBody>
                    <a:bodyPr/>
                    <a:lstStyle/>
                    <a:p>
                      <a:r>
                        <a:rPr lang="en-GB" sz="1400" dirty="0" smtClean="0"/>
                        <a:t>6</a:t>
                      </a:r>
                      <a:endParaRPr lang="en-US" sz="1400" dirty="0"/>
                    </a:p>
                  </a:txBody>
                  <a:tcPr/>
                </a:tc>
                <a:tc>
                  <a:txBody>
                    <a:bodyPr/>
                    <a:lstStyle/>
                    <a:p>
                      <a:r>
                        <a:rPr lang="en-GB" sz="1400" dirty="0" smtClean="0"/>
                        <a:t>Fri</a:t>
                      </a:r>
                      <a:endParaRPr lang="en-US" sz="1400" dirty="0"/>
                    </a:p>
                  </a:txBody>
                  <a:tcPr/>
                </a:tc>
                <a:tc>
                  <a:txBody>
                    <a:bodyPr/>
                    <a:lstStyle/>
                    <a:p>
                      <a:r>
                        <a:rPr lang="en-GB" sz="1400" dirty="0" smtClean="0"/>
                        <a:t>01</a:t>
                      </a:r>
                      <a:endParaRPr lang="en-US" sz="1400" dirty="0"/>
                    </a:p>
                  </a:txBody>
                  <a:tcPr/>
                </a:tc>
                <a:tc>
                  <a:txBody>
                    <a:bodyPr/>
                    <a:lstStyle/>
                    <a:p>
                      <a:r>
                        <a:rPr lang="en-GB" sz="1400" dirty="0" smtClean="0"/>
                        <a:t>Jan</a:t>
                      </a:r>
                      <a:endParaRPr lang="en-US" sz="1400" dirty="0"/>
                    </a:p>
                  </a:txBody>
                  <a:tcPr/>
                </a:tc>
                <a:tc>
                  <a:txBody>
                    <a:bodyPr/>
                    <a:lstStyle/>
                    <a:p>
                      <a:r>
                        <a:rPr lang="en-GB" sz="1400" dirty="0" smtClean="0"/>
                        <a:t>2016</a:t>
                      </a:r>
                      <a:endParaRPr lang="en-US" sz="1400" dirty="0"/>
                    </a:p>
                  </a:txBody>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2817242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9b5bb1ef-572d-4552-8b8a-f1d33e5bad8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Self-Referencing Dimension Tables</a:t>
            </a:r>
            <a:endParaRPr lang="en-GB" dirty="0"/>
          </a:p>
        </p:txBody>
      </p:sp>
      <p:graphicFrame>
        <p:nvGraphicFramePr>
          <p:cNvPr id="4" name="Content Placeholder 1" descr="The Self Referencing table shows folumns for EmployeeKey, EmployeeAltKey, EmployeeName  and ManagerKey." title="Self Referncing Table"/>
          <p:cNvGraphicFramePr>
            <a:graphicFrameLocks/>
          </p:cNvGraphicFramePr>
          <p:nvPr>
            <p:extLst>
              <p:ext uri="{D42A27DB-BD31-4B8C-83A1-F6EECF244321}">
                <p14:modId xmlns:p14="http://schemas.microsoft.com/office/powerpoint/2010/main" val="1099489588"/>
              </p:ext>
            </p:extLst>
          </p:nvPr>
        </p:nvGraphicFramePr>
        <p:xfrm>
          <a:off x="478241" y="1322960"/>
          <a:ext cx="8023734" cy="1788160"/>
        </p:xfrm>
        <a:graphic>
          <a:graphicData uri="http://schemas.openxmlformats.org/drawingml/2006/table">
            <a:tbl>
              <a:tblPr firstRow="1" bandRow="1">
                <a:tableStyleId>{21E4AEA4-8DFA-4A89-87EB-49C32662AFE0}</a:tableStyleId>
              </a:tblPr>
              <a:tblGrid>
                <a:gridCol w="1863982">
                  <a:extLst>
                    <a:ext uri="{9D8B030D-6E8A-4147-A177-3AD203B41FA5}">
                      <a16:colId xmlns:a16="http://schemas.microsoft.com/office/drawing/2014/main" val="20000"/>
                    </a:ext>
                  </a:extLst>
                </a:gridCol>
                <a:gridCol w="2207248">
                  <a:extLst>
                    <a:ext uri="{9D8B030D-6E8A-4147-A177-3AD203B41FA5}">
                      <a16:colId xmlns:a16="http://schemas.microsoft.com/office/drawing/2014/main" val="20001"/>
                    </a:ext>
                  </a:extLst>
                </a:gridCol>
                <a:gridCol w="2034324">
                  <a:extLst>
                    <a:ext uri="{9D8B030D-6E8A-4147-A177-3AD203B41FA5}">
                      <a16:colId xmlns:a16="http://schemas.microsoft.com/office/drawing/2014/main" val="20002"/>
                    </a:ext>
                  </a:extLst>
                </a:gridCol>
                <a:gridCol w="1918180">
                  <a:extLst>
                    <a:ext uri="{9D8B030D-6E8A-4147-A177-3AD203B41FA5}">
                      <a16:colId xmlns:a16="http://schemas.microsoft.com/office/drawing/2014/main" val="20003"/>
                    </a:ext>
                  </a:extLst>
                </a:gridCol>
              </a:tblGrid>
              <a:tr h="215963">
                <a:tc>
                  <a:txBody>
                    <a:bodyPr/>
                    <a:lstStyle/>
                    <a:p>
                      <a:r>
                        <a:rPr lang="en-GB" sz="1400" b="1" kern="1200" dirty="0" smtClean="0">
                          <a:solidFill>
                            <a:schemeClr val="lt1"/>
                          </a:solidFill>
                          <a:latin typeface="+mn-lt"/>
                          <a:ea typeface="+mn-ea"/>
                          <a:cs typeface="+mn-cs"/>
                        </a:rPr>
                        <a:t>EmployeeKey</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EmployeeAltKey</a:t>
                      </a:r>
                      <a:endParaRPr lang="en-US" sz="1400" b="1" kern="1200" dirty="0">
                        <a:solidFill>
                          <a:schemeClr val="lt1"/>
                        </a:solidFill>
                        <a:latin typeface="+mn-lt"/>
                        <a:ea typeface="+mn-ea"/>
                        <a:cs typeface="+mn-cs"/>
                      </a:endParaRPr>
                    </a:p>
                  </a:txBody>
                  <a:tcPr/>
                </a:tc>
                <a:tc>
                  <a:txBody>
                    <a:bodyPr/>
                    <a:lstStyle/>
                    <a:p>
                      <a:r>
                        <a:rPr lang="en-GB" sz="1400" dirty="0" smtClean="0"/>
                        <a:t>EmployeeName</a:t>
                      </a:r>
                      <a:endParaRPr lang="en-US" sz="1400" dirty="0"/>
                    </a:p>
                  </a:txBody>
                  <a:tcPr/>
                </a:tc>
                <a:tc>
                  <a:txBody>
                    <a:bodyPr/>
                    <a:lstStyle/>
                    <a:p>
                      <a:r>
                        <a:rPr lang="en-GB" sz="1400" dirty="0" smtClean="0"/>
                        <a:t>ManagerKey</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1000</a:t>
                      </a:r>
                      <a:endParaRPr lang="en-US" sz="1400" kern="1200" dirty="0">
                        <a:solidFill>
                          <a:schemeClr val="dk1"/>
                        </a:solidFill>
                        <a:latin typeface="+mn-lt"/>
                        <a:ea typeface="+mn-ea"/>
                        <a:cs typeface="+mn-cs"/>
                      </a:endParaRPr>
                    </a:p>
                  </a:txBody>
                  <a:tcPr/>
                </a:tc>
                <a:tc>
                  <a:txBody>
                    <a:bodyPr/>
                    <a:lstStyle/>
                    <a:p>
                      <a:r>
                        <a:rPr lang="en-GB" sz="1400" dirty="0" smtClean="0"/>
                        <a:t>Kim Abercrombie</a:t>
                      </a:r>
                      <a:endParaRPr lang="en-US" sz="1400" dirty="0"/>
                    </a:p>
                  </a:txBody>
                  <a:tcPr/>
                </a:tc>
                <a:tc>
                  <a:txBody>
                    <a:bodyPr/>
                    <a:lstStyle/>
                    <a:p>
                      <a:r>
                        <a:rPr lang="en-GB" sz="1400" dirty="0" smtClean="0"/>
                        <a:t>NULL</a:t>
                      </a:r>
                      <a:endParaRPr lang="en-US" sz="1400"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1001</a:t>
                      </a:r>
                      <a:endParaRPr lang="en-US" sz="1400" kern="1200" dirty="0">
                        <a:solidFill>
                          <a:schemeClr val="dk1"/>
                        </a:solidFill>
                        <a:latin typeface="+mn-lt"/>
                        <a:ea typeface="+mn-ea"/>
                        <a:cs typeface="+mn-cs"/>
                      </a:endParaRPr>
                    </a:p>
                  </a:txBody>
                  <a:tcPr/>
                </a:tc>
                <a:tc>
                  <a:txBody>
                    <a:bodyPr/>
                    <a:lstStyle/>
                    <a:p>
                      <a:r>
                        <a:rPr lang="en-GB" sz="1400" dirty="0" smtClean="0"/>
                        <a:t>Kamil Amireh</a:t>
                      </a:r>
                      <a:endParaRPr lang="en-US" sz="1400" dirty="0"/>
                    </a:p>
                  </a:txBody>
                  <a:tcPr/>
                </a:tc>
                <a:tc>
                  <a:txBody>
                    <a:bodyPr/>
                    <a:lstStyle/>
                    <a:p>
                      <a:r>
                        <a:rPr lang="en-GB" sz="1400" dirty="0" smtClean="0"/>
                        <a:t>1</a:t>
                      </a:r>
                      <a:endParaRPr lang="en-US" sz="1400" dirty="0"/>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3</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1002</a:t>
                      </a:r>
                      <a:endParaRPr lang="en-US" sz="1400" kern="1200" dirty="0">
                        <a:solidFill>
                          <a:schemeClr val="dk1"/>
                        </a:solidFill>
                        <a:latin typeface="+mn-lt"/>
                        <a:ea typeface="+mn-ea"/>
                        <a:cs typeface="+mn-cs"/>
                      </a:endParaRPr>
                    </a:p>
                  </a:txBody>
                  <a:tcPr/>
                </a:tc>
                <a:tc>
                  <a:txBody>
                    <a:bodyPr/>
                    <a:lstStyle/>
                    <a:p>
                      <a:r>
                        <a:rPr lang="en-GB" sz="1400" dirty="0" smtClean="0"/>
                        <a:t>Cesar Garcia</a:t>
                      </a:r>
                      <a:endParaRPr lang="en-US" sz="1400" dirty="0"/>
                    </a:p>
                  </a:txBody>
                  <a:tcPr/>
                </a:tc>
                <a:tc>
                  <a:txBody>
                    <a:bodyPr/>
                    <a:lstStyle/>
                    <a:p>
                      <a:r>
                        <a:rPr lang="en-GB" sz="1400" dirty="0" smtClean="0"/>
                        <a:t>1</a:t>
                      </a:r>
                      <a:endParaRPr lang="en-US" sz="1400" dirty="0"/>
                    </a:p>
                  </a:txBody>
                  <a:tcPr/>
                </a:tc>
                <a:extLst>
                  <a:ext uri="{0D108BD9-81ED-4DB2-BD59-A6C34878D82A}">
                    <a16:rowId xmlns:a16="http://schemas.microsoft.com/office/drawing/2014/main" val="10003"/>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4</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1003</a:t>
                      </a:r>
                      <a:endParaRPr lang="en-US" sz="1400" kern="1200" dirty="0">
                        <a:solidFill>
                          <a:schemeClr val="dk1"/>
                        </a:solidFill>
                        <a:latin typeface="+mn-lt"/>
                        <a:ea typeface="+mn-ea"/>
                        <a:cs typeface="+mn-cs"/>
                      </a:endParaRPr>
                    </a:p>
                  </a:txBody>
                  <a:tcPr/>
                </a:tc>
                <a:tc>
                  <a:txBody>
                    <a:bodyPr/>
                    <a:lstStyle/>
                    <a:p>
                      <a:r>
                        <a:rPr lang="en-GB" sz="1400" dirty="0" smtClean="0"/>
                        <a:t>Jeff Hay</a:t>
                      </a:r>
                      <a:endParaRPr lang="en-US" sz="1400" dirty="0"/>
                    </a:p>
                  </a:txBody>
                  <a:tcPr/>
                </a:tc>
                <a:tc>
                  <a:txBody>
                    <a:bodyPr/>
                    <a:lstStyle/>
                    <a:p>
                      <a:r>
                        <a:rPr lang="en-GB" sz="1400" dirty="0" smtClean="0"/>
                        <a:t>2</a:t>
                      </a:r>
                      <a:endParaRPr lang="en-US" sz="1400" dirty="0"/>
                    </a:p>
                  </a:txBody>
                  <a:tcPr/>
                </a:tc>
                <a:extLst>
                  <a:ext uri="{0D108BD9-81ED-4DB2-BD59-A6C34878D82A}">
                    <a16:rowId xmlns:a16="http://schemas.microsoft.com/office/drawing/2014/main" val="10004"/>
                  </a:ext>
                </a:extLst>
              </a:tr>
            </a:tbl>
          </a:graphicData>
        </a:graphic>
      </p:graphicFrame>
      <p:sp>
        <p:nvSpPr>
          <p:cNvPr id="5" name="TextBox 4"/>
          <p:cNvSpPr txBox="1"/>
          <p:nvPr/>
        </p:nvSpPr>
        <p:spPr>
          <a:xfrm>
            <a:off x="1906621" y="3754876"/>
            <a:ext cx="6595354" cy="2246769"/>
          </a:xfrm>
          <a:prstGeom prst="rect">
            <a:avLst/>
          </a:prstGeom>
          <a:noFill/>
          <a:ln>
            <a:solidFill>
              <a:schemeClr val="dk1"/>
            </a:solidFill>
          </a:ln>
        </p:spPr>
        <p:txBody>
          <a:bodyPr wrap="square" rtlCol="0">
            <a:spAutoFit/>
          </a:bodyPr>
          <a:lstStyle/>
          <a:p>
            <a:pPr lvl="0"/>
            <a:r>
              <a:rPr lang="en-GB" sz="2000" b="0" dirty="0">
                <a:solidFill>
                  <a:srgbClr val="000000"/>
                </a:solidFill>
              </a:rPr>
              <a:t>Kim Abercrombie   1st Level Manager</a:t>
            </a:r>
          </a:p>
          <a:p>
            <a:pPr lvl="1"/>
            <a:endParaRPr lang="en-GB" sz="2000" b="0" dirty="0">
              <a:solidFill>
                <a:srgbClr val="000000"/>
              </a:solidFill>
            </a:endParaRPr>
          </a:p>
          <a:p>
            <a:pPr lvl="1"/>
            <a:r>
              <a:rPr lang="en-GB" sz="2000" b="0" dirty="0">
                <a:solidFill>
                  <a:srgbClr val="000000"/>
                </a:solidFill>
              </a:rPr>
              <a:t>Kamil Amireh   2nd Level Manager                                           </a:t>
            </a:r>
          </a:p>
          <a:p>
            <a:pPr lvl="2"/>
            <a:endParaRPr lang="en-GB" sz="2000" b="0" dirty="0">
              <a:solidFill>
                <a:srgbClr val="000000"/>
              </a:solidFill>
            </a:endParaRPr>
          </a:p>
          <a:p>
            <a:pPr lvl="2"/>
            <a:r>
              <a:rPr lang="en-GB" sz="2000" b="0" dirty="0">
                <a:solidFill>
                  <a:srgbClr val="000000"/>
                </a:solidFill>
              </a:rPr>
              <a:t>Jeff Hay      3rd Level (Employee)</a:t>
            </a:r>
          </a:p>
          <a:p>
            <a:pPr lvl="1"/>
            <a:endParaRPr lang="en-GB" sz="2000" b="0" dirty="0">
              <a:solidFill>
                <a:srgbClr val="000000"/>
              </a:solidFill>
            </a:endParaRPr>
          </a:p>
          <a:p>
            <a:pPr lvl="1"/>
            <a:r>
              <a:rPr lang="en-GB" sz="2000" b="0" dirty="0">
                <a:solidFill>
                  <a:srgbClr val="000000"/>
                </a:solidFill>
              </a:rPr>
              <a:t>Cesar Garcia    2nd Level Manager</a:t>
            </a:r>
            <a:endParaRPr lang="en-US" sz="2000" b="0" dirty="0">
              <a:solidFill>
                <a:srgbClr val="000000"/>
              </a:solidFill>
            </a:endParaRPr>
          </a:p>
        </p:txBody>
      </p:sp>
      <p:cxnSp>
        <p:nvCxnSpPr>
          <p:cNvPr id="6" name="Straight Arrow Connector 5"/>
          <p:cNvCxnSpPr/>
          <p:nvPr/>
        </p:nvCxnSpPr>
        <p:spPr bwMode="auto">
          <a:xfrm>
            <a:off x="5194570" y="3111120"/>
            <a:ext cx="9728" cy="643756"/>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7" name="Elbow Connector 6"/>
          <p:cNvCxnSpPr/>
          <p:nvPr/>
        </p:nvCxnSpPr>
        <p:spPr bwMode="auto">
          <a:xfrm rot="16200000" flipH="1">
            <a:off x="2907845" y="4694332"/>
            <a:ext cx="384078" cy="369651"/>
          </a:xfrm>
          <a:prstGeom prst="bentConnector3">
            <a:avLst>
              <a:gd name="adj1" fmla="val 50000"/>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8" name="Elbow Connector 7"/>
          <p:cNvCxnSpPr/>
          <p:nvPr/>
        </p:nvCxnSpPr>
        <p:spPr bwMode="auto">
          <a:xfrm rot="16200000" flipH="1">
            <a:off x="2538193" y="4089595"/>
            <a:ext cx="384078" cy="369651"/>
          </a:xfrm>
          <a:prstGeom prst="bentConnector3">
            <a:avLst>
              <a:gd name="adj1" fmla="val 50000"/>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a:outerShdw dist="35921" dir="2700000" algn="ctr" rotWithShape="0">
              <a:srgbClr val="AFAFAF"/>
            </a:outerShdw>
          </a:effectLst>
        </p:spPr>
      </p:cxnSp>
      <p:cxnSp>
        <p:nvCxnSpPr>
          <p:cNvPr id="9" name="Elbow Connector 8"/>
          <p:cNvCxnSpPr/>
          <p:nvPr/>
        </p:nvCxnSpPr>
        <p:spPr bwMode="auto">
          <a:xfrm rot="16200000" flipH="1">
            <a:off x="1571496" y="4720421"/>
            <a:ext cx="1506568" cy="230488"/>
          </a:xfrm>
          <a:prstGeom prst="bentConnector3">
            <a:avLst>
              <a:gd name="adj1" fmla="val 50000"/>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triangle"/>
          </a:ln>
          <a:effectLst>
            <a:outerShdw dist="35921" dir="2700000" algn="ctr" rotWithShape="0">
              <a:srgbClr val="AFAFAF"/>
            </a:outerShdw>
          </a:effectLst>
        </p:spPr>
      </p:cxnSp>
    </p:spTree>
    <p:custDataLst>
      <p:tags r:id="rId1"/>
    </p:custDataLst>
    <p:extLst>
      <p:ext uri="{BB962C8B-B14F-4D97-AF65-F5344CB8AC3E}">
        <p14:creationId xmlns:p14="http://schemas.microsoft.com/office/powerpoint/2010/main" val="3068004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b705abce-5a7b-43da-a4c7-be65becddd5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Junk Dimensions</a:t>
            </a:r>
            <a:endParaRPr lang="en-GB" dirty="0"/>
          </a:p>
        </p:txBody>
      </p:sp>
      <p:sp>
        <p:nvSpPr>
          <p:cNvPr id="4" name="Content Placeholder 2"/>
          <p:cNvSpPr txBox="1">
            <a:spLocks/>
          </p:cNvSpPr>
          <p:nvPr/>
        </p:nvSpPr>
        <p:spPr>
          <a:xfrm>
            <a:off x="458788" y="4953485"/>
            <a:ext cx="8119156" cy="1771669"/>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Combine low-cardinality attributes that don’t belong in existing dimensions into a junk dimension</a:t>
            </a:r>
          </a:p>
          <a:p>
            <a:pPr lvl="0"/>
            <a:r>
              <a:rPr lang="en-GB" b="0" kern="0" dirty="0">
                <a:solidFill>
                  <a:srgbClr val="000000"/>
                </a:solidFill>
              </a:rPr>
              <a:t>Avoids creating many small dimension tables</a:t>
            </a:r>
            <a:endParaRPr lang="en-US" b="0" kern="0" dirty="0">
              <a:solidFill>
                <a:srgbClr val="000000"/>
              </a:solidFill>
            </a:endParaRPr>
          </a:p>
        </p:txBody>
      </p:sp>
      <p:graphicFrame>
        <p:nvGraphicFramePr>
          <p:cNvPr id="5" name="Content Placeholder 1" descr="The Junk Dimensions table shows columns for JunkKey, OutOfStockFlag, FreeShippingFlag and CreditOrDebit." title="Junk Dimensions Table"/>
          <p:cNvGraphicFramePr>
            <a:graphicFrameLocks/>
          </p:cNvGraphicFramePr>
          <p:nvPr>
            <p:extLst>
              <p:ext uri="{D42A27DB-BD31-4B8C-83A1-F6EECF244321}">
                <p14:modId xmlns:p14="http://schemas.microsoft.com/office/powerpoint/2010/main" val="3234117274"/>
              </p:ext>
            </p:extLst>
          </p:nvPr>
        </p:nvGraphicFramePr>
        <p:xfrm>
          <a:off x="478241" y="1322960"/>
          <a:ext cx="7498189" cy="3271520"/>
        </p:xfrm>
        <a:graphic>
          <a:graphicData uri="http://schemas.openxmlformats.org/drawingml/2006/table">
            <a:tbl>
              <a:tblPr firstRow="1" bandRow="1">
                <a:tableStyleId>{21E4AEA4-8DFA-4A89-87EB-49C32662AFE0}</a:tableStyleId>
              </a:tblPr>
              <a:tblGrid>
                <a:gridCol w="1051243">
                  <a:extLst>
                    <a:ext uri="{9D8B030D-6E8A-4147-A177-3AD203B41FA5}">
                      <a16:colId xmlns:a16="http://schemas.microsoft.com/office/drawing/2014/main" val="20000"/>
                    </a:ext>
                  </a:extLst>
                </a:gridCol>
                <a:gridCol w="2097546">
                  <a:extLst>
                    <a:ext uri="{9D8B030D-6E8A-4147-A177-3AD203B41FA5}">
                      <a16:colId xmlns:a16="http://schemas.microsoft.com/office/drawing/2014/main" val="20001"/>
                    </a:ext>
                  </a:extLst>
                </a:gridCol>
                <a:gridCol w="1933216">
                  <a:extLst>
                    <a:ext uri="{9D8B030D-6E8A-4147-A177-3AD203B41FA5}">
                      <a16:colId xmlns:a16="http://schemas.microsoft.com/office/drawing/2014/main" val="20002"/>
                    </a:ext>
                  </a:extLst>
                </a:gridCol>
                <a:gridCol w="2416184">
                  <a:extLst>
                    <a:ext uri="{9D8B030D-6E8A-4147-A177-3AD203B41FA5}">
                      <a16:colId xmlns:a16="http://schemas.microsoft.com/office/drawing/2014/main" val="20003"/>
                    </a:ext>
                  </a:extLst>
                </a:gridCol>
              </a:tblGrid>
              <a:tr h="215963">
                <a:tc>
                  <a:txBody>
                    <a:bodyPr/>
                    <a:lstStyle/>
                    <a:p>
                      <a:r>
                        <a:rPr lang="en-GB" sz="1400" b="1" kern="1200" dirty="0" smtClean="0">
                          <a:solidFill>
                            <a:schemeClr val="lt1"/>
                          </a:solidFill>
                          <a:latin typeface="+mn-lt"/>
                          <a:ea typeface="+mn-ea"/>
                          <a:cs typeface="+mn-cs"/>
                        </a:rPr>
                        <a:t>JunkKey</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OutOfStockFlag</a:t>
                      </a:r>
                      <a:endParaRPr lang="en-US" sz="1400" b="1" kern="1200" dirty="0">
                        <a:solidFill>
                          <a:schemeClr val="lt1"/>
                        </a:solidFill>
                        <a:latin typeface="+mn-lt"/>
                        <a:ea typeface="+mn-ea"/>
                        <a:cs typeface="+mn-cs"/>
                      </a:endParaRPr>
                    </a:p>
                  </a:txBody>
                  <a:tcPr/>
                </a:tc>
                <a:tc>
                  <a:txBody>
                    <a:bodyPr/>
                    <a:lstStyle/>
                    <a:p>
                      <a:r>
                        <a:rPr lang="en-GB" sz="1400" dirty="0" smtClean="0"/>
                        <a:t>FreeShippingFlag</a:t>
                      </a:r>
                      <a:endParaRPr lang="en-US" sz="1400" dirty="0"/>
                    </a:p>
                  </a:txBody>
                  <a:tcPr/>
                </a:tc>
                <a:tc>
                  <a:txBody>
                    <a:bodyPr/>
                    <a:lstStyle/>
                    <a:p>
                      <a:r>
                        <a:rPr lang="en-GB" sz="1400" dirty="0" smtClean="0"/>
                        <a:t>CreditOrDebit</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r>
                        <a:rPr lang="en-GB" sz="1400" dirty="0" smtClean="0"/>
                        <a:t>1</a:t>
                      </a:r>
                      <a:endParaRPr lang="en-US" sz="1400" dirty="0"/>
                    </a:p>
                  </a:txBody>
                  <a:tcPr/>
                </a:tc>
                <a:tc>
                  <a:txBody>
                    <a:bodyPr/>
                    <a:lstStyle/>
                    <a:p>
                      <a:r>
                        <a:rPr lang="en-GB" sz="1400" dirty="0" smtClean="0"/>
                        <a:t>Credit</a:t>
                      </a:r>
                      <a:endParaRPr lang="en-US" sz="1400"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r>
                        <a:rPr lang="en-GB" sz="1400" dirty="0" smtClean="0"/>
                        <a:t>1</a:t>
                      </a:r>
                      <a:endParaRPr lang="en-US" sz="1400" dirty="0"/>
                    </a:p>
                  </a:txBody>
                  <a:tcPr/>
                </a:tc>
                <a:tc>
                  <a:txBody>
                    <a:bodyPr/>
                    <a:lstStyle/>
                    <a:p>
                      <a:r>
                        <a:rPr lang="en-GB" sz="1400" dirty="0" smtClean="0"/>
                        <a:t>Debit</a:t>
                      </a:r>
                      <a:endParaRPr lang="en-US" sz="1400" dirty="0"/>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3</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r>
                        <a:rPr lang="en-GB" sz="1400" dirty="0" smtClean="0"/>
                        <a:t>0</a:t>
                      </a:r>
                      <a:endParaRPr lang="en-US" sz="1400" dirty="0"/>
                    </a:p>
                  </a:txBody>
                  <a:tcPr/>
                </a:tc>
                <a:tc>
                  <a:txBody>
                    <a:bodyPr/>
                    <a:lstStyle/>
                    <a:p>
                      <a:r>
                        <a:rPr lang="en-GB" sz="1400" dirty="0" smtClean="0"/>
                        <a:t>Credit</a:t>
                      </a:r>
                      <a:endParaRPr lang="en-US" sz="1400" dirty="0"/>
                    </a:p>
                  </a:txBody>
                  <a:tcPr/>
                </a:tc>
                <a:extLst>
                  <a:ext uri="{0D108BD9-81ED-4DB2-BD59-A6C34878D82A}">
                    <a16:rowId xmlns:a16="http://schemas.microsoft.com/office/drawing/2014/main" val="10003"/>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4</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1</a:t>
                      </a:r>
                      <a:endParaRPr lang="en-US" sz="1400" kern="1200" dirty="0">
                        <a:solidFill>
                          <a:schemeClr val="dk1"/>
                        </a:solidFill>
                        <a:latin typeface="+mn-lt"/>
                        <a:ea typeface="+mn-ea"/>
                        <a:cs typeface="+mn-cs"/>
                      </a:endParaRPr>
                    </a:p>
                  </a:txBody>
                  <a:tcPr/>
                </a:tc>
                <a:tc>
                  <a:txBody>
                    <a:bodyPr/>
                    <a:lstStyle/>
                    <a:p>
                      <a:r>
                        <a:rPr lang="en-GB" sz="1400" dirty="0" smtClean="0"/>
                        <a:t>0</a:t>
                      </a:r>
                      <a:endParaRPr lang="en-US" sz="1400" dirty="0"/>
                    </a:p>
                  </a:txBody>
                  <a:tcPr/>
                </a:tc>
                <a:tc>
                  <a:txBody>
                    <a:bodyPr/>
                    <a:lstStyle/>
                    <a:p>
                      <a:r>
                        <a:rPr lang="en-GB" sz="1400" dirty="0" smtClean="0"/>
                        <a:t>Debit</a:t>
                      </a:r>
                      <a:endParaRPr lang="en-US" sz="1400" dirty="0"/>
                    </a:p>
                  </a:txBody>
                  <a:tcPr/>
                </a:tc>
                <a:extLst>
                  <a:ext uri="{0D108BD9-81ED-4DB2-BD59-A6C34878D82A}">
                    <a16:rowId xmlns:a16="http://schemas.microsoft.com/office/drawing/2014/main" val="10004"/>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5</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0</a:t>
                      </a:r>
                      <a:endParaRPr lang="en-US" sz="1400" kern="1200" dirty="0">
                        <a:solidFill>
                          <a:schemeClr val="dk1"/>
                        </a:solidFill>
                        <a:latin typeface="+mn-lt"/>
                        <a:ea typeface="+mn-ea"/>
                        <a:cs typeface="+mn-cs"/>
                      </a:endParaRPr>
                    </a:p>
                  </a:txBody>
                  <a:tcPr/>
                </a:tc>
                <a:tc>
                  <a:txBody>
                    <a:bodyPr/>
                    <a:lstStyle/>
                    <a:p>
                      <a:r>
                        <a:rPr lang="en-GB" sz="1400" dirty="0" smtClean="0"/>
                        <a:t>1</a:t>
                      </a:r>
                      <a:endParaRPr lang="en-US" sz="1400" dirty="0"/>
                    </a:p>
                  </a:txBody>
                  <a:tcPr/>
                </a:tc>
                <a:tc>
                  <a:txBody>
                    <a:bodyPr/>
                    <a:lstStyle/>
                    <a:p>
                      <a:r>
                        <a:rPr lang="en-GB" sz="1400" dirty="0" smtClean="0"/>
                        <a:t>Credit</a:t>
                      </a:r>
                      <a:endParaRPr lang="en-US" sz="1400" dirty="0"/>
                    </a:p>
                  </a:txBody>
                  <a:tcPr/>
                </a:tc>
                <a:extLst>
                  <a:ext uri="{0D108BD9-81ED-4DB2-BD59-A6C34878D82A}">
                    <a16:rowId xmlns:a16="http://schemas.microsoft.com/office/drawing/2014/main" val="10005"/>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6</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0</a:t>
                      </a:r>
                      <a:endParaRPr lang="en-US" sz="1400" kern="1200" dirty="0">
                        <a:solidFill>
                          <a:schemeClr val="dk1"/>
                        </a:solidFill>
                        <a:latin typeface="+mn-lt"/>
                        <a:ea typeface="+mn-ea"/>
                        <a:cs typeface="+mn-cs"/>
                      </a:endParaRPr>
                    </a:p>
                  </a:txBody>
                  <a:tcPr/>
                </a:tc>
                <a:tc>
                  <a:txBody>
                    <a:bodyPr/>
                    <a:lstStyle/>
                    <a:p>
                      <a:r>
                        <a:rPr lang="en-GB" sz="1400" dirty="0" smtClean="0"/>
                        <a:t>1</a:t>
                      </a:r>
                      <a:endParaRPr lang="en-US" sz="1400" dirty="0"/>
                    </a:p>
                  </a:txBody>
                  <a:tcPr/>
                </a:tc>
                <a:tc>
                  <a:txBody>
                    <a:bodyPr/>
                    <a:lstStyle/>
                    <a:p>
                      <a:r>
                        <a:rPr lang="en-GB" sz="1400" dirty="0" smtClean="0"/>
                        <a:t>Debit</a:t>
                      </a:r>
                      <a:endParaRPr lang="en-US" sz="1400" dirty="0"/>
                    </a:p>
                  </a:txBody>
                  <a:tcPr/>
                </a:tc>
                <a:extLst>
                  <a:ext uri="{0D108BD9-81ED-4DB2-BD59-A6C34878D82A}">
                    <a16:rowId xmlns:a16="http://schemas.microsoft.com/office/drawing/2014/main" val="10006"/>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7</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0</a:t>
                      </a:r>
                      <a:endParaRPr lang="en-US" sz="1400" kern="1200" dirty="0">
                        <a:solidFill>
                          <a:schemeClr val="dk1"/>
                        </a:solidFill>
                        <a:latin typeface="+mn-lt"/>
                        <a:ea typeface="+mn-ea"/>
                        <a:cs typeface="+mn-cs"/>
                      </a:endParaRPr>
                    </a:p>
                  </a:txBody>
                  <a:tcPr/>
                </a:tc>
                <a:tc>
                  <a:txBody>
                    <a:bodyPr/>
                    <a:lstStyle/>
                    <a:p>
                      <a:r>
                        <a:rPr lang="en-GB" sz="1400" dirty="0" smtClean="0"/>
                        <a:t>0</a:t>
                      </a:r>
                      <a:endParaRPr lang="en-US" sz="1400" dirty="0"/>
                    </a:p>
                  </a:txBody>
                  <a:tcPr/>
                </a:tc>
                <a:tc>
                  <a:txBody>
                    <a:bodyPr/>
                    <a:lstStyle/>
                    <a:p>
                      <a:r>
                        <a:rPr lang="en-GB" sz="1400" dirty="0" smtClean="0"/>
                        <a:t>Credit</a:t>
                      </a:r>
                      <a:endParaRPr lang="en-US" sz="1400" dirty="0"/>
                    </a:p>
                  </a:txBody>
                  <a:tcPr/>
                </a:tc>
                <a:extLst>
                  <a:ext uri="{0D108BD9-81ED-4DB2-BD59-A6C34878D82A}">
                    <a16:rowId xmlns:a16="http://schemas.microsoft.com/office/drawing/2014/main" val="10007"/>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8</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0</a:t>
                      </a:r>
                      <a:endParaRPr lang="en-US" sz="1400" kern="1200" dirty="0">
                        <a:solidFill>
                          <a:schemeClr val="dk1"/>
                        </a:solidFill>
                        <a:latin typeface="+mn-lt"/>
                        <a:ea typeface="+mn-ea"/>
                        <a:cs typeface="+mn-cs"/>
                      </a:endParaRPr>
                    </a:p>
                  </a:txBody>
                  <a:tcPr/>
                </a:tc>
                <a:tc>
                  <a:txBody>
                    <a:bodyPr/>
                    <a:lstStyle/>
                    <a:p>
                      <a:r>
                        <a:rPr lang="en-GB" sz="1400" dirty="0" smtClean="0"/>
                        <a:t>0</a:t>
                      </a:r>
                      <a:endParaRPr lang="en-US" sz="1400" dirty="0"/>
                    </a:p>
                  </a:txBody>
                  <a:tcPr/>
                </a:tc>
                <a:tc>
                  <a:txBody>
                    <a:bodyPr/>
                    <a:lstStyle/>
                    <a:p>
                      <a:r>
                        <a:rPr lang="en-GB" sz="1400" dirty="0" smtClean="0"/>
                        <a:t>Debit</a:t>
                      </a:r>
                      <a:endParaRPr lang="en-US" sz="1400" dirty="0"/>
                    </a:p>
                  </a:txBody>
                  <a:tcPr/>
                </a:tc>
                <a:extLst>
                  <a:ext uri="{0D108BD9-81ED-4DB2-BD59-A6C34878D82A}">
                    <a16:rowId xmlns:a16="http://schemas.microsoft.com/office/drawing/2014/main" val="10008"/>
                  </a:ext>
                </a:extLst>
              </a:tr>
            </a:tbl>
          </a:graphicData>
        </a:graphic>
      </p:graphicFrame>
    </p:spTree>
    <p:custDataLst>
      <p:tags r:id="rId1"/>
    </p:custDataLst>
    <p:extLst>
      <p:ext uri="{BB962C8B-B14F-4D97-AF65-F5344CB8AC3E}">
        <p14:creationId xmlns:p14="http://schemas.microsoft.com/office/powerpoint/2010/main" val="20829277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Designing Fact Tables</a:t>
            </a:r>
            <a:endParaRPr lang="en-GB" dirty="0"/>
          </a:p>
        </p:txBody>
      </p:sp>
      <p:sp>
        <p:nvSpPr>
          <p:cNvPr id="3" name="Text Placeholder 2"/>
          <p:cNvSpPr>
            <a:spLocks noGrp="1"/>
          </p:cNvSpPr>
          <p:nvPr>
            <p:ph type="body" idx="1"/>
          </p:nvPr>
        </p:nvSpPr>
        <p:spPr/>
        <p:txBody>
          <a:bodyPr/>
          <a:lstStyle/>
          <a:p>
            <a:r>
              <a:rPr lang="en-GB" dirty="0" smtClean="0"/>
              <a:t>Fact Table Columns
Types of Measure
Types of Fact Table</a:t>
            </a:r>
            <a:endParaRPr lang="en-GB" dirty="0"/>
          </a:p>
        </p:txBody>
      </p:sp>
    </p:spTree>
    <p:custDataLst>
      <p:tags r:id="rId1"/>
    </p:custDataLst>
    <p:extLst>
      <p:ext uri="{BB962C8B-B14F-4D97-AF65-F5344CB8AC3E}">
        <p14:creationId xmlns:p14="http://schemas.microsoft.com/office/powerpoint/2010/main" val="28165788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Fact Table Columns</a:t>
            </a:r>
            <a:endParaRPr lang="en-GB" dirty="0"/>
          </a:p>
        </p:txBody>
      </p:sp>
      <p:sp>
        <p:nvSpPr>
          <p:cNvPr id="4" name="Content Placeholder 2"/>
          <p:cNvSpPr txBox="1">
            <a:spLocks/>
          </p:cNvSpPr>
          <p:nvPr/>
        </p:nvSpPr>
        <p:spPr>
          <a:xfrm>
            <a:off x="458788" y="995814"/>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Dimension Keys</a:t>
            </a:r>
          </a:p>
          <a:p>
            <a:pPr lvl="0"/>
            <a:endParaRPr lang="en-GB" b="0" kern="0" dirty="0">
              <a:solidFill>
                <a:srgbClr val="000000"/>
              </a:solidFill>
            </a:endParaRPr>
          </a:p>
          <a:p>
            <a:pPr lvl="0"/>
            <a:endParaRPr lang="en-GB" b="0" kern="0" dirty="0">
              <a:solidFill>
                <a:srgbClr val="000000"/>
              </a:solidFill>
            </a:endParaRPr>
          </a:p>
          <a:p>
            <a:pPr lvl="0"/>
            <a:endParaRPr lang="en-GB" sz="2000" b="0" kern="0" dirty="0">
              <a:solidFill>
                <a:srgbClr val="000000"/>
              </a:solidFill>
            </a:endParaRPr>
          </a:p>
          <a:p>
            <a:pPr lvl="0"/>
            <a:r>
              <a:rPr lang="en-GB" b="0" kern="0" dirty="0">
                <a:solidFill>
                  <a:srgbClr val="000000"/>
                </a:solidFill>
              </a:rPr>
              <a:t>Measures</a:t>
            </a:r>
          </a:p>
          <a:p>
            <a:pPr lvl="0"/>
            <a:endParaRPr lang="en-GB" b="0" kern="0" dirty="0">
              <a:solidFill>
                <a:srgbClr val="000000"/>
              </a:solidFill>
            </a:endParaRPr>
          </a:p>
          <a:p>
            <a:pPr lvl="0"/>
            <a:endParaRPr lang="en-GB" b="0" kern="0" dirty="0">
              <a:solidFill>
                <a:srgbClr val="000000"/>
              </a:solidFill>
            </a:endParaRPr>
          </a:p>
          <a:p>
            <a:pPr lvl="0"/>
            <a:endParaRPr lang="en-GB" sz="2000" b="0" kern="0" dirty="0">
              <a:solidFill>
                <a:srgbClr val="000000"/>
              </a:solidFill>
            </a:endParaRPr>
          </a:p>
          <a:p>
            <a:pPr lvl="0"/>
            <a:r>
              <a:rPr lang="en-GB" b="0" kern="0" dirty="0">
                <a:solidFill>
                  <a:srgbClr val="000000"/>
                </a:solidFill>
              </a:rPr>
              <a:t>Degenerate Dimensions</a:t>
            </a:r>
            <a:endParaRPr lang="en-US" b="0" kern="0" dirty="0">
              <a:solidFill>
                <a:srgbClr val="000000"/>
              </a:solidFill>
            </a:endParaRPr>
          </a:p>
        </p:txBody>
      </p:sp>
      <p:graphicFrame>
        <p:nvGraphicFramePr>
          <p:cNvPr id="5" name="Content Placeholder 1" descr="The Dimension Keys table shows columns for OrderDateKey, ProductKey, CustomerKey, OrderNo, Qty and SalesAmount." title="Dimension Keys Table"/>
          <p:cNvGraphicFramePr>
            <a:graphicFrameLocks/>
          </p:cNvGraphicFramePr>
          <p:nvPr>
            <p:extLst>
              <p:ext uri="{D42A27DB-BD31-4B8C-83A1-F6EECF244321}">
                <p14:modId xmlns:p14="http://schemas.microsoft.com/office/powerpoint/2010/main" val="1179153786"/>
              </p:ext>
            </p:extLst>
          </p:nvPr>
        </p:nvGraphicFramePr>
        <p:xfrm>
          <a:off x="709454" y="1449079"/>
          <a:ext cx="7844158" cy="1417320"/>
        </p:xfrm>
        <a:graphic>
          <a:graphicData uri="http://schemas.openxmlformats.org/drawingml/2006/table">
            <a:tbl>
              <a:tblPr firstRow="1" bandRow="1">
                <a:tableStyleId>{21E4AEA4-8DFA-4A89-87EB-49C32662AFE0}</a:tableStyleId>
              </a:tblPr>
              <a:tblGrid>
                <a:gridCol w="1648143">
                  <a:extLst>
                    <a:ext uri="{9D8B030D-6E8A-4147-A177-3AD203B41FA5}">
                      <a16:colId xmlns:a16="http://schemas.microsoft.com/office/drawing/2014/main" val="20000"/>
                    </a:ext>
                  </a:extLst>
                </a:gridCol>
                <a:gridCol w="1390968">
                  <a:extLst>
                    <a:ext uri="{9D8B030D-6E8A-4147-A177-3AD203B41FA5}">
                      <a16:colId xmlns:a16="http://schemas.microsoft.com/office/drawing/2014/main" val="20001"/>
                    </a:ext>
                  </a:extLst>
                </a:gridCol>
                <a:gridCol w="1571943">
                  <a:extLst>
                    <a:ext uri="{9D8B030D-6E8A-4147-A177-3AD203B41FA5}">
                      <a16:colId xmlns:a16="http://schemas.microsoft.com/office/drawing/2014/main" val="20002"/>
                    </a:ext>
                  </a:extLst>
                </a:gridCol>
                <a:gridCol w="1086168">
                  <a:extLst>
                    <a:ext uri="{9D8B030D-6E8A-4147-A177-3AD203B41FA5}">
                      <a16:colId xmlns:a16="http://schemas.microsoft.com/office/drawing/2014/main" val="20003"/>
                    </a:ext>
                  </a:extLst>
                </a:gridCol>
                <a:gridCol w="590868">
                  <a:extLst>
                    <a:ext uri="{9D8B030D-6E8A-4147-A177-3AD203B41FA5}">
                      <a16:colId xmlns:a16="http://schemas.microsoft.com/office/drawing/2014/main" val="20004"/>
                    </a:ext>
                  </a:extLst>
                </a:gridCol>
                <a:gridCol w="1556068">
                  <a:extLst>
                    <a:ext uri="{9D8B030D-6E8A-4147-A177-3AD203B41FA5}">
                      <a16:colId xmlns:a16="http://schemas.microsoft.com/office/drawing/2014/main" val="20005"/>
                    </a:ext>
                  </a:extLst>
                </a:gridCol>
              </a:tblGrid>
              <a:tr h="215963">
                <a:tc>
                  <a:txBody>
                    <a:bodyPr/>
                    <a:lstStyle/>
                    <a:p>
                      <a:r>
                        <a:rPr lang="en-GB" sz="1400" b="1" i="1" kern="1200" dirty="0" smtClean="0">
                          <a:solidFill>
                            <a:schemeClr val="tx1"/>
                          </a:solidFill>
                          <a:latin typeface="+mn-lt"/>
                          <a:ea typeface="+mn-ea"/>
                          <a:cs typeface="+mn-cs"/>
                        </a:rPr>
                        <a:t>OrderDateKey</a:t>
                      </a:r>
                      <a:endParaRPr lang="en-US" sz="1400" b="1" i="1" kern="1200" dirty="0">
                        <a:solidFill>
                          <a:schemeClr val="tx1"/>
                        </a:solidFill>
                        <a:latin typeface="+mn-lt"/>
                        <a:ea typeface="+mn-ea"/>
                        <a:cs typeface="+mn-cs"/>
                      </a:endParaRPr>
                    </a:p>
                  </a:txBody>
                  <a:tcPr/>
                </a:tc>
                <a:tc>
                  <a:txBody>
                    <a:bodyPr/>
                    <a:lstStyle/>
                    <a:p>
                      <a:r>
                        <a:rPr lang="en-GB" sz="1400" b="1" i="1" kern="1200" dirty="0" smtClean="0">
                          <a:solidFill>
                            <a:schemeClr val="tx1"/>
                          </a:solidFill>
                          <a:latin typeface="+mn-lt"/>
                          <a:ea typeface="+mn-ea"/>
                          <a:cs typeface="+mn-cs"/>
                        </a:rPr>
                        <a:t>ProductKey</a:t>
                      </a:r>
                      <a:endParaRPr lang="en-US" sz="1400" b="1" i="1" kern="1200" dirty="0">
                        <a:solidFill>
                          <a:schemeClr val="tx1"/>
                        </a:solidFill>
                        <a:latin typeface="+mn-lt"/>
                        <a:ea typeface="+mn-ea"/>
                        <a:cs typeface="+mn-cs"/>
                      </a:endParaRPr>
                    </a:p>
                  </a:txBody>
                  <a:tcPr/>
                </a:tc>
                <a:tc>
                  <a:txBody>
                    <a:bodyPr/>
                    <a:lstStyle/>
                    <a:p>
                      <a:r>
                        <a:rPr lang="en-GB" sz="1400" b="1" i="1" dirty="0" smtClean="0">
                          <a:solidFill>
                            <a:schemeClr val="tx1"/>
                          </a:solidFill>
                        </a:rPr>
                        <a:t>CustomerKey</a:t>
                      </a:r>
                      <a:endParaRPr lang="en-US" sz="1400" b="1" i="1" dirty="0">
                        <a:solidFill>
                          <a:schemeClr val="tx1"/>
                        </a:solidFill>
                      </a:endParaRPr>
                    </a:p>
                  </a:txBody>
                  <a:tcPr/>
                </a:tc>
                <a:tc>
                  <a:txBody>
                    <a:bodyPr/>
                    <a:lstStyle/>
                    <a:p>
                      <a:r>
                        <a:rPr lang="en-GB" sz="1400" dirty="0" smtClean="0"/>
                        <a:t>OrderNo</a:t>
                      </a:r>
                      <a:endParaRPr lang="en-US" sz="1400" dirty="0"/>
                    </a:p>
                  </a:txBody>
                  <a:tcPr/>
                </a:tc>
                <a:tc>
                  <a:txBody>
                    <a:bodyPr/>
                    <a:lstStyle/>
                    <a:p>
                      <a:r>
                        <a:rPr lang="en-GB" sz="1400" dirty="0" smtClean="0"/>
                        <a:t>Qty</a:t>
                      </a:r>
                      <a:endParaRPr lang="en-US" sz="1400" dirty="0"/>
                    </a:p>
                  </a:txBody>
                  <a:tcPr/>
                </a:tc>
                <a:tc>
                  <a:txBody>
                    <a:bodyPr/>
                    <a:lstStyle/>
                    <a:p>
                      <a:r>
                        <a:rPr lang="en-GB" sz="1400" dirty="0" smtClean="0"/>
                        <a:t>SalesAmount</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b="1" i="1" kern="1200" dirty="0" smtClean="0">
                          <a:solidFill>
                            <a:schemeClr val="tx1"/>
                          </a:solidFill>
                          <a:latin typeface="+mn-lt"/>
                          <a:ea typeface="+mn-ea"/>
                          <a:cs typeface="+mn-cs"/>
                        </a:rPr>
                        <a:t>20160101</a:t>
                      </a:r>
                      <a:endParaRPr lang="en-US" sz="1400" b="1" i="1" kern="1200" dirty="0">
                        <a:solidFill>
                          <a:schemeClr val="tx1"/>
                        </a:solidFill>
                        <a:latin typeface="+mn-lt"/>
                        <a:ea typeface="+mn-ea"/>
                        <a:cs typeface="+mn-cs"/>
                      </a:endParaRPr>
                    </a:p>
                  </a:txBody>
                  <a:tcPr/>
                </a:tc>
                <a:tc>
                  <a:txBody>
                    <a:bodyPr/>
                    <a:lstStyle/>
                    <a:p>
                      <a:pPr marL="0" algn="l" defTabSz="914400" rtl="0" eaLnBrk="1" latinLnBrk="0" hangingPunct="1"/>
                      <a:r>
                        <a:rPr lang="en-GB" sz="1400" b="1" i="1" kern="1200" dirty="0" smtClean="0">
                          <a:solidFill>
                            <a:schemeClr val="tx1"/>
                          </a:solidFill>
                          <a:latin typeface="+mn-lt"/>
                          <a:ea typeface="+mn-ea"/>
                          <a:cs typeface="+mn-cs"/>
                        </a:rPr>
                        <a:t>25</a:t>
                      </a:r>
                      <a:endParaRPr lang="en-US" sz="1400" b="1" i="1" kern="1200" dirty="0">
                        <a:solidFill>
                          <a:schemeClr val="tx1"/>
                        </a:solidFill>
                        <a:latin typeface="+mn-lt"/>
                        <a:ea typeface="+mn-ea"/>
                        <a:cs typeface="+mn-cs"/>
                      </a:endParaRPr>
                    </a:p>
                  </a:txBody>
                  <a:tcPr/>
                </a:tc>
                <a:tc>
                  <a:txBody>
                    <a:bodyPr/>
                    <a:lstStyle/>
                    <a:p>
                      <a:r>
                        <a:rPr lang="en-GB" sz="1400" b="1" i="1" dirty="0" smtClean="0">
                          <a:solidFill>
                            <a:schemeClr val="tx1"/>
                          </a:solidFill>
                        </a:rPr>
                        <a:t>120</a:t>
                      </a:r>
                      <a:endParaRPr lang="en-US" sz="1400" b="1" i="1" dirty="0">
                        <a:solidFill>
                          <a:schemeClr val="tx1"/>
                        </a:solidFill>
                      </a:endParaRPr>
                    </a:p>
                  </a:txBody>
                  <a:tcPr/>
                </a:tc>
                <a:tc>
                  <a:txBody>
                    <a:bodyPr/>
                    <a:lstStyle/>
                    <a:p>
                      <a:r>
                        <a:rPr lang="en-GB" sz="1400" dirty="0" smtClean="0"/>
                        <a:t>1000</a:t>
                      </a:r>
                      <a:endParaRPr lang="en-US" sz="1400" dirty="0"/>
                    </a:p>
                  </a:txBody>
                  <a:tcPr/>
                </a:tc>
                <a:tc>
                  <a:txBody>
                    <a:bodyPr/>
                    <a:lstStyle/>
                    <a:p>
                      <a:r>
                        <a:rPr lang="en-GB" sz="1400" dirty="0" smtClean="0"/>
                        <a:t>1</a:t>
                      </a:r>
                      <a:endParaRPr lang="en-US" sz="1400" dirty="0"/>
                    </a:p>
                  </a:txBody>
                  <a:tcPr/>
                </a:tc>
                <a:tc>
                  <a:txBody>
                    <a:bodyPr/>
                    <a:lstStyle/>
                    <a:p>
                      <a:r>
                        <a:rPr lang="en-GB" sz="1400" dirty="0" smtClean="0"/>
                        <a:t>350.99</a:t>
                      </a:r>
                      <a:endParaRPr lang="en-US" sz="1400"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b="1" i="1" kern="1200" dirty="0" smtClean="0">
                          <a:solidFill>
                            <a:schemeClr val="tx1"/>
                          </a:solidFill>
                          <a:latin typeface="+mn-lt"/>
                          <a:ea typeface="+mn-ea"/>
                          <a:cs typeface="+mn-cs"/>
                        </a:rPr>
                        <a:t>20160101</a:t>
                      </a:r>
                      <a:endParaRPr lang="en-US" sz="1400" b="1" i="1" kern="1200" dirty="0">
                        <a:solidFill>
                          <a:schemeClr val="tx1"/>
                        </a:solidFill>
                        <a:latin typeface="+mn-lt"/>
                        <a:ea typeface="+mn-ea"/>
                        <a:cs typeface="+mn-cs"/>
                      </a:endParaRPr>
                    </a:p>
                  </a:txBody>
                  <a:tcPr/>
                </a:tc>
                <a:tc>
                  <a:txBody>
                    <a:bodyPr/>
                    <a:lstStyle/>
                    <a:p>
                      <a:pPr marL="0" algn="l" defTabSz="914400" rtl="0" eaLnBrk="1" latinLnBrk="0" hangingPunct="1"/>
                      <a:r>
                        <a:rPr lang="en-GB" sz="1400" b="1" i="1" kern="1200" dirty="0" smtClean="0">
                          <a:solidFill>
                            <a:schemeClr val="tx1"/>
                          </a:solidFill>
                          <a:latin typeface="+mn-lt"/>
                          <a:ea typeface="+mn-ea"/>
                          <a:cs typeface="+mn-cs"/>
                        </a:rPr>
                        <a:t>99</a:t>
                      </a:r>
                      <a:endParaRPr lang="en-US" sz="1400" b="1" i="1" kern="1200" dirty="0">
                        <a:solidFill>
                          <a:schemeClr val="tx1"/>
                        </a:solidFill>
                        <a:latin typeface="+mn-lt"/>
                        <a:ea typeface="+mn-ea"/>
                        <a:cs typeface="+mn-cs"/>
                      </a:endParaRPr>
                    </a:p>
                  </a:txBody>
                  <a:tcPr/>
                </a:tc>
                <a:tc>
                  <a:txBody>
                    <a:bodyPr/>
                    <a:lstStyle/>
                    <a:p>
                      <a:r>
                        <a:rPr lang="en-GB" sz="1400" b="1" i="1" dirty="0" smtClean="0">
                          <a:solidFill>
                            <a:schemeClr val="tx1"/>
                          </a:solidFill>
                        </a:rPr>
                        <a:t>120</a:t>
                      </a:r>
                      <a:endParaRPr lang="en-US" sz="1400" b="1" i="1" dirty="0">
                        <a:solidFill>
                          <a:schemeClr val="tx1"/>
                        </a:solidFill>
                      </a:endParaRPr>
                    </a:p>
                  </a:txBody>
                  <a:tcPr/>
                </a:tc>
                <a:tc>
                  <a:txBody>
                    <a:bodyPr/>
                    <a:lstStyle/>
                    <a:p>
                      <a:r>
                        <a:rPr lang="en-GB" sz="1400" dirty="0" smtClean="0"/>
                        <a:t>1000</a:t>
                      </a:r>
                      <a:endParaRPr lang="en-US" sz="1400" dirty="0"/>
                    </a:p>
                  </a:txBody>
                  <a:tcPr/>
                </a:tc>
                <a:tc>
                  <a:txBody>
                    <a:bodyPr/>
                    <a:lstStyle/>
                    <a:p>
                      <a:r>
                        <a:rPr lang="en-GB" sz="1400" dirty="0" smtClean="0"/>
                        <a:t>2</a:t>
                      </a:r>
                      <a:endParaRPr lang="en-US" sz="1400" dirty="0"/>
                    </a:p>
                  </a:txBody>
                  <a:tcPr/>
                </a:tc>
                <a:tc>
                  <a:txBody>
                    <a:bodyPr/>
                    <a:lstStyle/>
                    <a:p>
                      <a:r>
                        <a:rPr lang="en-GB" sz="1400" dirty="0" smtClean="0"/>
                        <a:t>6.98</a:t>
                      </a:r>
                      <a:endParaRPr lang="en-US" sz="1400" dirty="0"/>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b="1" i="1" kern="1200" dirty="0" smtClean="0">
                          <a:solidFill>
                            <a:schemeClr val="tx1"/>
                          </a:solidFill>
                          <a:latin typeface="+mn-lt"/>
                          <a:ea typeface="+mn-ea"/>
                          <a:cs typeface="+mn-cs"/>
                        </a:rPr>
                        <a:t>20160101</a:t>
                      </a:r>
                      <a:endParaRPr lang="en-US" sz="1400" b="1" i="1" kern="1200" dirty="0">
                        <a:solidFill>
                          <a:schemeClr val="tx1"/>
                        </a:solidFill>
                        <a:latin typeface="+mn-lt"/>
                        <a:ea typeface="+mn-ea"/>
                        <a:cs typeface="+mn-cs"/>
                      </a:endParaRPr>
                    </a:p>
                  </a:txBody>
                  <a:tcPr/>
                </a:tc>
                <a:tc>
                  <a:txBody>
                    <a:bodyPr/>
                    <a:lstStyle/>
                    <a:p>
                      <a:pPr marL="0" algn="l" defTabSz="914400" rtl="0" eaLnBrk="1" latinLnBrk="0" hangingPunct="1"/>
                      <a:r>
                        <a:rPr lang="en-GB" sz="1400" b="1" i="1" kern="1200" dirty="0" smtClean="0">
                          <a:solidFill>
                            <a:schemeClr val="tx1"/>
                          </a:solidFill>
                          <a:latin typeface="+mn-lt"/>
                          <a:ea typeface="+mn-ea"/>
                          <a:cs typeface="+mn-cs"/>
                        </a:rPr>
                        <a:t>25</a:t>
                      </a:r>
                      <a:endParaRPr lang="en-US" sz="1400" b="1" i="1" kern="1200" dirty="0">
                        <a:solidFill>
                          <a:schemeClr val="tx1"/>
                        </a:solidFill>
                        <a:latin typeface="+mn-lt"/>
                        <a:ea typeface="+mn-ea"/>
                        <a:cs typeface="+mn-cs"/>
                      </a:endParaRPr>
                    </a:p>
                  </a:txBody>
                  <a:tcPr/>
                </a:tc>
                <a:tc>
                  <a:txBody>
                    <a:bodyPr/>
                    <a:lstStyle/>
                    <a:p>
                      <a:r>
                        <a:rPr lang="en-GB" sz="1400" b="1" i="1" dirty="0" smtClean="0">
                          <a:solidFill>
                            <a:schemeClr val="tx1"/>
                          </a:solidFill>
                        </a:rPr>
                        <a:t>178</a:t>
                      </a:r>
                      <a:endParaRPr lang="en-US" sz="1400" b="1" i="1" dirty="0">
                        <a:solidFill>
                          <a:schemeClr val="tx1"/>
                        </a:solidFill>
                      </a:endParaRPr>
                    </a:p>
                  </a:txBody>
                  <a:tcPr/>
                </a:tc>
                <a:tc>
                  <a:txBody>
                    <a:bodyPr/>
                    <a:lstStyle/>
                    <a:p>
                      <a:r>
                        <a:rPr lang="en-GB" sz="1400" dirty="0" smtClean="0"/>
                        <a:t>1001</a:t>
                      </a:r>
                      <a:endParaRPr lang="en-US" sz="1400" dirty="0"/>
                    </a:p>
                  </a:txBody>
                  <a:tcPr/>
                </a:tc>
                <a:tc>
                  <a:txBody>
                    <a:bodyPr/>
                    <a:lstStyle/>
                    <a:p>
                      <a:r>
                        <a:rPr lang="en-GB" sz="1400" dirty="0" smtClean="0"/>
                        <a:t>2</a:t>
                      </a:r>
                      <a:endParaRPr lang="en-US" sz="1400" dirty="0"/>
                    </a:p>
                  </a:txBody>
                  <a:tcPr/>
                </a:tc>
                <a:tc>
                  <a:txBody>
                    <a:bodyPr/>
                    <a:lstStyle/>
                    <a:p>
                      <a:r>
                        <a:rPr lang="en-GB" sz="1400" dirty="0" smtClean="0"/>
                        <a:t>701.98</a:t>
                      </a:r>
                      <a:endParaRPr lang="en-US" sz="1400" dirty="0"/>
                    </a:p>
                  </a:txBody>
                  <a:tcPr/>
                </a:tc>
                <a:extLst>
                  <a:ext uri="{0D108BD9-81ED-4DB2-BD59-A6C34878D82A}">
                    <a16:rowId xmlns:a16="http://schemas.microsoft.com/office/drawing/2014/main" val="10003"/>
                  </a:ext>
                </a:extLst>
              </a:tr>
            </a:tbl>
          </a:graphicData>
        </a:graphic>
      </p:graphicFrame>
      <p:graphicFrame>
        <p:nvGraphicFramePr>
          <p:cNvPr id="6" name="Content Placeholder 1" descr="The Measures table shows columns for OrderDateKey, ProductKey, CustomerKey, OrderNo , Qty and SalesAmount." title="Measures Table"/>
          <p:cNvGraphicFramePr>
            <a:graphicFrameLocks/>
          </p:cNvGraphicFramePr>
          <p:nvPr>
            <p:extLst>
              <p:ext uri="{D42A27DB-BD31-4B8C-83A1-F6EECF244321}">
                <p14:modId xmlns:p14="http://schemas.microsoft.com/office/powerpoint/2010/main" val="1238107261"/>
              </p:ext>
            </p:extLst>
          </p:nvPr>
        </p:nvGraphicFramePr>
        <p:xfrm>
          <a:off x="719963" y="3351446"/>
          <a:ext cx="7844158" cy="1417320"/>
        </p:xfrm>
        <a:graphic>
          <a:graphicData uri="http://schemas.openxmlformats.org/drawingml/2006/table">
            <a:tbl>
              <a:tblPr firstRow="1" bandRow="1">
                <a:tableStyleId>{21E4AEA4-8DFA-4A89-87EB-49C32662AFE0}</a:tableStyleId>
              </a:tblPr>
              <a:tblGrid>
                <a:gridCol w="1648143">
                  <a:extLst>
                    <a:ext uri="{9D8B030D-6E8A-4147-A177-3AD203B41FA5}">
                      <a16:colId xmlns:a16="http://schemas.microsoft.com/office/drawing/2014/main" val="20000"/>
                    </a:ext>
                  </a:extLst>
                </a:gridCol>
                <a:gridCol w="1390968">
                  <a:extLst>
                    <a:ext uri="{9D8B030D-6E8A-4147-A177-3AD203B41FA5}">
                      <a16:colId xmlns:a16="http://schemas.microsoft.com/office/drawing/2014/main" val="20001"/>
                    </a:ext>
                  </a:extLst>
                </a:gridCol>
                <a:gridCol w="1571943">
                  <a:extLst>
                    <a:ext uri="{9D8B030D-6E8A-4147-A177-3AD203B41FA5}">
                      <a16:colId xmlns:a16="http://schemas.microsoft.com/office/drawing/2014/main" val="20002"/>
                    </a:ext>
                  </a:extLst>
                </a:gridCol>
                <a:gridCol w="1086168">
                  <a:extLst>
                    <a:ext uri="{9D8B030D-6E8A-4147-A177-3AD203B41FA5}">
                      <a16:colId xmlns:a16="http://schemas.microsoft.com/office/drawing/2014/main" val="20003"/>
                    </a:ext>
                  </a:extLst>
                </a:gridCol>
                <a:gridCol w="590868">
                  <a:extLst>
                    <a:ext uri="{9D8B030D-6E8A-4147-A177-3AD203B41FA5}">
                      <a16:colId xmlns:a16="http://schemas.microsoft.com/office/drawing/2014/main" val="20004"/>
                    </a:ext>
                  </a:extLst>
                </a:gridCol>
                <a:gridCol w="1556068">
                  <a:extLst>
                    <a:ext uri="{9D8B030D-6E8A-4147-A177-3AD203B41FA5}">
                      <a16:colId xmlns:a16="http://schemas.microsoft.com/office/drawing/2014/main" val="20005"/>
                    </a:ext>
                  </a:extLst>
                </a:gridCol>
              </a:tblGrid>
              <a:tr h="215963">
                <a:tc>
                  <a:txBody>
                    <a:bodyPr/>
                    <a:lstStyle/>
                    <a:p>
                      <a:r>
                        <a:rPr lang="en-GB" sz="1400" b="1" kern="1200" dirty="0" smtClean="0">
                          <a:solidFill>
                            <a:schemeClr val="lt1"/>
                          </a:solidFill>
                          <a:latin typeface="+mn-lt"/>
                          <a:ea typeface="+mn-ea"/>
                          <a:cs typeface="+mn-cs"/>
                        </a:rPr>
                        <a:t>OrderDateKey</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ProductKey</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CustomerKey</a:t>
                      </a:r>
                      <a:endParaRPr lang="en-US" sz="1400" b="1" kern="1200" dirty="0">
                        <a:solidFill>
                          <a:schemeClr val="lt1"/>
                        </a:solidFill>
                        <a:latin typeface="+mn-lt"/>
                        <a:ea typeface="+mn-ea"/>
                        <a:cs typeface="+mn-cs"/>
                      </a:endParaRPr>
                    </a:p>
                  </a:txBody>
                  <a:tcPr/>
                </a:tc>
                <a:tc>
                  <a:txBody>
                    <a:bodyPr/>
                    <a:lstStyle/>
                    <a:p>
                      <a:r>
                        <a:rPr lang="en-GB" sz="1400" dirty="0" smtClean="0"/>
                        <a:t>OrderNo</a:t>
                      </a:r>
                      <a:endParaRPr lang="en-US" sz="1400" dirty="0"/>
                    </a:p>
                  </a:txBody>
                  <a:tcPr/>
                </a:tc>
                <a:tc>
                  <a:txBody>
                    <a:bodyPr/>
                    <a:lstStyle/>
                    <a:p>
                      <a:r>
                        <a:rPr lang="en-GB" sz="1400" b="1" i="1" dirty="0" smtClean="0">
                          <a:solidFill>
                            <a:schemeClr val="tx1"/>
                          </a:solidFill>
                        </a:rPr>
                        <a:t>Qty</a:t>
                      </a:r>
                      <a:endParaRPr lang="en-US" sz="1400" b="1" i="1" dirty="0">
                        <a:solidFill>
                          <a:schemeClr val="tx1"/>
                        </a:solidFill>
                      </a:endParaRPr>
                    </a:p>
                  </a:txBody>
                  <a:tcPr/>
                </a:tc>
                <a:tc>
                  <a:txBody>
                    <a:bodyPr/>
                    <a:lstStyle/>
                    <a:p>
                      <a:r>
                        <a:rPr lang="en-GB" sz="1400" b="1" i="1" dirty="0" smtClean="0">
                          <a:solidFill>
                            <a:schemeClr val="tx1"/>
                          </a:solidFill>
                        </a:rPr>
                        <a:t>SalesAmount</a:t>
                      </a:r>
                      <a:endParaRPr lang="en-US" sz="1400" b="1" i="1" dirty="0">
                        <a:solidFill>
                          <a:schemeClr val="tx1"/>
                        </a:solidFill>
                      </a:endParaRPr>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kern="1200" dirty="0" smtClean="0">
                          <a:solidFill>
                            <a:schemeClr val="dk1"/>
                          </a:solidFill>
                          <a:latin typeface="+mn-lt"/>
                          <a:ea typeface="+mn-ea"/>
                          <a:cs typeface="+mn-cs"/>
                        </a:rPr>
                        <a:t>120</a:t>
                      </a:r>
                      <a:endParaRPr lang="en-US" sz="1400" kern="1200" dirty="0">
                        <a:solidFill>
                          <a:schemeClr val="dk1"/>
                        </a:solidFill>
                        <a:latin typeface="+mn-lt"/>
                        <a:ea typeface="+mn-ea"/>
                        <a:cs typeface="+mn-cs"/>
                      </a:endParaRPr>
                    </a:p>
                  </a:txBody>
                  <a:tcPr/>
                </a:tc>
                <a:tc>
                  <a:txBody>
                    <a:bodyPr/>
                    <a:lstStyle/>
                    <a:p>
                      <a:r>
                        <a:rPr lang="en-GB" sz="1400" dirty="0" smtClean="0"/>
                        <a:t>1000</a:t>
                      </a:r>
                      <a:endParaRPr lang="en-US" sz="1400" dirty="0"/>
                    </a:p>
                  </a:txBody>
                  <a:tcPr/>
                </a:tc>
                <a:tc>
                  <a:txBody>
                    <a:bodyPr/>
                    <a:lstStyle/>
                    <a:p>
                      <a:r>
                        <a:rPr lang="en-GB" sz="1400" b="1" i="1" dirty="0" smtClean="0">
                          <a:solidFill>
                            <a:schemeClr val="tx1"/>
                          </a:solidFill>
                        </a:rPr>
                        <a:t>1</a:t>
                      </a:r>
                      <a:endParaRPr lang="en-US" sz="1400" b="1" i="1" dirty="0">
                        <a:solidFill>
                          <a:schemeClr val="tx1"/>
                        </a:solidFill>
                      </a:endParaRPr>
                    </a:p>
                  </a:txBody>
                  <a:tcPr/>
                </a:tc>
                <a:tc>
                  <a:txBody>
                    <a:bodyPr/>
                    <a:lstStyle/>
                    <a:p>
                      <a:r>
                        <a:rPr lang="en-GB" sz="1400" b="1" i="1" dirty="0" smtClean="0">
                          <a:solidFill>
                            <a:schemeClr val="tx1"/>
                          </a:solidFill>
                        </a:rPr>
                        <a:t>350.99</a:t>
                      </a:r>
                      <a:endParaRPr lang="en-US" sz="1400" b="1" i="1" dirty="0">
                        <a:solidFill>
                          <a:schemeClr val="tx1"/>
                        </a:solidFill>
                      </a:endParaRPr>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99</a:t>
                      </a:r>
                      <a:endParaRPr lang="en-US" sz="1400" kern="1200" dirty="0">
                        <a:solidFill>
                          <a:schemeClr val="dk1"/>
                        </a:solidFill>
                        <a:latin typeface="+mn-lt"/>
                        <a:ea typeface="+mn-ea"/>
                        <a:cs typeface="+mn-cs"/>
                      </a:endParaRPr>
                    </a:p>
                  </a:txBody>
                  <a:tcPr/>
                </a:tc>
                <a:tc>
                  <a:txBody>
                    <a:bodyPr/>
                    <a:lstStyle/>
                    <a:p>
                      <a:r>
                        <a:rPr lang="en-GB" sz="1400" kern="1200" dirty="0" smtClean="0">
                          <a:solidFill>
                            <a:schemeClr val="dk1"/>
                          </a:solidFill>
                          <a:latin typeface="+mn-lt"/>
                          <a:ea typeface="+mn-ea"/>
                          <a:cs typeface="+mn-cs"/>
                        </a:rPr>
                        <a:t>120</a:t>
                      </a:r>
                      <a:endParaRPr lang="en-US" sz="1400" kern="1200" dirty="0">
                        <a:solidFill>
                          <a:schemeClr val="dk1"/>
                        </a:solidFill>
                        <a:latin typeface="+mn-lt"/>
                        <a:ea typeface="+mn-ea"/>
                        <a:cs typeface="+mn-cs"/>
                      </a:endParaRPr>
                    </a:p>
                  </a:txBody>
                  <a:tcPr/>
                </a:tc>
                <a:tc>
                  <a:txBody>
                    <a:bodyPr/>
                    <a:lstStyle/>
                    <a:p>
                      <a:r>
                        <a:rPr lang="en-GB" sz="1400" dirty="0" smtClean="0"/>
                        <a:t>1000</a:t>
                      </a:r>
                      <a:endParaRPr lang="en-US" sz="1400" dirty="0"/>
                    </a:p>
                  </a:txBody>
                  <a:tcPr/>
                </a:tc>
                <a:tc>
                  <a:txBody>
                    <a:bodyPr/>
                    <a:lstStyle/>
                    <a:p>
                      <a:r>
                        <a:rPr lang="en-GB" sz="1400" b="1" i="1" dirty="0" smtClean="0">
                          <a:solidFill>
                            <a:schemeClr val="tx1"/>
                          </a:solidFill>
                        </a:rPr>
                        <a:t>2</a:t>
                      </a:r>
                      <a:endParaRPr lang="en-US" sz="1400" b="1" i="1" dirty="0">
                        <a:solidFill>
                          <a:schemeClr val="tx1"/>
                        </a:solidFill>
                      </a:endParaRPr>
                    </a:p>
                  </a:txBody>
                  <a:tcPr/>
                </a:tc>
                <a:tc>
                  <a:txBody>
                    <a:bodyPr/>
                    <a:lstStyle/>
                    <a:p>
                      <a:r>
                        <a:rPr lang="en-GB" sz="1400" b="1" i="1" dirty="0" smtClean="0">
                          <a:solidFill>
                            <a:schemeClr val="tx1"/>
                          </a:solidFill>
                        </a:rPr>
                        <a:t>6.98</a:t>
                      </a:r>
                      <a:endParaRPr lang="en-US" sz="1400" b="1" i="1" dirty="0">
                        <a:solidFill>
                          <a:schemeClr val="tx1"/>
                        </a:solidFill>
                      </a:endParaRPr>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kern="1200" dirty="0" smtClean="0">
                          <a:solidFill>
                            <a:schemeClr val="dk1"/>
                          </a:solidFill>
                          <a:latin typeface="+mn-lt"/>
                          <a:ea typeface="+mn-ea"/>
                          <a:cs typeface="+mn-cs"/>
                        </a:rPr>
                        <a:t>178</a:t>
                      </a:r>
                      <a:endParaRPr lang="en-US" sz="1400" kern="1200" dirty="0">
                        <a:solidFill>
                          <a:schemeClr val="dk1"/>
                        </a:solidFill>
                        <a:latin typeface="+mn-lt"/>
                        <a:ea typeface="+mn-ea"/>
                        <a:cs typeface="+mn-cs"/>
                      </a:endParaRPr>
                    </a:p>
                  </a:txBody>
                  <a:tcPr/>
                </a:tc>
                <a:tc>
                  <a:txBody>
                    <a:bodyPr/>
                    <a:lstStyle/>
                    <a:p>
                      <a:r>
                        <a:rPr lang="en-GB" sz="1400" dirty="0" smtClean="0"/>
                        <a:t>1001</a:t>
                      </a:r>
                      <a:endParaRPr lang="en-US" sz="1400" dirty="0"/>
                    </a:p>
                  </a:txBody>
                  <a:tcPr/>
                </a:tc>
                <a:tc>
                  <a:txBody>
                    <a:bodyPr/>
                    <a:lstStyle/>
                    <a:p>
                      <a:r>
                        <a:rPr lang="en-GB" sz="1400" b="1" i="1" dirty="0" smtClean="0">
                          <a:solidFill>
                            <a:schemeClr val="tx1"/>
                          </a:solidFill>
                        </a:rPr>
                        <a:t>2</a:t>
                      </a:r>
                      <a:endParaRPr lang="en-US" sz="1400" b="1" i="1" dirty="0">
                        <a:solidFill>
                          <a:schemeClr val="tx1"/>
                        </a:solidFill>
                      </a:endParaRPr>
                    </a:p>
                  </a:txBody>
                  <a:tcPr/>
                </a:tc>
                <a:tc>
                  <a:txBody>
                    <a:bodyPr/>
                    <a:lstStyle/>
                    <a:p>
                      <a:r>
                        <a:rPr lang="en-GB" sz="1400" b="1" i="1" dirty="0" smtClean="0">
                          <a:solidFill>
                            <a:schemeClr val="tx1"/>
                          </a:solidFill>
                        </a:rPr>
                        <a:t>701.98</a:t>
                      </a:r>
                      <a:endParaRPr lang="en-US" sz="1400" b="1" i="1" dirty="0">
                        <a:solidFill>
                          <a:schemeClr val="tx1"/>
                        </a:solidFill>
                      </a:endParaRPr>
                    </a:p>
                  </a:txBody>
                  <a:tcPr/>
                </a:tc>
                <a:extLst>
                  <a:ext uri="{0D108BD9-81ED-4DB2-BD59-A6C34878D82A}">
                    <a16:rowId xmlns:a16="http://schemas.microsoft.com/office/drawing/2014/main" val="10003"/>
                  </a:ext>
                </a:extLst>
              </a:tr>
            </a:tbl>
          </a:graphicData>
        </a:graphic>
      </p:graphicFrame>
      <p:graphicFrame>
        <p:nvGraphicFramePr>
          <p:cNvPr id="7" name="Content Placeholder 1" descr="The DegenerateDimensions table shows columns for OrderDateKey, ProductKey, CustomerKey, OrderNo, Qty and SalesAmount." title="Degenerate Dimensions Table"/>
          <p:cNvGraphicFramePr>
            <a:graphicFrameLocks/>
          </p:cNvGraphicFramePr>
          <p:nvPr>
            <p:extLst>
              <p:ext uri="{D42A27DB-BD31-4B8C-83A1-F6EECF244321}">
                <p14:modId xmlns:p14="http://schemas.microsoft.com/office/powerpoint/2010/main" val="2165504462"/>
              </p:ext>
            </p:extLst>
          </p:nvPr>
        </p:nvGraphicFramePr>
        <p:xfrm>
          <a:off x="698942" y="5269582"/>
          <a:ext cx="7844158" cy="1417320"/>
        </p:xfrm>
        <a:graphic>
          <a:graphicData uri="http://schemas.openxmlformats.org/drawingml/2006/table">
            <a:tbl>
              <a:tblPr firstRow="1" bandRow="1">
                <a:tableStyleId>{21E4AEA4-8DFA-4A89-87EB-49C32662AFE0}</a:tableStyleId>
              </a:tblPr>
              <a:tblGrid>
                <a:gridCol w="1648143">
                  <a:extLst>
                    <a:ext uri="{9D8B030D-6E8A-4147-A177-3AD203B41FA5}">
                      <a16:colId xmlns:a16="http://schemas.microsoft.com/office/drawing/2014/main" val="20000"/>
                    </a:ext>
                  </a:extLst>
                </a:gridCol>
                <a:gridCol w="1390968">
                  <a:extLst>
                    <a:ext uri="{9D8B030D-6E8A-4147-A177-3AD203B41FA5}">
                      <a16:colId xmlns:a16="http://schemas.microsoft.com/office/drawing/2014/main" val="20001"/>
                    </a:ext>
                  </a:extLst>
                </a:gridCol>
                <a:gridCol w="1571943">
                  <a:extLst>
                    <a:ext uri="{9D8B030D-6E8A-4147-A177-3AD203B41FA5}">
                      <a16:colId xmlns:a16="http://schemas.microsoft.com/office/drawing/2014/main" val="20002"/>
                    </a:ext>
                  </a:extLst>
                </a:gridCol>
                <a:gridCol w="1086168">
                  <a:extLst>
                    <a:ext uri="{9D8B030D-6E8A-4147-A177-3AD203B41FA5}">
                      <a16:colId xmlns:a16="http://schemas.microsoft.com/office/drawing/2014/main" val="20003"/>
                    </a:ext>
                  </a:extLst>
                </a:gridCol>
                <a:gridCol w="590868">
                  <a:extLst>
                    <a:ext uri="{9D8B030D-6E8A-4147-A177-3AD203B41FA5}">
                      <a16:colId xmlns:a16="http://schemas.microsoft.com/office/drawing/2014/main" val="20004"/>
                    </a:ext>
                  </a:extLst>
                </a:gridCol>
                <a:gridCol w="1556068">
                  <a:extLst>
                    <a:ext uri="{9D8B030D-6E8A-4147-A177-3AD203B41FA5}">
                      <a16:colId xmlns:a16="http://schemas.microsoft.com/office/drawing/2014/main" val="20005"/>
                    </a:ext>
                  </a:extLst>
                </a:gridCol>
              </a:tblGrid>
              <a:tr h="215963">
                <a:tc>
                  <a:txBody>
                    <a:bodyPr/>
                    <a:lstStyle/>
                    <a:p>
                      <a:r>
                        <a:rPr lang="en-GB" sz="1400" b="1" kern="1200" dirty="0" smtClean="0">
                          <a:solidFill>
                            <a:schemeClr val="lt1"/>
                          </a:solidFill>
                          <a:latin typeface="+mn-lt"/>
                          <a:ea typeface="+mn-ea"/>
                          <a:cs typeface="+mn-cs"/>
                        </a:rPr>
                        <a:t>OrderDateKey</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ProductKey</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CustomerKey</a:t>
                      </a:r>
                      <a:endParaRPr lang="en-US" sz="1400" b="1" kern="1200" dirty="0">
                        <a:solidFill>
                          <a:schemeClr val="lt1"/>
                        </a:solidFill>
                        <a:latin typeface="+mn-lt"/>
                        <a:ea typeface="+mn-ea"/>
                        <a:cs typeface="+mn-cs"/>
                      </a:endParaRPr>
                    </a:p>
                  </a:txBody>
                  <a:tcPr/>
                </a:tc>
                <a:tc>
                  <a:txBody>
                    <a:bodyPr/>
                    <a:lstStyle/>
                    <a:p>
                      <a:r>
                        <a:rPr lang="en-GB" sz="1400" b="1" i="1" dirty="0" smtClean="0">
                          <a:solidFill>
                            <a:schemeClr val="tx1"/>
                          </a:solidFill>
                        </a:rPr>
                        <a:t>OrderNo</a:t>
                      </a:r>
                      <a:endParaRPr lang="en-US" sz="1400" b="1" i="1" dirty="0">
                        <a:solidFill>
                          <a:schemeClr val="tx1"/>
                        </a:solidFill>
                      </a:endParaRPr>
                    </a:p>
                  </a:txBody>
                  <a:tcPr/>
                </a:tc>
                <a:tc>
                  <a:txBody>
                    <a:bodyPr/>
                    <a:lstStyle/>
                    <a:p>
                      <a:r>
                        <a:rPr lang="en-GB" sz="1400" dirty="0" smtClean="0"/>
                        <a:t>Qty</a:t>
                      </a:r>
                      <a:endParaRPr lang="en-US" sz="1400" dirty="0"/>
                    </a:p>
                  </a:txBody>
                  <a:tcPr/>
                </a:tc>
                <a:tc>
                  <a:txBody>
                    <a:bodyPr/>
                    <a:lstStyle/>
                    <a:p>
                      <a:r>
                        <a:rPr lang="en-GB" sz="1400" dirty="0" smtClean="0"/>
                        <a:t>SalesAmount</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kern="1200" dirty="0" smtClean="0">
                          <a:solidFill>
                            <a:schemeClr val="dk1"/>
                          </a:solidFill>
                          <a:latin typeface="+mn-lt"/>
                          <a:ea typeface="+mn-ea"/>
                          <a:cs typeface="+mn-cs"/>
                        </a:rPr>
                        <a:t>120</a:t>
                      </a:r>
                      <a:endParaRPr lang="en-US" sz="1400" kern="1200" dirty="0">
                        <a:solidFill>
                          <a:schemeClr val="dk1"/>
                        </a:solidFill>
                        <a:latin typeface="+mn-lt"/>
                        <a:ea typeface="+mn-ea"/>
                        <a:cs typeface="+mn-cs"/>
                      </a:endParaRPr>
                    </a:p>
                  </a:txBody>
                  <a:tcPr/>
                </a:tc>
                <a:tc>
                  <a:txBody>
                    <a:bodyPr/>
                    <a:lstStyle/>
                    <a:p>
                      <a:r>
                        <a:rPr lang="en-GB" sz="1400" b="1" i="1" dirty="0" smtClean="0">
                          <a:solidFill>
                            <a:schemeClr val="tx1"/>
                          </a:solidFill>
                        </a:rPr>
                        <a:t>1000</a:t>
                      </a:r>
                      <a:endParaRPr lang="en-US" sz="1400" b="1" i="1" dirty="0">
                        <a:solidFill>
                          <a:schemeClr val="tx1"/>
                        </a:solidFill>
                      </a:endParaRPr>
                    </a:p>
                  </a:txBody>
                  <a:tcPr/>
                </a:tc>
                <a:tc>
                  <a:txBody>
                    <a:bodyPr/>
                    <a:lstStyle/>
                    <a:p>
                      <a:r>
                        <a:rPr lang="en-GB" sz="1400" dirty="0" smtClean="0"/>
                        <a:t>1</a:t>
                      </a:r>
                      <a:endParaRPr lang="en-US" sz="1400" dirty="0"/>
                    </a:p>
                  </a:txBody>
                  <a:tcPr/>
                </a:tc>
                <a:tc>
                  <a:txBody>
                    <a:bodyPr/>
                    <a:lstStyle/>
                    <a:p>
                      <a:r>
                        <a:rPr lang="en-GB" sz="1400" dirty="0" smtClean="0"/>
                        <a:t>350.99</a:t>
                      </a:r>
                      <a:endParaRPr lang="en-US" sz="1400"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99</a:t>
                      </a:r>
                      <a:endParaRPr lang="en-US" sz="1400" kern="1200" dirty="0">
                        <a:solidFill>
                          <a:schemeClr val="dk1"/>
                        </a:solidFill>
                        <a:latin typeface="+mn-lt"/>
                        <a:ea typeface="+mn-ea"/>
                        <a:cs typeface="+mn-cs"/>
                      </a:endParaRPr>
                    </a:p>
                  </a:txBody>
                  <a:tcPr/>
                </a:tc>
                <a:tc>
                  <a:txBody>
                    <a:bodyPr/>
                    <a:lstStyle/>
                    <a:p>
                      <a:r>
                        <a:rPr lang="en-GB" sz="1400" kern="1200" dirty="0" smtClean="0">
                          <a:solidFill>
                            <a:schemeClr val="dk1"/>
                          </a:solidFill>
                          <a:latin typeface="+mn-lt"/>
                          <a:ea typeface="+mn-ea"/>
                          <a:cs typeface="+mn-cs"/>
                        </a:rPr>
                        <a:t>120</a:t>
                      </a:r>
                      <a:endParaRPr lang="en-US" sz="1400" kern="1200" dirty="0">
                        <a:solidFill>
                          <a:schemeClr val="dk1"/>
                        </a:solidFill>
                        <a:latin typeface="+mn-lt"/>
                        <a:ea typeface="+mn-ea"/>
                        <a:cs typeface="+mn-cs"/>
                      </a:endParaRPr>
                    </a:p>
                  </a:txBody>
                  <a:tcPr/>
                </a:tc>
                <a:tc>
                  <a:txBody>
                    <a:bodyPr/>
                    <a:lstStyle/>
                    <a:p>
                      <a:r>
                        <a:rPr lang="en-GB" sz="1400" b="1" i="1" dirty="0" smtClean="0">
                          <a:solidFill>
                            <a:schemeClr val="tx1"/>
                          </a:solidFill>
                        </a:rPr>
                        <a:t>1000</a:t>
                      </a:r>
                      <a:endParaRPr lang="en-US" sz="1400" b="1" i="1" dirty="0">
                        <a:solidFill>
                          <a:schemeClr val="tx1"/>
                        </a:solidFill>
                      </a:endParaRPr>
                    </a:p>
                  </a:txBody>
                  <a:tcPr/>
                </a:tc>
                <a:tc>
                  <a:txBody>
                    <a:bodyPr/>
                    <a:lstStyle/>
                    <a:p>
                      <a:r>
                        <a:rPr lang="en-GB" sz="1400" dirty="0" smtClean="0"/>
                        <a:t>2</a:t>
                      </a:r>
                      <a:endParaRPr lang="en-US" sz="1400" dirty="0"/>
                    </a:p>
                  </a:txBody>
                  <a:tcPr/>
                </a:tc>
                <a:tc>
                  <a:txBody>
                    <a:bodyPr/>
                    <a:lstStyle/>
                    <a:p>
                      <a:r>
                        <a:rPr lang="en-GB" sz="1400" dirty="0" smtClean="0"/>
                        <a:t>6.98</a:t>
                      </a:r>
                      <a:endParaRPr lang="en-US" sz="1400" dirty="0"/>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kern="1200" dirty="0" smtClean="0">
                          <a:solidFill>
                            <a:schemeClr val="dk1"/>
                          </a:solidFill>
                          <a:latin typeface="+mn-lt"/>
                          <a:ea typeface="+mn-ea"/>
                          <a:cs typeface="+mn-cs"/>
                        </a:rPr>
                        <a:t>178</a:t>
                      </a:r>
                      <a:endParaRPr lang="en-US" sz="1400" kern="1200" dirty="0">
                        <a:solidFill>
                          <a:schemeClr val="dk1"/>
                        </a:solidFill>
                        <a:latin typeface="+mn-lt"/>
                        <a:ea typeface="+mn-ea"/>
                        <a:cs typeface="+mn-cs"/>
                      </a:endParaRPr>
                    </a:p>
                  </a:txBody>
                  <a:tcPr/>
                </a:tc>
                <a:tc>
                  <a:txBody>
                    <a:bodyPr/>
                    <a:lstStyle/>
                    <a:p>
                      <a:r>
                        <a:rPr lang="en-GB" sz="1400" b="1" i="1" dirty="0" smtClean="0">
                          <a:solidFill>
                            <a:schemeClr val="tx1"/>
                          </a:solidFill>
                        </a:rPr>
                        <a:t>1001</a:t>
                      </a:r>
                      <a:endParaRPr lang="en-US" sz="1400" b="1" i="1" dirty="0">
                        <a:solidFill>
                          <a:schemeClr val="tx1"/>
                        </a:solidFill>
                      </a:endParaRPr>
                    </a:p>
                  </a:txBody>
                  <a:tcPr/>
                </a:tc>
                <a:tc>
                  <a:txBody>
                    <a:bodyPr/>
                    <a:lstStyle/>
                    <a:p>
                      <a:r>
                        <a:rPr lang="en-GB" sz="1400" dirty="0" smtClean="0"/>
                        <a:t>2</a:t>
                      </a:r>
                      <a:endParaRPr lang="en-US" sz="1400" dirty="0"/>
                    </a:p>
                  </a:txBody>
                  <a:tcPr/>
                </a:tc>
                <a:tc>
                  <a:txBody>
                    <a:bodyPr/>
                    <a:lstStyle/>
                    <a:p>
                      <a:r>
                        <a:rPr lang="en-GB" sz="1400" dirty="0" smtClean="0"/>
                        <a:t>701.98</a:t>
                      </a:r>
                      <a:endParaRPr lang="en-US" sz="1400" dirty="0"/>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952231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Data Warehouse Design Overview
Designing Dimension Tables
Designing Fact Tables
Physical Design for a Data Warehouse</a:t>
            </a:r>
            <a:endParaRPr lang="en-GB" dirty="0"/>
          </a:p>
        </p:txBody>
      </p:sp>
    </p:spTree>
    <p:custDataLst>
      <p:tags r:id="rId1"/>
    </p:custDataLst>
    <p:extLst>
      <p:ext uri="{BB962C8B-B14F-4D97-AF65-F5344CB8AC3E}">
        <p14:creationId xmlns:p14="http://schemas.microsoft.com/office/powerpoint/2010/main" val="24620579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Measure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Additive</a:t>
            </a:r>
          </a:p>
          <a:p>
            <a:pPr lvl="0"/>
            <a:endParaRPr lang="en-GB" b="0" kern="0" dirty="0">
              <a:solidFill>
                <a:srgbClr val="000000"/>
              </a:solidFill>
            </a:endParaRPr>
          </a:p>
          <a:p>
            <a:pPr lvl="0"/>
            <a:endParaRPr lang="en-GB" b="0" kern="0" dirty="0">
              <a:solidFill>
                <a:srgbClr val="000000"/>
              </a:solidFill>
            </a:endParaRPr>
          </a:p>
          <a:p>
            <a:pPr lvl="0"/>
            <a:endParaRPr lang="en-GB" sz="2000" b="0" kern="0" dirty="0">
              <a:solidFill>
                <a:srgbClr val="000000"/>
              </a:solidFill>
            </a:endParaRPr>
          </a:p>
          <a:p>
            <a:pPr lvl="0"/>
            <a:r>
              <a:rPr lang="en-GB" b="0" kern="0" dirty="0">
                <a:solidFill>
                  <a:srgbClr val="000000"/>
                </a:solidFill>
              </a:rPr>
              <a:t>Semi-Additive</a:t>
            </a:r>
          </a:p>
          <a:p>
            <a:pPr lvl="0"/>
            <a:endParaRPr lang="en-GB" b="0" kern="0" dirty="0">
              <a:solidFill>
                <a:srgbClr val="000000"/>
              </a:solidFill>
            </a:endParaRPr>
          </a:p>
          <a:p>
            <a:pPr lvl="0"/>
            <a:endParaRPr lang="en-GB" b="0" kern="0" dirty="0">
              <a:solidFill>
                <a:srgbClr val="000000"/>
              </a:solidFill>
            </a:endParaRPr>
          </a:p>
          <a:p>
            <a:pPr lvl="0"/>
            <a:endParaRPr lang="en-GB" sz="2400" b="0" kern="0" dirty="0">
              <a:solidFill>
                <a:srgbClr val="000000"/>
              </a:solidFill>
            </a:endParaRPr>
          </a:p>
          <a:p>
            <a:pPr lvl="0"/>
            <a:r>
              <a:rPr lang="en-GB" b="0" kern="0" dirty="0">
                <a:solidFill>
                  <a:srgbClr val="000000"/>
                </a:solidFill>
              </a:rPr>
              <a:t>Non-Additive</a:t>
            </a:r>
            <a:endParaRPr lang="en-US" b="0" kern="0" dirty="0">
              <a:solidFill>
                <a:srgbClr val="000000"/>
              </a:solidFill>
            </a:endParaRPr>
          </a:p>
        </p:txBody>
      </p:sp>
      <p:graphicFrame>
        <p:nvGraphicFramePr>
          <p:cNvPr id="5" name="Content Placeholder 1" descr="The Additive Table shows columns for OrderDateKey, ProductKey, CustomerKey and SalesAmount." title="Additive Table"/>
          <p:cNvGraphicFramePr>
            <a:graphicFrameLocks/>
          </p:cNvGraphicFramePr>
          <p:nvPr>
            <p:extLst>
              <p:ext uri="{D42A27DB-BD31-4B8C-83A1-F6EECF244321}">
                <p14:modId xmlns:p14="http://schemas.microsoft.com/office/powerpoint/2010/main" val="2120181613"/>
              </p:ext>
            </p:extLst>
          </p:nvPr>
        </p:nvGraphicFramePr>
        <p:xfrm>
          <a:off x="1040530" y="1475646"/>
          <a:ext cx="6167122" cy="1417320"/>
        </p:xfrm>
        <a:graphic>
          <a:graphicData uri="http://schemas.openxmlformats.org/drawingml/2006/table">
            <a:tbl>
              <a:tblPr firstRow="1" bandRow="1">
                <a:tableStyleId>{21E4AEA4-8DFA-4A89-87EB-49C32662AFE0}</a:tableStyleId>
              </a:tblPr>
              <a:tblGrid>
                <a:gridCol w="1648143">
                  <a:extLst>
                    <a:ext uri="{9D8B030D-6E8A-4147-A177-3AD203B41FA5}">
                      <a16:colId xmlns:a16="http://schemas.microsoft.com/office/drawing/2014/main" val="20000"/>
                    </a:ext>
                  </a:extLst>
                </a:gridCol>
                <a:gridCol w="1390968">
                  <a:extLst>
                    <a:ext uri="{9D8B030D-6E8A-4147-A177-3AD203B41FA5}">
                      <a16:colId xmlns:a16="http://schemas.microsoft.com/office/drawing/2014/main" val="20001"/>
                    </a:ext>
                  </a:extLst>
                </a:gridCol>
                <a:gridCol w="1571943">
                  <a:extLst>
                    <a:ext uri="{9D8B030D-6E8A-4147-A177-3AD203B41FA5}">
                      <a16:colId xmlns:a16="http://schemas.microsoft.com/office/drawing/2014/main" val="20002"/>
                    </a:ext>
                  </a:extLst>
                </a:gridCol>
                <a:gridCol w="1556068">
                  <a:extLst>
                    <a:ext uri="{9D8B030D-6E8A-4147-A177-3AD203B41FA5}">
                      <a16:colId xmlns:a16="http://schemas.microsoft.com/office/drawing/2014/main" val="20003"/>
                    </a:ext>
                  </a:extLst>
                </a:gridCol>
              </a:tblGrid>
              <a:tr h="215963">
                <a:tc>
                  <a:txBody>
                    <a:bodyPr/>
                    <a:lstStyle/>
                    <a:p>
                      <a:r>
                        <a:rPr lang="en-GB" sz="1400" b="1" kern="1200" dirty="0" smtClean="0">
                          <a:solidFill>
                            <a:schemeClr val="lt1"/>
                          </a:solidFill>
                          <a:latin typeface="+mn-lt"/>
                          <a:ea typeface="+mn-ea"/>
                          <a:cs typeface="+mn-cs"/>
                        </a:rPr>
                        <a:t>OrderDateKey</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ProductKey</a:t>
                      </a:r>
                      <a:endParaRPr lang="en-US" sz="1400" b="1" kern="1200" dirty="0">
                        <a:solidFill>
                          <a:schemeClr val="lt1"/>
                        </a:solidFill>
                        <a:latin typeface="+mn-lt"/>
                        <a:ea typeface="+mn-ea"/>
                        <a:cs typeface="+mn-cs"/>
                      </a:endParaRPr>
                    </a:p>
                  </a:txBody>
                  <a:tcPr/>
                </a:tc>
                <a:tc>
                  <a:txBody>
                    <a:bodyPr/>
                    <a:lstStyle/>
                    <a:p>
                      <a:r>
                        <a:rPr lang="en-GB" sz="1400" dirty="0" smtClean="0"/>
                        <a:t>CustomerKey</a:t>
                      </a:r>
                      <a:endParaRPr lang="en-US" sz="1400" dirty="0"/>
                    </a:p>
                  </a:txBody>
                  <a:tcPr/>
                </a:tc>
                <a:tc>
                  <a:txBody>
                    <a:bodyPr/>
                    <a:lstStyle/>
                    <a:p>
                      <a:r>
                        <a:rPr lang="en-GB" sz="1400" dirty="0" smtClean="0"/>
                        <a:t>SalesAmount</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dirty="0" smtClean="0"/>
                        <a:t>120</a:t>
                      </a:r>
                      <a:endParaRPr lang="en-US" sz="1400" dirty="0"/>
                    </a:p>
                  </a:txBody>
                  <a:tcPr/>
                </a:tc>
                <a:tc>
                  <a:txBody>
                    <a:bodyPr/>
                    <a:lstStyle/>
                    <a:p>
                      <a:r>
                        <a:rPr lang="en-GB" sz="1400" dirty="0" smtClean="0"/>
                        <a:t>350.99</a:t>
                      </a:r>
                      <a:endParaRPr lang="en-US" sz="1400"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99</a:t>
                      </a:r>
                      <a:endParaRPr lang="en-US" sz="1400" kern="1200" dirty="0">
                        <a:solidFill>
                          <a:schemeClr val="dk1"/>
                        </a:solidFill>
                        <a:latin typeface="+mn-lt"/>
                        <a:ea typeface="+mn-ea"/>
                        <a:cs typeface="+mn-cs"/>
                      </a:endParaRPr>
                    </a:p>
                  </a:txBody>
                  <a:tcPr/>
                </a:tc>
                <a:tc>
                  <a:txBody>
                    <a:bodyPr/>
                    <a:lstStyle/>
                    <a:p>
                      <a:r>
                        <a:rPr lang="en-GB" sz="1400" dirty="0" smtClean="0"/>
                        <a:t>120</a:t>
                      </a:r>
                      <a:endParaRPr lang="en-US" sz="1400" dirty="0"/>
                    </a:p>
                  </a:txBody>
                  <a:tcPr/>
                </a:tc>
                <a:tc>
                  <a:txBody>
                    <a:bodyPr/>
                    <a:lstStyle/>
                    <a:p>
                      <a:r>
                        <a:rPr lang="en-GB" sz="1400" dirty="0" smtClean="0"/>
                        <a:t>6.98</a:t>
                      </a:r>
                      <a:endParaRPr lang="en-US" sz="1400" dirty="0"/>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20160102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dirty="0" smtClean="0"/>
                        <a:t>178</a:t>
                      </a:r>
                      <a:endParaRPr lang="en-US" sz="1400" dirty="0"/>
                    </a:p>
                  </a:txBody>
                  <a:tcPr/>
                </a:tc>
                <a:tc>
                  <a:txBody>
                    <a:bodyPr/>
                    <a:lstStyle/>
                    <a:p>
                      <a:r>
                        <a:rPr lang="en-GB" sz="1400" dirty="0" smtClean="0"/>
                        <a:t>701.98</a:t>
                      </a:r>
                      <a:endParaRPr lang="en-US" sz="1400" dirty="0"/>
                    </a:p>
                  </a:txBody>
                  <a:tcPr/>
                </a:tc>
                <a:extLst>
                  <a:ext uri="{0D108BD9-81ED-4DB2-BD59-A6C34878D82A}">
                    <a16:rowId xmlns:a16="http://schemas.microsoft.com/office/drawing/2014/main" val="10003"/>
                  </a:ext>
                </a:extLst>
              </a:tr>
            </a:tbl>
          </a:graphicData>
        </a:graphic>
      </p:graphicFrame>
      <p:graphicFrame>
        <p:nvGraphicFramePr>
          <p:cNvPr id="6" name="Content Placeholder 1" descr="The Semi-Additive table shows columns for Datekey, ProductKey and StockCount." title="Semi-Additive Table"/>
          <p:cNvGraphicFramePr>
            <a:graphicFrameLocks/>
          </p:cNvGraphicFramePr>
          <p:nvPr>
            <p:extLst>
              <p:ext uri="{D42A27DB-BD31-4B8C-83A1-F6EECF244321}">
                <p14:modId xmlns:p14="http://schemas.microsoft.com/office/powerpoint/2010/main" val="2076642123"/>
              </p:ext>
            </p:extLst>
          </p:nvPr>
        </p:nvGraphicFramePr>
        <p:xfrm>
          <a:off x="1697427" y="3398743"/>
          <a:ext cx="4611054" cy="1417320"/>
        </p:xfrm>
        <a:graphic>
          <a:graphicData uri="http://schemas.openxmlformats.org/drawingml/2006/table">
            <a:tbl>
              <a:tblPr firstRow="1" bandRow="1">
                <a:tableStyleId>{21E4AEA4-8DFA-4A89-87EB-49C32662AFE0}</a:tableStyleId>
              </a:tblPr>
              <a:tblGrid>
                <a:gridCol w="1648143">
                  <a:extLst>
                    <a:ext uri="{9D8B030D-6E8A-4147-A177-3AD203B41FA5}">
                      <a16:colId xmlns:a16="http://schemas.microsoft.com/office/drawing/2014/main" val="20000"/>
                    </a:ext>
                  </a:extLst>
                </a:gridCol>
                <a:gridCol w="1390968">
                  <a:extLst>
                    <a:ext uri="{9D8B030D-6E8A-4147-A177-3AD203B41FA5}">
                      <a16:colId xmlns:a16="http://schemas.microsoft.com/office/drawing/2014/main" val="20001"/>
                    </a:ext>
                  </a:extLst>
                </a:gridCol>
                <a:gridCol w="1571943">
                  <a:extLst>
                    <a:ext uri="{9D8B030D-6E8A-4147-A177-3AD203B41FA5}">
                      <a16:colId xmlns:a16="http://schemas.microsoft.com/office/drawing/2014/main" val="20002"/>
                    </a:ext>
                  </a:extLst>
                </a:gridCol>
              </a:tblGrid>
              <a:tr h="215963">
                <a:tc>
                  <a:txBody>
                    <a:bodyPr/>
                    <a:lstStyle/>
                    <a:p>
                      <a:r>
                        <a:rPr lang="en-GB" sz="1400" b="1" kern="1200" dirty="0" smtClean="0">
                          <a:solidFill>
                            <a:schemeClr val="lt1"/>
                          </a:solidFill>
                          <a:latin typeface="+mn-lt"/>
                          <a:ea typeface="+mn-ea"/>
                          <a:cs typeface="+mn-cs"/>
                        </a:rPr>
                        <a:t>DateKey</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ProductKey</a:t>
                      </a:r>
                      <a:endParaRPr lang="en-US" sz="1400" b="1" kern="1200" dirty="0">
                        <a:solidFill>
                          <a:schemeClr val="lt1"/>
                        </a:solidFill>
                        <a:latin typeface="+mn-lt"/>
                        <a:ea typeface="+mn-ea"/>
                        <a:cs typeface="+mn-cs"/>
                      </a:endParaRPr>
                    </a:p>
                  </a:txBody>
                  <a:tcPr/>
                </a:tc>
                <a:tc>
                  <a:txBody>
                    <a:bodyPr/>
                    <a:lstStyle/>
                    <a:p>
                      <a:r>
                        <a:rPr lang="en-GB" sz="1400" dirty="0" smtClean="0"/>
                        <a:t>StockCount</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dirty="0" smtClean="0"/>
                        <a:t>23</a:t>
                      </a:r>
                      <a:endParaRPr lang="en-US" sz="1400"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99</a:t>
                      </a:r>
                      <a:endParaRPr lang="en-US" sz="1400" kern="1200" dirty="0">
                        <a:solidFill>
                          <a:schemeClr val="dk1"/>
                        </a:solidFill>
                        <a:latin typeface="+mn-lt"/>
                        <a:ea typeface="+mn-ea"/>
                        <a:cs typeface="+mn-cs"/>
                      </a:endParaRPr>
                    </a:p>
                  </a:txBody>
                  <a:tcPr/>
                </a:tc>
                <a:tc>
                  <a:txBody>
                    <a:bodyPr/>
                    <a:lstStyle/>
                    <a:p>
                      <a:r>
                        <a:rPr lang="en-GB" sz="1400" dirty="0" smtClean="0"/>
                        <a:t>118</a:t>
                      </a:r>
                      <a:endParaRPr lang="en-US" sz="1400" dirty="0"/>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20160102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dirty="0" smtClean="0"/>
                        <a:t>22</a:t>
                      </a:r>
                      <a:endParaRPr lang="en-US" sz="1400" dirty="0"/>
                    </a:p>
                  </a:txBody>
                  <a:tcPr/>
                </a:tc>
                <a:extLst>
                  <a:ext uri="{0D108BD9-81ED-4DB2-BD59-A6C34878D82A}">
                    <a16:rowId xmlns:a16="http://schemas.microsoft.com/office/drawing/2014/main" val="10003"/>
                  </a:ext>
                </a:extLst>
              </a:tr>
            </a:tbl>
          </a:graphicData>
        </a:graphic>
      </p:graphicFrame>
      <p:graphicFrame>
        <p:nvGraphicFramePr>
          <p:cNvPr id="7" name="Content Placeholder 1" descr="The Non-Additive table shows columns forOrderDateKey, ProductKey, CustomerKey and ProfitMargin." title="Non-Additive Table"/>
          <p:cNvGraphicFramePr>
            <a:graphicFrameLocks/>
          </p:cNvGraphicFramePr>
          <p:nvPr>
            <p:extLst>
              <p:ext uri="{D42A27DB-BD31-4B8C-83A1-F6EECF244321}">
                <p14:modId xmlns:p14="http://schemas.microsoft.com/office/powerpoint/2010/main" val="1741784913"/>
              </p:ext>
            </p:extLst>
          </p:nvPr>
        </p:nvGraphicFramePr>
        <p:xfrm>
          <a:off x="1161399" y="5314552"/>
          <a:ext cx="6167122" cy="1417320"/>
        </p:xfrm>
        <a:graphic>
          <a:graphicData uri="http://schemas.openxmlformats.org/drawingml/2006/table">
            <a:tbl>
              <a:tblPr firstRow="1" bandRow="1">
                <a:tableStyleId>{21E4AEA4-8DFA-4A89-87EB-49C32662AFE0}</a:tableStyleId>
              </a:tblPr>
              <a:tblGrid>
                <a:gridCol w="1648143">
                  <a:extLst>
                    <a:ext uri="{9D8B030D-6E8A-4147-A177-3AD203B41FA5}">
                      <a16:colId xmlns:a16="http://schemas.microsoft.com/office/drawing/2014/main" val="20000"/>
                    </a:ext>
                  </a:extLst>
                </a:gridCol>
                <a:gridCol w="1390968">
                  <a:extLst>
                    <a:ext uri="{9D8B030D-6E8A-4147-A177-3AD203B41FA5}">
                      <a16:colId xmlns:a16="http://schemas.microsoft.com/office/drawing/2014/main" val="20001"/>
                    </a:ext>
                  </a:extLst>
                </a:gridCol>
                <a:gridCol w="1571943">
                  <a:extLst>
                    <a:ext uri="{9D8B030D-6E8A-4147-A177-3AD203B41FA5}">
                      <a16:colId xmlns:a16="http://schemas.microsoft.com/office/drawing/2014/main" val="20002"/>
                    </a:ext>
                  </a:extLst>
                </a:gridCol>
                <a:gridCol w="1556068">
                  <a:extLst>
                    <a:ext uri="{9D8B030D-6E8A-4147-A177-3AD203B41FA5}">
                      <a16:colId xmlns:a16="http://schemas.microsoft.com/office/drawing/2014/main" val="20003"/>
                    </a:ext>
                  </a:extLst>
                </a:gridCol>
              </a:tblGrid>
              <a:tr h="215963">
                <a:tc>
                  <a:txBody>
                    <a:bodyPr/>
                    <a:lstStyle/>
                    <a:p>
                      <a:r>
                        <a:rPr lang="en-GB" sz="1400" b="1" kern="1200" dirty="0" smtClean="0">
                          <a:solidFill>
                            <a:schemeClr val="lt1"/>
                          </a:solidFill>
                          <a:latin typeface="+mn-lt"/>
                          <a:ea typeface="+mn-ea"/>
                          <a:cs typeface="+mn-cs"/>
                        </a:rPr>
                        <a:t>OrderDateKey</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ProductKey</a:t>
                      </a:r>
                      <a:endParaRPr lang="en-US" sz="1400" b="1" kern="1200" dirty="0">
                        <a:solidFill>
                          <a:schemeClr val="lt1"/>
                        </a:solidFill>
                        <a:latin typeface="+mn-lt"/>
                        <a:ea typeface="+mn-ea"/>
                        <a:cs typeface="+mn-cs"/>
                      </a:endParaRPr>
                    </a:p>
                  </a:txBody>
                  <a:tcPr/>
                </a:tc>
                <a:tc>
                  <a:txBody>
                    <a:bodyPr/>
                    <a:lstStyle/>
                    <a:p>
                      <a:r>
                        <a:rPr lang="en-GB" sz="1400" dirty="0" smtClean="0"/>
                        <a:t>CustomerKey</a:t>
                      </a:r>
                      <a:endParaRPr lang="en-US" sz="1400" dirty="0"/>
                    </a:p>
                  </a:txBody>
                  <a:tcPr/>
                </a:tc>
                <a:tc>
                  <a:txBody>
                    <a:bodyPr/>
                    <a:lstStyle/>
                    <a:p>
                      <a:r>
                        <a:rPr lang="en-GB" sz="1400" dirty="0" smtClean="0"/>
                        <a:t>ProfitMargin</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dirty="0" smtClean="0"/>
                        <a:t>120</a:t>
                      </a:r>
                      <a:endParaRPr lang="en-US" sz="1400" dirty="0"/>
                    </a:p>
                  </a:txBody>
                  <a:tcPr/>
                </a:tc>
                <a:tc>
                  <a:txBody>
                    <a:bodyPr/>
                    <a:lstStyle/>
                    <a:p>
                      <a:r>
                        <a:rPr lang="en-GB" sz="1400" dirty="0" smtClean="0"/>
                        <a:t>25</a:t>
                      </a:r>
                      <a:endParaRPr lang="en-US" sz="1400"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99</a:t>
                      </a:r>
                      <a:endParaRPr lang="en-US" sz="1400" kern="1200" dirty="0">
                        <a:solidFill>
                          <a:schemeClr val="dk1"/>
                        </a:solidFill>
                        <a:latin typeface="+mn-lt"/>
                        <a:ea typeface="+mn-ea"/>
                        <a:cs typeface="+mn-cs"/>
                      </a:endParaRPr>
                    </a:p>
                  </a:txBody>
                  <a:tcPr/>
                </a:tc>
                <a:tc>
                  <a:txBody>
                    <a:bodyPr/>
                    <a:lstStyle/>
                    <a:p>
                      <a:r>
                        <a:rPr lang="en-GB" sz="1400" dirty="0" smtClean="0"/>
                        <a:t>120</a:t>
                      </a:r>
                      <a:endParaRPr lang="en-US" sz="1400" dirty="0"/>
                    </a:p>
                  </a:txBody>
                  <a:tcPr/>
                </a:tc>
                <a:tc>
                  <a:txBody>
                    <a:bodyPr/>
                    <a:lstStyle/>
                    <a:p>
                      <a:r>
                        <a:rPr lang="en-GB" sz="1400" dirty="0" smtClean="0"/>
                        <a:t>22</a:t>
                      </a:r>
                      <a:endParaRPr lang="en-US" sz="1400" dirty="0"/>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20160102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dirty="0" smtClean="0"/>
                        <a:t>178</a:t>
                      </a:r>
                      <a:endParaRPr lang="en-US" sz="1400" dirty="0"/>
                    </a:p>
                  </a:txBody>
                  <a:tcPr/>
                </a:tc>
                <a:tc>
                  <a:txBody>
                    <a:bodyPr/>
                    <a:lstStyle/>
                    <a:p>
                      <a:r>
                        <a:rPr lang="en-GB" sz="1400" dirty="0" smtClean="0"/>
                        <a:t>27</a:t>
                      </a:r>
                      <a:endParaRPr lang="en-US" sz="1400" dirty="0"/>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2576027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Types of Fact Table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Transaction Fact Table</a:t>
            </a:r>
          </a:p>
          <a:p>
            <a:pPr lvl="0"/>
            <a:endParaRPr lang="en-GB" b="0" kern="0" dirty="0">
              <a:solidFill>
                <a:srgbClr val="000000"/>
              </a:solidFill>
            </a:endParaRPr>
          </a:p>
          <a:p>
            <a:pPr lvl="0"/>
            <a:endParaRPr lang="en-GB" b="0" kern="0" dirty="0">
              <a:solidFill>
                <a:srgbClr val="000000"/>
              </a:solidFill>
            </a:endParaRPr>
          </a:p>
          <a:p>
            <a:pPr lvl="0"/>
            <a:endParaRPr lang="en-GB" b="0" kern="0" dirty="0">
              <a:solidFill>
                <a:srgbClr val="000000"/>
              </a:solidFill>
            </a:endParaRPr>
          </a:p>
          <a:p>
            <a:pPr lvl="0"/>
            <a:endParaRPr lang="en-GB" sz="100" b="0" kern="0" dirty="0">
              <a:solidFill>
                <a:srgbClr val="000000"/>
              </a:solidFill>
            </a:endParaRPr>
          </a:p>
          <a:p>
            <a:pPr lvl="0"/>
            <a:r>
              <a:rPr lang="en-GB" b="0" kern="0" dirty="0">
                <a:solidFill>
                  <a:srgbClr val="000000"/>
                </a:solidFill>
              </a:rPr>
              <a:t>Periodic Snapshot Fact Table</a:t>
            </a:r>
          </a:p>
          <a:p>
            <a:pPr lvl="0"/>
            <a:endParaRPr lang="en-GB" b="0" kern="0" dirty="0">
              <a:solidFill>
                <a:srgbClr val="000000"/>
              </a:solidFill>
            </a:endParaRPr>
          </a:p>
          <a:p>
            <a:pPr lvl="0"/>
            <a:endParaRPr lang="en-GB" b="0" kern="0" dirty="0">
              <a:solidFill>
                <a:srgbClr val="000000"/>
              </a:solidFill>
            </a:endParaRPr>
          </a:p>
          <a:p>
            <a:pPr lvl="0"/>
            <a:endParaRPr lang="en-GB" sz="600" b="0" kern="0" dirty="0">
              <a:solidFill>
                <a:srgbClr val="000000"/>
              </a:solidFill>
            </a:endParaRPr>
          </a:p>
          <a:p>
            <a:pPr lvl="0"/>
            <a:r>
              <a:rPr lang="en-GB" b="0" kern="0" dirty="0">
                <a:solidFill>
                  <a:srgbClr val="000000"/>
                </a:solidFill>
              </a:rPr>
              <a:t>Accumulating Snapshot Fact Table</a:t>
            </a:r>
            <a:endParaRPr lang="en-US" b="0" kern="0" dirty="0">
              <a:solidFill>
                <a:srgbClr val="000000"/>
              </a:solidFill>
            </a:endParaRPr>
          </a:p>
        </p:txBody>
      </p:sp>
      <p:graphicFrame>
        <p:nvGraphicFramePr>
          <p:cNvPr id="5" name="Content Placeholder 1" descr="The Transaction Fact Table shows columns for OrderDateKey, ProductKey, CustomerKey, OrderNo, Qty, Cost and SalesAmount." title="Transaction Fact Table"/>
          <p:cNvGraphicFramePr>
            <a:graphicFrameLocks/>
          </p:cNvGraphicFramePr>
          <p:nvPr>
            <p:extLst>
              <p:ext uri="{D42A27DB-BD31-4B8C-83A1-F6EECF244321}">
                <p14:modId xmlns:p14="http://schemas.microsoft.com/office/powerpoint/2010/main" val="1566780161"/>
              </p:ext>
            </p:extLst>
          </p:nvPr>
        </p:nvGraphicFramePr>
        <p:xfrm>
          <a:off x="189192" y="1512143"/>
          <a:ext cx="8717601" cy="1447800"/>
        </p:xfrm>
        <a:graphic>
          <a:graphicData uri="http://schemas.openxmlformats.org/drawingml/2006/table">
            <a:tbl>
              <a:tblPr firstRow="1" bandRow="1">
                <a:tableStyleId>{21E4AEA4-8DFA-4A89-87EB-49C32662AFE0}</a:tableStyleId>
              </a:tblPr>
              <a:tblGrid>
                <a:gridCol w="1648143">
                  <a:extLst>
                    <a:ext uri="{9D8B030D-6E8A-4147-A177-3AD203B41FA5}">
                      <a16:colId xmlns:a16="http://schemas.microsoft.com/office/drawing/2014/main" val="20000"/>
                    </a:ext>
                  </a:extLst>
                </a:gridCol>
                <a:gridCol w="1390968">
                  <a:extLst>
                    <a:ext uri="{9D8B030D-6E8A-4147-A177-3AD203B41FA5}">
                      <a16:colId xmlns:a16="http://schemas.microsoft.com/office/drawing/2014/main" val="20001"/>
                    </a:ext>
                  </a:extLst>
                </a:gridCol>
                <a:gridCol w="1571943">
                  <a:extLst>
                    <a:ext uri="{9D8B030D-6E8A-4147-A177-3AD203B41FA5}">
                      <a16:colId xmlns:a16="http://schemas.microsoft.com/office/drawing/2014/main" val="20002"/>
                    </a:ext>
                  </a:extLst>
                </a:gridCol>
                <a:gridCol w="1086168">
                  <a:extLst>
                    <a:ext uri="{9D8B030D-6E8A-4147-A177-3AD203B41FA5}">
                      <a16:colId xmlns:a16="http://schemas.microsoft.com/office/drawing/2014/main" val="20003"/>
                    </a:ext>
                  </a:extLst>
                </a:gridCol>
                <a:gridCol w="590868">
                  <a:extLst>
                    <a:ext uri="{9D8B030D-6E8A-4147-A177-3AD203B41FA5}">
                      <a16:colId xmlns:a16="http://schemas.microsoft.com/office/drawing/2014/main" val="20004"/>
                    </a:ext>
                  </a:extLst>
                </a:gridCol>
                <a:gridCol w="873443">
                  <a:extLst>
                    <a:ext uri="{9D8B030D-6E8A-4147-A177-3AD203B41FA5}">
                      <a16:colId xmlns:a16="http://schemas.microsoft.com/office/drawing/2014/main" val="20005"/>
                    </a:ext>
                  </a:extLst>
                </a:gridCol>
                <a:gridCol w="1556068">
                  <a:extLst>
                    <a:ext uri="{9D8B030D-6E8A-4147-A177-3AD203B41FA5}">
                      <a16:colId xmlns:a16="http://schemas.microsoft.com/office/drawing/2014/main" val="20006"/>
                    </a:ext>
                  </a:extLst>
                </a:gridCol>
              </a:tblGrid>
              <a:tr h="215963">
                <a:tc>
                  <a:txBody>
                    <a:bodyPr/>
                    <a:lstStyle/>
                    <a:p>
                      <a:r>
                        <a:rPr lang="en-GB" sz="1600" b="1" kern="1200" baseline="0" dirty="0" smtClean="0">
                          <a:solidFill>
                            <a:schemeClr val="lt1"/>
                          </a:solidFill>
                          <a:latin typeface="Segoe UI" panose="020B0502040204020203" pitchFamily="34" charset="0"/>
                          <a:ea typeface="+mn-ea"/>
                          <a:cs typeface="Segoe UI" panose="020B0502040204020203" pitchFamily="34" charset="0"/>
                        </a:rPr>
                        <a:t>OrderDateKey</a:t>
                      </a:r>
                      <a:endParaRPr lang="en-US" sz="1600" b="1" kern="1200" baseline="0" dirty="0">
                        <a:solidFill>
                          <a:schemeClr val="lt1"/>
                        </a:solidFill>
                        <a:latin typeface="Segoe UI" panose="020B0502040204020203" pitchFamily="34" charset="0"/>
                        <a:ea typeface="+mn-ea"/>
                        <a:cs typeface="Segoe UI" panose="020B0502040204020203" pitchFamily="34" charset="0"/>
                      </a:endParaRPr>
                    </a:p>
                  </a:txBody>
                  <a:tcPr/>
                </a:tc>
                <a:tc>
                  <a:txBody>
                    <a:bodyPr/>
                    <a:lstStyle/>
                    <a:p>
                      <a:r>
                        <a:rPr lang="en-GB" sz="1600" b="1" kern="1200" baseline="0" dirty="0" smtClean="0">
                          <a:solidFill>
                            <a:schemeClr val="lt1"/>
                          </a:solidFill>
                          <a:latin typeface="Segoe UI" panose="020B0502040204020203" pitchFamily="34" charset="0"/>
                          <a:ea typeface="+mn-ea"/>
                          <a:cs typeface="+mn-cs"/>
                        </a:rPr>
                        <a:t>ProductKey</a:t>
                      </a:r>
                      <a:endParaRPr lang="en-US" sz="1600" b="1" kern="1200" baseline="0" dirty="0">
                        <a:solidFill>
                          <a:schemeClr val="lt1"/>
                        </a:solidFill>
                        <a:latin typeface="Segoe UI" panose="020B0502040204020203" pitchFamily="34" charset="0"/>
                        <a:ea typeface="+mn-ea"/>
                        <a:cs typeface="+mn-cs"/>
                      </a:endParaRPr>
                    </a:p>
                  </a:txBody>
                  <a:tcPr/>
                </a:tc>
                <a:tc>
                  <a:txBody>
                    <a:bodyPr/>
                    <a:lstStyle/>
                    <a:p>
                      <a:r>
                        <a:rPr lang="en-GB" sz="1600" baseline="0" dirty="0" smtClean="0">
                          <a:latin typeface="Segoe UI" panose="020B0502040204020203" pitchFamily="34" charset="0"/>
                        </a:rPr>
                        <a:t>CustomerKey</a:t>
                      </a:r>
                      <a:endParaRPr lang="en-US" sz="1600" baseline="0" dirty="0">
                        <a:latin typeface="Segoe UI" panose="020B0502040204020203" pitchFamily="34" charset="0"/>
                      </a:endParaRPr>
                    </a:p>
                  </a:txBody>
                  <a:tcPr/>
                </a:tc>
                <a:tc>
                  <a:txBody>
                    <a:bodyPr/>
                    <a:lstStyle/>
                    <a:p>
                      <a:r>
                        <a:rPr lang="en-GB" sz="1600" baseline="0" dirty="0" smtClean="0">
                          <a:latin typeface="Segoe UI" panose="020B0502040204020203" pitchFamily="34" charset="0"/>
                        </a:rPr>
                        <a:t>OrderNo</a:t>
                      </a:r>
                      <a:endParaRPr lang="en-US" sz="1600" baseline="0" dirty="0">
                        <a:latin typeface="Segoe UI" panose="020B0502040204020203" pitchFamily="34" charset="0"/>
                      </a:endParaRPr>
                    </a:p>
                  </a:txBody>
                  <a:tcPr/>
                </a:tc>
                <a:tc>
                  <a:txBody>
                    <a:bodyPr/>
                    <a:lstStyle/>
                    <a:p>
                      <a:r>
                        <a:rPr lang="en-GB" sz="1600" baseline="0" dirty="0" smtClean="0">
                          <a:latin typeface="Segoe UI" panose="020B0502040204020203" pitchFamily="34" charset="0"/>
                        </a:rPr>
                        <a:t>Qty</a:t>
                      </a:r>
                      <a:endParaRPr lang="en-US" sz="1600" baseline="0" dirty="0">
                        <a:latin typeface="Segoe UI" panose="020B0502040204020203" pitchFamily="34" charset="0"/>
                      </a:endParaRPr>
                    </a:p>
                  </a:txBody>
                  <a:tcPr/>
                </a:tc>
                <a:tc>
                  <a:txBody>
                    <a:bodyPr/>
                    <a:lstStyle/>
                    <a:p>
                      <a:r>
                        <a:rPr lang="en-GB" sz="1600" baseline="0" dirty="0" smtClean="0">
                          <a:latin typeface="Segoe UI" panose="020B0502040204020203" pitchFamily="34" charset="0"/>
                          <a:cs typeface="Segoe UI" panose="020B0502040204020203" pitchFamily="34" charset="0"/>
                        </a:rPr>
                        <a:t>Cost</a:t>
                      </a:r>
                      <a:endParaRPr lang="en-US" sz="1600" baseline="0" dirty="0">
                        <a:latin typeface="Segoe UI" panose="020B0502040204020203" pitchFamily="34" charset="0"/>
                        <a:cs typeface="Segoe UI" panose="020B0502040204020203" pitchFamily="34" charset="0"/>
                      </a:endParaRPr>
                    </a:p>
                  </a:txBody>
                  <a:tcPr/>
                </a:tc>
                <a:tc>
                  <a:txBody>
                    <a:bodyPr/>
                    <a:lstStyle/>
                    <a:p>
                      <a:r>
                        <a:rPr lang="en-GB" sz="1600" baseline="0" dirty="0" smtClean="0">
                          <a:latin typeface="Segoe UI" panose="020B0502040204020203" pitchFamily="34" charset="0"/>
                          <a:cs typeface="Segoe UI" panose="020B0502040204020203" pitchFamily="34" charset="0"/>
                        </a:rPr>
                        <a:t>SalesAmount</a:t>
                      </a:r>
                      <a:endParaRPr lang="en-US" sz="1600" baseline="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600" kern="1200" baseline="0" dirty="0" smtClean="0">
                          <a:solidFill>
                            <a:schemeClr val="dk1"/>
                          </a:solidFill>
                          <a:latin typeface="Segoe UI" panose="020B0502040204020203" pitchFamily="34" charset="0"/>
                          <a:ea typeface="+mn-ea"/>
                          <a:cs typeface="+mn-cs"/>
                        </a:rPr>
                        <a:t>20160101</a:t>
                      </a:r>
                      <a:endParaRPr lang="en-US" sz="1600" kern="1200" baseline="0" dirty="0">
                        <a:solidFill>
                          <a:schemeClr val="dk1"/>
                        </a:solidFill>
                        <a:latin typeface="Segoe UI" panose="020B0502040204020203" pitchFamily="34" charset="0"/>
                        <a:ea typeface="+mn-ea"/>
                        <a:cs typeface="+mn-cs"/>
                      </a:endParaRPr>
                    </a:p>
                  </a:txBody>
                  <a:tcPr/>
                </a:tc>
                <a:tc>
                  <a:txBody>
                    <a:bodyPr/>
                    <a:lstStyle/>
                    <a:p>
                      <a:pPr marL="0" algn="l" defTabSz="914400" rtl="0" eaLnBrk="1" latinLnBrk="0" hangingPunct="1"/>
                      <a:r>
                        <a:rPr lang="en-GB" sz="1600" kern="1200" baseline="0" dirty="0" smtClean="0">
                          <a:solidFill>
                            <a:schemeClr val="dk1"/>
                          </a:solidFill>
                          <a:latin typeface="Segoe UI" panose="020B0502040204020203" pitchFamily="34" charset="0"/>
                          <a:ea typeface="+mn-ea"/>
                          <a:cs typeface="+mn-cs"/>
                        </a:rPr>
                        <a:t>25</a:t>
                      </a:r>
                      <a:endParaRPr lang="en-US" sz="1600" kern="1200" baseline="0" dirty="0">
                        <a:solidFill>
                          <a:schemeClr val="dk1"/>
                        </a:solidFill>
                        <a:latin typeface="Segoe UI" panose="020B0502040204020203" pitchFamily="34" charset="0"/>
                        <a:ea typeface="+mn-ea"/>
                        <a:cs typeface="+mn-cs"/>
                      </a:endParaRPr>
                    </a:p>
                  </a:txBody>
                  <a:tcPr/>
                </a:tc>
                <a:tc>
                  <a:txBody>
                    <a:bodyPr/>
                    <a:lstStyle/>
                    <a:p>
                      <a:r>
                        <a:rPr lang="en-GB" sz="1600" baseline="0" dirty="0" smtClean="0">
                          <a:latin typeface="Segoe UI" panose="020B0502040204020203" pitchFamily="34" charset="0"/>
                        </a:rPr>
                        <a:t>120</a:t>
                      </a:r>
                      <a:endParaRPr lang="en-US" sz="1600" baseline="0" dirty="0">
                        <a:latin typeface="Segoe UI" panose="020B0502040204020203" pitchFamily="34" charset="0"/>
                      </a:endParaRPr>
                    </a:p>
                  </a:txBody>
                  <a:tcPr/>
                </a:tc>
                <a:tc>
                  <a:txBody>
                    <a:bodyPr/>
                    <a:lstStyle/>
                    <a:p>
                      <a:r>
                        <a:rPr lang="en-GB" sz="1600" baseline="0" dirty="0" smtClean="0">
                          <a:latin typeface="Segoe UI" panose="020B0502040204020203" pitchFamily="34" charset="0"/>
                        </a:rPr>
                        <a:t>1000</a:t>
                      </a:r>
                      <a:endParaRPr lang="en-US" sz="1600" baseline="0" dirty="0">
                        <a:latin typeface="Segoe UI" panose="020B0502040204020203" pitchFamily="34" charset="0"/>
                      </a:endParaRPr>
                    </a:p>
                  </a:txBody>
                  <a:tcPr/>
                </a:tc>
                <a:tc>
                  <a:txBody>
                    <a:bodyPr/>
                    <a:lstStyle/>
                    <a:p>
                      <a:r>
                        <a:rPr lang="en-GB" sz="1600" baseline="0" dirty="0" smtClean="0">
                          <a:latin typeface="Segoe UI" panose="020B0502040204020203" pitchFamily="34" charset="0"/>
                        </a:rPr>
                        <a:t>1</a:t>
                      </a:r>
                      <a:endParaRPr lang="en-US" sz="1600" baseline="0" dirty="0">
                        <a:latin typeface="Segoe UI" panose="020B0502040204020203" pitchFamily="34" charset="0"/>
                      </a:endParaRPr>
                    </a:p>
                  </a:txBody>
                  <a:tcPr/>
                </a:tc>
                <a:tc>
                  <a:txBody>
                    <a:bodyPr/>
                    <a:lstStyle/>
                    <a:p>
                      <a:r>
                        <a:rPr lang="en-GB" sz="1600" baseline="0" dirty="0" smtClean="0">
                          <a:latin typeface="Segoe UI" panose="020B0502040204020203" pitchFamily="34" charset="0"/>
                        </a:rPr>
                        <a:t>125.00</a:t>
                      </a:r>
                      <a:endParaRPr lang="en-US" sz="1600" baseline="0" dirty="0">
                        <a:latin typeface="Segoe UI" panose="020B0502040204020203" pitchFamily="34" charset="0"/>
                      </a:endParaRPr>
                    </a:p>
                  </a:txBody>
                  <a:tcPr/>
                </a:tc>
                <a:tc>
                  <a:txBody>
                    <a:bodyPr/>
                    <a:lstStyle/>
                    <a:p>
                      <a:r>
                        <a:rPr lang="en-GB" sz="1600" baseline="0" dirty="0" smtClean="0">
                          <a:latin typeface="Segoe UI" panose="020B0502040204020203" pitchFamily="34" charset="0"/>
                        </a:rPr>
                        <a:t>350.99</a:t>
                      </a:r>
                      <a:endParaRPr lang="en-US" sz="1600" baseline="0" dirty="0">
                        <a:latin typeface="Segoe UI" panose="020B0502040204020203" pitchFamily="34" charset="0"/>
                      </a:endParaRPr>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600" kern="1200" baseline="0" dirty="0" smtClean="0">
                          <a:solidFill>
                            <a:schemeClr val="dk1"/>
                          </a:solidFill>
                          <a:latin typeface="Segoe UI" panose="020B0502040204020203" pitchFamily="34" charset="0"/>
                          <a:ea typeface="+mn-ea"/>
                          <a:cs typeface="+mn-cs"/>
                        </a:rPr>
                        <a:t>20160101</a:t>
                      </a:r>
                      <a:endParaRPr lang="en-US" sz="1600" kern="1200" baseline="0" dirty="0">
                        <a:solidFill>
                          <a:schemeClr val="dk1"/>
                        </a:solidFill>
                        <a:latin typeface="Segoe UI" panose="020B0502040204020203" pitchFamily="34" charset="0"/>
                        <a:ea typeface="+mn-ea"/>
                        <a:cs typeface="+mn-cs"/>
                      </a:endParaRPr>
                    </a:p>
                  </a:txBody>
                  <a:tcPr/>
                </a:tc>
                <a:tc>
                  <a:txBody>
                    <a:bodyPr/>
                    <a:lstStyle/>
                    <a:p>
                      <a:pPr marL="0" algn="l" defTabSz="914400" rtl="0" eaLnBrk="1" latinLnBrk="0" hangingPunct="1"/>
                      <a:r>
                        <a:rPr lang="en-GB" sz="1600" kern="1200" baseline="0" dirty="0" smtClean="0">
                          <a:solidFill>
                            <a:schemeClr val="dk1"/>
                          </a:solidFill>
                          <a:latin typeface="Segoe UI" panose="020B0502040204020203" pitchFamily="34" charset="0"/>
                          <a:ea typeface="+mn-ea"/>
                          <a:cs typeface="+mn-cs"/>
                        </a:rPr>
                        <a:t>99</a:t>
                      </a:r>
                      <a:endParaRPr lang="en-US" sz="1600" kern="1200" baseline="0" dirty="0">
                        <a:solidFill>
                          <a:schemeClr val="dk1"/>
                        </a:solidFill>
                        <a:latin typeface="Segoe UI" panose="020B0502040204020203" pitchFamily="34" charset="0"/>
                        <a:ea typeface="+mn-ea"/>
                        <a:cs typeface="+mn-cs"/>
                      </a:endParaRPr>
                    </a:p>
                  </a:txBody>
                  <a:tcPr/>
                </a:tc>
                <a:tc>
                  <a:txBody>
                    <a:bodyPr/>
                    <a:lstStyle/>
                    <a:p>
                      <a:r>
                        <a:rPr lang="en-GB" sz="1600" baseline="0" dirty="0" smtClean="0">
                          <a:latin typeface="Segoe UI" panose="020B0502040204020203" pitchFamily="34" charset="0"/>
                        </a:rPr>
                        <a:t>120</a:t>
                      </a:r>
                      <a:endParaRPr lang="en-US" sz="1600" baseline="0" dirty="0">
                        <a:latin typeface="Segoe UI" panose="020B0502040204020203" pitchFamily="34" charset="0"/>
                      </a:endParaRPr>
                    </a:p>
                  </a:txBody>
                  <a:tcPr/>
                </a:tc>
                <a:tc>
                  <a:txBody>
                    <a:bodyPr/>
                    <a:lstStyle/>
                    <a:p>
                      <a:r>
                        <a:rPr lang="en-GB" sz="1600" baseline="0" dirty="0" smtClean="0">
                          <a:latin typeface="Segoe UI" panose="020B0502040204020203" pitchFamily="34" charset="0"/>
                        </a:rPr>
                        <a:t>1000</a:t>
                      </a:r>
                      <a:endParaRPr lang="en-US" sz="1600" baseline="0" dirty="0">
                        <a:latin typeface="Segoe UI" panose="020B0502040204020203" pitchFamily="34" charset="0"/>
                      </a:endParaRPr>
                    </a:p>
                  </a:txBody>
                  <a:tcPr/>
                </a:tc>
                <a:tc>
                  <a:txBody>
                    <a:bodyPr/>
                    <a:lstStyle/>
                    <a:p>
                      <a:r>
                        <a:rPr lang="en-GB" sz="1600" baseline="0" dirty="0" smtClean="0">
                          <a:latin typeface="Segoe UI" panose="020B0502040204020203" pitchFamily="34" charset="0"/>
                        </a:rPr>
                        <a:t>2</a:t>
                      </a:r>
                      <a:endParaRPr lang="en-US" sz="1600" baseline="0" dirty="0">
                        <a:latin typeface="Segoe UI" panose="020B0502040204020203" pitchFamily="34" charset="0"/>
                      </a:endParaRPr>
                    </a:p>
                  </a:txBody>
                  <a:tcPr/>
                </a:tc>
                <a:tc>
                  <a:txBody>
                    <a:bodyPr/>
                    <a:lstStyle/>
                    <a:p>
                      <a:r>
                        <a:rPr lang="en-GB" sz="1600" baseline="0" dirty="0" smtClean="0">
                          <a:latin typeface="Segoe UI" panose="020B0502040204020203" pitchFamily="34" charset="0"/>
                        </a:rPr>
                        <a:t>2.50</a:t>
                      </a:r>
                      <a:endParaRPr lang="en-US" sz="1600" baseline="0" dirty="0">
                        <a:latin typeface="Segoe UI" panose="020B0502040204020203" pitchFamily="34" charset="0"/>
                      </a:endParaRPr>
                    </a:p>
                  </a:txBody>
                  <a:tcPr/>
                </a:tc>
                <a:tc>
                  <a:txBody>
                    <a:bodyPr/>
                    <a:lstStyle/>
                    <a:p>
                      <a:r>
                        <a:rPr lang="en-GB" sz="1600" baseline="0" dirty="0" smtClean="0">
                          <a:latin typeface="Segoe UI" panose="020B0502040204020203" pitchFamily="34" charset="0"/>
                        </a:rPr>
                        <a:t>6.98</a:t>
                      </a:r>
                      <a:endParaRPr lang="en-US" sz="1600" baseline="0" dirty="0">
                        <a:latin typeface="Segoe UI" panose="020B0502040204020203" pitchFamily="34" charset="0"/>
                      </a:endParaRPr>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600" kern="1200" baseline="0" dirty="0" smtClean="0">
                          <a:solidFill>
                            <a:schemeClr val="dk1"/>
                          </a:solidFill>
                          <a:latin typeface="Segoe UI" panose="020B0502040204020203" pitchFamily="34" charset="0"/>
                          <a:ea typeface="+mn-ea"/>
                          <a:cs typeface="+mn-cs"/>
                        </a:rPr>
                        <a:t>20160101</a:t>
                      </a:r>
                      <a:endParaRPr lang="en-US" sz="1600" kern="1200" baseline="0" dirty="0">
                        <a:solidFill>
                          <a:schemeClr val="dk1"/>
                        </a:solidFill>
                        <a:latin typeface="Segoe UI" panose="020B0502040204020203" pitchFamily="34" charset="0"/>
                        <a:ea typeface="+mn-ea"/>
                        <a:cs typeface="+mn-cs"/>
                      </a:endParaRPr>
                    </a:p>
                  </a:txBody>
                  <a:tcPr/>
                </a:tc>
                <a:tc>
                  <a:txBody>
                    <a:bodyPr/>
                    <a:lstStyle/>
                    <a:p>
                      <a:pPr marL="0" algn="l" defTabSz="914400" rtl="0" eaLnBrk="1" latinLnBrk="0" hangingPunct="1"/>
                      <a:r>
                        <a:rPr lang="en-GB" sz="1600" kern="1200" baseline="0" dirty="0" smtClean="0">
                          <a:solidFill>
                            <a:schemeClr val="dk1"/>
                          </a:solidFill>
                          <a:latin typeface="Segoe UI" panose="020B0502040204020203" pitchFamily="34" charset="0"/>
                          <a:ea typeface="+mn-ea"/>
                          <a:cs typeface="+mn-cs"/>
                        </a:rPr>
                        <a:t>25</a:t>
                      </a:r>
                      <a:endParaRPr lang="en-US" sz="1600" kern="1200" baseline="0" dirty="0">
                        <a:solidFill>
                          <a:schemeClr val="dk1"/>
                        </a:solidFill>
                        <a:latin typeface="Segoe UI" panose="020B0502040204020203" pitchFamily="34" charset="0"/>
                        <a:ea typeface="+mn-ea"/>
                        <a:cs typeface="+mn-cs"/>
                      </a:endParaRPr>
                    </a:p>
                  </a:txBody>
                  <a:tcPr/>
                </a:tc>
                <a:tc>
                  <a:txBody>
                    <a:bodyPr/>
                    <a:lstStyle/>
                    <a:p>
                      <a:r>
                        <a:rPr lang="en-GB" sz="1600" baseline="0" dirty="0" smtClean="0">
                          <a:latin typeface="Segoe UI" panose="020B0502040204020203" pitchFamily="34" charset="0"/>
                        </a:rPr>
                        <a:t>178</a:t>
                      </a:r>
                      <a:endParaRPr lang="en-US" sz="1600" baseline="0" dirty="0">
                        <a:latin typeface="Segoe UI" panose="020B0502040204020203" pitchFamily="34" charset="0"/>
                      </a:endParaRPr>
                    </a:p>
                  </a:txBody>
                  <a:tcPr/>
                </a:tc>
                <a:tc>
                  <a:txBody>
                    <a:bodyPr/>
                    <a:lstStyle/>
                    <a:p>
                      <a:r>
                        <a:rPr lang="en-GB" sz="1600" baseline="0" dirty="0" smtClean="0">
                          <a:latin typeface="Segoe UI" panose="020B0502040204020203" pitchFamily="34" charset="0"/>
                        </a:rPr>
                        <a:t>1001</a:t>
                      </a:r>
                      <a:endParaRPr lang="en-US" sz="1600" baseline="0" dirty="0">
                        <a:latin typeface="Segoe UI" panose="020B0502040204020203" pitchFamily="34" charset="0"/>
                      </a:endParaRPr>
                    </a:p>
                  </a:txBody>
                  <a:tcPr/>
                </a:tc>
                <a:tc>
                  <a:txBody>
                    <a:bodyPr/>
                    <a:lstStyle/>
                    <a:p>
                      <a:r>
                        <a:rPr lang="en-GB" sz="1600" baseline="0" dirty="0" smtClean="0">
                          <a:latin typeface="Segoe UI" panose="020B0502040204020203" pitchFamily="34" charset="0"/>
                        </a:rPr>
                        <a:t>2</a:t>
                      </a:r>
                      <a:endParaRPr lang="en-US" sz="1600" baseline="0" dirty="0">
                        <a:latin typeface="Segoe UI" panose="020B0502040204020203" pitchFamily="34" charset="0"/>
                      </a:endParaRPr>
                    </a:p>
                  </a:txBody>
                  <a:tcPr/>
                </a:tc>
                <a:tc>
                  <a:txBody>
                    <a:bodyPr/>
                    <a:lstStyle/>
                    <a:p>
                      <a:r>
                        <a:rPr lang="en-GB" sz="1600" baseline="0" dirty="0" smtClean="0">
                          <a:latin typeface="Segoe UI" panose="020B0502040204020203" pitchFamily="34" charset="0"/>
                        </a:rPr>
                        <a:t>250.00</a:t>
                      </a:r>
                      <a:endParaRPr lang="en-US" sz="1600" baseline="0" dirty="0">
                        <a:latin typeface="Segoe UI" panose="020B0502040204020203" pitchFamily="34" charset="0"/>
                      </a:endParaRPr>
                    </a:p>
                  </a:txBody>
                  <a:tcPr/>
                </a:tc>
                <a:tc>
                  <a:txBody>
                    <a:bodyPr/>
                    <a:lstStyle/>
                    <a:p>
                      <a:r>
                        <a:rPr lang="en-GB" sz="1600" baseline="0" dirty="0" smtClean="0">
                          <a:latin typeface="Segoe UI" panose="020B0502040204020203" pitchFamily="34" charset="0"/>
                        </a:rPr>
                        <a:t>701.98</a:t>
                      </a:r>
                      <a:endParaRPr lang="en-US" sz="1600" baseline="0" dirty="0">
                        <a:latin typeface="Segoe UI" panose="020B0502040204020203" pitchFamily="34" charset="0"/>
                      </a:endParaRPr>
                    </a:p>
                  </a:txBody>
                  <a:tcPr/>
                </a:tc>
                <a:extLst>
                  <a:ext uri="{0D108BD9-81ED-4DB2-BD59-A6C34878D82A}">
                    <a16:rowId xmlns:a16="http://schemas.microsoft.com/office/drawing/2014/main" val="10003"/>
                  </a:ext>
                </a:extLst>
              </a:tr>
            </a:tbl>
          </a:graphicData>
        </a:graphic>
      </p:graphicFrame>
      <p:graphicFrame>
        <p:nvGraphicFramePr>
          <p:cNvPr id="6" name="Content Placeholder 1" descr="The Periodic Snapshot Fact Table shows folumns for DateKey, ProductKey, OpeningStock, UnitsIn, UnitsOut and ClosingStock." title="Periodic Snapshot Fact Table"/>
          <p:cNvGraphicFramePr>
            <a:graphicFrameLocks/>
          </p:cNvGraphicFramePr>
          <p:nvPr>
            <p:extLst>
              <p:ext uri="{D42A27DB-BD31-4B8C-83A1-F6EECF244321}">
                <p14:modId xmlns:p14="http://schemas.microsoft.com/office/powerpoint/2010/main" val="1792602955"/>
              </p:ext>
            </p:extLst>
          </p:nvPr>
        </p:nvGraphicFramePr>
        <p:xfrm>
          <a:off x="488739" y="3635224"/>
          <a:ext cx="7820344" cy="1046480"/>
        </p:xfrm>
        <a:graphic>
          <a:graphicData uri="http://schemas.openxmlformats.org/drawingml/2006/table">
            <a:tbl>
              <a:tblPr firstRow="1" bandRow="1">
                <a:tableStyleId>{21E4AEA4-8DFA-4A89-87EB-49C32662AFE0}</a:tableStyleId>
              </a:tblPr>
              <a:tblGrid>
                <a:gridCol w="1146493">
                  <a:extLst>
                    <a:ext uri="{9D8B030D-6E8A-4147-A177-3AD203B41FA5}">
                      <a16:colId xmlns:a16="http://schemas.microsoft.com/office/drawing/2014/main" val="20000"/>
                    </a:ext>
                  </a:extLst>
                </a:gridCol>
                <a:gridCol w="1417955">
                  <a:extLst>
                    <a:ext uri="{9D8B030D-6E8A-4147-A177-3AD203B41FA5}">
                      <a16:colId xmlns:a16="http://schemas.microsoft.com/office/drawing/2014/main" val="20001"/>
                    </a:ext>
                  </a:extLst>
                </a:gridCol>
                <a:gridCol w="1627505">
                  <a:extLst>
                    <a:ext uri="{9D8B030D-6E8A-4147-A177-3AD203B41FA5}">
                      <a16:colId xmlns:a16="http://schemas.microsoft.com/office/drawing/2014/main" val="20002"/>
                    </a:ext>
                  </a:extLst>
                </a:gridCol>
                <a:gridCol w="984568">
                  <a:extLst>
                    <a:ext uri="{9D8B030D-6E8A-4147-A177-3AD203B41FA5}">
                      <a16:colId xmlns:a16="http://schemas.microsoft.com/office/drawing/2014/main" val="20003"/>
                    </a:ext>
                  </a:extLst>
                </a:gridCol>
                <a:gridCol w="1119505">
                  <a:extLst>
                    <a:ext uri="{9D8B030D-6E8A-4147-A177-3AD203B41FA5}">
                      <a16:colId xmlns:a16="http://schemas.microsoft.com/office/drawing/2014/main" val="20004"/>
                    </a:ext>
                  </a:extLst>
                </a:gridCol>
                <a:gridCol w="1524318">
                  <a:extLst>
                    <a:ext uri="{9D8B030D-6E8A-4147-A177-3AD203B41FA5}">
                      <a16:colId xmlns:a16="http://schemas.microsoft.com/office/drawing/2014/main" val="20005"/>
                    </a:ext>
                  </a:extLst>
                </a:gridCol>
              </a:tblGrid>
              <a:tr h="215963">
                <a:tc>
                  <a:txBody>
                    <a:bodyPr/>
                    <a:lstStyle/>
                    <a:p>
                      <a:r>
                        <a:rPr lang="en-GB" sz="1400" b="1" kern="1200" dirty="0" smtClean="0">
                          <a:solidFill>
                            <a:schemeClr val="lt1"/>
                          </a:solidFill>
                          <a:latin typeface="+mn-lt"/>
                          <a:ea typeface="+mn-ea"/>
                          <a:cs typeface="+mn-cs"/>
                        </a:rPr>
                        <a:t>DateKey</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ProductKey</a:t>
                      </a:r>
                      <a:endParaRPr lang="en-US" sz="1400" b="1" kern="1200" dirty="0">
                        <a:solidFill>
                          <a:schemeClr val="lt1"/>
                        </a:solidFill>
                        <a:latin typeface="+mn-lt"/>
                        <a:ea typeface="+mn-ea"/>
                        <a:cs typeface="+mn-cs"/>
                      </a:endParaRPr>
                    </a:p>
                  </a:txBody>
                  <a:tcPr/>
                </a:tc>
                <a:tc>
                  <a:txBody>
                    <a:bodyPr/>
                    <a:lstStyle/>
                    <a:p>
                      <a:r>
                        <a:rPr lang="en-GB" sz="1400" dirty="0" smtClean="0"/>
                        <a:t>OpeningStock</a:t>
                      </a:r>
                      <a:endParaRPr lang="en-US" sz="1400" dirty="0"/>
                    </a:p>
                  </a:txBody>
                  <a:tcPr/>
                </a:tc>
                <a:tc>
                  <a:txBody>
                    <a:bodyPr/>
                    <a:lstStyle/>
                    <a:p>
                      <a:r>
                        <a:rPr lang="en-GB" sz="1400" dirty="0" smtClean="0"/>
                        <a:t>UnitsIn</a:t>
                      </a:r>
                      <a:endParaRPr lang="en-US" sz="1400" dirty="0"/>
                    </a:p>
                  </a:txBody>
                  <a:tcPr/>
                </a:tc>
                <a:tc>
                  <a:txBody>
                    <a:bodyPr/>
                    <a:lstStyle/>
                    <a:p>
                      <a:r>
                        <a:rPr lang="en-GB" sz="1400" dirty="0" smtClean="0"/>
                        <a:t>UnitsOut</a:t>
                      </a:r>
                      <a:endParaRPr lang="en-US" sz="1400" dirty="0"/>
                    </a:p>
                  </a:txBody>
                  <a:tcPr/>
                </a:tc>
                <a:tc>
                  <a:txBody>
                    <a:bodyPr/>
                    <a:lstStyle/>
                    <a:p>
                      <a:r>
                        <a:rPr lang="en-GB" sz="1400" dirty="0" smtClean="0"/>
                        <a:t>ClosingStock</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25</a:t>
                      </a:r>
                      <a:endParaRPr lang="en-US" sz="1400" kern="1200" dirty="0">
                        <a:solidFill>
                          <a:schemeClr val="dk1"/>
                        </a:solidFill>
                        <a:latin typeface="+mn-lt"/>
                        <a:ea typeface="+mn-ea"/>
                        <a:cs typeface="+mn-cs"/>
                      </a:endParaRPr>
                    </a:p>
                  </a:txBody>
                  <a:tcPr/>
                </a:tc>
                <a:tc>
                  <a:txBody>
                    <a:bodyPr/>
                    <a:lstStyle/>
                    <a:p>
                      <a:r>
                        <a:rPr lang="en-GB" sz="1400" dirty="0" smtClean="0"/>
                        <a:t>25</a:t>
                      </a:r>
                      <a:endParaRPr lang="en-US" sz="1400" dirty="0"/>
                    </a:p>
                  </a:txBody>
                  <a:tcPr/>
                </a:tc>
                <a:tc>
                  <a:txBody>
                    <a:bodyPr/>
                    <a:lstStyle/>
                    <a:p>
                      <a:r>
                        <a:rPr lang="en-GB" sz="1400" dirty="0" smtClean="0"/>
                        <a:t>1</a:t>
                      </a:r>
                      <a:endParaRPr lang="en-US" sz="1400" dirty="0"/>
                    </a:p>
                  </a:txBody>
                  <a:tcPr/>
                </a:tc>
                <a:tc>
                  <a:txBody>
                    <a:bodyPr/>
                    <a:lstStyle/>
                    <a:p>
                      <a:r>
                        <a:rPr lang="en-GB" sz="1400" dirty="0" smtClean="0"/>
                        <a:t>3</a:t>
                      </a:r>
                      <a:endParaRPr lang="en-US" sz="1400" dirty="0"/>
                    </a:p>
                  </a:txBody>
                  <a:tcPr/>
                </a:tc>
                <a:tc>
                  <a:txBody>
                    <a:bodyPr/>
                    <a:lstStyle/>
                    <a:p>
                      <a:r>
                        <a:rPr lang="en-GB" sz="1400" dirty="0" smtClean="0"/>
                        <a:t>23</a:t>
                      </a:r>
                      <a:endParaRPr lang="en-US" sz="1400"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99</a:t>
                      </a:r>
                      <a:endParaRPr lang="en-US" sz="1400" kern="1200" dirty="0">
                        <a:solidFill>
                          <a:schemeClr val="dk1"/>
                        </a:solidFill>
                        <a:latin typeface="+mn-lt"/>
                        <a:ea typeface="+mn-ea"/>
                        <a:cs typeface="+mn-cs"/>
                      </a:endParaRPr>
                    </a:p>
                  </a:txBody>
                  <a:tcPr/>
                </a:tc>
                <a:tc>
                  <a:txBody>
                    <a:bodyPr/>
                    <a:lstStyle/>
                    <a:p>
                      <a:r>
                        <a:rPr lang="en-GB" sz="1400" dirty="0" smtClean="0"/>
                        <a:t>120</a:t>
                      </a:r>
                      <a:endParaRPr lang="en-US" sz="1400" dirty="0"/>
                    </a:p>
                  </a:txBody>
                  <a:tcPr/>
                </a:tc>
                <a:tc>
                  <a:txBody>
                    <a:bodyPr/>
                    <a:lstStyle/>
                    <a:p>
                      <a:r>
                        <a:rPr lang="en-GB" sz="1400" dirty="0" smtClean="0"/>
                        <a:t>0</a:t>
                      </a:r>
                      <a:endParaRPr lang="en-US" sz="1400" dirty="0"/>
                    </a:p>
                  </a:txBody>
                  <a:tcPr/>
                </a:tc>
                <a:tc>
                  <a:txBody>
                    <a:bodyPr/>
                    <a:lstStyle/>
                    <a:p>
                      <a:r>
                        <a:rPr lang="en-GB" sz="1400" dirty="0" smtClean="0"/>
                        <a:t>2</a:t>
                      </a:r>
                      <a:endParaRPr lang="en-US" sz="1400" dirty="0"/>
                    </a:p>
                  </a:txBody>
                  <a:tcPr/>
                </a:tc>
                <a:tc>
                  <a:txBody>
                    <a:bodyPr/>
                    <a:lstStyle/>
                    <a:p>
                      <a:r>
                        <a:rPr lang="en-GB" sz="1400" dirty="0" smtClean="0"/>
                        <a:t>118</a:t>
                      </a:r>
                      <a:endParaRPr lang="en-US" sz="1400" dirty="0"/>
                    </a:p>
                  </a:txBody>
                  <a:tcPr/>
                </a:tc>
                <a:extLst>
                  <a:ext uri="{0D108BD9-81ED-4DB2-BD59-A6C34878D82A}">
                    <a16:rowId xmlns:a16="http://schemas.microsoft.com/office/drawing/2014/main" val="10002"/>
                  </a:ext>
                </a:extLst>
              </a:tr>
            </a:tbl>
          </a:graphicData>
        </a:graphic>
      </p:graphicFrame>
      <p:graphicFrame>
        <p:nvGraphicFramePr>
          <p:cNvPr id="7" name="Content Placeholder 1" descr="The Accumulating Snapshot Fact Table shows columns for OrderNo, OrderDateKey, ShipDateKay and DeliveryDateKey." title="Accumulating Snapshot Fact Table"/>
          <p:cNvGraphicFramePr>
            <a:graphicFrameLocks/>
          </p:cNvGraphicFramePr>
          <p:nvPr>
            <p:extLst>
              <p:ext uri="{D42A27DB-BD31-4B8C-83A1-F6EECF244321}">
                <p14:modId xmlns:p14="http://schemas.microsoft.com/office/powerpoint/2010/main" val="1426298815"/>
              </p:ext>
            </p:extLst>
          </p:nvPr>
        </p:nvGraphicFramePr>
        <p:xfrm>
          <a:off x="1255979" y="5336148"/>
          <a:ext cx="6152834" cy="1417320"/>
        </p:xfrm>
        <a:graphic>
          <a:graphicData uri="http://schemas.openxmlformats.org/drawingml/2006/table">
            <a:tbl>
              <a:tblPr firstRow="1" bandRow="1">
                <a:tableStyleId>{21E4AEA4-8DFA-4A89-87EB-49C32662AFE0}</a:tableStyleId>
              </a:tblPr>
              <a:tblGrid>
                <a:gridCol w="1086168">
                  <a:extLst>
                    <a:ext uri="{9D8B030D-6E8A-4147-A177-3AD203B41FA5}">
                      <a16:colId xmlns:a16="http://schemas.microsoft.com/office/drawing/2014/main" val="20000"/>
                    </a:ext>
                  </a:extLst>
                </a:gridCol>
                <a:gridCol w="1648143">
                  <a:extLst>
                    <a:ext uri="{9D8B030D-6E8A-4147-A177-3AD203B41FA5}">
                      <a16:colId xmlns:a16="http://schemas.microsoft.com/office/drawing/2014/main" val="20001"/>
                    </a:ext>
                  </a:extLst>
                </a:gridCol>
                <a:gridCol w="1516380">
                  <a:extLst>
                    <a:ext uri="{9D8B030D-6E8A-4147-A177-3AD203B41FA5}">
                      <a16:colId xmlns:a16="http://schemas.microsoft.com/office/drawing/2014/main" val="20002"/>
                    </a:ext>
                  </a:extLst>
                </a:gridCol>
                <a:gridCol w="1902143">
                  <a:extLst>
                    <a:ext uri="{9D8B030D-6E8A-4147-A177-3AD203B41FA5}">
                      <a16:colId xmlns:a16="http://schemas.microsoft.com/office/drawing/2014/main" val="20003"/>
                    </a:ext>
                  </a:extLst>
                </a:gridCol>
              </a:tblGrid>
              <a:tr h="215963">
                <a:tc>
                  <a:txBody>
                    <a:bodyPr/>
                    <a:lstStyle/>
                    <a:p>
                      <a:r>
                        <a:rPr lang="en-GB" sz="1400" b="1" kern="1200" dirty="0" smtClean="0">
                          <a:solidFill>
                            <a:schemeClr val="lt1"/>
                          </a:solidFill>
                          <a:latin typeface="+mn-lt"/>
                          <a:ea typeface="+mn-ea"/>
                          <a:cs typeface="+mn-cs"/>
                        </a:rPr>
                        <a:t>OrderNo</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OrderDateKey</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ShipDateKey</a:t>
                      </a:r>
                      <a:endParaRPr lang="en-US" sz="1400" b="1" kern="1200" dirty="0">
                        <a:solidFill>
                          <a:schemeClr val="lt1"/>
                        </a:solidFill>
                        <a:latin typeface="+mn-lt"/>
                        <a:ea typeface="+mn-ea"/>
                        <a:cs typeface="+mn-cs"/>
                      </a:endParaRPr>
                    </a:p>
                  </a:txBody>
                  <a:tcPr/>
                </a:tc>
                <a:tc>
                  <a:txBody>
                    <a:bodyPr/>
                    <a:lstStyle/>
                    <a:p>
                      <a:r>
                        <a:rPr lang="en-GB" sz="1400" dirty="0" smtClean="0"/>
                        <a:t>DeliveryDateKey</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1000</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20160102</a:t>
                      </a:r>
                      <a:endParaRPr lang="en-US" sz="1400" kern="1200" dirty="0">
                        <a:solidFill>
                          <a:schemeClr val="dk1"/>
                        </a:solidFill>
                        <a:latin typeface="+mn-lt"/>
                        <a:ea typeface="+mn-ea"/>
                        <a:cs typeface="+mn-cs"/>
                      </a:endParaRPr>
                    </a:p>
                  </a:txBody>
                  <a:tcPr/>
                </a:tc>
                <a:tc>
                  <a:txBody>
                    <a:bodyPr/>
                    <a:lstStyle/>
                    <a:p>
                      <a:r>
                        <a:rPr lang="en-GB" sz="1400" kern="1200" dirty="0" smtClean="0">
                          <a:solidFill>
                            <a:schemeClr val="dk1"/>
                          </a:solidFill>
                          <a:latin typeface="+mn-lt"/>
                          <a:ea typeface="+mn-ea"/>
                          <a:cs typeface="+mn-cs"/>
                        </a:rPr>
                        <a:t>20160105</a:t>
                      </a:r>
                      <a:endParaRPr lang="en-US" sz="1400" dirty="0"/>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1001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20160101</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20160102</a:t>
                      </a:r>
                      <a:endParaRPr lang="en-US" sz="1400" kern="1200" dirty="0">
                        <a:solidFill>
                          <a:schemeClr val="dk1"/>
                        </a:solidFill>
                        <a:latin typeface="+mn-lt"/>
                        <a:ea typeface="+mn-ea"/>
                        <a:cs typeface="+mn-cs"/>
                      </a:endParaRPr>
                    </a:p>
                  </a:txBody>
                  <a:tcPr/>
                </a:tc>
                <a:tc>
                  <a:txBody>
                    <a:bodyPr/>
                    <a:lstStyle/>
                    <a:p>
                      <a:r>
                        <a:rPr lang="en-GB" sz="1400" dirty="0" smtClean="0"/>
                        <a:t>00000000</a:t>
                      </a:r>
                      <a:endParaRPr lang="en-US" sz="1400" dirty="0"/>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smtClean="0">
                          <a:solidFill>
                            <a:schemeClr val="dk1"/>
                          </a:solidFill>
                          <a:latin typeface="+mn-lt"/>
                          <a:ea typeface="+mn-ea"/>
                          <a:cs typeface="+mn-cs"/>
                        </a:rPr>
                        <a:t>1002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20160102</a:t>
                      </a:r>
                      <a:endParaRPr lang="en-US" sz="1400" kern="1200" dirty="0">
                        <a:solidFill>
                          <a:schemeClr val="dk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dk1"/>
                          </a:solidFill>
                          <a:latin typeface="+mn-lt"/>
                          <a:ea typeface="+mn-ea"/>
                          <a:cs typeface="+mn-cs"/>
                        </a:rPr>
                        <a:t>00000000</a:t>
                      </a:r>
                      <a:endParaRPr lang="en-US" sz="1400" kern="1200" dirty="0">
                        <a:solidFill>
                          <a:schemeClr val="dk1"/>
                        </a:solidFill>
                        <a:latin typeface="+mn-lt"/>
                        <a:ea typeface="+mn-ea"/>
                        <a:cs typeface="+mn-cs"/>
                      </a:endParaRPr>
                    </a:p>
                  </a:txBody>
                  <a:tcPr/>
                </a:tc>
                <a:tc>
                  <a:txBody>
                    <a:bodyPr/>
                    <a:lstStyle/>
                    <a:p>
                      <a:r>
                        <a:rPr lang="en-GB" sz="1400" dirty="0" smtClean="0"/>
                        <a:t>00000000</a:t>
                      </a:r>
                      <a:endParaRPr lang="en-US" sz="1400" dirty="0"/>
                    </a:p>
                  </a:txBody>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24832730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f445c16f-665e-40b9-bca7-5e1e541cce6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4: Physical Design for a Data Warehouse</a:t>
            </a:r>
            <a:endParaRPr lang="en-GB" dirty="0"/>
          </a:p>
        </p:txBody>
      </p:sp>
      <p:sp>
        <p:nvSpPr>
          <p:cNvPr id="3" name="Text Placeholder 2"/>
          <p:cNvSpPr>
            <a:spLocks noGrp="1"/>
          </p:cNvSpPr>
          <p:nvPr>
            <p:ph type="body" idx="1"/>
          </p:nvPr>
        </p:nvSpPr>
        <p:spPr/>
        <p:txBody>
          <a:bodyPr/>
          <a:lstStyle/>
          <a:p>
            <a:r>
              <a:rPr lang="en-GB" dirty="0" smtClean="0"/>
              <a:t>Data Warehouse I/O Activity
Considerations for Database Files
Table Partitioning
Demonstration: Partitioning a Fact Table
Considerations for Indexes
Demonstration: Creating Indexes
Managing Many-to-Many Relationships
Data Compression
Demonstration: Implementing Data Compression
Using Views to Abstract Base Tables</a:t>
            </a:r>
            <a:endParaRPr lang="en-GB" dirty="0"/>
          </a:p>
        </p:txBody>
      </p:sp>
    </p:spTree>
    <p:custDataLst>
      <p:tags r:id="rId1"/>
    </p:custDataLst>
    <p:extLst>
      <p:ext uri="{BB962C8B-B14F-4D97-AF65-F5344CB8AC3E}">
        <p14:creationId xmlns:p14="http://schemas.microsoft.com/office/powerpoint/2010/main" val="9663991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461234bb-7db8-47f2-8613-57112413b5f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Warehouse I/O Activity</a:t>
            </a:r>
            <a:endParaRPr lang="en-GB" dirty="0"/>
          </a:p>
        </p:txBody>
      </p:sp>
      <p:cxnSp>
        <p:nvCxnSpPr>
          <p:cNvPr id="4" name="Straight Arrow Connector 3"/>
          <p:cNvCxnSpPr/>
          <p:nvPr/>
        </p:nvCxnSpPr>
        <p:spPr bwMode="auto">
          <a:xfrm>
            <a:off x="2217101" y="3885977"/>
            <a:ext cx="1156033" cy="4552"/>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5" name="Elbow Connector 4"/>
          <p:cNvCxnSpPr/>
          <p:nvPr/>
        </p:nvCxnSpPr>
        <p:spPr bwMode="auto">
          <a:xfrm flipV="1">
            <a:off x="5739320" y="1810480"/>
            <a:ext cx="1215924" cy="2080049"/>
          </a:xfrm>
          <a:prstGeom prst="bentConnector3">
            <a:avLst/>
          </a:prstGeom>
          <a:ln>
            <a:headEnd type="none" w="med" len="med"/>
            <a:tailEnd type="arrow"/>
          </a:ln>
        </p:spPr>
        <p:style>
          <a:lnRef idx="3">
            <a:schemeClr val="dk1"/>
          </a:lnRef>
          <a:fillRef idx="0">
            <a:schemeClr val="dk1"/>
          </a:fillRef>
          <a:effectRef idx="2">
            <a:schemeClr val="dk1"/>
          </a:effectRef>
          <a:fontRef idx="minor">
            <a:schemeClr val="tx1"/>
          </a:fontRef>
        </p:style>
      </p:cxnSp>
      <p:cxnSp>
        <p:nvCxnSpPr>
          <p:cNvPr id="6" name="Elbow Connector 5"/>
          <p:cNvCxnSpPr/>
          <p:nvPr/>
        </p:nvCxnSpPr>
        <p:spPr bwMode="auto">
          <a:xfrm flipV="1">
            <a:off x="5739320" y="3888171"/>
            <a:ext cx="1888542" cy="2358"/>
          </a:xfrm>
          <a:prstGeom prst="bentConnector3">
            <a:avLst>
              <a:gd name="adj1" fmla="val 50000"/>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7" name="TextBox 6"/>
          <p:cNvSpPr txBox="1"/>
          <p:nvPr/>
        </p:nvSpPr>
        <p:spPr>
          <a:xfrm>
            <a:off x="817160" y="4448553"/>
            <a:ext cx="739305" cy="461665"/>
          </a:xfrm>
          <a:prstGeom prst="rect">
            <a:avLst/>
          </a:prstGeom>
          <a:noFill/>
        </p:spPr>
        <p:txBody>
          <a:bodyPr wrap="none" rtlCol="0">
            <a:spAutoFit/>
          </a:bodyPr>
          <a:lstStyle/>
          <a:p>
            <a:pPr lvl="0"/>
            <a:r>
              <a:rPr lang="en-GB" sz="2400" b="0" dirty="0">
                <a:solidFill>
                  <a:srgbClr val="000000"/>
                </a:solidFill>
              </a:rPr>
              <a:t>ETL</a:t>
            </a:r>
            <a:endParaRPr lang="en-US" sz="2400" b="0" dirty="0">
              <a:solidFill>
                <a:srgbClr val="000000"/>
              </a:solidFill>
            </a:endParaRPr>
          </a:p>
        </p:txBody>
      </p:sp>
      <p:sp>
        <p:nvSpPr>
          <p:cNvPr id="8" name="TextBox 7"/>
          <p:cNvSpPr txBox="1"/>
          <p:nvPr/>
        </p:nvSpPr>
        <p:spPr>
          <a:xfrm>
            <a:off x="6676729" y="2569430"/>
            <a:ext cx="2089033" cy="461665"/>
          </a:xfrm>
          <a:prstGeom prst="rect">
            <a:avLst/>
          </a:prstGeom>
          <a:noFill/>
        </p:spPr>
        <p:txBody>
          <a:bodyPr wrap="none" rtlCol="0">
            <a:spAutoFit/>
          </a:bodyPr>
          <a:lstStyle/>
          <a:p>
            <a:pPr lvl="0"/>
            <a:r>
              <a:rPr lang="en-GB" sz="2400" b="0" dirty="0">
                <a:solidFill>
                  <a:srgbClr val="000000"/>
                </a:solidFill>
              </a:rPr>
              <a:t>Data Models</a:t>
            </a:r>
            <a:endParaRPr lang="en-US" sz="2400" b="0" dirty="0">
              <a:solidFill>
                <a:srgbClr val="000000"/>
              </a:solidFill>
            </a:endParaRPr>
          </a:p>
        </p:txBody>
      </p:sp>
      <p:sp>
        <p:nvSpPr>
          <p:cNvPr id="9" name="TextBox 8"/>
          <p:cNvSpPr txBox="1"/>
          <p:nvPr/>
        </p:nvSpPr>
        <p:spPr>
          <a:xfrm>
            <a:off x="7671859" y="4619376"/>
            <a:ext cx="1368195" cy="461665"/>
          </a:xfrm>
          <a:prstGeom prst="rect">
            <a:avLst/>
          </a:prstGeom>
          <a:noFill/>
        </p:spPr>
        <p:txBody>
          <a:bodyPr wrap="none" rtlCol="0">
            <a:spAutoFit/>
          </a:bodyPr>
          <a:lstStyle/>
          <a:p>
            <a:pPr lvl="0"/>
            <a:r>
              <a:rPr lang="en-GB" sz="2400" b="0" dirty="0">
                <a:solidFill>
                  <a:srgbClr val="000000"/>
                </a:solidFill>
              </a:rPr>
              <a:t>Reports</a:t>
            </a:r>
            <a:endParaRPr lang="en-US" sz="2400" b="0" dirty="0">
              <a:solidFill>
                <a:srgbClr val="000000"/>
              </a:solidFill>
            </a:endParaRPr>
          </a:p>
        </p:txBody>
      </p:sp>
      <p:sp>
        <p:nvSpPr>
          <p:cNvPr id="10" name="TextBox 9"/>
          <p:cNvSpPr txBox="1"/>
          <p:nvPr/>
        </p:nvSpPr>
        <p:spPr>
          <a:xfrm>
            <a:off x="6384873" y="6396335"/>
            <a:ext cx="2173993" cy="461665"/>
          </a:xfrm>
          <a:prstGeom prst="rect">
            <a:avLst/>
          </a:prstGeom>
          <a:noFill/>
        </p:spPr>
        <p:txBody>
          <a:bodyPr wrap="none" rtlCol="0">
            <a:spAutoFit/>
          </a:bodyPr>
          <a:lstStyle/>
          <a:p>
            <a:pPr lvl="0"/>
            <a:r>
              <a:rPr lang="en-GB" sz="2400" b="0" dirty="0">
                <a:solidFill>
                  <a:srgbClr val="000000"/>
                </a:solidFill>
              </a:rPr>
              <a:t>User Queries</a:t>
            </a:r>
            <a:endParaRPr lang="en-US" sz="2400" b="0" dirty="0">
              <a:solidFill>
                <a:srgbClr val="000000"/>
              </a:solidFill>
            </a:endParaRPr>
          </a:p>
        </p:txBody>
      </p:sp>
      <p:cxnSp>
        <p:nvCxnSpPr>
          <p:cNvPr id="11" name="Elbow Connector 10"/>
          <p:cNvCxnSpPr/>
          <p:nvPr/>
        </p:nvCxnSpPr>
        <p:spPr bwMode="auto">
          <a:xfrm>
            <a:off x="5739320" y="3890529"/>
            <a:ext cx="1413004" cy="1923542"/>
          </a:xfrm>
          <a:prstGeom prst="bentConnector3">
            <a:avLst>
              <a:gd name="adj1" fmla="val 43116"/>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12" name="Rectangular Callout 11"/>
          <p:cNvSpPr/>
          <p:nvPr/>
        </p:nvSpPr>
        <p:spPr bwMode="auto">
          <a:xfrm>
            <a:off x="438789" y="1159500"/>
            <a:ext cx="2356328" cy="1347584"/>
          </a:xfrm>
          <a:prstGeom prst="wedgeRectCallout">
            <a:avLst>
              <a:gd name="adj1" fmla="val 44804"/>
              <a:gd name="adj2" fmla="val 149338"/>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eaLnBrk="0" hangingPunct="0"/>
            <a:r>
              <a:rPr lang="en-GB" sz="1600" b="0" dirty="0">
                <a:solidFill>
                  <a:srgbClr val="000000"/>
                </a:solidFill>
                <a:latin typeface="Segoe UI" panose="020B0502040204020203" pitchFamily="34" charset="0"/>
                <a:cs typeface="Segoe UI" panose="020B0502040204020203" pitchFamily="34" charset="0"/>
              </a:rPr>
              <a:t>ETL Loads</a:t>
            </a:r>
          </a:p>
          <a:p>
            <a:pPr marL="285750" lvl="0" indent="-285750" eaLnBrk="0" hangingPunct="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Bulk inserts</a:t>
            </a:r>
          </a:p>
          <a:p>
            <a:pPr marL="285750" lvl="0" indent="-285750" eaLnBrk="0" hangingPunct="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Some lookups and updates</a:t>
            </a:r>
            <a:endParaRPr lang="en-US" sz="1600" b="0" dirty="0">
              <a:solidFill>
                <a:srgbClr val="000000"/>
              </a:solidFill>
              <a:latin typeface="Segoe UI" panose="020B0502040204020203" pitchFamily="34" charset="0"/>
              <a:cs typeface="Segoe UI" panose="020B0502040204020203" pitchFamily="34" charset="0"/>
            </a:endParaRPr>
          </a:p>
        </p:txBody>
      </p:sp>
      <p:sp>
        <p:nvSpPr>
          <p:cNvPr id="13" name="Rectangular Callout 12"/>
          <p:cNvSpPr/>
          <p:nvPr/>
        </p:nvSpPr>
        <p:spPr bwMode="auto">
          <a:xfrm>
            <a:off x="872391" y="5344511"/>
            <a:ext cx="1922725" cy="1262608"/>
          </a:xfrm>
          <a:prstGeom prst="wedgeRectCallout">
            <a:avLst>
              <a:gd name="adj1" fmla="val 111188"/>
              <a:gd name="adj2" fmla="val -146704"/>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marL="285750" lvl="0" indent="-285750" eaLnBrk="0" hangingPunct="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Large fact tables</a:t>
            </a:r>
          </a:p>
          <a:p>
            <a:pPr marL="285750" lvl="0" indent="-285750" eaLnBrk="0" hangingPunct="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Star joins to dimension tables</a:t>
            </a:r>
            <a:endParaRPr lang="en-US" sz="1600" b="0" dirty="0">
              <a:solidFill>
                <a:srgbClr val="000000"/>
              </a:solidFill>
              <a:latin typeface="Segoe UI" panose="020B0502040204020203" pitchFamily="34" charset="0"/>
              <a:cs typeface="Segoe UI" panose="020B0502040204020203" pitchFamily="34" charset="0"/>
            </a:endParaRPr>
          </a:p>
        </p:txBody>
      </p:sp>
      <p:sp>
        <p:nvSpPr>
          <p:cNvPr id="14" name="Rectangular Callout 13"/>
          <p:cNvSpPr/>
          <p:nvPr/>
        </p:nvSpPr>
        <p:spPr bwMode="auto">
          <a:xfrm>
            <a:off x="3160635" y="860933"/>
            <a:ext cx="2791183" cy="949547"/>
          </a:xfrm>
          <a:prstGeom prst="wedgeRectCallout">
            <a:avLst>
              <a:gd name="adj1" fmla="val 64012"/>
              <a:gd name="adj2" fmla="val 52030"/>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eaLnBrk="0" hangingPunct="0"/>
            <a:r>
              <a:rPr lang="en-GB" sz="1600" b="0" dirty="0">
                <a:solidFill>
                  <a:srgbClr val="000000"/>
                </a:solidFill>
                <a:latin typeface="Segoe UI" panose="020B0502040204020203" pitchFamily="34" charset="0"/>
                <a:cs typeface="Segoe UI" panose="020B0502040204020203" pitchFamily="34" charset="0"/>
              </a:rPr>
              <a:t>Data Model Processing</a:t>
            </a:r>
          </a:p>
          <a:p>
            <a:pPr marL="285750" lvl="0" indent="-285750" eaLnBrk="0" hangingPunct="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Mostly table/index scans</a:t>
            </a:r>
          </a:p>
        </p:txBody>
      </p:sp>
      <p:sp>
        <p:nvSpPr>
          <p:cNvPr id="15" name="Rectangular Callout 14"/>
          <p:cNvSpPr/>
          <p:nvPr/>
        </p:nvSpPr>
        <p:spPr bwMode="auto">
          <a:xfrm>
            <a:off x="3042745" y="1980334"/>
            <a:ext cx="3121571" cy="1082524"/>
          </a:xfrm>
          <a:prstGeom prst="wedgeRectCallout">
            <a:avLst>
              <a:gd name="adj1" fmla="val 78951"/>
              <a:gd name="adj2" fmla="val 127994"/>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eaLnBrk="0" hangingPunct="0"/>
            <a:r>
              <a:rPr lang="en-GB" sz="1600" b="0" dirty="0">
                <a:solidFill>
                  <a:srgbClr val="000000"/>
                </a:solidFill>
                <a:latin typeface="Segoe UI" panose="020B0502040204020203" pitchFamily="34" charset="0"/>
                <a:cs typeface="Segoe UI" panose="020B0502040204020203" pitchFamily="34" charset="0"/>
              </a:rPr>
              <a:t>Report Processing</a:t>
            </a:r>
          </a:p>
          <a:p>
            <a:pPr marL="285750" lvl="0" indent="-285750" eaLnBrk="0" hangingPunct="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Predictable queries</a:t>
            </a:r>
          </a:p>
          <a:p>
            <a:pPr marL="285750" lvl="0" indent="-285750" eaLnBrk="0" hangingPunct="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Many rows with range-based query filters</a:t>
            </a:r>
            <a:endParaRPr lang="en-US" sz="1600" b="0" dirty="0">
              <a:solidFill>
                <a:srgbClr val="000000"/>
              </a:solidFill>
              <a:latin typeface="Segoe UI" panose="020B0502040204020203" pitchFamily="34" charset="0"/>
              <a:cs typeface="Segoe UI" panose="020B0502040204020203" pitchFamily="34" charset="0"/>
            </a:endParaRPr>
          </a:p>
        </p:txBody>
      </p:sp>
      <p:sp>
        <p:nvSpPr>
          <p:cNvPr id="16" name="Rectangular Callout 15"/>
          <p:cNvSpPr/>
          <p:nvPr/>
        </p:nvSpPr>
        <p:spPr bwMode="auto">
          <a:xfrm>
            <a:off x="3816595" y="5144553"/>
            <a:ext cx="1922725" cy="1262608"/>
          </a:xfrm>
          <a:prstGeom prst="wedgeRectCallout">
            <a:avLst>
              <a:gd name="adj1" fmla="val 82490"/>
              <a:gd name="adj2" fmla="val -54304"/>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eaLnBrk="0" hangingPunct="0"/>
            <a:r>
              <a:rPr lang="en-GB" sz="1600" b="0" dirty="0">
                <a:solidFill>
                  <a:srgbClr val="000000"/>
                </a:solidFill>
                <a:latin typeface="Segoe UI" panose="020B0502040204020203" pitchFamily="34" charset="0"/>
                <a:cs typeface="Segoe UI" panose="020B0502040204020203" pitchFamily="34" charset="0"/>
              </a:rPr>
              <a:t>Self-Service BI</a:t>
            </a:r>
          </a:p>
          <a:p>
            <a:pPr marL="285750" lvl="0" indent="-285750" eaLnBrk="0" hangingPunct="0">
              <a:buFont typeface="Arial" pitchFamily="34" charset="0"/>
              <a:buChar char="•"/>
            </a:pPr>
            <a:r>
              <a:rPr lang="en-GB" sz="1600" b="0" dirty="0">
                <a:solidFill>
                  <a:srgbClr val="000000"/>
                </a:solidFill>
                <a:latin typeface="Segoe UI" panose="020B0502040204020203" pitchFamily="34" charset="0"/>
                <a:cs typeface="Segoe UI" panose="020B0502040204020203" pitchFamily="34" charset="0"/>
              </a:rPr>
              <a:t>Potentially unpredictable queries</a:t>
            </a:r>
            <a:endParaRPr lang="en-US" sz="1600" b="0" dirty="0">
              <a:solidFill>
                <a:srgbClr val="000000"/>
              </a:solidFill>
              <a:latin typeface="Segoe UI" panose="020B0502040204020203" pitchFamily="34" charset="0"/>
              <a:cs typeface="Segoe UI" panose="020B0502040204020203" pitchFamily="34" charset="0"/>
            </a:endParaRPr>
          </a:p>
        </p:txBody>
      </p:sp>
      <p:grpSp>
        <p:nvGrpSpPr>
          <p:cNvPr id="17" name="Group 16" descr="The slide shows an ETL process loading data into a data warehouse, where it is consumed by data models, reports, and user queries." title="ETL Process Loading and Consumption"/>
          <p:cNvGrpSpPr/>
          <p:nvPr/>
        </p:nvGrpSpPr>
        <p:grpSpPr>
          <a:xfrm>
            <a:off x="922742" y="978486"/>
            <a:ext cx="7962146" cy="5474576"/>
            <a:chOff x="922742" y="978486"/>
            <a:chExt cx="7962146" cy="5474576"/>
          </a:xfrm>
        </p:grpSpPr>
        <p:sp>
          <p:nvSpPr>
            <p:cNvPr id="18" name="Flowchart: Magnetic Disk 17"/>
            <p:cNvSpPr/>
            <p:nvPr/>
          </p:nvSpPr>
          <p:spPr>
            <a:xfrm>
              <a:off x="3363862" y="3350893"/>
              <a:ext cx="2576885" cy="1162705"/>
            </a:xfrm>
            <a:prstGeom prst="flowChartMagneticDisk">
              <a:avLst/>
            </a:prstGeom>
            <a:solidFill>
              <a:srgbClr val="00B050"/>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nvGrpSpPr>
            <p:cNvPr id="19" name="Group 18"/>
            <p:cNvGrpSpPr>
              <a:grpSpLocks noChangeAspect="1"/>
            </p:cNvGrpSpPr>
            <p:nvPr/>
          </p:nvGrpSpPr>
          <p:grpSpPr>
            <a:xfrm>
              <a:off x="6959273" y="978486"/>
              <a:ext cx="1573198" cy="1589758"/>
              <a:chOff x="5121275" y="1295400"/>
              <a:chExt cx="1508125" cy="1524000"/>
            </a:xfrm>
          </p:grpSpPr>
          <p:grpSp>
            <p:nvGrpSpPr>
              <p:cNvPr id="74" name="Group 73"/>
              <p:cNvGrpSpPr/>
              <p:nvPr/>
            </p:nvGrpSpPr>
            <p:grpSpPr>
              <a:xfrm>
                <a:off x="5264150" y="1295400"/>
                <a:ext cx="1365250" cy="1370012"/>
                <a:chOff x="5264150" y="1295400"/>
                <a:chExt cx="1365250" cy="1370012"/>
              </a:xfrm>
            </p:grpSpPr>
            <p:grpSp>
              <p:nvGrpSpPr>
                <p:cNvPr id="88" name="Group 87"/>
                <p:cNvGrpSpPr/>
                <p:nvPr/>
              </p:nvGrpSpPr>
              <p:grpSpPr>
                <a:xfrm>
                  <a:off x="5264150" y="2057400"/>
                  <a:ext cx="1365250" cy="608012"/>
                  <a:chOff x="5264150" y="2057400"/>
                  <a:chExt cx="1365250" cy="608012"/>
                </a:xfrm>
              </p:grpSpPr>
              <p:grpSp>
                <p:nvGrpSpPr>
                  <p:cNvPr id="106" name="Group 105"/>
                  <p:cNvGrpSpPr/>
                  <p:nvPr/>
                </p:nvGrpSpPr>
                <p:grpSpPr>
                  <a:xfrm>
                    <a:off x="5410200" y="2057400"/>
                    <a:ext cx="1219200" cy="457200"/>
                    <a:chOff x="5257800" y="1447800"/>
                    <a:chExt cx="1219200" cy="457200"/>
                  </a:xfrm>
                </p:grpSpPr>
                <p:sp>
                  <p:nvSpPr>
                    <p:cNvPr id="111" name="Cube 110"/>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12" name="Cube 111"/>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13" name="Cube 112"/>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107" name="Group 106"/>
                  <p:cNvGrpSpPr/>
                  <p:nvPr/>
                </p:nvGrpSpPr>
                <p:grpSpPr>
                  <a:xfrm>
                    <a:off x="5264150" y="2208212"/>
                    <a:ext cx="1219200" cy="457200"/>
                    <a:chOff x="5257800" y="1447800"/>
                    <a:chExt cx="1219200" cy="457200"/>
                  </a:xfrm>
                </p:grpSpPr>
                <p:sp>
                  <p:nvSpPr>
                    <p:cNvPr id="108" name="Cube 107"/>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09" name="Cube 108"/>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10" name="Cube 109"/>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nvGrpSpPr>
                <p:cNvPr id="89" name="Group 88"/>
                <p:cNvGrpSpPr/>
                <p:nvPr/>
              </p:nvGrpSpPr>
              <p:grpSpPr>
                <a:xfrm>
                  <a:off x="5264150" y="1295400"/>
                  <a:ext cx="1365250" cy="990600"/>
                  <a:chOff x="5264150" y="1295400"/>
                  <a:chExt cx="1365250" cy="990600"/>
                </a:xfrm>
              </p:grpSpPr>
              <p:grpSp>
                <p:nvGrpSpPr>
                  <p:cNvPr id="90" name="Group 89"/>
                  <p:cNvGrpSpPr/>
                  <p:nvPr/>
                </p:nvGrpSpPr>
                <p:grpSpPr>
                  <a:xfrm>
                    <a:off x="5410200" y="1676400"/>
                    <a:ext cx="1219200" cy="457200"/>
                    <a:chOff x="5257800" y="1447800"/>
                    <a:chExt cx="1219200" cy="457200"/>
                  </a:xfrm>
                </p:grpSpPr>
                <p:sp>
                  <p:nvSpPr>
                    <p:cNvPr id="103" name="Cube 102"/>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04" name="Cube 103"/>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05" name="Cube 104"/>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91" name="Group 90"/>
                  <p:cNvGrpSpPr/>
                  <p:nvPr/>
                </p:nvGrpSpPr>
                <p:grpSpPr>
                  <a:xfrm>
                    <a:off x="5410200" y="1295400"/>
                    <a:ext cx="1219200" cy="457200"/>
                    <a:chOff x="5257800" y="1447800"/>
                    <a:chExt cx="1219200" cy="457200"/>
                  </a:xfrm>
                </p:grpSpPr>
                <p:sp>
                  <p:nvSpPr>
                    <p:cNvPr id="100" name="Cube 99"/>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01" name="Cube 100"/>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102" name="Cube 101"/>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92" name="Group 91"/>
                  <p:cNvGrpSpPr/>
                  <p:nvPr/>
                </p:nvGrpSpPr>
                <p:grpSpPr>
                  <a:xfrm>
                    <a:off x="5264150" y="1828800"/>
                    <a:ext cx="1219200" cy="457200"/>
                    <a:chOff x="5257800" y="1447800"/>
                    <a:chExt cx="1219200" cy="457200"/>
                  </a:xfrm>
                </p:grpSpPr>
                <p:sp>
                  <p:nvSpPr>
                    <p:cNvPr id="97" name="Cube 96"/>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8" name="Cube 97"/>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9" name="Cube 98"/>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93" name="Group 92"/>
                  <p:cNvGrpSpPr/>
                  <p:nvPr/>
                </p:nvGrpSpPr>
                <p:grpSpPr>
                  <a:xfrm>
                    <a:off x="5264150" y="1447800"/>
                    <a:ext cx="1219200" cy="457200"/>
                    <a:chOff x="5257800" y="1447800"/>
                    <a:chExt cx="1219200" cy="457200"/>
                  </a:xfrm>
                </p:grpSpPr>
                <p:sp>
                  <p:nvSpPr>
                    <p:cNvPr id="94" name="Cube 93"/>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5" name="Cube 94"/>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96" name="Cube 95"/>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grpSp>
            <p:nvGrpSpPr>
              <p:cNvPr id="75" name="Group 74"/>
              <p:cNvGrpSpPr/>
              <p:nvPr/>
            </p:nvGrpSpPr>
            <p:grpSpPr>
              <a:xfrm>
                <a:off x="5121275" y="1600200"/>
                <a:ext cx="1222375" cy="1219200"/>
                <a:chOff x="5121275" y="1600200"/>
                <a:chExt cx="1222375" cy="1219200"/>
              </a:xfrm>
            </p:grpSpPr>
            <p:grpSp>
              <p:nvGrpSpPr>
                <p:cNvPr id="76" name="Group 75"/>
                <p:cNvGrpSpPr/>
                <p:nvPr/>
              </p:nvGrpSpPr>
              <p:grpSpPr>
                <a:xfrm>
                  <a:off x="5121275" y="2362200"/>
                  <a:ext cx="1219200" cy="457200"/>
                  <a:chOff x="5257800" y="1447800"/>
                  <a:chExt cx="1219200" cy="457200"/>
                </a:xfrm>
              </p:grpSpPr>
              <p:sp>
                <p:nvSpPr>
                  <p:cNvPr id="85" name="Cube 84"/>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6" name="Cube 85"/>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7" name="Cube 86"/>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77" name="Group 76"/>
                <p:cNvGrpSpPr/>
                <p:nvPr/>
              </p:nvGrpSpPr>
              <p:grpSpPr>
                <a:xfrm>
                  <a:off x="5121275" y="1978025"/>
                  <a:ext cx="1219200" cy="457200"/>
                  <a:chOff x="5257800" y="1447800"/>
                  <a:chExt cx="1219200" cy="457200"/>
                </a:xfrm>
              </p:grpSpPr>
              <p:sp>
                <p:nvSpPr>
                  <p:cNvPr id="82" name="Cube 81"/>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3" name="Cube 82"/>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4" name="Cube 83"/>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nvGrpSpPr>
                <p:cNvPr id="78" name="Group 77"/>
                <p:cNvGrpSpPr/>
                <p:nvPr/>
              </p:nvGrpSpPr>
              <p:grpSpPr>
                <a:xfrm>
                  <a:off x="5124450" y="1600200"/>
                  <a:ext cx="1219200" cy="457200"/>
                  <a:chOff x="5257800" y="1447800"/>
                  <a:chExt cx="1219200" cy="457200"/>
                </a:xfrm>
              </p:grpSpPr>
              <p:sp>
                <p:nvSpPr>
                  <p:cNvPr id="79" name="Cube 78"/>
                  <p:cNvSpPr/>
                  <p:nvPr/>
                </p:nvSpPr>
                <p:spPr>
                  <a:xfrm>
                    <a:off x="5257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0" name="Cube 79"/>
                  <p:cNvSpPr/>
                  <p:nvPr/>
                </p:nvSpPr>
                <p:spPr>
                  <a:xfrm>
                    <a:off x="5638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sp>
                <p:nvSpPr>
                  <p:cNvPr id="81" name="Cube 80"/>
                  <p:cNvSpPr/>
                  <p:nvPr/>
                </p:nvSpPr>
                <p:spPr>
                  <a:xfrm>
                    <a:off x="6019800" y="1447800"/>
                    <a:ext cx="457200" cy="457200"/>
                  </a:xfrm>
                  <a:prstGeom prst="cube">
                    <a:avLst/>
                  </a:prstGeom>
                  <a:solidFill>
                    <a:srgbClr val="00CC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solidFill>
                        <a:srgbClr val="FFFFFF"/>
                      </a:solidFill>
                    </a:endParaRPr>
                  </a:p>
                </p:txBody>
              </p:sp>
            </p:grpSp>
          </p:grpSp>
        </p:grpSp>
        <p:grpSp>
          <p:nvGrpSpPr>
            <p:cNvPr id="20" name="Group 19"/>
            <p:cNvGrpSpPr/>
            <p:nvPr/>
          </p:nvGrpSpPr>
          <p:grpSpPr>
            <a:xfrm>
              <a:off x="7229900" y="5097256"/>
              <a:ext cx="1181763" cy="1355806"/>
              <a:chOff x="10903874" y="304759"/>
              <a:chExt cx="1181763" cy="1355806"/>
            </a:xfrm>
          </p:grpSpPr>
          <p:grpSp>
            <p:nvGrpSpPr>
              <p:cNvPr id="50" name="Group 49"/>
              <p:cNvGrpSpPr>
                <a:grpSpLocks noChangeAspect="1"/>
              </p:cNvGrpSpPr>
              <p:nvPr/>
            </p:nvGrpSpPr>
            <p:grpSpPr>
              <a:xfrm>
                <a:off x="10903874" y="304759"/>
                <a:ext cx="800763" cy="1058903"/>
                <a:chOff x="6742248" y="1541935"/>
                <a:chExt cx="1204130" cy="1592303"/>
              </a:xfrm>
            </p:grpSpPr>
            <p:grpSp>
              <p:nvGrpSpPr>
                <p:cNvPr id="70" name="Group 20"/>
                <p:cNvGrpSpPr>
                  <a:grpSpLocks noChangeAspect="1"/>
                </p:cNvGrpSpPr>
                <p:nvPr/>
              </p:nvGrpSpPr>
              <p:grpSpPr bwMode="auto">
                <a:xfrm>
                  <a:off x="6742248" y="1541935"/>
                  <a:ext cx="1204130" cy="1592303"/>
                  <a:chOff x="3915" y="2947"/>
                  <a:chExt cx="456" cy="603"/>
                </a:xfrm>
                <a:solidFill>
                  <a:schemeClr val="accent4">
                    <a:lumMod val="20000"/>
                    <a:lumOff val="80000"/>
                  </a:schemeClr>
                </a:solidFill>
              </p:grpSpPr>
              <p:sp>
                <p:nvSpPr>
                  <p:cNvPr id="72"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73"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pic>
              <p:nvPicPr>
                <p:cNvPr id="71" name="Picture 70"/>
                <p:cNvPicPr>
                  <a:picLocks noChangeAspect="1"/>
                </p:cNvPicPr>
                <p:nvPr/>
              </p:nvPicPr>
              <p:blipFill>
                <a:blip r:embed="rId4"/>
                <a:stretch>
                  <a:fillRect/>
                </a:stretch>
              </p:blipFill>
              <p:spPr>
                <a:xfrm>
                  <a:off x="6813607" y="2097481"/>
                  <a:ext cx="1040387" cy="646454"/>
                </a:xfrm>
                <a:prstGeom prst="rect">
                  <a:avLst/>
                </a:prstGeom>
              </p:spPr>
            </p:pic>
          </p:grpSp>
          <p:grpSp>
            <p:nvGrpSpPr>
              <p:cNvPr id="51" name="Group 50"/>
              <p:cNvGrpSpPr>
                <a:grpSpLocks noChangeAspect="1"/>
              </p:cNvGrpSpPr>
              <p:nvPr/>
            </p:nvGrpSpPr>
            <p:grpSpPr>
              <a:xfrm>
                <a:off x="11095037" y="457159"/>
                <a:ext cx="800763" cy="1058903"/>
                <a:chOff x="5025896" y="1506904"/>
                <a:chExt cx="1204130" cy="1592303"/>
              </a:xfrm>
            </p:grpSpPr>
            <p:grpSp>
              <p:nvGrpSpPr>
                <p:cNvPr id="61"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68"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69"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62" name="Group 4"/>
                <p:cNvGrpSpPr>
                  <a:grpSpLocks noChangeAspect="1"/>
                </p:cNvGrpSpPr>
                <p:nvPr/>
              </p:nvGrpSpPr>
              <p:grpSpPr bwMode="auto">
                <a:xfrm>
                  <a:off x="5142186" y="1956191"/>
                  <a:ext cx="914400" cy="914400"/>
                  <a:chOff x="2566" y="1322"/>
                  <a:chExt cx="576" cy="576"/>
                </a:xfrm>
              </p:grpSpPr>
              <p:sp>
                <p:nvSpPr>
                  <p:cNvPr id="63"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64"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65"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66"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67"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grpSp>
            <p:nvGrpSpPr>
              <p:cNvPr id="52" name="Group 51"/>
              <p:cNvGrpSpPr>
                <a:grpSpLocks noChangeAspect="1"/>
              </p:cNvGrpSpPr>
              <p:nvPr/>
            </p:nvGrpSpPr>
            <p:grpSpPr>
              <a:xfrm>
                <a:off x="11284874" y="601662"/>
                <a:ext cx="800763" cy="1058903"/>
                <a:chOff x="3344266" y="1513537"/>
                <a:chExt cx="1204130" cy="1592303"/>
              </a:xfrm>
            </p:grpSpPr>
            <p:grpSp>
              <p:nvGrpSpPr>
                <p:cNvPr id="53" name="Group 20"/>
                <p:cNvGrpSpPr>
                  <a:grpSpLocks noChangeAspect="1"/>
                </p:cNvGrpSpPr>
                <p:nvPr/>
              </p:nvGrpSpPr>
              <p:grpSpPr bwMode="auto">
                <a:xfrm>
                  <a:off x="3344266" y="1513537"/>
                  <a:ext cx="1204130" cy="1592303"/>
                  <a:chOff x="3915" y="2947"/>
                  <a:chExt cx="456" cy="603"/>
                </a:xfrm>
                <a:solidFill>
                  <a:schemeClr val="accent4">
                    <a:lumMod val="20000"/>
                    <a:lumOff val="80000"/>
                  </a:schemeClr>
                </a:solidFill>
              </p:grpSpPr>
              <p:sp>
                <p:nvSpPr>
                  <p:cNvPr id="59" name="Freeform 21"/>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60"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54" name="Group 53"/>
                <p:cNvGrpSpPr>
                  <a:grpSpLocks noChangeAspect="1"/>
                </p:cNvGrpSpPr>
                <p:nvPr/>
              </p:nvGrpSpPr>
              <p:grpSpPr bwMode="auto">
                <a:xfrm>
                  <a:off x="3594895" y="1970478"/>
                  <a:ext cx="809625" cy="809625"/>
                  <a:chOff x="1610" y="1348"/>
                  <a:chExt cx="510" cy="510"/>
                </a:xfrm>
              </p:grpSpPr>
              <p:sp>
                <p:nvSpPr>
                  <p:cNvPr id="55" name="AutoShape 11"/>
                  <p:cNvSpPr>
                    <a:spLocks noChangeAspect="1" noChangeArrowheads="1" noTextEdit="1"/>
                  </p:cNvSpPr>
                  <p:nvPr/>
                </p:nvSpPr>
                <p:spPr bwMode="auto">
                  <a:xfrm>
                    <a:off x="1610" y="1348"/>
                    <a:ext cx="51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6" name="Freeform 13"/>
                  <p:cNvSpPr>
                    <a:spLocks/>
                  </p:cNvSpPr>
                  <p:nvPr/>
                </p:nvSpPr>
                <p:spPr bwMode="auto">
                  <a:xfrm>
                    <a:off x="1612" y="1468"/>
                    <a:ext cx="508" cy="390"/>
                  </a:xfrm>
                  <a:custGeom>
                    <a:avLst/>
                    <a:gdLst>
                      <a:gd name="T0" fmla="*/ 17 w 224"/>
                      <a:gd name="T1" fmla="*/ 0 h 172"/>
                      <a:gd name="T2" fmla="*/ 0 w 224"/>
                      <a:gd name="T3" fmla="*/ 60 h 172"/>
                      <a:gd name="T4" fmla="*/ 112 w 224"/>
                      <a:gd name="T5" fmla="*/ 172 h 172"/>
                      <a:gd name="T6" fmla="*/ 224 w 224"/>
                      <a:gd name="T7" fmla="*/ 60 h 172"/>
                      <a:gd name="T8" fmla="*/ 112 w 224"/>
                      <a:gd name="T9" fmla="*/ 60 h 172"/>
                      <a:gd name="T10" fmla="*/ 17 w 224"/>
                      <a:gd name="T11" fmla="*/ 0 h 172"/>
                    </a:gdLst>
                    <a:ahLst/>
                    <a:cxnLst>
                      <a:cxn ang="0">
                        <a:pos x="T0" y="T1"/>
                      </a:cxn>
                      <a:cxn ang="0">
                        <a:pos x="T2" y="T3"/>
                      </a:cxn>
                      <a:cxn ang="0">
                        <a:pos x="T4" y="T5"/>
                      </a:cxn>
                      <a:cxn ang="0">
                        <a:pos x="T6" y="T7"/>
                      </a:cxn>
                      <a:cxn ang="0">
                        <a:pos x="T8" y="T9"/>
                      </a:cxn>
                      <a:cxn ang="0">
                        <a:pos x="T10" y="T11"/>
                      </a:cxn>
                    </a:cxnLst>
                    <a:rect l="0" t="0" r="r" b="b"/>
                    <a:pathLst>
                      <a:path w="224" h="172">
                        <a:moveTo>
                          <a:pt x="17" y="0"/>
                        </a:moveTo>
                        <a:cubicBezTo>
                          <a:pt x="6" y="17"/>
                          <a:pt x="0" y="38"/>
                          <a:pt x="0" y="60"/>
                        </a:cubicBezTo>
                        <a:cubicBezTo>
                          <a:pt x="0" y="121"/>
                          <a:pt x="50" y="172"/>
                          <a:pt x="112" y="172"/>
                        </a:cubicBezTo>
                        <a:cubicBezTo>
                          <a:pt x="174" y="172"/>
                          <a:pt x="224" y="121"/>
                          <a:pt x="224" y="60"/>
                        </a:cubicBezTo>
                        <a:cubicBezTo>
                          <a:pt x="112" y="60"/>
                          <a:pt x="112" y="60"/>
                          <a:pt x="112" y="60"/>
                        </a:cubicBezTo>
                        <a:lnTo>
                          <a:pt x="17" y="0"/>
                        </a:lnTo>
                        <a:close/>
                      </a:path>
                    </a:pathLst>
                  </a:custGeom>
                  <a:solidFill>
                    <a:srgbClr val="6E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7" name="Freeform 14"/>
                  <p:cNvSpPr>
                    <a:spLocks/>
                  </p:cNvSpPr>
                  <p:nvPr/>
                </p:nvSpPr>
                <p:spPr bwMode="auto">
                  <a:xfrm>
                    <a:off x="1866" y="1350"/>
                    <a:ext cx="254" cy="254"/>
                  </a:xfrm>
                  <a:custGeom>
                    <a:avLst/>
                    <a:gdLst>
                      <a:gd name="T0" fmla="*/ 0 w 112"/>
                      <a:gd name="T1" fmla="*/ 0 h 112"/>
                      <a:gd name="T2" fmla="*/ 0 w 112"/>
                      <a:gd name="T3" fmla="*/ 112 h 112"/>
                      <a:gd name="T4" fmla="*/ 112 w 112"/>
                      <a:gd name="T5" fmla="*/ 112 h 112"/>
                      <a:gd name="T6" fmla="*/ 0 w 112"/>
                      <a:gd name="T7" fmla="*/ 0 h 112"/>
                    </a:gdLst>
                    <a:ahLst/>
                    <a:cxnLst>
                      <a:cxn ang="0">
                        <a:pos x="T0" y="T1"/>
                      </a:cxn>
                      <a:cxn ang="0">
                        <a:pos x="T2" y="T3"/>
                      </a:cxn>
                      <a:cxn ang="0">
                        <a:pos x="T4" y="T5"/>
                      </a:cxn>
                      <a:cxn ang="0">
                        <a:pos x="T6" y="T7"/>
                      </a:cxn>
                    </a:cxnLst>
                    <a:rect l="0" t="0" r="r" b="b"/>
                    <a:pathLst>
                      <a:path w="112" h="112">
                        <a:moveTo>
                          <a:pt x="0" y="0"/>
                        </a:moveTo>
                        <a:cubicBezTo>
                          <a:pt x="0" y="112"/>
                          <a:pt x="0" y="112"/>
                          <a:pt x="0" y="112"/>
                        </a:cubicBezTo>
                        <a:cubicBezTo>
                          <a:pt x="112" y="112"/>
                          <a:pt x="112" y="112"/>
                          <a:pt x="112" y="112"/>
                        </a:cubicBezTo>
                        <a:cubicBezTo>
                          <a:pt x="112" y="50"/>
                          <a:pt x="62" y="0"/>
                          <a:pt x="0"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58" name="Freeform 15"/>
                  <p:cNvSpPr>
                    <a:spLocks/>
                  </p:cNvSpPr>
                  <p:nvPr/>
                </p:nvSpPr>
                <p:spPr bwMode="auto">
                  <a:xfrm>
                    <a:off x="1687" y="1350"/>
                    <a:ext cx="179" cy="254"/>
                  </a:xfrm>
                  <a:custGeom>
                    <a:avLst/>
                    <a:gdLst>
                      <a:gd name="T0" fmla="*/ 79 w 79"/>
                      <a:gd name="T1" fmla="*/ 112 h 112"/>
                      <a:gd name="T2" fmla="*/ 79 w 79"/>
                      <a:gd name="T3" fmla="*/ 0 h 112"/>
                      <a:gd name="T4" fmla="*/ 0 w 79"/>
                      <a:gd name="T5" fmla="*/ 32 h 112"/>
                      <a:gd name="T6" fmla="*/ 79 w 79"/>
                      <a:gd name="T7" fmla="*/ 112 h 112"/>
                    </a:gdLst>
                    <a:ahLst/>
                    <a:cxnLst>
                      <a:cxn ang="0">
                        <a:pos x="T0" y="T1"/>
                      </a:cxn>
                      <a:cxn ang="0">
                        <a:pos x="T2" y="T3"/>
                      </a:cxn>
                      <a:cxn ang="0">
                        <a:pos x="T4" y="T5"/>
                      </a:cxn>
                      <a:cxn ang="0">
                        <a:pos x="T6" y="T7"/>
                      </a:cxn>
                    </a:cxnLst>
                    <a:rect l="0" t="0" r="r" b="b"/>
                    <a:pathLst>
                      <a:path w="79" h="112">
                        <a:moveTo>
                          <a:pt x="79" y="112"/>
                        </a:moveTo>
                        <a:cubicBezTo>
                          <a:pt x="79" y="0"/>
                          <a:pt x="79" y="0"/>
                          <a:pt x="79" y="0"/>
                        </a:cubicBezTo>
                        <a:cubicBezTo>
                          <a:pt x="48" y="0"/>
                          <a:pt x="20" y="12"/>
                          <a:pt x="0" y="32"/>
                        </a:cubicBezTo>
                        <a:lnTo>
                          <a:pt x="79" y="112"/>
                        </a:lnTo>
                        <a:close/>
                      </a:path>
                    </a:pathLst>
                  </a:custGeom>
                  <a:solidFill>
                    <a:srgbClr val="019E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grpSp>
        <p:grpSp>
          <p:nvGrpSpPr>
            <p:cNvPr id="21" name="Group 20"/>
            <p:cNvGrpSpPr/>
            <p:nvPr/>
          </p:nvGrpSpPr>
          <p:grpSpPr>
            <a:xfrm>
              <a:off x="7703125" y="3240362"/>
              <a:ext cx="1181763" cy="1355806"/>
              <a:chOff x="10903874" y="304759"/>
              <a:chExt cx="1181763" cy="1355806"/>
            </a:xfrm>
          </p:grpSpPr>
          <p:grpSp>
            <p:nvGrpSpPr>
              <p:cNvPr id="26" name="Group 25"/>
              <p:cNvGrpSpPr>
                <a:grpSpLocks noChangeAspect="1"/>
              </p:cNvGrpSpPr>
              <p:nvPr/>
            </p:nvGrpSpPr>
            <p:grpSpPr>
              <a:xfrm>
                <a:off x="10903874" y="304759"/>
                <a:ext cx="800763" cy="1058903"/>
                <a:chOff x="6742248" y="1541935"/>
                <a:chExt cx="1204130" cy="1592303"/>
              </a:xfrm>
            </p:grpSpPr>
            <p:grpSp>
              <p:nvGrpSpPr>
                <p:cNvPr id="46" name="Group 20"/>
                <p:cNvGrpSpPr>
                  <a:grpSpLocks noChangeAspect="1"/>
                </p:cNvGrpSpPr>
                <p:nvPr/>
              </p:nvGrpSpPr>
              <p:grpSpPr bwMode="auto">
                <a:xfrm>
                  <a:off x="6742248" y="1541935"/>
                  <a:ext cx="1204130" cy="1592303"/>
                  <a:chOff x="3915" y="2947"/>
                  <a:chExt cx="456" cy="603"/>
                </a:xfrm>
                <a:solidFill>
                  <a:schemeClr val="accent4">
                    <a:lumMod val="20000"/>
                    <a:lumOff val="80000"/>
                  </a:schemeClr>
                </a:solidFill>
              </p:grpSpPr>
              <p:sp>
                <p:nvSpPr>
                  <p:cNvPr id="48"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9"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pic>
              <p:nvPicPr>
                <p:cNvPr id="47" name="Picture 46"/>
                <p:cNvPicPr>
                  <a:picLocks noChangeAspect="1"/>
                </p:cNvPicPr>
                <p:nvPr/>
              </p:nvPicPr>
              <p:blipFill>
                <a:blip r:embed="rId4"/>
                <a:stretch>
                  <a:fillRect/>
                </a:stretch>
              </p:blipFill>
              <p:spPr>
                <a:xfrm>
                  <a:off x="6813607" y="2097481"/>
                  <a:ext cx="1040387" cy="646454"/>
                </a:xfrm>
                <a:prstGeom prst="rect">
                  <a:avLst/>
                </a:prstGeom>
              </p:spPr>
            </p:pic>
          </p:grpSp>
          <p:grpSp>
            <p:nvGrpSpPr>
              <p:cNvPr id="27" name="Group 26"/>
              <p:cNvGrpSpPr>
                <a:grpSpLocks noChangeAspect="1"/>
              </p:cNvGrpSpPr>
              <p:nvPr/>
            </p:nvGrpSpPr>
            <p:grpSpPr>
              <a:xfrm>
                <a:off x="11095037" y="457159"/>
                <a:ext cx="800763" cy="1058903"/>
                <a:chOff x="5025896" y="1506904"/>
                <a:chExt cx="1204130" cy="1592303"/>
              </a:xfrm>
            </p:grpSpPr>
            <p:grpSp>
              <p:nvGrpSpPr>
                <p:cNvPr id="37" name="Group 20"/>
                <p:cNvGrpSpPr>
                  <a:grpSpLocks noChangeAspect="1"/>
                </p:cNvGrpSpPr>
                <p:nvPr/>
              </p:nvGrpSpPr>
              <p:grpSpPr bwMode="auto">
                <a:xfrm>
                  <a:off x="5025896" y="1506904"/>
                  <a:ext cx="1204130" cy="1592303"/>
                  <a:chOff x="3915" y="2947"/>
                  <a:chExt cx="456" cy="603"/>
                </a:xfrm>
                <a:solidFill>
                  <a:schemeClr val="accent4">
                    <a:lumMod val="20000"/>
                    <a:lumOff val="80000"/>
                  </a:schemeClr>
                </a:solidFill>
              </p:grpSpPr>
              <p:sp>
                <p:nvSpPr>
                  <p:cNvPr id="44" name="Freeform 21"/>
                  <p:cNvSpPr>
                    <a:spLocks/>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5"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38" name="Group 4"/>
                <p:cNvGrpSpPr>
                  <a:grpSpLocks noChangeAspect="1"/>
                </p:cNvGrpSpPr>
                <p:nvPr/>
              </p:nvGrpSpPr>
              <p:grpSpPr bwMode="auto">
                <a:xfrm>
                  <a:off x="5142186" y="1956191"/>
                  <a:ext cx="914400" cy="914400"/>
                  <a:chOff x="2566" y="1322"/>
                  <a:chExt cx="576" cy="576"/>
                </a:xfrm>
              </p:grpSpPr>
              <p:sp>
                <p:nvSpPr>
                  <p:cNvPr id="39" name="AutoShape 3"/>
                  <p:cNvSpPr>
                    <a:spLocks noChangeAspect="1" noChangeArrowheads="1" noTextEdit="1"/>
                  </p:cNvSpPr>
                  <p:nvPr/>
                </p:nvSpPr>
                <p:spPr bwMode="auto">
                  <a:xfrm>
                    <a:off x="2566" y="1322"/>
                    <a:ext cx="576" cy="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0" name="Rectangle 6"/>
                  <p:cNvSpPr>
                    <a:spLocks noChangeArrowheads="1"/>
                  </p:cNvSpPr>
                  <p:nvPr/>
                </p:nvSpPr>
                <p:spPr bwMode="auto">
                  <a:xfrm>
                    <a:off x="2599" y="1649"/>
                    <a:ext cx="96" cy="213"/>
                  </a:xfrm>
                  <a:prstGeom prst="rect">
                    <a:avLst/>
                  </a:prstGeom>
                  <a:solidFill>
                    <a:srgbClr val="FFB9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1" name="Rectangle 7"/>
                  <p:cNvSpPr>
                    <a:spLocks noChangeArrowheads="1"/>
                  </p:cNvSpPr>
                  <p:nvPr/>
                </p:nvSpPr>
                <p:spPr bwMode="auto">
                  <a:xfrm>
                    <a:off x="2872" y="1586"/>
                    <a:ext cx="93" cy="276"/>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2" name="Rectangle 8"/>
                  <p:cNvSpPr>
                    <a:spLocks noChangeArrowheads="1"/>
                  </p:cNvSpPr>
                  <p:nvPr/>
                </p:nvSpPr>
                <p:spPr bwMode="auto">
                  <a:xfrm>
                    <a:off x="3007" y="1400"/>
                    <a:ext cx="96" cy="462"/>
                  </a:xfrm>
                  <a:prstGeom prst="rect">
                    <a:avLst/>
                  </a:prstGeom>
                  <a:solidFill>
                    <a:srgbClr val="7FBA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43" name="Rectangle 9"/>
                  <p:cNvSpPr>
                    <a:spLocks noChangeArrowheads="1"/>
                  </p:cNvSpPr>
                  <p:nvPr/>
                </p:nvSpPr>
                <p:spPr bwMode="auto">
                  <a:xfrm>
                    <a:off x="2737" y="1550"/>
                    <a:ext cx="93" cy="312"/>
                  </a:xfrm>
                  <a:prstGeom prst="rect">
                    <a:avLst/>
                  </a:prstGeom>
                  <a:solidFill>
                    <a:srgbClr val="B4009E"/>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grpSp>
            <p:nvGrpSpPr>
              <p:cNvPr id="28" name="Group 27"/>
              <p:cNvGrpSpPr>
                <a:grpSpLocks noChangeAspect="1"/>
              </p:cNvGrpSpPr>
              <p:nvPr/>
            </p:nvGrpSpPr>
            <p:grpSpPr>
              <a:xfrm>
                <a:off x="11284874" y="601662"/>
                <a:ext cx="800763" cy="1058903"/>
                <a:chOff x="3344266" y="1513537"/>
                <a:chExt cx="1204130" cy="1592303"/>
              </a:xfrm>
            </p:grpSpPr>
            <p:grpSp>
              <p:nvGrpSpPr>
                <p:cNvPr id="29" name="Group 20"/>
                <p:cNvGrpSpPr>
                  <a:grpSpLocks noChangeAspect="1"/>
                </p:cNvGrpSpPr>
                <p:nvPr/>
              </p:nvGrpSpPr>
              <p:grpSpPr bwMode="auto">
                <a:xfrm>
                  <a:off x="3344266" y="1513537"/>
                  <a:ext cx="1204130" cy="1592303"/>
                  <a:chOff x="3915" y="2947"/>
                  <a:chExt cx="456" cy="603"/>
                </a:xfrm>
                <a:solidFill>
                  <a:schemeClr val="accent4">
                    <a:lumMod val="20000"/>
                    <a:lumOff val="80000"/>
                  </a:schemeClr>
                </a:solidFill>
              </p:grpSpPr>
              <p:sp>
                <p:nvSpPr>
                  <p:cNvPr id="35" name="Freeform 21"/>
                  <p:cNvSpPr>
                    <a:spLocks noChangeAspect="1"/>
                  </p:cNvSpPr>
                  <p:nvPr/>
                </p:nvSpPr>
                <p:spPr bwMode="auto">
                  <a:xfrm>
                    <a:off x="3915" y="2947"/>
                    <a:ext cx="456" cy="603"/>
                  </a:xfrm>
                  <a:custGeom>
                    <a:avLst/>
                    <a:gdLst>
                      <a:gd name="T0" fmla="*/ 456 w 456"/>
                      <a:gd name="T1" fmla="*/ 603 h 603"/>
                      <a:gd name="T2" fmla="*/ 0 w 456"/>
                      <a:gd name="T3" fmla="*/ 603 h 603"/>
                      <a:gd name="T4" fmla="*/ 0 w 456"/>
                      <a:gd name="T5" fmla="*/ 136 h 603"/>
                      <a:gd name="T6" fmla="*/ 144 w 456"/>
                      <a:gd name="T7" fmla="*/ 0 h 603"/>
                      <a:gd name="T8" fmla="*/ 456 w 456"/>
                      <a:gd name="T9" fmla="*/ 0 h 603"/>
                      <a:gd name="T10" fmla="*/ 456 w 456"/>
                      <a:gd name="T11" fmla="*/ 603 h 603"/>
                    </a:gdLst>
                    <a:ahLst/>
                    <a:cxnLst>
                      <a:cxn ang="0">
                        <a:pos x="T0" y="T1"/>
                      </a:cxn>
                      <a:cxn ang="0">
                        <a:pos x="T2" y="T3"/>
                      </a:cxn>
                      <a:cxn ang="0">
                        <a:pos x="T4" y="T5"/>
                      </a:cxn>
                      <a:cxn ang="0">
                        <a:pos x="T6" y="T7"/>
                      </a:cxn>
                      <a:cxn ang="0">
                        <a:pos x="T8" y="T9"/>
                      </a:cxn>
                      <a:cxn ang="0">
                        <a:pos x="T10" y="T11"/>
                      </a:cxn>
                    </a:cxnLst>
                    <a:rect l="0" t="0" r="r" b="b"/>
                    <a:pathLst>
                      <a:path w="456" h="603">
                        <a:moveTo>
                          <a:pt x="456" y="603"/>
                        </a:moveTo>
                        <a:lnTo>
                          <a:pt x="0" y="603"/>
                        </a:lnTo>
                        <a:lnTo>
                          <a:pt x="0" y="136"/>
                        </a:lnTo>
                        <a:lnTo>
                          <a:pt x="144" y="0"/>
                        </a:lnTo>
                        <a:lnTo>
                          <a:pt x="456" y="0"/>
                        </a:lnTo>
                        <a:lnTo>
                          <a:pt x="456" y="603"/>
                        </a:lnTo>
                        <a:close/>
                      </a:path>
                    </a:pathLst>
                  </a:custGeom>
                  <a:solidFill>
                    <a:schemeClr val="bg1"/>
                  </a:solidFill>
                  <a:ln w="19050">
                    <a:solidFill>
                      <a:srgbClr val="737373"/>
                    </a:solid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6" name="Freeform 22"/>
                  <p:cNvSpPr>
                    <a:spLocks/>
                  </p:cNvSpPr>
                  <p:nvPr/>
                </p:nvSpPr>
                <p:spPr bwMode="auto">
                  <a:xfrm>
                    <a:off x="3915" y="2947"/>
                    <a:ext cx="144" cy="136"/>
                  </a:xfrm>
                  <a:custGeom>
                    <a:avLst/>
                    <a:gdLst>
                      <a:gd name="T0" fmla="*/ 144 w 144"/>
                      <a:gd name="T1" fmla="*/ 136 h 136"/>
                      <a:gd name="T2" fmla="*/ 0 w 144"/>
                      <a:gd name="T3" fmla="*/ 136 h 136"/>
                      <a:gd name="T4" fmla="*/ 144 w 144"/>
                      <a:gd name="T5" fmla="*/ 0 h 136"/>
                      <a:gd name="T6" fmla="*/ 144 w 144"/>
                      <a:gd name="T7" fmla="*/ 136 h 136"/>
                    </a:gdLst>
                    <a:ahLst/>
                    <a:cxnLst>
                      <a:cxn ang="0">
                        <a:pos x="T0" y="T1"/>
                      </a:cxn>
                      <a:cxn ang="0">
                        <a:pos x="T2" y="T3"/>
                      </a:cxn>
                      <a:cxn ang="0">
                        <a:pos x="T4" y="T5"/>
                      </a:cxn>
                      <a:cxn ang="0">
                        <a:pos x="T6" y="T7"/>
                      </a:cxn>
                    </a:cxnLst>
                    <a:rect l="0" t="0" r="r" b="b"/>
                    <a:pathLst>
                      <a:path w="144" h="136">
                        <a:moveTo>
                          <a:pt x="144" y="136"/>
                        </a:moveTo>
                        <a:lnTo>
                          <a:pt x="0" y="136"/>
                        </a:lnTo>
                        <a:lnTo>
                          <a:pt x="144" y="0"/>
                        </a:lnTo>
                        <a:lnTo>
                          <a:pt x="144" y="136"/>
                        </a:lnTo>
                        <a:close/>
                      </a:path>
                    </a:pathLst>
                  </a:custGeom>
                  <a:solidFill>
                    <a:srgbClr val="737373"/>
                  </a:solidFill>
                  <a:ln w="9525">
                    <a:noFill/>
                    <a:round/>
                    <a:headEnd/>
                    <a:tailEnd/>
                  </a:ln>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nvGrpSpPr>
                <p:cNvPr id="30" name="Group 29"/>
                <p:cNvGrpSpPr>
                  <a:grpSpLocks noChangeAspect="1"/>
                </p:cNvGrpSpPr>
                <p:nvPr/>
              </p:nvGrpSpPr>
              <p:grpSpPr bwMode="auto">
                <a:xfrm>
                  <a:off x="3594895" y="1970478"/>
                  <a:ext cx="809625" cy="809625"/>
                  <a:chOff x="1610" y="1348"/>
                  <a:chExt cx="510" cy="510"/>
                </a:xfrm>
              </p:grpSpPr>
              <p:sp>
                <p:nvSpPr>
                  <p:cNvPr id="31" name="AutoShape 11"/>
                  <p:cNvSpPr>
                    <a:spLocks noChangeAspect="1" noChangeArrowheads="1" noTextEdit="1"/>
                  </p:cNvSpPr>
                  <p:nvPr/>
                </p:nvSpPr>
                <p:spPr bwMode="auto">
                  <a:xfrm>
                    <a:off x="1610" y="1348"/>
                    <a:ext cx="510" cy="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2" name="Freeform 13"/>
                  <p:cNvSpPr>
                    <a:spLocks/>
                  </p:cNvSpPr>
                  <p:nvPr/>
                </p:nvSpPr>
                <p:spPr bwMode="auto">
                  <a:xfrm>
                    <a:off x="1612" y="1468"/>
                    <a:ext cx="508" cy="390"/>
                  </a:xfrm>
                  <a:custGeom>
                    <a:avLst/>
                    <a:gdLst>
                      <a:gd name="T0" fmla="*/ 17 w 224"/>
                      <a:gd name="T1" fmla="*/ 0 h 172"/>
                      <a:gd name="T2" fmla="*/ 0 w 224"/>
                      <a:gd name="T3" fmla="*/ 60 h 172"/>
                      <a:gd name="T4" fmla="*/ 112 w 224"/>
                      <a:gd name="T5" fmla="*/ 172 h 172"/>
                      <a:gd name="T6" fmla="*/ 224 w 224"/>
                      <a:gd name="T7" fmla="*/ 60 h 172"/>
                      <a:gd name="T8" fmla="*/ 112 w 224"/>
                      <a:gd name="T9" fmla="*/ 60 h 172"/>
                      <a:gd name="T10" fmla="*/ 17 w 224"/>
                      <a:gd name="T11" fmla="*/ 0 h 172"/>
                    </a:gdLst>
                    <a:ahLst/>
                    <a:cxnLst>
                      <a:cxn ang="0">
                        <a:pos x="T0" y="T1"/>
                      </a:cxn>
                      <a:cxn ang="0">
                        <a:pos x="T2" y="T3"/>
                      </a:cxn>
                      <a:cxn ang="0">
                        <a:pos x="T4" y="T5"/>
                      </a:cxn>
                      <a:cxn ang="0">
                        <a:pos x="T6" y="T7"/>
                      </a:cxn>
                      <a:cxn ang="0">
                        <a:pos x="T8" y="T9"/>
                      </a:cxn>
                      <a:cxn ang="0">
                        <a:pos x="T10" y="T11"/>
                      </a:cxn>
                    </a:cxnLst>
                    <a:rect l="0" t="0" r="r" b="b"/>
                    <a:pathLst>
                      <a:path w="224" h="172">
                        <a:moveTo>
                          <a:pt x="17" y="0"/>
                        </a:moveTo>
                        <a:cubicBezTo>
                          <a:pt x="6" y="17"/>
                          <a:pt x="0" y="38"/>
                          <a:pt x="0" y="60"/>
                        </a:cubicBezTo>
                        <a:cubicBezTo>
                          <a:pt x="0" y="121"/>
                          <a:pt x="50" y="172"/>
                          <a:pt x="112" y="172"/>
                        </a:cubicBezTo>
                        <a:cubicBezTo>
                          <a:pt x="174" y="172"/>
                          <a:pt x="224" y="121"/>
                          <a:pt x="224" y="60"/>
                        </a:cubicBezTo>
                        <a:cubicBezTo>
                          <a:pt x="112" y="60"/>
                          <a:pt x="112" y="60"/>
                          <a:pt x="112" y="60"/>
                        </a:cubicBezTo>
                        <a:lnTo>
                          <a:pt x="17" y="0"/>
                        </a:lnTo>
                        <a:close/>
                      </a:path>
                    </a:pathLst>
                  </a:custGeom>
                  <a:solidFill>
                    <a:srgbClr val="6EC2E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3" name="Freeform 14"/>
                  <p:cNvSpPr>
                    <a:spLocks/>
                  </p:cNvSpPr>
                  <p:nvPr/>
                </p:nvSpPr>
                <p:spPr bwMode="auto">
                  <a:xfrm>
                    <a:off x="1866" y="1350"/>
                    <a:ext cx="254" cy="254"/>
                  </a:xfrm>
                  <a:custGeom>
                    <a:avLst/>
                    <a:gdLst>
                      <a:gd name="T0" fmla="*/ 0 w 112"/>
                      <a:gd name="T1" fmla="*/ 0 h 112"/>
                      <a:gd name="T2" fmla="*/ 0 w 112"/>
                      <a:gd name="T3" fmla="*/ 112 h 112"/>
                      <a:gd name="T4" fmla="*/ 112 w 112"/>
                      <a:gd name="T5" fmla="*/ 112 h 112"/>
                      <a:gd name="T6" fmla="*/ 0 w 112"/>
                      <a:gd name="T7" fmla="*/ 0 h 112"/>
                    </a:gdLst>
                    <a:ahLst/>
                    <a:cxnLst>
                      <a:cxn ang="0">
                        <a:pos x="T0" y="T1"/>
                      </a:cxn>
                      <a:cxn ang="0">
                        <a:pos x="T2" y="T3"/>
                      </a:cxn>
                      <a:cxn ang="0">
                        <a:pos x="T4" y="T5"/>
                      </a:cxn>
                      <a:cxn ang="0">
                        <a:pos x="T6" y="T7"/>
                      </a:cxn>
                    </a:cxnLst>
                    <a:rect l="0" t="0" r="r" b="b"/>
                    <a:pathLst>
                      <a:path w="112" h="112">
                        <a:moveTo>
                          <a:pt x="0" y="0"/>
                        </a:moveTo>
                        <a:cubicBezTo>
                          <a:pt x="0" y="112"/>
                          <a:pt x="0" y="112"/>
                          <a:pt x="0" y="112"/>
                        </a:cubicBezTo>
                        <a:cubicBezTo>
                          <a:pt x="112" y="112"/>
                          <a:pt x="112" y="112"/>
                          <a:pt x="112" y="112"/>
                        </a:cubicBezTo>
                        <a:cubicBezTo>
                          <a:pt x="112" y="50"/>
                          <a:pt x="62" y="0"/>
                          <a:pt x="0" y="0"/>
                        </a:cubicBezTo>
                        <a:close/>
                      </a:path>
                    </a:pathLst>
                  </a:custGeom>
                  <a:solidFill>
                    <a:srgbClr val="9B4F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sp>
                <p:nvSpPr>
                  <p:cNvPr id="34" name="Freeform 15"/>
                  <p:cNvSpPr>
                    <a:spLocks/>
                  </p:cNvSpPr>
                  <p:nvPr/>
                </p:nvSpPr>
                <p:spPr bwMode="auto">
                  <a:xfrm>
                    <a:off x="1687" y="1350"/>
                    <a:ext cx="179" cy="254"/>
                  </a:xfrm>
                  <a:custGeom>
                    <a:avLst/>
                    <a:gdLst>
                      <a:gd name="T0" fmla="*/ 79 w 79"/>
                      <a:gd name="T1" fmla="*/ 112 h 112"/>
                      <a:gd name="T2" fmla="*/ 79 w 79"/>
                      <a:gd name="T3" fmla="*/ 0 h 112"/>
                      <a:gd name="T4" fmla="*/ 0 w 79"/>
                      <a:gd name="T5" fmla="*/ 32 h 112"/>
                      <a:gd name="T6" fmla="*/ 79 w 79"/>
                      <a:gd name="T7" fmla="*/ 112 h 112"/>
                    </a:gdLst>
                    <a:ahLst/>
                    <a:cxnLst>
                      <a:cxn ang="0">
                        <a:pos x="T0" y="T1"/>
                      </a:cxn>
                      <a:cxn ang="0">
                        <a:pos x="T2" y="T3"/>
                      </a:cxn>
                      <a:cxn ang="0">
                        <a:pos x="T4" y="T5"/>
                      </a:cxn>
                      <a:cxn ang="0">
                        <a:pos x="T6" y="T7"/>
                      </a:cxn>
                    </a:cxnLst>
                    <a:rect l="0" t="0" r="r" b="b"/>
                    <a:pathLst>
                      <a:path w="79" h="112">
                        <a:moveTo>
                          <a:pt x="79" y="112"/>
                        </a:moveTo>
                        <a:cubicBezTo>
                          <a:pt x="79" y="0"/>
                          <a:pt x="79" y="0"/>
                          <a:pt x="79" y="0"/>
                        </a:cubicBezTo>
                        <a:cubicBezTo>
                          <a:pt x="48" y="0"/>
                          <a:pt x="20" y="12"/>
                          <a:pt x="0" y="32"/>
                        </a:cubicBezTo>
                        <a:lnTo>
                          <a:pt x="79" y="112"/>
                        </a:lnTo>
                        <a:close/>
                      </a:path>
                    </a:pathLst>
                  </a:custGeom>
                  <a:solidFill>
                    <a:srgbClr val="019E4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US" dirty="0">
                      <a:solidFill>
                        <a:srgbClr val="000000"/>
                      </a:solidFill>
                    </a:endParaRPr>
                  </a:p>
                </p:txBody>
              </p:sp>
            </p:grpSp>
          </p:grpSp>
        </p:grpSp>
        <p:grpSp>
          <p:nvGrpSpPr>
            <p:cNvPr id="22" name="Group 21"/>
            <p:cNvGrpSpPr/>
            <p:nvPr/>
          </p:nvGrpSpPr>
          <p:grpSpPr>
            <a:xfrm>
              <a:off x="922742" y="3539339"/>
              <a:ext cx="1243013" cy="785813"/>
              <a:chOff x="3784563" y="2854325"/>
              <a:chExt cx="1243013" cy="785813"/>
            </a:xfrm>
          </p:grpSpPr>
          <p:sp>
            <p:nvSpPr>
              <p:cNvPr id="23" name="Freeform 36"/>
              <p:cNvSpPr>
                <a:spLocks noEditPoints="1"/>
              </p:cNvSpPr>
              <p:nvPr/>
            </p:nvSpPr>
            <p:spPr bwMode="auto">
              <a:xfrm>
                <a:off x="4129051" y="3303588"/>
                <a:ext cx="334963" cy="336550"/>
              </a:xfrm>
              <a:custGeom>
                <a:avLst/>
                <a:gdLst>
                  <a:gd name="T0" fmla="*/ 27 w 132"/>
                  <a:gd name="T1" fmla="*/ 32 h 132"/>
                  <a:gd name="T2" fmla="*/ 27 w 132"/>
                  <a:gd name="T3" fmla="*/ 40 h 132"/>
                  <a:gd name="T4" fmla="*/ 17 w 132"/>
                  <a:gd name="T5" fmla="*/ 50 h 132"/>
                  <a:gd name="T6" fmla="*/ 1 w 132"/>
                  <a:gd name="T7" fmla="*/ 53 h 132"/>
                  <a:gd name="T8" fmla="*/ 3 w 132"/>
                  <a:gd name="T9" fmla="*/ 67 h 132"/>
                  <a:gd name="T10" fmla="*/ 20 w 132"/>
                  <a:gd name="T11" fmla="*/ 75 h 132"/>
                  <a:gd name="T12" fmla="*/ 20 w 132"/>
                  <a:gd name="T13" fmla="*/ 89 h 132"/>
                  <a:gd name="T14" fmla="*/ 11 w 132"/>
                  <a:gd name="T15" fmla="*/ 102 h 132"/>
                  <a:gd name="T16" fmla="*/ 22 w 132"/>
                  <a:gd name="T17" fmla="*/ 111 h 132"/>
                  <a:gd name="T18" fmla="*/ 40 w 132"/>
                  <a:gd name="T19" fmla="*/ 104 h 132"/>
                  <a:gd name="T20" fmla="*/ 49 w 132"/>
                  <a:gd name="T21" fmla="*/ 114 h 132"/>
                  <a:gd name="T22" fmla="*/ 52 w 132"/>
                  <a:gd name="T23" fmla="*/ 131 h 132"/>
                  <a:gd name="T24" fmla="*/ 67 w 132"/>
                  <a:gd name="T25" fmla="*/ 129 h 132"/>
                  <a:gd name="T26" fmla="*/ 75 w 132"/>
                  <a:gd name="T27" fmla="*/ 111 h 132"/>
                  <a:gd name="T28" fmla="*/ 81 w 132"/>
                  <a:gd name="T29" fmla="*/ 110 h 132"/>
                  <a:gd name="T30" fmla="*/ 88 w 132"/>
                  <a:gd name="T31" fmla="*/ 112 h 132"/>
                  <a:gd name="T32" fmla="*/ 102 w 132"/>
                  <a:gd name="T33" fmla="*/ 121 h 132"/>
                  <a:gd name="T34" fmla="*/ 111 w 132"/>
                  <a:gd name="T35" fmla="*/ 110 h 132"/>
                  <a:gd name="T36" fmla="*/ 104 w 132"/>
                  <a:gd name="T37" fmla="*/ 92 h 132"/>
                  <a:gd name="T38" fmla="*/ 107 w 132"/>
                  <a:gd name="T39" fmla="*/ 86 h 132"/>
                  <a:gd name="T40" fmla="*/ 114 w 132"/>
                  <a:gd name="T41" fmla="*/ 82 h 132"/>
                  <a:gd name="T42" fmla="*/ 130 w 132"/>
                  <a:gd name="T43" fmla="*/ 79 h 132"/>
                  <a:gd name="T44" fmla="*/ 128 w 132"/>
                  <a:gd name="T45" fmla="*/ 65 h 132"/>
                  <a:gd name="T46" fmla="*/ 111 w 132"/>
                  <a:gd name="T47" fmla="*/ 57 h 132"/>
                  <a:gd name="T48" fmla="*/ 110 w 132"/>
                  <a:gd name="T49" fmla="*/ 51 h 132"/>
                  <a:gd name="T50" fmla="*/ 112 w 132"/>
                  <a:gd name="T51" fmla="*/ 43 h 132"/>
                  <a:gd name="T52" fmla="*/ 121 w 132"/>
                  <a:gd name="T53" fmla="*/ 30 h 132"/>
                  <a:gd name="T54" fmla="*/ 109 w 132"/>
                  <a:gd name="T55" fmla="*/ 21 h 132"/>
                  <a:gd name="T56" fmla="*/ 91 w 132"/>
                  <a:gd name="T57" fmla="*/ 27 h 132"/>
                  <a:gd name="T58" fmla="*/ 86 w 132"/>
                  <a:gd name="T59" fmla="*/ 25 h 132"/>
                  <a:gd name="T60" fmla="*/ 82 w 132"/>
                  <a:gd name="T61" fmla="*/ 18 h 132"/>
                  <a:gd name="T62" fmla="*/ 79 w 132"/>
                  <a:gd name="T63" fmla="*/ 1 h 132"/>
                  <a:gd name="T64" fmla="*/ 65 w 132"/>
                  <a:gd name="T65" fmla="*/ 3 h 132"/>
                  <a:gd name="T66" fmla="*/ 57 w 132"/>
                  <a:gd name="T67" fmla="*/ 21 h 132"/>
                  <a:gd name="T68" fmla="*/ 51 w 132"/>
                  <a:gd name="T69" fmla="*/ 22 h 132"/>
                  <a:gd name="T70" fmla="*/ 43 w 132"/>
                  <a:gd name="T71" fmla="*/ 20 h 132"/>
                  <a:gd name="T72" fmla="*/ 29 w 132"/>
                  <a:gd name="T73" fmla="*/ 11 h 132"/>
                  <a:gd name="T74" fmla="*/ 21 w 132"/>
                  <a:gd name="T75" fmla="*/ 22 h 132"/>
                  <a:gd name="T76" fmla="*/ 80 w 132"/>
                  <a:gd name="T77" fmla="*/ 85 h 132"/>
                  <a:gd name="T78" fmla="*/ 51 w 132"/>
                  <a:gd name="T79" fmla="*/ 47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32" h="132">
                    <a:moveTo>
                      <a:pt x="21" y="22"/>
                    </a:moveTo>
                    <a:cubicBezTo>
                      <a:pt x="27" y="32"/>
                      <a:pt x="27" y="32"/>
                      <a:pt x="27" y="32"/>
                    </a:cubicBezTo>
                    <a:cubicBezTo>
                      <a:pt x="29" y="36"/>
                      <a:pt x="29" y="38"/>
                      <a:pt x="27" y="40"/>
                    </a:cubicBezTo>
                    <a:cubicBezTo>
                      <a:pt x="27" y="40"/>
                      <a:pt x="27" y="40"/>
                      <a:pt x="27" y="40"/>
                    </a:cubicBezTo>
                    <a:cubicBezTo>
                      <a:pt x="26" y="42"/>
                      <a:pt x="25" y="44"/>
                      <a:pt x="24" y="46"/>
                    </a:cubicBezTo>
                    <a:cubicBezTo>
                      <a:pt x="23" y="48"/>
                      <a:pt x="21" y="50"/>
                      <a:pt x="17" y="50"/>
                    </a:cubicBezTo>
                    <a:cubicBezTo>
                      <a:pt x="5" y="49"/>
                      <a:pt x="5" y="49"/>
                      <a:pt x="5" y="49"/>
                    </a:cubicBezTo>
                    <a:cubicBezTo>
                      <a:pt x="3" y="49"/>
                      <a:pt x="1" y="51"/>
                      <a:pt x="1" y="53"/>
                    </a:cubicBezTo>
                    <a:cubicBezTo>
                      <a:pt x="0" y="62"/>
                      <a:pt x="0" y="62"/>
                      <a:pt x="0" y="62"/>
                    </a:cubicBezTo>
                    <a:cubicBezTo>
                      <a:pt x="0" y="64"/>
                      <a:pt x="1" y="66"/>
                      <a:pt x="3" y="67"/>
                    </a:cubicBezTo>
                    <a:cubicBezTo>
                      <a:pt x="15" y="69"/>
                      <a:pt x="15" y="69"/>
                      <a:pt x="15" y="69"/>
                    </a:cubicBezTo>
                    <a:cubicBezTo>
                      <a:pt x="18" y="70"/>
                      <a:pt x="20" y="72"/>
                      <a:pt x="20" y="75"/>
                    </a:cubicBezTo>
                    <a:cubicBezTo>
                      <a:pt x="21" y="77"/>
                      <a:pt x="21" y="79"/>
                      <a:pt x="22" y="82"/>
                    </a:cubicBezTo>
                    <a:cubicBezTo>
                      <a:pt x="23" y="84"/>
                      <a:pt x="23" y="86"/>
                      <a:pt x="20" y="89"/>
                    </a:cubicBezTo>
                    <a:cubicBezTo>
                      <a:pt x="11" y="97"/>
                      <a:pt x="11" y="97"/>
                      <a:pt x="11" y="97"/>
                    </a:cubicBezTo>
                    <a:cubicBezTo>
                      <a:pt x="10" y="98"/>
                      <a:pt x="10" y="101"/>
                      <a:pt x="11" y="102"/>
                    </a:cubicBezTo>
                    <a:cubicBezTo>
                      <a:pt x="17" y="110"/>
                      <a:pt x="17" y="110"/>
                      <a:pt x="17" y="110"/>
                    </a:cubicBezTo>
                    <a:cubicBezTo>
                      <a:pt x="18" y="111"/>
                      <a:pt x="20" y="112"/>
                      <a:pt x="22" y="111"/>
                    </a:cubicBezTo>
                    <a:cubicBezTo>
                      <a:pt x="32" y="105"/>
                      <a:pt x="32" y="105"/>
                      <a:pt x="32" y="105"/>
                    </a:cubicBezTo>
                    <a:cubicBezTo>
                      <a:pt x="36" y="102"/>
                      <a:pt x="38" y="103"/>
                      <a:pt x="40" y="104"/>
                    </a:cubicBezTo>
                    <a:cubicBezTo>
                      <a:pt x="42" y="106"/>
                      <a:pt x="44" y="107"/>
                      <a:pt x="45" y="108"/>
                    </a:cubicBezTo>
                    <a:cubicBezTo>
                      <a:pt x="48" y="108"/>
                      <a:pt x="49" y="110"/>
                      <a:pt x="49" y="114"/>
                    </a:cubicBezTo>
                    <a:cubicBezTo>
                      <a:pt x="49" y="126"/>
                      <a:pt x="49" y="126"/>
                      <a:pt x="49" y="126"/>
                    </a:cubicBezTo>
                    <a:cubicBezTo>
                      <a:pt x="49" y="129"/>
                      <a:pt x="51" y="130"/>
                      <a:pt x="52" y="131"/>
                    </a:cubicBezTo>
                    <a:cubicBezTo>
                      <a:pt x="62" y="132"/>
                      <a:pt x="62" y="132"/>
                      <a:pt x="62" y="132"/>
                    </a:cubicBezTo>
                    <a:cubicBezTo>
                      <a:pt x="64" y="132"/>
                      <a:pt x="66" y="131"/>
                      <a:pt x="67" y="129"/>
                    </a:cubicBezTo>
                    <a:cubicBezTo>
                      <a:pt x="69" y="117"/>
                      <a:pt x="69" y="117"/>
                      <a:pt x="69" y="117"/>
                    </a:cubicBezTo>
                    <a:cubicBezTo>
                      <a:pt x="70" y="113"/>
                      <a:pt x="72" y="112"/>
                      <a:pt x="75" y="111"/>
                    </a:cubicBezTo>
                    <a:cubicBezTo>
                      <a:pt x="75" y="111"/>
                      <a:pt x="75" y="111"/>
                      <a:pt x="75" y="111"/>
                    </a:cubicBezTo>
                    <a:cubicBezTo>
                      <a:pt x="77" y="111"/>
                      <a:pt x="79" y="110"/>
                      <a:pt x="81" y="110"/>
                    </a:cubicBezTo>
                    <a:cubicBezTo>
                      <a:pt x="81" y="110"/>
                      <a:pt x="81" y="110"/>
                      <a:pt x="81" y="110"/>
                    </a:cubicBezTo>
                    <a:cubicBezTo>
                      <a:pt x="83" y="109"/>
                      <a:pt x="85" y="109"/>
                      <a:pt x="88" y="112"/>
                    </a:cubicBezTo>
                    <a:cubicBezTo>
                      <a:pt x="97" y="120"/>
                      <a:pt x="97" y="120"/>
                      <a:pt x="97" y="120"/>
                    </a:cubicBezTo>
                    <a:cubicBezTo>
                      <a:pt x="98" y="122"/>
                      <a:pt x="101" y="122"/>
                      <a:pt x="102" y="121"/>
                    </a:cubicBezTo>
                    <a:cubicBezTo>
                      <a:pt x="110" y="115"/>
                      <a:pt x="110" y="115"/>
                      <a:pt x="110" y="115"/>
                    </a:cubicBezTo>
                    <a:cubicBezTo>
                      <a:pt x="111" y="114"/>
                      <a:pt x="112" y="112"/>
                      <a:pt x="111" y="110"/>
                    </a:cubicBezTo>
                    <a:cubicBezTo>
                      <a:pt x="104" y="100"/>
                      <a:pt x="104" y="100"/>
                      <a:pt x="104" y="100"/>
                    </a:cubicBezTo>
                    <a:cubicBezTo>
                      <a:pt x="102" y="96"/>
                      <a:pt x="103" y="94"/>
                      <a:pt x="104" y="92"/>
                    </a:cubicBezTo>
                    <a:cubicBezTo>
                      <a:pt x="104" y="92"/>
                      <a:pt x="104" y="91"/>
                      <a:pt x="104" y="91"/>
                    </a:cubicBezTo>
                    <a:cubicBezTo>
                      <a:pt x="105" y="90"/>
                      <a:pt x="106" y="88"/>
                      <a:pt x="107" y="86"/>
                    </a:cubicBezTo>
                    <a:cubicBezTo>
                      <a:pt x="107" y="86"/>
                      <a:pt x="107" y="86"/>
                      <a:pt x="107" y="86"/>
                    </a:cubicBezTo>
                    <a:cubicBezTo>
                      <a:pt x="108" y="84"/>
                      <a:pt x="110" y="82"/>
                      <a:pt x="114" y="82"/>
                    </a:cubicBezTo>
                    <a:cubicBezTo>
                      <a:pt x="126" y="83"/>
                      <a:pt x="126" y="83"/>
                      <a:pt x="126" y="83"/>
                    </a:cubicBezTo>
                    <a:cubicBezTo>
                      <a:pt x="128" y="83"/>
                      <a:pt x="130" y="81"/>
                      <a:pt x="130" y="79"/>
                    </a:cubicBezTo>
                    <a:cubicBezTo>
                      <a:pt x="132" y="70"/>
                      <a:pt x="132" y="70"/>
                      <a:pt x="132" y="70"/>
                    </a:cubicBezTo>
                    <a:cubicBezTo>
                      <a:pt x="132" y="68"/>
                      <a:pt x="131" y="66"/>
                      <a:pt x="128" y="65"/>
                    </a:cubicBezTo>
                    <a:cubicBezTo>
                      <a:pt x="117" y="63"/>
                      <a:pt x="117" y="63"/>
                      <a:pt x="117" y="63"/>
                    </a:cubicBezTo>
                    <a:cubicBezTo>
                      <a:pt x="113" y="61"/>
                      <a:pt x="112" y="59"/>
                      <a:pt x="111" y="57"/>
                    </a:cubicBezTo>
                    <a:cubicBezTo>
                      <a:pt x="111" y="57"/>
                      <a:pt x="111" y="57"/>
                      <a:pt x="111" y="57"/>
                    </a:cubicBezTo>
                    <a:cubicBezTo>
                      <a:pt x="111" y="55"/>
                      <a:pt x="110" y="53"/>
                      <a:pt x="110" y="51"/>
                    </a:cubicBezTo>
                    <a:cubicBezTo>
                      <a:pt x="110" y="51"/>
                      <a:pt x="110" y="51"/>
                      <a:pt x="110" y="51"/>
                    </a:cubicBezTo>
                    <a:cubicBezTo>
                      <a:pt x="109" y="49"/>
                      <a:pt x="109" y="46"/>
                      <a:pt x="112" y="43"/>
                    </a:cubicBezTo>
                    <a:cubicBezTo>
                      <a:pt x="120" y="35"/>
                      <a:pt x="120" y="35"/>
                      <a:pt x="120" y="35"/>
                    </a:cubicBezTo>
                    <a:cubicBezTo>
                      <a:pt x="122" y="34"/>
                      <a:pt x="122" y="31"/>
                      <a:pt x="121" y="30"/>
                    </a:cubicBezTo>
                    <a:cubicBezTo>
                      <a:pt x="115" y="22"/>
                      <a:pt x="115" y="22"/>
                      <a:pt x="115" y="22"/>
                    </a:cubicBezTo>
                    <a:cubicBezTo>
                      <a:pt x="114" y="21"/>
                      <a:pt x="112" y="20"/>
                      <a:pt x="109" y="21"/>
                    </a:cubicBezTo>
                    <a:cubicBezTo>
                      <a:pt x="100" y="27"/>
                      <a:pt x="100" y="27"/>
                      <a:pt x="100" y="27"/>
                    </a:cubicBezTo>
                    <a:cubicBezTo>
                      <a:pt x="96" y="30"/>
                      <a:pt x="93" y="29"/>
                      <a:pt x="91" y="27"/>
                    </a:cubicBezTo>
                    <a:cubicBezTo>
                      <a:pt x="91" y="27"/>
                      <a:pt x="91" y="27"/>
                      <a:pt x="91" y="27"/>
                    </a:cubicBezTo>
                    <a:cubicBezTo>
                      <a:pt x="90" y="26"/>
                      <a:pt x="88" y="25"/>
                      <a:pt x="86" y="25"/>
                    </a:cubicBezTo>
                    <a:cubicBezTo>
                      <a:pt x="86" y="25"/>
                      <a:pt x="86" y="24"/>
                      <a:pt x="86" y="24"/>
                    </a:cubicBezTo>
                    <a:cubicBezTo>
                      <a:pt x="84" y="23"/>
                      <a:pt x="82" y="22"/>
                      <a:pt x="82" y="18"/>
                    </a:cubicBezTo>
                    <a:cubicBezTo>
                      <a:pt x="82" y="6"/>
                      <a:pt x="82" y="6"/>
                      <a:pt x="82" y="6"/>
                    </a:cubicBezTo>
                    <a:cubicBezTo>
                      <a:pt x="82" y="3"/>
                      <a:pt x="80" y="1"/>
                      <a:pt x="79" y="1"/>
                    </a:cubicBezTo>
                    <a:cubicBezTo>
                      <a:pt x="69" y="0"/>
                      <a:pt x="69" y="0"/>
                      <a:pt x="69" y="0"/>
                    </a:cubicBezTo>
                    <a:cubicBezTo>
                      <a:pt x="68" y="0"/>
                      <a:pt x="66" y="1"/>
                      <a:pt x="65" y="3"/>
                    </a:cubicBezTo>
                    <a:cubicBezTo>
                      <a:pt x="62" y="15"/>
                      <a:pt x="62" y="15"/>
                      <a:pt x="62" y="15"/>
                    </a:cubicBezTo>
                    <a:cubicBezTo>
                      <a:pt x="61" y="19"/>
                      <a:pt x="59" y="20"/>
                      <a:pt x="57" y="21"/>
                    </a:cubicBezTo>
                    <a:cubicBezTo>
                      <a:pt x="57" y="21"/>
                      <a:pt x="57" y="21"/>
                      <a:pt x="57" y="21"/>
                    </a:cubicBezTo>
                    <a:cubicBezTo>
                      <a:pt x="55" y="21"/>
                      <a:pt x="53" y="22"/>
                      <a:pt x="51" y="22"/>
                    </a:cubicBezTo>
                    <a:cubicBezTo>
                      <a:pt x="51" y="22"/>
                      <a:pt x="51" y="22"/>
                      <a:pt x="51" y="22"/>
                    </a:cubicBezTo>
                    <a:cubicBezTo>
                      <a:pt x="48" y="23"/>
                      <a:pt x="46" y="23"/>
                      <a:pt x="43" y="20"/>
                    </a:cubicBezTo>
                    <a:cubicBezTo>
                      <a:pt x="35" y="12"/>
                      <a:pt x="35" y="12"/>
                      <a:pt x="35" y="12"/>
                    </a:cubicBezTo>
                    <a:cubicBezTo>
                      <a:pt x="33" y="10"/>
                      <a:pt x="31" y="10"/>
                      <a:pt x="29" y="11"/>
                    </a:cubicBezTo>
                    <a:cubicBezTo>
                      <a:pt x="22" y="17"/>
                      <a:pt x="22" y="17"/>
                      <a:pt x="22" y="17"/>
                    </a:cubicBezTo>
                    <a:cubicBezTo>
                      <a:pt x="21" y="18"/>
                      <a:pt x="20" y="20"/>
                      <a:pt x="21" y="22"/>
                    </a:cubicBezTo>
                    <a:close/>
                    <a:moveTo>
                      <a:pt x="85" y="51"/>
                    </a:moveTo>
                    <a:cubicBezTo>
                      <a:pt x="93" y="62"/>
                      <a:pt x="91" y="77"/>
                      <a:pt x="80" y="85"/>
                    </a:cubicBezTo>
                    <a:cubicBezTo>
                      <a:pt x="70" y="93"/>
                      <a:pt x="55" y="91"/>
                      <a:pt x="47" y="81"/>
                    </a:cubicBezTo>
                    <a:cubicBezTo>
                      <a:pt x="38" y="70"/>
                      <a:pt x="40" y="55"/>
                      <a:pt x="51" y="47"/>
                    </a:cubicBezTo>
                    <a:cubicBezTo>
                      <a:pt x="62" y="39"/>
                      <a:pt x="77" y="41"/>
                      <a:pt x="85" y="51"/>
                    </a:cubicBez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sp>
            <p:nvSpPr>
              <p:cNvPr id="24" name="Freeform 37"/>
              <p:cNvSpPr>
                <a:spLocks noEditPoints="1"/>
              </p:cNvSpPr>
              <p:nvPr/>
            </p:nvSpPr>
            <p:spPr bwMode="auto">
              <a:xfrm>
                <a:off x="3784563" y="3267075"/>
                <a:ext cx="350838" cy="355600"/>
              </a:xfrm>
              <a:custGeom>
                <a:avLst/>
                <a:gdLst>
                  <a:gd name="T0" fmla="*/ 136 w 138"/>
                  <a:gd name="T1" fmla="*/ 83 h 139"/>
                  <a:gd name="T2" fmla="*/ 126 w 138"/>
                  <a:gd name="T3" fmla="*/ 72 h 139"/>
                  <a:gd name="T4" fmla="*/ 136 w 138"/>
                  <a:gd name="T5" fmla="*/ 61 h 139"/>
                  <a:gd name="T6" fmla="*/ 127 w 138"/>
                  <a:gd name="T7" fmla="*/ 53 h 139"/>
                  <a:gd name="T8" fmla="*/ 124 w 138"/>
                  <a:gd name="T9" fmla="*/ 44 h 139"/>
                  <a:gd name="T10" fmla="*/ 126 w 138"/>
                  <a:gd name="T11" fmla="*/ 32 h 139"/>
                  <a:gd name="T12" fmla="*/ 111 w 138"/>
                  <a:gd name="T13" fmla="*/ 31 h 139"/>
                  <a:gd name="T14" fmla="*/ 111 w 138"/>
                  <a:gd name="T15" fmla="*/ 16 h 139"/>
                  <a:gd name="T16" fmla="*/ 98 w 138"/>
                  <a:gd name="T17" fmla="*/ 17 h 139"/>
                  <a:gd name="T18" fmla="*/ 90 w 138"/>
                  <a:gd name="T19" fmla="*/ 13 h 139"/>
                  <a:gd name="T20" fmla="*/ 82 w 138"/>
                  <a:gd name="T21" fmla="*/ 3 h 139"/>
                  <a:gd name="T22" fmla="*/ 72 w 138"/>
                  <a:gd name="T23" fmla="*/ 13 h 139"/>
                  <a:gd name="T24" fmla="*/ 61 w 138"/>
                  <a:gd name="T25" fmla="*/ 2 h 139"/>
                  <a:gd name="T26" fmla="*/ 52 w 138"/>
                  <a:gd name="T27" fmla="*/ 11 h 139"/>
                  <a:gd name="T28" fmla="*/ 44 w 138"/>
                  <a:gd name="T29" fmla="*/ 15 h 139"/>
                  <a:gd name="T30" fmla="*/ 31 w 138"/>
                  <a:gd name="T31" fmla="*/ 13 h 139"/>
                  <a:gd name="T32" fmla="*/ 31 w 138"/>
                  <a:gd name="T33" fmla="*/ 27 h 139"/>
                  <a:gd name="T34" fmla="*/ 15 w 138"/>
                  <a:gd name="T35" fmla="*/ 28 h 139"/>
                  <a:gd name="T36" fmla="*/ 16 w 138"/>
                  <a:gd name="T37" fmla="*/ 40 h 139"/>
                  <a:gd name="T38" fmla="*/ 12 w 138"/>
                  <a:gd name="T39" fmla="*/ 49 h 139"/>
                  <a:gd name="T40" fmla="*/ 2 w 138"/>
                  <a:gd name="T41" fmla="*/ 56 h 139"/>
                  <a:gd name="T42" fmla="*/ 12 w 138"/>
                  <a:gd name="T43" fmla="*/ 67 h 139"/>
                  <a:gd name="T44" fmla="*/ 1 w 138"/>
                  <a:gd name="T45" fmla="*/ 78 h 139"/>
                  <a:gd name="T46" fmla="*/ 11 w 138"/>
                  <a:gd name="T47" fmla="*/ 86 h 139"/>
                  <a:gd name="T48" fmla="*/ 14 w 138"/>
                  <a:gd name="T49" fmla="*/ 95 h 139"/>
                  <a:gd name="T50" fmla="*/ 12 w 138"/>
                  <a:gd name="T51" fmla="*/ 107 h 139"/>
                  <a:gd name="T52" fmla="*/ 27 w 138"/>
                  <a:gd name="T53" fmla="*/ 108 h 139"/>
                  <a:gd name="T54" fmla="*/ 27 w 138"/>
                  <a:gd name="T55" fmla="*/ 123 h 139"/>
                  <a:gd name="T56" fmla="*/ 40 w 138"/>
                  <a:gd name="T57" fmla="*/ 123 h 139"/>
                  <a:gd name="T58" fmla="*/ 48 w 138"/>
                  <a:gd name="T59" fmla="*/ 126 h 139"/>
                  <a:gd name="T60" fmla="*/ 56 w 138"/>
                  <a:gd name="T61" fmla="*/ 136 h 139"/>
                  <a:gd name="T62" fmla="*/ 66 w 138"/>
                  <a:gd name="T63" fmla="*/ 127 h 139"/>
                  <a:gd name="T64" fmla="*/ 77 w 138"/>
                  <a:gd name="T65" fmla="*/ 137 h 139"/>
                  <a:gd name="T66" fmla="*/ 86 w 138"/>
                  <a:gd name="T67" fmla="*/ 128 h 139"/>
                  <a:gd name="T68" fmla="*/ 94 w 138"/>
                  <a:gd name="T69" fmla="*/ 125 h 139"/>
                  <a:gd name="T70" fmla="*/ 107 w 138"/>
                  <a:gd name="T71" fmla="*/ 126 h 139"/>
                  <a:gd name="T72" fmla="*/ 107 w 138"/>
                  <a:gd name="T73" fmla="*/ 112 h 139"/>
                  <a:gd name="T74" fmla="*/ 123 w 138"/>
                  <a:gd name="T75" fmla="*/ 111 h 139"/>
                  <a:gd name="T76" fmla="*/ 122 w 138"/>
                  <a:gd name="T77" fmla="*/ 99 h 139"/>
                  <a:gd name="T78" fmla="*/ 126 w 138"/>
                  <a:gd name="T79" fmla="*/ 91 h 139"/>
                  <a:gd name="T80" fmla="*/ 81 w 138"/>
                  <a:gd name="T81" fmla="*/ 68 h 139"/>
                  <a:gd name="T82" fmla="*/ 57 w 138"/>
                  <a:gd name="T83" fmla="*/ 72 h 139"/>
                  <a:gd name="T84" fmla="*/ 81 w 138"/>
                  <a:gd name="T85" fmla="*/ 68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38" h="139">
                    <a:moveTo>
                      <a:pt x="135" y="88"/>
                    </a:moveTo>
                    <a:cubicBezTo>
                      <a:pt x="137" y="87"/>
                      <a:pt x="138" y="85"/>
                      <a:pt x="136" y="83"/>
                    </a:cubicBezTo>
                    <a:cubicBezTo>
                      <a:pt x="129" y="77"/>
                      <a:pt x="129" y="77"/>
                      <a:pt x="129" y="77"/>
                    </a:cubicBezTo>
                    <a:cubicBezTo>
                      <a:pt x="127" y="75"/>
                      <a:pt x="126" y="73"/>
                      <a:pt x="126" y="72"/>
                    </a:cubicBezTo>
                    <a:cubicBezTo>
                      <a:pt x="126" y="72"/>
                      <a:pt x="128" y="69"/>
                      <a:pt x="130" y="67"/>
                    </a:cubicBezTo>
                    <a:cubicBezTo>
                      <a:pt x="136" y="61"/>
                      <a:pt x="136" y="61"/>
                      <a:pt x="136" y="61"/>
                    </a:cubicBezTo>
                    <a:cubicBezTo>
                      <a:pt x="138" y="59"/>
                      <a:pt x="138" y="57"/>
                      <a:pt x="136" y="56"/>
                    </a:cubicBezTo>
                    <a:cubicBezTo>
                      <a:pt x="127" y="53"/>
                      <a:pt x="127" y="53"/>
                      <a:pt x="127" y="53"/>
                    </a:cubicBezTo>
                    <a:cubicBezTo>
                      <a:pt x="125" y="52"/>
                      <a:pt x="123" y="51"/>
                      <a:pt x="123" y="50"/>
                    </a:cubicBezTo>
                    <a:cubicBezTo>
                      <a:pt x="122" y="50"/>
                      <a:pt x="123" y="46"/>
                      <a:pt x="124" y="44"/>
                    </a:cubicBezTo>
                    <a:cubicBezTo>
                      <a:pt x="128" y="36"/>
                      <a:pt x="128" y="36"/>
                      <a:pt x="128" y="36"/>
                    </a:cubicBezTo>
                    <a:cubicBezTo>
                      <a:pt x="129" y="34"/>
                      <a:pt x="128" y="32"/>
                      <a:pt x="126" y="32"/>
                    </a:cubicBezTo>
                    <a:cubicBezTo>
                      <a:pt x="116" y="32"/>
                      <a:pt x="116" y="32"/>
                      <a:pt x="116" y="32"/>
                    </a:cubicBezTo>
                    <a:cubicBezTo>
                      <a:pt x="114" y="32"/>
                      <a:pt x="111" y="32"/>
                      <a:pt x="111" y="31"/>
                    </a:cubicBezTo>
                    <a:cubicBezTo>
                      <a:pt x="111" y="31"/>
                      <a:pt x="110" y="28"/>
                      <a:pt x="110" y="25"/>
                    </a:cubicBezTo>
                    <a:cubicBezTo>
                      <a:pt x="111" y="16"/>
                      <a:pt x="111" y="16"/>
                      <a:pt x="111" y="16"/>
                    </a:cubicBezTo>
                    <a:cubicBezTo>
                      <a:pt x="111" y="13"/>
                      <a:pt x="109" y="12"/>
                      <a:pt x="107" y="13"/>
                    </a:cubicBezTo>
                    <a:cubicBezTo>
                      <a:pt x="98" y="17"/>
                      <a:pt x="98" y="17"/>
                      <a:pt x="98" y="17"/>
                    </a:cubicBezTo>
                    <a:cubicBezTo>
                      <a:pt x="96" y="18"/>
                      <a:pt x="94" y="18"/>
                      <a:pt x="93" y="18"/>
                    </a:cubicBezTo>
                    <a:cubicBezTo>
                      <a:pt x="93" y="18"/>
                      <a:pt x="91" y="15"/>
                      <a:pt x="90" y="13"/>
                    </a:cubicBezTo>
                    <a:cubicBezTo>
                      <a:pt x="87" y="4"/>
                      <a:pt x="87" y="4"/>
                      <a:pt x="87" y="4"/>
                    </a:cubicBezTo>
                    <a:cubicBezTo>
                      <a:pt x="86" y="2"/>
                      <a:pt x="84" y="1"/>
                      <a:pt x="82" y="3"/>
                    </a:cubicBezTo>
                    <a:cubicBezTo>
                      <a:pt x="76" y="9"/>
                      <a:pt x="76" y="9"/>
                      <a:pt x="76" y="9"/>
                    </a:cubicBezTo>
                    <a:cubicBezTo>
                      <a:pt x="74" y="11"/>
                      <a:pt x="72" y="13"/>
                      <a:pt x="72" y="13"/>
                    </a:cubicBezTo>
                    <a:cubicBezTo>
                      <a:pt x="71" y="13"/>
                      <a:pt x="68" y="11"/>
                      <a:pt x="66" y="9"/>
                    </a:cubicBezTo>
                    <a:cubicBezTo>
                      <a:pt x="61" y="2"/>
                      <a:pt x="61" y="2"/>
                      <a:pt x="61" y="2"/>
                    </a:cubicBezTo>
                    <a:cubicBezTo>
                      <a:pt x="59" y="0"/>
                      <a:pt x="57" y="0"/>
                      <a:pt x="56" y="3"/>
                    </a:cubicBezTo>
                    <a:cubicBezTo>
                      <a:pt x="52" y="11"/>
                      <a:pt x="52" y="11"/>
                      <a:pt x="52" y="11"/>
                    </a:cubicBezTo>
                    <a:cubicBezTo>
                      <a:pt x="51" y="14"/>
                      <a:pt x="50" y="16"/>
                      <a:pt x="50" y="16"/>
                    </a:cubicBezTo>
                    <a:cubicBezTo>
                      <a:pt x="49" y="16"/>
                      <a:pt x="46" y="16"/>
                      <a:pt x="44" y="15"/>
                    </a:cubicBezTo>
                    <a:cubicBezTo>
                      <a:pt x="35" y="10"/>
                      <a:pt x="35" y="10"/>
                      <a:pt x="35" y="10"/>
                    </a:cubicBezTo>
                    <a:cubicBezTo>
                      <a:pt x="33" y="9"/>
                      <a:pt x="31" y="10"/>
                      <a:pt x="31" y="13"/>
                    </a:cubicBezTo>
                    <a:cubicBezTo>
                      <a:pt x="31" y="22"/>
                      <a:pt x="31" y="22"/>
                      <a:pt x="31" y="22"/>
                    </a:cubicBezTo>
                    <a:cubicBezTo>
                      <a:pt x="31" y="25"/>
                      <a:pt x="31" y="27"/>
                      <a:pt x="31" y="27"/>
                    </a:cubicBezTo>
                    <a:cubicBezTo>
                      <a:pt x="30" y="28"/>
                      <a:pt x="27" y="29"/>
                      <a:pt x="24" y="28"/>
                    </a:cubicBezTo>
                    <a:cubicBezTo>
                      <a:pt x="15" y="28"/>
                      <a:pt x="15" y="28"/>
                      <a:pt x="15" y="28"/>
                    </a:cubicBezTo>
                    <a:cubicBezTo>
                      <a:pt x="13" y="28"/>
                      <a:pt x="11" y="29"/>
                      <a:pt x="12" y="32"/>
                    </a:cubicBezTo>
                    <a:cubicBezTo>
                      <a:pt x="16" y="40"/>
                      <a:pt x="16" y="40"/>
                      <a:pt x="16" y="40"/>
                    </a:cubicBezTo>
                    <a:cubicBezTo>
                      <a:pt x="17" y="43"/>
                      <a:pt x="18" y="45"/>
                      <a:pt x="17" y="45"/>
                    </a:cubicBezTo>
                    <a:cubicBezTo>
                      <a:pt x="17" y="46"/>
                      <a:pt x="15" y="48"/>
                      <a:pt x="12" y="49"/>
                    </a:cubicBezTo>
                    <a:cubicBezTo>
                      <a:pt x="3" y="51"/>
                      <a:pt x="3" y="51"/>
                      <a:pt x="3" y="51"/>
                    </a:cubicBezTo>
                    <a:cubicBezTo>
                      <a:pt x="1" y="52"/>
                      <a:pt x="0" y="54"/>
                      <a:pt x="2" y="56"/>
                    </a:cubicBezTo>
                    <a:cubicBezTo>
                      <a:pt x="9" y="63"/>
                      <a:pt x="9" y="63"/>
                      <a:pt x="9" y="63"/>
                    </a:cubicBezTo>
                    <a:cubicBezTo>
                      <a:pt x="11" y="64"/>
                      <a:pt x="12" y="66"/>
                      <a:pt x="12" y="67"/>
                    </a:cubicBezTo>
                    <a:cubicBezTo>
                      <a:pt x="12" y="68"/>
                      <a:pt x="10" y="70"/>
                      <a:pt x="8" y="72"/>
                    </a:cubicBezTo>
                    <a:cubicBezTo>
                      <a:pt x="1" y="78"/>
                      <a:pt x="1" y="78"/>
                      <a:pt x="1" y="78"/>
                    </a:cubicBezTo>
                    <a:cubicBezTo>
                      <a:pt x="0" y="80"/>
                      <a:pt x="0" y="82"/>
                      <a:pt x="2" y="83"/>
                    </a:cubicBezTo>
                    <a:cubicBezTo>
                      <a:pt x="11" y="86"/>
                      <a:pt x="11" y="86"/>
                      <a:pt x="11" y="86"/>
                    </a:cubicBezTo>
                    <a:cubicBezTo>
                      <a:pt x="13" y="87"/>
                      <a:pt x="15" y="89"/>
                      <a:pt x="15" y="89"/>
                    </a:cubicBezTo>
                    <a:cubicBezTo>
                      <a:pt x="16" y="90"/>
                      <a:pt x="15" y="93"/>
                      <a:pt x="14" y="95"/>
                    </a:cubicBezTo>
                    <a:cubicBezTo>
                      <a:pt x="10" y="103"/>
                      <a:pt x="10" y="103"/>
                      <a:pt x="10" y="103"/>
                    </a:cubicBezTo>
                    <a:cubicBezTo>
                      <a:pt x="9" y="105"/>
                      <a:pt x="10" y="107"/>
                      <a:pt x="12" y="107"/>
                    </a:cubicBezTo>
                    <a:cubicBezTo>
                      <a:pt x="21" y="107"/>
                      <a:pt x="21" y="107"/>
                      <a:pt x="21" y="107"/>
                    </a:cubicBezTo>
                    <a:cubicBezTo>
                      <a:pt x="24" y="107"/>
                      <a:pt x="26" y="108"/>
                      <a:pt x="27" y="108"/>
                    </a:cubicBezTo>
                    <a:cubicBezTo>
                      <a:pt x="27" y="108"/>
                      <a:pt x="28" y="112"/>
                      <a:pt x="28" y="114"/>
                    </a:cubicBezTo>
                    <a:cubicBezTo>
                      <a:pt x="27" y="123"/>
                      <a:pt x="27" y="123"/>
                      <a:pt x="27" y="123"/>
                    </a:cubicBezTo>
                    <a:cubicBezTo>
                      <a:pt x="27" y="126"/>
                      <a:pt x="29" y="127"/>
                      <a:pt x="31" y="126"/>
                    </a:cubicBezTo>
                    <a:cubicBezTo>
                      <a:pt x="40" y="123"/>
                      <a:pt x="40" y="123"/>
                      <a:pt x="40" y="123"/>
                    </a:cubicBezTo>
                    <a:cubicBezTo>
                      <a:pt x="42" y="122"/>
                      <a:pt x="44" y="121"/>
                      <a:pt x="45" y="121"/>
                    </a:cubicBezTo>
                    <a:cubicBezTo>
                      <a:pt x="45" y="121"/>
                      <a:pt x="47" y="124"/>
                      <a:pt x="48" y="126"/>
                    </a:cubicBezTo>
                    <a:cubicBezTo>
                      <a:pt x="51" y="135"/>
                      <a:pt x="51" y="135"/>
                      <a:pt x="51" y="135"/>
                    </a:cubicBezTo>
                    <a:cubicBezTo>
                      <a:pt x="52" y="138"/>
                      <a:pt x="54" y="138"/>
                      <a:pt x="56" y="136"/>
                    </a:cubicBezTo>
                    <a:cubicBezTo>
                      <a:pt x="62" y="130"/>
                      <a:pt x="62" y="130"/>
                      <a:pt x="62" y="130"/>
                    </a:cubicBezTo>
                    <a:cubicBezTo>
                      <a:pt x="64" y="128"/>
                      <a:pt x="66" y="127"/>
                      <a:pt x="66" y="127"/>
                    </a:cubicBezTo>
                    <a:cubicBezTo>
                      <a:pt x="67" y="127"/>
                      <a:pt x="70" y="128"/>
                      <a:pt x="71" y="130"/>
                    </a:cubicBezTo>
                    <a:cubicBezTo>
                      <a:pt x="77" y="137"/>
                      <a:pt x="77" y="137"/>
                      <a:pt x="77" y="137"/>
                    </a:cubicBezTo>
                    <a:cubicBezTo>
                      <a:pt x="79" y="139"/>
                      <a:pt x="81" y="139"/>
                      <a:pt x="82" y="136"/>
                    </a:cubicBezTo>
                    <a:cubicBezTo>
                      <a:pt x="86" y="128"/>
                      <a:pt x="86" y="128"/>
                      <a:pt x="86" y="128"/>
                    </a:cubicBezTo>
                    <a:cubicBezTo>
                      <a:pt x="87" y="125"/>
                      <a:pt x="88" y="123"/>
                      <a:pt x="88" y="123"/>
                    </a:cubicBezTo>
                    <a:cubicBezTo>
                      <a:pt x="89" y="123"/>
                      <a:pt x="92" y="124"/>
                      <a:pt x="94" y="125"/>
                    </a:cubicBezTo>
                    <a:cubicBezTo>
                      <a:pt x="103" y="129"/>
                      <a:pt x="103" y="129"/>
                      <a:pt x="103" y="129"/>
                    </a:cubicBezTo>
                    <a:cubicBezTo>
                      <a:pt x="105" y="130"/>
                      <a:pt x="107" y="129"/>
                      <a:pt x="107" y="126"/>
                    </a:cubicBezTo>
                    <a:cubicBezTo>
                      <a:pt x="107" y="117"/>
                      <a:pt x="107" y="117"/>
                      <a:pt x="107" y="117"/>
                    </a:cubicBezTo>
                    <a:cubicBezTo>
                      <a:pt x="107" y="115"/>
                      <a:pt x="107" y="112"/>
                      <a:pt x="107" y="112"/>
                    </a:cubicBezTo>
                    <a:cubicBezTo>
                      <a:pt x="108" y="111"/>
                      <a:pt x="111" y="110"/>
                      <a:pt x="114" y="111"/>
                    </a:cubicBezTo>
                    <a:cubicBezTo>
                      <a:pt x="123" y="111"/>
                      <a:pt x="123" y="111"/>
                      <a:pt x="123" y="111"/>
                    </a:cubicBezTo>
                    <a:cubicBezTo>
                      <a:pt x="125" y="112"/>
                      <a:pt x="127" y="110"/>
                      <a:pt x="126" y="107"/>
                    </a:cubicBezTo>
                    <a:cubicBezTo>
                      <a:pt x="122" y="99"/>
                      <a:pt x="122" y="99"/>
                      <a:pt x="122" y="99"/>
                    </a:cubicBezTo>
                    <a:cubicBezTo>
                      <a:pt x="121" y="97"/>
                      <a:pt x="120" y="94"/>
                      <a:pt x="121" y="94"/>
                    </a:cubicBezTo>
                    <a:cubicBezTo>
                      <a:pt x="121" y="93"/>
                      <a:pt x="123" y="91"/>
                      <a:pt x="126" y="91"/>
                    </a:cubicBezTo>
                    <a:lnTo>
                      <a:pt x="135" y="88"/>
                    </a:lnTo>
                    <a:close/>
                    <a:moveTo>
                      <a:pt x="81" y="68"/>
                    </a:moveTo>
                    <a:cubicBezTo>
                      <a:pt x="82" y="74"/>
                      <a:pt x="77" y="80"/>
                      <a:pt x="71" y="81"/>
                    </a:cubicBezTo>
                    <a:cubicBezTo>
                      <a:pt x="64" y="83"/>
                      <a:pt x="58" y="78"/>
                      <a:pt x="57" y="72"/>
                    </a:cubicBezTo>
                    <a:cubicBezTo>
                      <a:pt x="56" y="65"/>
                      <a:pt x="60" y="59"/>
                      <a:pt x="67" y="58"/>
                    </a:cubicBezTo>
                    <a:cubicBezTo>
                      <a:pt x="74" y="57"/>
                      <a:pt x="80" y="61"/>
                      <a:pt x="81" y="68"/>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sp>
            <p:nvSpPr>
              <p:cNvPr id="25" name="Freeform 38"/>
              <p:cNvSpPr>
                <a:spLocks noEditPoints="1"/>
              </p:cNvSpPr>
              <p:nvPr/>
            </p:nvSpPr>
            <p:spPr bwMode="auto">
              <a:xfrm>
                <a:off x="4356063" y="2854325"/>
                <a:ext cx="671513" cy="676275"/>
              </a:xfrm>
              <a:custGeom>
                <a:avLst/>
                <a:gdLst>
                  <a:gd name="T0" fmla="*/ 238 w 265"/>
                  <a:gd name="T1" fmla="*/ 106 h 265"/>
                  <a:gd name="T2" fmla="*/ 253 w 265"/>
                  <a:gd name="T3" fmla="*/ 77 h 265"/>
                  <a:gd name="T4" fmla="*/ 219 w 265"/>
                  <a:gd name="T5" fmla="*/ 67 h 265"/>
                  <a:gd name="T6" fmla="*/ 221 w 265"/>
                  <a:gd name="T7" fmla="*/ 34 h 265"/>
                  <a:gd name="T8" fmla="*/ 188 w 265"/>
                  <a:gd name="T9" fmla="*/ 39 h 265"/>
                  <a:gd name="T10" fmla="*/ 177 w 265"/>
                  <a:gd name="T11" fmla="*/ 8 h 265"/>
                  <a:gd name="T12" fmla="*/ 147 w 265"/>
                  <a:gd name="T13" fmla="*/ 25 h 265"/>
                  <a:gd name="T14" fmla="*/ 126 w 265"/>
                  <a:gd name="T15" fmla="*/ 0 h 265"/>
                  <a:gd name="T16" fmla="*/ 105 w 265"/>
                  <a:gd name="T17" fmla="*/ 27 h 265"/>
                  <a:gd name="T18" fmla="*/ 76 w 265"/>
                  <a:gd name="T19" fmla="*/ 13 h 265"/>
                  <a:gd name="T20" fmla="*/ 66 w 265"/>
                  <a:gd name="T21" fmla="*/ 46 h 265"/>
                  <a:gd name="T22" fmla="*/ 34 w 265"/>
                  <a:gd name="T23" fmla="*/ 44 h 265"/>
                  <a:gd name="T24" fmla="*/ 38 w 265"/>
                  <a:gd name="T25" fmla="*/ 77 h 265"/>
                  <a:gd name="T26" fmla="*/ 8 w 265"/>
                  <a:gd name="T27" fmla="*/ 88 h 265"/>
                  <a:gd name="T28" fmla="*/ 24 w 265"/>
                  <a:gd name="T29" fmla="*/ 118 h 265"/>
                  <a:gd name="T30" fmla="*/ 0 w 265"/>
                  <a:gd name="T31" fmla="*/ 140 h 265"/>
                  <a:gd name="T32" fmla="*/ 27 w 265"/>
                  <a:gd name="T33" fmla="*/ 160 h 265"/>
                  <a:gd name="T34" fmla="*/ 12 w 265"/>
                  <a:gd name="T35" fmla="*/ 189 h 265"/>
                  <a:gd name="T36" fmla="*/ 46 w 265"/>
                  <a:gd name="T37" fmla="*/ 199 h 265"/>
                  <a:gd name="T38" fmla="*/ 43 w 265"/>
                  <a:gd name="T39" fmla="*/ 231 h 265"/>
                  <a:gd name="T40" fmla="*/ 77 w 265"/>
                  <a:gd name="T41" fmla="*/ 227 h 265"/>
                  <a:gd name="T42" fmla="*/ 87 w 265"/>
                  <a:gd name="T43" fmla="*/ 258 h 265"/>
                  <a:gd name="T44" fmla="*/ 118 w 265"/>
                  <a:gd name="T45" fmla="*/ 241 h 265"/>
                  <a:gd name="T46" fmla="*/ 139 w 265"/>
                  <a:gd name="T47" fmla="*/ 265 h 265"/>
                  <a:gd name="T48" fmla="*/ 160 w 265"/>
                  <a:gd name="T49" fmla="*/ 239 h 265"/>
                  <a:gd name="T50" fmla="*/ 189 w 265"/>
                  <a:gd name="T51" fmla="*/ 253 h 265"/>
                  <a:gd name="T52" fmla="*/ 198 w 265"/>
                  <a:gd name="T53" fmla="*/ 220 h 265"/>
                  <a:gd name="T54" fmla="*/ 231 w 265"/>
                  <a:gd name="T55" fmla="*/ 222 h 265"/>
                  <a:gd name="T56" fmla="*/ 226 w 265"/>
                  <a:gd name="T57" fmla="*/ 188 h 265"/>
                  <a:gd name="T58" fmla="*/ 257 w 265"/>
                  <a:gd name="T59" fmla="*/ 178 h 265"/>
                  <a:gd name="T60" fmla="*/ 241 w 265"/>
                  <a:gd name="T61" fmla="*/ 148 h 265"/>
                  <a:gd name="T62" fmla="*/ 265 w 265"/>
                  <a:gd name="T63" fmla="*/ 126 h 265"/>
                  <a:gd name="T64" fmla="*/ 204 w 265"/>
                  <a:gd name="T65" fmla="*/ 158 h 265"/>
                  <a:gd name="T66" fmla="*/ 204 w 265"/>
                  <a:gd name="T67" fmla="*/ 108 h 265"/>
                  <a:gd name="T68" fmla="*/ 214 w 265"/>
                  <a:gd name="T69" fmla="*/ 154 h 265"/>
                  <a:gd name="T70" fmla="*/ 163 w 265"/>
                  <a:gd name="T71" fmla="*/ 109 h 265"/>
                  <a:gd name="T72" fmla="*/ 175 w 265"/>
                  <a:gd name="T73" fmla="*/ 60 h 265"/>
                  <a:gd name="T74" fmla="*/ 111 w 265"/>
                  <a:gd name="T75" fmla="*/ 50 h 265"/>
                  <a:gd name="T76" fmla="*/ 158 w 265"/>
                  <a:gd name="T77" fmla="*/ 60 h 265"/>
                  <a:gd name="T78" fmla="*/ 107 w 265"/>
                  <a:gd name="T79" fmla="*/ 60 h 265"/>
                  <a:gd name="T80" fmla="*/ 132 w 265"/>
                  <a:gd name="T81" fmla="*/ 154 h 265"/>
                  <a:gd name="T82" fmla="*/ 153 w 265"/>
                  <a:gd name="T83" fmla="*/ 133 h 265"/>
                  <a:gd name="T84" fmla="*/ 108 w 265"/>
                  <a:gd name="T85" fmla="*/ 101 h 265"/>
                  <a:gd name="T86" fmla="*/ 59 w 265"/>
                  <a:gd name="T87" fmla="*/ 89 h 265"/>
                  <a:gd name="T88" fmla="*/ 50 w 265"/>
                  <a:gd name="T89" fmla="*/ 153 h 265"/>
                  <a:gd name="T90" fmla="*/ 60 w 265"/>
                  <a:gd name="T91" fmla="*/ 107 h 265"/>
                  <a:gd name="T92" fmla="*/ 60 w 265"/>
                  <a:gd name="T93" fmla="*/ 157 h 265"/>
                  <a:gd name="T94" fmla="*/ 63 w 265"/>
                  <a:gd name="T95" fmla="*/ 165 h 265"/>
                  <a:gd name="T96" fmla="*/ 98 w 265"/>
                  <a:gd name="T97" fmla="*/ 201 h 265"/>
                  <a:gd name="T98" fmla="*/ 58 w 265"/>
                  <a:gd name="T99" fmla="*/ 175 h 265"/>
                  <a:gd name="T100" fmla="*/ 110 w 265"/>
                  <a:gd name="T101" fmla="*/ 214 h 265"/>
                  <a:gd name="T102" fmla="*/ 136 w 265"/>
                  <a:gd name="T103" fmla="*/ 171 h 265"/>
                  <a:gd name="T104" fmla="*/ 174 w 265"/>
                  <a:gd name="T105" fmla="*/ 206 h 265"/>
                  <a:gd name="T106" fmla="*/ 162 w 265"/>
                  <a:gd name="T107" fmla="*/ 157 h 265"/>
                  <a:gd name="T108" fmla="*/ 192 w 265"/>
                  <a:gd name="T109" fmla="*/ 19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65" h="265">
                    <a:moveTo>
                      <a:pt x="260" y="121"/>
                    </a:moveTo>
                    <a:cubicBezTo>
                      <a:pt x="241" y="118"/>
                      <a:pt x="241" y="118"/>
                      <a:pt x="241" y="118"/>
                    </a:cubicBezTo>
                    <a:cubicBezTo>
                      <a:pt x="240" y="114"/>
                      <a:pt x="239" y="110"/>
                      <a:pt x="238" y="106"/>
                    </a:cubicBezTo>
                    <a:cubicBezTo>
                      <a:pt x="255" y="95"/>
                      <a:pt x="255" y="95"/>
                      <a:pt x="255" y="95"/>
                    </a:cubicBezTo>
                    <a:cubicBezTo>
                      <a:pt x="258" y="94"/>
                      <a:pt x="259" y="91"/>
                      <a:pt x="258" y="89"/>
                    </a:cubicBezTo>
                    <a:cubicBezTo>
                      <a:pt x="253" y="77"/>
                      <a:pt x="253" y="77"/>
                      <a:pt x="253" y="77"/>
                    </a:cubicBezTo>
                    <a:cubicBezTo>
                      <a:pt x="252" y="74"/>
                      <a:pt x="249" y="73"/>
                      <a:pt x="246" y="74"/>
                    </a:cubicBezTo>
                    <a:cubicBezTo>
                      <a:pt x="227" y="78"/>
                      <a:pt x="227" y="78"/>
                      <a:pt x="227" y="78"/>
                    </a:cubicBezTo>
                    <a:cubicBezTo>
                      <a:pt x="225" y="74"/>
                      <a:pt x="222" y="71"/>
                      <a:pt x="219" y="67"/>
                    </a:cubicBezTo>
                    <a:cubicBezTo>
                      <a:pt x="231" y="51"/>
                      <a:pt x="231" y="51"/>
                      <a:pt x="231" y="51"/>
                    </a:cubicBezTo>
                    <a:cubicBezTo>
                      <a:pt x="233" y="49"/>
                      <a:pt x="233" y="46"/>
                      <a:pt x="231" y="44"/>
                    </a:cubicBezTo>
                    <a:cubicBezTo>
                      <a:pt x="221" y="34"/>
                      <a:pt x="221" y="34"/>
                      <a:pt x="221" y="34"/>
                    </a:cubicBezTo>
                    <a:cubicBezTo>
                      <a:pt x="220" y="33"/>
                      <a:pt x="217" y="33"/>
                      <a:pt x="215" y="34"/>
                    </a:cubicBezTo>
                    <a:cubicBezTo>
                      <a:pt x="198" y="46"/>
                      <a:pt x="198" y="46"/>
                      <a:pt x="198" y="46"/>
                    </a:cubicBezTo>
                    <a:cubicBezTo>
                      <a:pt x="195" y="43"/>
                      <a:pt x="192" y="41"/>
                      <a:pt x="188" y="39"/>
                    </a:cubicBezTo>
                    <a:cubicBezTo>
                      <a:pt x="193" y="19"/>
                      <a:pt x="193" y="19"/>
                      <a:pt x="193" y="19"/>
                    </a:cubicBezTo>
                    <a:cubicBezTo>
                      <a:pt x="193" y="17"/>
                      <a:pt x="192" y="14"/>
                      <a:pt x="190" y="13"/>
                    </a:cubicBezTo>
                    <a:cubicBezTo>
                      <a:pt x="177" y="8"/>
                      <a:pt x="177" y="8"/>
                      <a:pt x="177" y="8"/>
                    </a:cubicBezTo>
                    <a:cubicBezTo>
                      <a:pt x="175" y="7"/>
                      <a:pt x="172" y="8"/>
                      <a:pt x="171" y="10"/>
                    </a:cubicBezTo>
                    <a:cubicBezTo>
                      <a:pt x="161" y="28"/>
                      <a:pt x="161" y="28"/>
                      <a:pt x="161" y="28"/>
                    </a:cubicBezTo>
                    <a:cubicBezTo>
                      <a:pt x="156" y="26"/>
                      <a:pt x="152" y="25"/>
                      <a:pt x="147" y="25"/>
                    </a:cubicBezTo>
                    <a:cubicBezTo>
                      <a:pt x="144" y="5"/>
                      <a:pt x="144" y="5"/>
                      <a:pt x="144" y="5"/>
                    </a:cubicBezTo>
                    <a:cubicBezTo>
                      <a:pt x="144" y="2"/>
                      <a:pt x="142" y="0"/>
                      <a:pt x="139" y="0"/>
                    </a:cubicBezTo>
                    <a:cubicBezTo>
                      <a:pt x="126" y="0"/>
                      <a:pt x="126" y="0"/>
                      <a:pt x="126" y="0"/>
                    </a:cubicBezTo>
                    <a:cubicBezTo>
                      <a:pt x="123" y="0"/>
                      <a:pt x="121" y="2"/>
                      <a:pt x="121" y="5"/>
                    </a:cubicBezTo>
                    <a:cubicBezTo>
                      <a:pt x="118" y="25"/>
                      <a:pt x="118" y="25"/>
                      <a:pt x="118" y="25"/>
                    </a:cubicBezTo>
                    <a:cubicBezTo>
                      <a:pt x="113" y="25"/>
                      <a:pt x="109" y="26"/>
                      <a:pt x="105" y="27"/>
                    </a:cubicBezTo>
                    <a:cubicBezTo>
                      <a:pt x="95" y="10"/>
                      <a:pt x="95" y="10"/>
                      <a:pt x="95" y="10"/>
                    </a:cubicBezTo>
                    <a:cubicBezTo>
                      <a:pt x="94" y="8"/>
                      <a:pt x="91" y="7"/>
                      <a:pt x="88" y="8"/>
                    </a:cubicBezTo>
                    <a:cubicBezTo>
                      <a:pt x="76" y="13"/>
                      <a:pt x="76" y="13"/>
                      <a:pt x="76" y="13"/>
                    </a:cubicBezTo>
                    <a:cubicBezTo>
                      <a:pt x="74" y="14"/>
                      <a:pt x="72" y="16"/>
                      <a:pt x="73" y="19"/>
                    </a:cubicBezTo>
                    <a:cubicBezTo>
                      <a:pt x="78" y="38"/>
                      <a:pt x="78" y="38"/>
                      <a:pt x="78" y="38"/>
                    </a:cubicBezTo>
                    <a:cubicBezTo>
                      <a:pt x="74" y="41"/>
                      <a:pt x="70" y="43"/>
                      <a:pt x="66" y="46"/>
                    </a:cubicBezTo>
                    <a:cubicBezTo>
                      <a:pt x="50" y="34"/>
                      <a:pt x="50" y="34"/>
                      <a:pt x="50" y="34"/>
                    </a:cubicBezTo>
                    <a:cubicBezTo>
                      <a:pt x="48" y="33"/>
                      <a:pt x="45" y="33"/>
                      <a:pt x="43" y="34"/>
                    </a:cubicBezTo>
                    <a:cubicBezTo>
                      <a:pt x="34" y="44"/>
                      <a:pt x="34" y="44"/>
                      <a:pt x="34" y="44"/>
                    </a:cubicBezTo>
                    <a:cubicBezTo>
                      <a:pt x="32" y="46"/>
                      <a:pt x="32" y="49"/>
                      <a:pt x="33" y="51"/>
                    </a:cubicBezTo>
                    <a:cubicBezTo>
                      <a:pt x="46" y="67"/>
                      <a:pt x="46" y="67"/>
                      <a:pt x="46" y="67"/>
                    </a:cubicBezTo>
                    <a:cubicBezTo>
                      <a:pt x="43" y="70"/>
                      <a:pt x="41" y="74"/>
                      <a:pt x="38" y="77"/>
                    </a:cubicBezTo>
                    <a:cubicBezTo>
                      <a:pt x="19" y="72"/>
                      <a:pt x="19" y="72"/>
                      <a:pt x="19" y="72"/>
                    </a:cubicBezTo>
                    <a:cubicBezTo>
                      <a:pt x="16" y="72"/>
                      <a:pt x="14" y="73"/>
                      <a:pt x="13" y="75"/>
                    </a:cubicBezTo>
                    <a:cubicBezTo>
                      <a:pt x="8" y="88"/>
                      <a:pt x="8" y="88"/>
                      <a:pt x="8" y="88"/>
                    </a:cubicBezTo>
                    <a:cubicBezTo>
                      <a:pt x="7" y="90"/>
                      <a:pt x="8" y="93"/>
                      <a:pt x="10" y="94"/>
                    </a:cubicBezTo>
                    <a:cubicBezTo>
                      <a:pt x="27" y="105"/>
                      <a:pt x="27" y="105"/>
                      <a:pt x="27" y="105"/>
                    </a:cubicBezTo>
                    <a:cubicBezTo>
                      <a:pt x="26" y="109"/>
                      <a:pt x="25" y="114"/>
                      <a:pt x="24" y="118"/>
                    </a:cubicBezTo>
                    <a:cubicBezTo>
                      <a:pt x="4" y="121"/>
                      <a:pt x="4" y="121"/>
                      <a:pt x="4" y="121"/>
                    </a:cubicBezTo>
                    <a:cubicBezTo>
                      <a:pt x="2" y="121"/>
                      <a:pt x="0" y="124"/>
                      <a:pt x="0" y="126"/>
                    </a:cubicBezTo>
                    <a:cubicBezTo>
                      <a:pt x="0" y="140"/>
                      <a:pt x="0" y="140"/>
                      <a:pt x="0" y="140"/>
                    </a:cubicBezTo>
                    <a:cubicBezTo>
                      <a:pt x="0" y="142"/>
                      <a:pt x="2" y="144"/>
                      <a:pt x="4" y="145"/>
                    </a:cubicBezTo>
                    <a:cubicBezTo>
                      <a:pt x="24" y="148"/>
                      <a:pt x="24" y="148"/>
                      <a:pt x="24" y="148"/>
                    </a:cubicBezTo>
                    <a:cubicBezTo>
                      <a:pt x="25" y="152"/>
                      <a:pt x="26" y="156"/>
                      <a:pt x="27" y="160"/>
                    </a:cubicBezTo>
                    <a:cubicBezTo>
                      <a:pt x="9" y="170"/>
                      <a:pt x="9" y="170"/>
                      <a:pt x="9" y="170"/>
                    </a:cubicBezTo>
                    <a:cubicBezTo>
                      <a:pt x="7" y="172"/>
                      <a:pt x="6" y="175"/>
                      <a:pt x="7" y="177"/>
                    </a:cubicBezTo>
                    <a:cubicBezTo>
                      <a:pt x="12" y="189"/>
                      <a:pt x="12" y="189"/>
                      <a:pt x="12" y="189"/>
                    </a:cubicBezTo>
                    <a:cubicBezTo>
                      <a:pt x="13" y="192"/>
                      <a:pt x="16" y="193"/>
                      <a:pt x="18" y="192"/>
                    </a:cubicBezTo>
                    <a:cubicBezTo>
                      <a:pt x="38" y="187"/>
                      <a:pt x="38" y="187"/>
                      <a:pt x="38" y="187"/>
                    </a:cubicBezTo>
                    <a:cubicBezTo>
                      <a:pt x="40" y="191"/>
                      <a:pt x="43" y="195"/>
                      <a:pt x="46" y="199"/>
                    </a:cubicBezTo>
                    <a:cubicBezTo>
                      <a:pt x="33" y="215"/>
                      <a:pt x="33" y="215"/>
                      <a:pt x="33" y="215"/>
                    </a:cubicBezTo>
                    <a:cubicBezTo>
                      <a:pt x="32" y="217"/>
                      <a:pt x="32" y="220"/>
                      <a:pt x="34" y="222"/>
                    </a:cubicBezTo>
                    <a:cubicBezTo>
                      <a:pt x="43" y="231"/>
                      <a:pt x="43" y="231"/>
                      <a:pt x="43" y="231"/>
                    </a:cubicBezTo>
                    <a:cubicBezTo>
                      <a:pt x="45" y="233"/>
                      <a:pt x="48" y="233"/>
                      <a:pt x="50" y="232"/>
                    </a:cubicBezTo>
                    <a:cubicBezTo>
                      <a:pt x="66" y="220"/>
                      <a:pt x="66" y="220"/>
                      <a:pt x="66" y="220"/>
                    </a:cubicBezTo>
                    <a:cubicBezTo>
                      <a:pt x="70" y="222"/>
                      <a:pt x="73" y="225"/>
                      <a:pt x="77" y="227"/>
                    </a:cubicBezTo>
                    <a:cubicBezTo>
                      <a:pt x="72" y="246"/>
                      <a:pt x="72" y="246"/>
                      <a:pt x="72" y="246"/>
                    </a:cubicBezTo>
                    <a:cubicBezTo>
                      <a:pt x="71" y="249"/>
                      <a:pt x="73" y="252"/>
                      <a:pt x="75" y="253"/>
                    </a:cubicBezTo>
                    <a:cubicBezTo>
                      <a:pt x="87" y="258"/>
                      <a:pt x="87" y="258"/>
                      <a:pt x="87" y="258"/>
                    </a:cubicBezTo>
                    <a:cubicBezTo>
                      <a:pt x="90" y="259"/>
                      <a:pt x="92" y="258"/>
                      <a:pt x="94" y="256"/>
                    </a:cubicBezTo>
                    <a:cubicBezTo>
                      <a:pt x="104" y="238"/>
                      <a:pt x="104" y="238"/>
                      <a:pt x="104" y="238"/>
                    </a:cubicBezTo>
                    <a:cubicBezTo>
                      <a:pt x="108" y="240"/>
                      <a:pt x="113" y="240"/>
                      <a:pt x="118" y="241"/>
                    </a:cubicBezTo>
                    <a:cubicBezTo>
                      <a:pt x="121" y="261"/>
                      <a:pt x="121" y="261"/>
                      <a:pt x="121" y="261"/>
                    </a:cubicBezTo>
                    <a:cubicBezTo>
                      <a:pt x="121" y="263"/>
                      <a:pt x="123" y="265"/>
                      <a:pt x="126" y="265"/>
                    </a:cubicBezTo>
                    <a:cubicBezTo>
                      <a:pt x="139" y="265"/>
                      <a:pt x="139" y="265"/>
                      <a:pt x="139" y="265"/>
                    </a:cubicBezTo>
                    <a:cubicBezTo>
                      <a:pt x="142" y="265"/>
                      <a:pt x="144" y="263"/>
                      <a:pt x="144" y="261"/>
                    </a:cubicBezTo>
                    <a:cubicBezTo>
                      <a:pt x="147" y="241"/>
                      <a:pt x="147" y="241"/>
                      <a:pt x="147" y="241"/>
                    </a:cubicBezTo>
                    <a:cubicBezTo>
                      <a:pt x="151" y="240"/>
                      <a:pt x="156" y="240"/>
                      <a:pt x="160" y="239"/>
                    </a:cubicBezTo>
                    <a:cubicBezTo>
                      <a:pt x="170" y="256"/>
                      <a:pt x="170" y="256"/>
                      <a:pt x="170" y="256"/>
                    </a:cubicBezTo>
                    <a:cubicBezTo>
                      <a:pt x="171" y="258"/>
                      <a:pt x="174" y="259"/>
                      <a:pt x="176" y="258"/>
                    </a:cubicBezTo>
                    <a:cubicBezTo>
                      <a:pt x="189" y="253"/>
                      <a:pt x="189" y="253"/>
                      <a:pt x="189" y="253"/>
                    </a:cubicBezTo>
                    <a:cubicBezTo>
                      <a:pt x="191" y="252"/>
                      <a:pt x="192" y="249"/>
                      <a:pt x="192" y="247"/>
                    </a:cubicBezTo>
                    <a:cubicBezTo>
                      <a:pt x="187" y="227"/>
                      <a:pt x="187" y="227"/>
                      <a:pt x="187" y="227"/>
                    </a:cubicBezTo>
                    <a:cubicBezTo>
                      <a:pt x="191" y="225"/>
                      <a:pt x="195" y="223"/>
                      <a:pt x="198" y="220"/>
                    </a:cubicBezTo>
                    <a:cubicBezTo>
                      <a:pt x="215" y="232"/>
                      <a:pt x="215" y="232"/>
                      <a:pt x="215" y="232"/>
                    </a:cubicBezTo>
                    <a:cubicBezTo>
                      <a:pt x="217" y="233"/>
                      <a:pt x="220" y="233"/>
                      <a:pt x="221" y="231"/>
                    </a:cubicBezTo>
                    <a:cubicBezTo>
                      <a:pt x="231" y="222"/>
                      <a:pt x="231" y="222"/>
                      <a:pt x="231" y="222"/>
                    </a:cubicBezTo>
                    <a:cubicBezTo>
                      <a:pt x="233" y="220"/>
                      <a:pt x="233" y="217"/>
                      <a:pt x="231" y="215"/>
                    </a:cubicBezTo>
                    <a:cubicBezTo>
                      <a:pt x="219" y="199"/>
                      <a:pt x="219" y="199"/>
                      <a:pt x="219" y="199"/>
                    </a:cubicBezTo>
                    <a:cubicBezTo>
                      <a:pt x="222" y="196"/>
                      <a:pt x="224" y="192"/>
                      <a:pt x="226" y="188"/>
                    </a:cubicBezTo>
                    <a:cubicBezTo>
                      <a:pt x="246" y="193"/>
                      <a:pt x="246" y="193"/>
                      <a:pt x="246" y="193"/>
                    </a:cubicBezTo>
                    <a:cubicBezTo>
                      <a:pt x="248" y="194"/>
                      <a:pt x="251" y="193"/>
                      <a:pt x="252" y="190"/>
                    </a:cubicBezTo>
                    <a:cubicBezTo>
                      <a:pt x="257" y="178"/>
                      <a:pt x="257" y="178"/>
                      <a:pt x="257" y="178"/>
                    </a:cubicBezTo>
                    <a:cubicBezTo>
                      <a:pt x="258" y="176"/>
                      <a:pt x="257" y="173"/>
                      <a:pt x="255" y="172"/>
                    </a:cubicBezTo>
                    <a:cubicBezTo>
                      <a:pt x="238" y="161"/>
                      <a:pt x="238" y="161"/>
                      <a:pt x="238" y="161"/>
                    </a:cubicBezTo>
                    <a:cubicBezTo>
                      <a:pt x="239" y="157"/>
                      <a:pt x="240" y="152"/>
                      <a:pt x="241" y="148"/>
                    </a:cubicBezTo>
                    <a:cubicBezTo>
                      <a:pt x="260" y="145"/>
                      <a:pt x="260" y="145"/>
                      <a:pt x="260" y="145"/>
                    </a:cubicBezTo>
                    <a:cubicBezTo>
                      <a:pt x="263" y="144"/>
                      <a:pt x="265" y="142"/>
                      <a:pt x="265" y="140"/>
                    </a:cubicBezTo>
                    <a:cubicBezTo>
                      <a:pt x="265" y="126"/>
                      <a:pt x="265" y="126"/>
                      <a:pt x="265" y="126"/>
                    </a:cubicBezTo>
                    <a:cubicBezTo>
                      <a:pt x="265" y="124"/>
                      <a:pt x="263" y="121"/>
                      <a:pt x="260" y="121"/>
                    </a:cubicBezTo>
                    <a:close/>
                    <a:moveTo>
                      <a:pt x="214" y="154"/>
                    </a:moveTo>
                    <a:cubicBezTo>
                      <a:pt x="213" y="159"/>
                      <a:pt x="208" y="161"/>
                      <a:pt x="204" y="158"/>
                    </a:cubicBezTo>
                    <a:cubicBezTo>
                      <a:pt x="170" y="138"/>
                      <a:pt x="170" y="138"/>
                      <a:pt x="170" y="138"/>
                    </a:cubicBezTo>
                    <a:cubicBezTo>
                      <a:pt x="166" y="135"/>
                      <a:pt x="166" y="131"/>
                      <a:pt x="170" y="128"/>
                    </a:cubicBezTo>
                    <a:cubicBezTo>
                      <a:pt x="204" y="108"/>
                      <a:pt x="204" y="108"/>
                      <a:pt x="204" y="108"/>
                    </a:cubicBezTo>
                    <a:cubicBezTo>
                      <a:pt x="208" y="105"/>
                      <a:pt x="213" y="107"/>
                      <a:pt x="214" y="112"/>
                    </a:cubicBezTo>
                    <a:cubicBezTo>
                      <a:pt x="214" y="112"/>
                      <a:pt x="217" y="122"/>
                      <a:pt x="217" y="133"/>
                    </a:cubicBezTo>
                    <a:cubicBezTo>
                      <a:pt x="217" y="143"/>
                      <a:pt x="214" y="154"/>
                      <a:pt x="214" y="154"/>
                    </a:cubicBezTo>
                    <a:close/>
                    <a:moveTo>
                      <a:pt x="205" y="90"/>
                    </a:moveTo>
                    <a:cubicBezTo>
                      <a:pt x="208" y="94"/>
                      <a:pt x="206" y="99"/>
                      <a:pt x="201" y="100"/>
                    </a:cubicBezTo>
                    <a:cubicBezTo>
                      <a:pt x="163" y="109"/>
                      <a:pt x="163" y="109"/>
                      <a:pt x="163" y="109"/>
                    </a:cubicBezTo>
                    <a:cubicBezTo>
                      <a:pt x="158" y="110"/>
                      <a:pt x="155" y="107"/>
                      <a:pt x="156" y="102"/>
                    </a:cubicBezTo>
                    <a:cubicBezTo>
                      <a:pt x="165" y="64"/>
                      <a:pt x="165" y="64"/>
                      <a:pt x="165" y="64"/>
                    </a:cubicBezTo>
                    <a:cubicBezTo>
                      <a:pt x="166" y="59"/>
                      <a:pt x="171" y="57"/>
                      <a:pt x="175" y="60"/>
                    </a:cubicBezTo>
                    <a:cubicBezTo>
                      <a:pt x="175" y="60"/>
                      <a:pt x="185" y="65"/>
                      <a:pt x="192" y="73"/>
                    </a:cubicBezTo>
                    <a:cubicBezTo>
                      <a:pt x="200" y="80"/>
                      <a:pt x="205" y="90"/>
                      <a:pt x="205" y="90"/>
                    </a:cubicBezTo>
                    <a:close/>
                    <a:moveTo>
                      <a:pt x="111" y="50"/>
                    </a:moveTo>
                    <a:cubicBezTo>
                      <a:pt x="111" y="50"/>
                      <a:pt x="122" y="47"/>
                      <a:pt x="132" y="47"/>
                    </a:cubicBezTo>
                    <a:cubicBezTo>
                      <a:pt x="143" y="47"/>
                      <a:pt x="154" y="50"/>
                      <a:pt x="154" y="50"/>
                    </a:cubicBezTo>
                    <a:cubicBezTo>
                      <a:pt x="158" y="52"/>
                      <a:pt x="160" y="56"/>
                      <a:pt x="158" y="60"/>
                    </a:cubicBezTo>
                    <a:cubicBezTo>
                      <a:pt x="137" y="94"/>
                      <a:pt x="137" y="94"/>
                      <a:pt x="137" y="94"/>
                    </a:cubicBezTo>
                    <a:cubicBezTo>
                      <a:pt x="134" y="98"/>
                      <a:pt x="130" y="98"/>
                      <a:pt x="128" y="94"/>
                    </a:cubicBezTo>
                    <a:cubicBezTo>
                      <a:pt x="107" y="60"/>
                      <a:pt x="107" y="60"/>
                      <a:pt x="107" y="60"/>
                    </a:cubicBezTo>
                    <a:cubicBezTo>
                      <a:pt x="105" y="56"/>
                      <a:pt x="106" y="52"/>
                      <a:pt x="111" y="50"/>
                    </a:cubicBezTo>
                    <a:close/>
                    <a:moveTo>
                      <a:pt x="153" y="133"/>
                    </a:moveTo>
                    <a:cubicBezTo>
                      <a:pt x="153" y="144"/>
                      <a:pt x="144" y="154"/>
                      <a:pt x="132" y="154"/>
                    </a:cubicBezTo>
                    <a:cubicBezTo>
                      <a:pt x="121" y="154"/>
                      <a:pt x="112" y="144"/>
                      <a:pt x="112" y="133"/>
                    </a:cubicBezTo>
                    <a:cubicBezTo>
                      <a:pt x="112" y="121"/>
                      <a:pt x="121" y="112"/>
                      <a:pt x="132" y="112"/>
                    </a:cubicBezTo>
                    <a:cubicBezTo>
                      <a:pt x="144" y="112"/>
                      <a:pt x="153" y="121"/>
                      <a:pt x="153" y="133"/>
                    </a:cubicBezTo>
                    <a:close/>
                    <a:moveTo>
                      <a:pt x="89" y="59"/>
                    </a:moveTo>
                    <a:cubicBezTo>
                      <a:pt x="94" y="56"/>
                      <a:pt x="98" y="58"/>
                      <a:pt x="99" y="63"/>
                    </a:cubicBezTo>
                    <a:cubicBezTo>
                      <a:pt x="108" y="101"/>
                      <a:pt x="108" y="101"/>
                      <a:pt x="108" y="101"/>
                    </a:cubicBezTo>
                    <a:cubicBezTo>
                      <a:pt x="109" y="106"/>
                      <a:pt x="107" y="109"/>
                      <a:pt x="102" y="108"/>
                    </a:cubicBezTo>
                    <a:cubicBezTo>
                      <a:pt x="63" y="99"/>
                      <a:pt x="63" y="99"/>
                      <a:pt x="63" y="99"/>
                    </a:cubicBezTo>
                    <a:cubicBezTo>
                      <a:pt x="59" y="98"/>
                      <a:pt x="57" y="93"/>
                      <a:pt x="59" y="89"/>
                    </a:cubicBezTo>
                    <a:cubicBezTo>
                      <a:pt x="59" y="89"/>
                      <a:pt x="65" y="79"/>
                      <a:pt x="72" y="72"/>
                    </a:cubicBezTo>
                    <a:cubicBezTo>
                      <a:pt x="80" y="64"/>
                      <a:pt x="89" y="59"/>
                      <a:pt x="89" y="59"/>
                    </a:cubicBezTo>
                    <a:close/>
                    <a:moveTo>
                      <a:pt x="50" y="153"/>
                    </a:moveTo>
                    <a:cubicBezTo>
                      <a:pt x="50" y="153"/>
                      <a:pt x="47" y="142"/>
                      <a:pt x="47" y="132"/>
                    </a:cubicBezTo>
                    <a:cubicBezTo>
                      <a:pt x="47" y="121"/>
                      <a:pt x="50" y="110"/>
                      <a:pt x="50" y="110"/>
                    </a:cubicBezTo>
                    <a:cubicBezTo>
                      <a:pt x="51" y="106"/>
                      <a:pt x="56" y="104"/>
                      <a:pt x="60" y="107"/>
                    </a:cubicBezTo>
                    <a:cubicBezTo>
                      <a:pt x="93" y="127"/>
                      <a:pt x="93" y="127"/>
                      <a:pt x="93" y="127"/>
                    </a:cubicBezTo>
                    <a:cubicBezTo>
                      <a:pt x="98" y="130"/>
                      <a:pt x="98" y="134"/>
                      <a:pt x="93" y="136"/>
                    </a:cubicBezTo>
                    <a:cubicBezTo>
                      <a:pt x="60" y="157"/>
                      <a:pt x="60" y="157"/>
                      <a:pt x="60" y="157"/>
                    </a:cubicBezTo>
                    <a:cubicBezTo>
                      <a:pt x="56" y="160"/>
                      <a:pt x="51" y="158"/>
                      <a:pt x="50" y="153"/>
                    </a:cubicBezTo>
                    <a:close/>
                    <a:moveTo>
                      <a:pt x="58" y="175"/>
                    </a:moveTo>
                    <a:cubicBezTo>
                      <a:pt x="56" y="171"/>
                      <a:pt x="58" y="166"/>
                      <a:pt x="63" y="165"/>
                    </a:cubicBezTo>
                    <a:cubicBezTo>
                      <a:pt x="101" y="156"/>
                      <a:pt x="101" y="156"/>
                      <a:pt x="101" y="156"/>
                    </a:cubicBezTo>
                    <a:cubicBezTo>
                      <a:pt x="106" y="155"/>
                      <a:pt x="109" y="158"/>
                      <a:pt x="108" y="162"/>
                    </a:cubicBezTo>
                    <a:cubicBezTo>
                      <a:pt x="98" y="201"/>
                      <a:pt x="98" y="201"/>
                      <a:pt x="98" y="201"/>
                    </a:cubicBezTo>
                    <a:cubicBezTo>
                      <a:pt x="97" y="206"/>
                      <a:pt x="93" y="207"/>
                      <a:pt x="89" y="205"/>
                    </a:cubicBezTo>
                    <a:cubicBezTo>
                      <a:pt x="89" y="205"/>
                      <a:pt x="79" y="200"/>
                      <a:pt x="71" y="192"/>
                    </a:cubicBezTo>
                    <a:cubicBezTo>
                      <a:pt x="64" y="185"/>
                      <a:pt x="58" y="175"/>
                      <a:pt x="58" y="175"/>
                    </a:cubicBezTo>
                    <a:close/>
                    <a:moveTo>
                      <a:pt x="153" y="214"/>
                    </a:moveTo>
                    <a:cubicBezTo>
                      <a:pt x="153" y="214"/>
                      <a:pt x="142" y="217"/>
                      <a:pt x="131" y="217"/>
                    </a:cubicBezTo>
                    <a:cubicBezTo>
                      <a:pt x="121" y="217"/>
                      <a:pt x="110" y="214"/>
                      <a:pt x="110" y="214"/>
                    </a:cubicBezTo>
                    <a:cubicBezTo>
                      <a:pt x="105" y="213"/>
                      <a:pt x="103" y="209"/>
                      <a:pt x="106" y="204"/>
                    </a:cubicBezTo>
                    <a:cubicBezTo>
                      <a:pt x="127" y="171"/>
                      <a:pt x="127" y="171"/>
                      <a:pt x="127" y="171"/>
                    </a:cubicBezTo>
                    <a:cubicBezTo>
                      <a:pt x="129" y="167"/>
                      <a:pt x="133" y="167"/>
                      <a:pt x="136" y="171"/>
                    </a:cubicBezTo>
                    <a:cubicBezTo>
                      <a:pt x="157" y="204"/>
                      <a:pt x="157" y="204"/>
                      <a:pt x="157" y="204"/>
                    </a:cubicBezTo>
                    <a:cubicBezTo>
                      <a:pt x="159" y="209"/>
                      <a:pt x="157" y="213"/>
                      <a:pt x="153" y="214"/>
                    </a:cubicBezTo>
                    <a:close/>
                    <a:moveTo>
                      <a:pt x="174" y="206"/>
                    </a:moveTo>
                    <a:cubicBezTo>
                      <a:pt x="170" y="208"/>
                      <a:pt x="166" y="206"/>
                      <a:pt x="164" y="202"/>
                    </a:cubicBezTo>
                    <a:cubicBezTo>
                      <a:pt x="155" y="163"/>
                      <a:pt x="155" y="163"/>
                      <a:pt x="155" y="163"/>
                    </a:cubicBezTo>
                    <a:cubicBezTo>
                      <a:pt x="154" y="158"/>
                      <a:pt x="157" y="155"/>
                      <a:pt x="162" y="157"/>
                    </a:cubicBezTo>
                    <a:cubicBezTo>
                      <a:pt x="200" y="166"/>
                      <a:pt x="200" y="166"/>
                      <a:pt x="200" y="166"/>
                    </a:cubicBezTo>
                    <a:cubicBezTo>
                      <a:pt x="205" y="167"/>
                      <a:pt x="207" y="171"/>
                      <a:pt x="205" y="176"/>
                    </a:cubicBezTo>
                    <a:cubicBezTo>
                      <a:pt x="205" y="176"/>
                      <a:pt x="199" y="185"/>
                      <a:pt x="192" y="193"/>
                    </a:cubicBezTo>
                    <a:cubicBezTo>
                      <a:pt x="184" y="200"/>
                      <a:pt x="174" y="206"/>
                      <a:pt x="174" y="206"/>
                    </a:cubicBezTo>
                    <a:close/>
                  </a:path>
                </a:pathLst>
              </a:custGeom>
              <a:solidFill>
                <a:srgbClr val="C2C2C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lvl="0"/>
                <a:endParaRPr lang="en-GB" dirty="0">
                  <a:solidFill>
                    <a:srgbClr val="000000"/>
                  </a:solidFill>
                </a:endParaRPr>
              </a:p>
            </p:txBody>
          </p:sp>
        </p:grpSp>
      </p:grpSp>
    </p:spTree>
    <p:custDataLst>
      <p:tags r:id="rId1"/>
    </p:custDataLst>
    <p:extLst>
      <p:ext uri="{BB962C8B-B14F-4D97-AF65-F5344CB8AC3E}">
        <p14:creationId xmlns:p14="http://schemas.microsoft.com/office/powerpoint/2010/main" val="270417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04e27c53-461a-49d7-9a54-c1d5c075504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Considerations for Database Files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GB" b="0" kern="0" dirty="0">
              <a:solidFill>
                <a:srgbClr val="000000"/>
              </a:solidFill>
            </a:endParaRPr>
          </a:p>
          <a:p>
            <a:pPr lvl="0"/>
            <a:r>
              <a:rPr lang="en-GB" b="0" kern="0" dirty="0">
                <a:solidFill>
                  <a:srgbClr val="000000"/>
                </a:solidFill>
              </a:rPr>
              <a:t>Data files and filegroups</a:t>
            </a:r>
          </a:p>
          <a:p>
            <a:pPr lvl="0"/>
            <a:r>
              <a:rPr lang="en-GB" b="0" kern="0" dirty="0">
                <a:solidFill>
                  <a:srgbClr val="000000"/>
                </a:solidFill>
              </a:rPr>
              <a:t>Staging tables</a:t>
            </a:r>
          </a:p>
          <a:p>
            <a:pPr lvl="0"/>
            <a:r>
              <a:rPr lang="en-GB" b="0" kern="0" dirty="0">
                <a:solidFill>
                  <a:srgbClr val="000000"/>
                </a:solidFill>
              </a:rPr>
              <a:t>tempdb</a:t>
            </a:r>
          </a:p>
          <a:p>
            <a:pPr lvl="0"/>
            <a:r>
              <a:rPr lang="en-GB" b="0" kern="0" dirty="0">
                <a:solidFill>
                  <a:srgbClr val="000000"/>
                </a:solidFill>
              </a:rPr>
              <a:t>Transaction logs</a:t>
            </a:r>
          </a:p>
          <a:p>
            <a:pPr lvl="0"/>
            <a:r>
              <a:rPr lang="en-GB" b="0" kern="0" dirty="0">
                <a:solidFill>
                  <a:srgbClr val="000000"/>
                </a:solidFill>
              </a:rPr>
              <a:t>Backup files</a:t>
            </a:r>
            <a:endParaRPr lang="en-US"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5900977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407f0dd9-277b-4eb9-900a-3f3136a206e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Table Partitioning</a:t>
            </a:r>
            <a:endParaRPr lang="en-GB" dirty="0"/>
          </a:p>
        </p:txBody>
      </p:sp>
      <p:graphicFrame>
        <p:nvGraphicFramePr>
          <p:cNvPr id="4" name="Content Placeholder 1" descr="The slide shows a table that contains sales order fact records with columns for:&#10;• OrderDateKey&#10;• ProductKey&#10;• CustomerKey&#10;• OrderNo&#10;• Qty&#10;• Cost&#10;• SalesAmount&#10;" title="Table of Sales Order Fact Records"/>
          <p:cNvGraphicFramePr>
            <a:graphicFrameLocks/>
          </p:cNvGraphicFramePr>
          <p:nvPr>
            <p:extLst>
              <p:ext uri="{D42A27DB-BD31-4B8C-83A1-F6EECF244321}">
                <p14:modId xmlns:p14="http://schemas.microsoft.com/office/powerpoint/2010/main" val="2053854737"/>
              </p:ext>
            </p:extLst>
          </p:nvPr>
        </p:nvGraphicFramePr>
        <p:xfrm>
          <a:off x="189192" y="1512143"/>
          <a:ext cx="8717601" cy="2529840"/>
        </p:xfrm>
        <a:graphic>
          <a:graphicData uri="http://schemas.openxmlformats.org/drawingml/2006/table">
            <a:tbl>
              <a:tblPr firstRow="1" bandRow="1">
                <a:tableStyleId>{21E4AEA4-8DFA-4A89-87EB-49C32662AFE0}</a:tableStyleId>
              </a:tblPr>
              <a:tblGrid>
                <a:gridCol w="1648143">
                  <a:extLst>
                    <a:ext uri="{9D8B030D-6E8A-4147-A177-3AD203B41FA5}">
                      <a16:colId xmlns:a16="http://schemas.microsoft.com/office/drawing/2014/main" val="20000"/>
                    </a:ext>
                  </a:extLst>
                </a:gridCol>
                <a:gridCol w="1390968">
                  <a:extLst>
                    <a:ext uri="{9D8B030D-6E8A-4147-A177-3AD203B41FA5}">
                      <a16:colId xmlns:a16="http://schemas.microsoft.com/office/drawing/2014/main" val="20001"/>
                    </a:ext>
                  </a:extLst>
                </a:gridCol>
                <a:gridCol w="1571943">
                  <a:extLst>
                    <a:ext uri="{9D8B030D-6E8A-4147-A177-3AD203B41FA5}">
                      <a16:colId xmlns:a16="http://schemas.microsoft.com/office/drawing/2014/main" val="20002"/>
                    </a:ext>
                  </a:extLst>
                </a:gridCol>
                <a:gridCol w="1086168">
                  <a:extLst>
                    <a:ext uri="{9D8B030D-6E8A-4147-A177-3AD203B41FA5}">
                      <a16:colId xmlns:a16="http://schemas.microsoft.com/office/drawing/2014/main" val="20003"/>
                    </a:ext>
                  </a:extLst>
                </a:gridCol>
                <a:gridCol w="590868">
                  <a:extLst>
                    <a:ext uri="{9D8B030D-6E8A-4147-A177-3AD203B41FA5}">
                      <a16:colId xmlns:a16="http://schemas.microsoft.com/office/drawing/2014/main" val="20004"/>
                    </a:ext>
                  </a:extLst>
                </a:gridCol>
                <a:gridCol w="873443">
                  <a:extLst>
                    <a:ext uri="{9D8B030D-6E8A-4147-A177-3AD203B41FA5}">
                      <a16:colId xmlns:a16="http://schemas.microsoft.com/office/drawing/2014/main" val="20005"/>
                    </a:ext>
                  </a:extLst>
                </a:gridCol>
                <a:gridCol w="1556068">
                  <a:extLst>
                    <a:ext uri="{9D8B030D-6E8A-4147-A177-3AD203B41FA5}">
                      <a16:colId xmlns:a16="http://schemas.microsoft.com/office/drawing/2014/main" val="20006"/>
                    </a:ext>
                  </a:extLst>
                </a:gridCol>
              </a:tblGrid>
              <a:tr h="215963">
                <a:tc>
                  <a:txBody>
                    <a:bodyPr/>
                    <a:lstStyle/>
                    <a:p>
                      <a:r>
                        <a:rPr lang="en-GB" sz="1400" b="1" kern="1200" dirty="0" smtClean="0">
                          <a:solidFill>
                            <a:schemeClr val="lt1"/>
                          </a:solidFill>
                          <a:latin typeface="+mn-lt"/>
                          <a:ea typeface="+mn-ea"/>
                          <a:cs typeface="+mn-cs"/>
                        </a:rPr>
                        <a:t>OrderDateKey</a:t>
                      </a:r>
                      <a:endParaRPr lang="en-US" sz="1400" b="1" kern="1200" dirty="0">
                        <a:solidFill>
                          <a:schemeClr val="lt1"/>
                        </a:solidFill>
                        <a:latin typeface="+mn-lt"/>
                        <a:ea typeface="+mn-ea"/>
                        <a:cs typeface="+mn-cs"/>
                      </a:endParaRPr>
                    </a:p>
                  </a:txBody>
                  <a:tcPr/>
                </a:tc>
                <a:tc>
                  <a:txBody>
                    <a:bodyPr/>
                    <a:lstStyle/>
                    <a:p>
                      <a:r>
                        <a:rPr lang="en-GB" sz="1400" b="1" kern="1200" dirty="0" smtClean="0">
                          <a:solidFill>
                            <a:schemeClr val="lt1"/>
                          </a:solidFill>
                          <a:latin typeface="+mn-lt"/>
                          <a:ea typeface="+mn-ea"/>
                          <a:cs typeface="+mn-cs"/>
                        </a:rPr>
                        <a:t>ProductKey</a:t>
                      </a:r>
                      <a:endParaRPr lang="en-US" sz="1400" b="1" kern="1200" dirty="0">
                        <a:solidFill>
                          <a:schemeClr val="lt1"/>
                        </a:solidFill>
                        <a:latin typeface="+mn-lt"/>
                        <a:ea typeface="+mn-ea"/>
                        <a:cs typeface="+mn-cs"/>
                      </a:endParaRPr>
                    </a:p>
                  </a:txBody>
                  <a:tcPr/>
                </a:tc>
                <a:tc>
                  <a:txBody>
                    <a:bodyPr/>
                    <a:lstStyle/>
                    <a:p>
                      <a:r>
                        <a:rPr lang="en-GB" sz="1400" dirty="0" smtClean="0"/>
                        <a:t>CustomerKey</a:t>
                      </a:r>
                      <a:endParaRPr lang="en-US" sz="1400" dirty="0"/>
                    </a:p>
                  </a:txBody>
                  <a:tcPr/>
                </a:tc>
                <a:tc>
                  <a:txBody>
                    <a:bodyPr/>
                    <a:lstStyle/>
                    <a:p>
                      <a:r>
                        <a:rPr lang="en-GB" sz="1400" dirty="0" smtClean="0"/>
                        <a:t>OrderNo</a:t>
                      </a:r>
                      <a:endParaRPr lang="en-US" sz="1400" dirty="0"/>
                    </a:p>
                  </a:txBody>
                  <a:tcPr/>
                </a:tc>
                <a:tc>
                  <a:txBody>
                    <a:bodyPr/>
                    <a:lstStyle/>
                    <a:p>
                      <a:r>
                        <a:rPr lang="en-GB" sz="1400" dirty="0" smtClean="0"/>
                        <a:t>Qty</a:t>
                      </a:r>
                      <a:endParaRPr lang="en-US" sz="1400" dirty="0"/>
                    </a:p>
                  </a:txBody>
                  <a:tcPr/>
                </a:tc>
                <a:tc>
                  <a:txBody>
                    <a:bodyPr/>
                    <a:lstStyle/>
                    <a:p>
                      <a:r>
                        <a:rPr lang="en-GB" sz="1400" dirty="0" smtClean="0"/>
                        <a:t>Cost</a:t>
                      </a:r>
                      <a:endParaRPr lang="en-US" sz="1400" dirty="0"/>
                    </a:p>
                  </a:txBody>
                  <a:tcPr/>
                </a:tc>
                <a:tc>
                  <a:txBody>
                    <a:bodyPr/>
                    <a:lstStyle/>
                    <a:p>
                      <a:r>
                        <a:rPr lang="en-GB" sz="1400" dirty="0" smtClean="0"/>
                        <a:t>SalesAmount</a:t>
                      </a:r>
                      <a:endParaRPr lang="en-US" sz="1400" dirty="0"/>
                    </a:p>
                  </a:txBody>
                  <a:tcPr/>
                </a:tc>
                <a:extLst>
                  <a:ext uri="{0D108BD9-81ED-4DB2-BD59-A6C34878D82A}">
                    <a16:rowId xmlns:a16="http://schemas.microsoft.com/office/drawing/2014/main" val="10000"/>
                  </a:ext>
                </a:extLst>
              </a:tr>
              <a:tr h="370840">
                <a:tc>
                  <a:txBody>
                    <a:bodyPr/>
                    <a:lstStyle/>
                    <a:p>
                      <a:pPr marL="0" algn="l" defTabSz="914400" rtl="0" eaLnBrk="1" latinLnBrk="0" hangingPunct="1"/>
                      <a:r>
                        <a:rPr lang="en-GB" sz="1400" kern="1200" dirty="0" smtClean="0">
                          <a:solidFill>
                            <a:schemeClr val="tx1"/>
                          </a:solidFill>
                          <a:latin typeface="+mn-lt"/>
                          <a:ea typeface="+mn-ea"/>
                          <a:cs typeface="+mn-cs"/>
                        </a:rPr>
                        <a:t>20160101</a:t>
                      </a:r>
                      <a:endParaRPr lang="en-US" sz="1400" kern="1200" dirty="0">
                        <a:solidFill>
                          <a:schemeClr val="tx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tx1"/>
                          </a:solidFill>
                          <a:latin typeface="+mn-lt"/>
                          <a:ea typeface="+mn-ea"/>
                          <a:cs typeface="+mn-cs"/>
                        </a:rPr>
                        <a:t>25</a:t>
                      </a:r>
                      <a:endParaRPr lang="en-US" sz="1400" kern="1200" dirty="0">
                        <a:solidFill>
                          <a:schemeClr val="tx1"/>
                        </a:solidFill>
                        <a:latin typeface="+mn-lt"/>
                        <a:ea typeface="+mn-ea"/>
                        <a:cs typeface="+mn-cs"/>
                      </a:endParaRPr>
                    </a:p>
                  </a:txBody>
                  <a:tcPr/>
                </a:tc>
                <a:tc>
                  <a:txBody>
                    <a:bodyPr/>
                    <a:lstStyle/>
                    <a:p>
                      <a:r>
                        <a:rPr lang="en-GB" sz="1400" dirty="0" smtClean="0">
                          <a:solidFill>
                            <a:schemeClr val="tx1"/>
                          </a:solidFill>
                        </a:rPr>
                        <a:t>120</a:t>
                      </a:r>
                      <a:endParaRPr lang="en-US" sz="1400" dirty="0">
                        <a:solidFill>
                          <a:schemeClr val="tx1"/>
                        </a:solidFill>
                      </a:endParaRPr>
                    </a:p>
                  </a:txBody>
                  <a:tcPr/>
                </a:tc>
                <a:tc>
                  <a:txBody>
                    <a:bodyPr/>
                    <a:lstStyle/>
                    <a:p>
                      <a:r>
                        <a:rPr lang="en-GB" sz="1400" dirty="0" smtClean="0">
                          <a:solidFill>
                            <a:schemeClr val="tx1"/>
                          </a:solidFill>
                        </a:rPr>
                        <a:t>1000</a:t>
                      </a:r>
                      <a:endParaRPr lang="en-US" sz="1400" dirty="0">
                        <a:solidFill>
                          <a:schemeClr val="tx1"/>
                        </a:solidFill>
                      </a:endParaRPr>
                    </a:p>
                  </a:txBody>
                  <a:tcPr/>
                </a:tc>
                <a:tc>
                  <a:txBody>
                    <a:bodyPr/>
                    <a:lstStyle/>
                    <a:p>
                      <a:r>
                        <a:rPr lang="en-GB" sz="1400" dirty="0" smtClean="0">
                          <a:solidFill>
                            <a:schemeClr val="tx1"/>
                          </a:solidFill>
                        </a:rPr>
                        <a:t>1</a:t>
                      </a:r>
                      <a:endParaRPr lang="en-US" sz="1400" dirty="0">
                        <a:solidFill>
                          <a:schemeClr val="tx1"/>
                        </a:solidFill>
                      </a:endParaRPr>
                    </a:p>
                  </a:txBody>
                  <a:tcPr/>
                </a:tc>
                <a:tc>
                  <a:txBody>
                    <a:bodyPr/>
                    <a:lstStyle/>
                    <a:p>
                      <a:r>
                        <a:rPr lang="en-GB" sz="1400" dirty="0" smtClean="0">
                          <a:solidFill>
                            <a:schemeClr val="tx1"/>
                          </a:solidFill>
                        </a:rPr>
                        <a:t>125.00</a:t>
                      </a:r>
                      <a:endParaRPr lang="en-US" sz="1400" dirty="0">
                        <a:solidFill>
                          <a:schemeClr val="tx1"/>
                        </a:solidFill>
                      </a:endParaRPr>
                    </a:p>
                  </a:txBody>
                  <a:tcPr/>
                </a:tc>
                <a:tc>
                  <a:txBody>
                    <a:bodyPr/>
                    <a:lstStyle/>
                    <a:p>
                      <a:r>
                        <a:rPr lang="en-GB" sz="1400" dirty="0" smtClean="0">
                          <a:solidFill>
                            <a:schemeClr val="tx1"/>
                          </a:solidFill>
                        </a:rPr>
                        <a:t>350.99</a:t>
                      </a:r>
                      <a:endParaRPr lang="en-US" sz="1400" dirty="0">
                        <a:solidFill>
                          <a:schemeClr val="tx1"/>
                        </a:solidFill>
                      </a:endParaRPr>
                    </a:p>
                  </a:txBody>
                  <a:tcPr/>
                </a:tc>
                <a:extLst>
                  <a:ext uri="{0D108BD9-81ED-4DB2-BD59-A6C34878D82A}">
                    <a16:rowId xmlns:a16="http://schemas.microsoft.com/office/drawing/2014/main" val="10001"/>
                  </a:ext>
                </a:extLst>
              </a:tr>
              <a:tr h="370840">
                <a:tc>
                  <a:txBody>
                    <a:bodyPr/>
                    <a:lstStyle/>
                    <a:p>
                      <a:pPr marL="0" algn="l" defTabSz="914400" rtl="0" eaLnBrk="1" latinLnBrk="0" hangingPunct="1"/>
                      <a:r>
                        <a:rPr lang="en-GB" sz="1400" kern="1200" dirty="0" smtClean="0">
                          <a:solidFill>
                            <a:schemeClr val="tx1"/>
                          </a:solidFill>
                          <a:latin typeface="+mn-lt"/>
                          <a:ea typeface="+mn-ea"/>
                          <a:cs typeface="+mn-cs"/>
                        </a:rPr>
                        <a:t>20160101</a:t>
                      </a:r>
                      <a:endParaRPr lang="en-US" sz="1400" kern="1200" dirty="0">
                        <a:solidFill>
                          <a:schemeClr val="tx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tx1"/>
                          </a:solidFill>
                          <a:latin typeface="+mn-lt"/>
                          <a:ea typeface="+mn-ea"/>
                          <a:cs typeface="+mn-cs"/>
                        </a:rPr>
                        <a:t>99</a:t>
                      </a:r>
                      <a:endParaRPr lang="en-US" sz="1400" kern="1200" dirty="0">
                        <a:solidFill>
                          <a:schemeClr val="tx1"/>
                        </a:solidFill>
                        <a:latin typeface="+mn-lt"/>
                        <a:ea typeface="+mn-ea"/>
                        <a:cs typeface="+mn-cs"/>
                      </a:endParaRPr>
                    </a:p>
                  </a:txBody>
                  <a:tcPr/>
                </a:tc>
                <a:tc>
                  <a:txBody>
                    <a:bodyPr/>
                    <a:lstStyle/>
                    <a:p>
                      <a:r>
                        <a:rPr lang="en-GB" sz="1400" dirty="0" smtClean="0">
                          <a:solidFill>
                            <a:schemeClr val="tx1"/>
                          </a:solidFill>
                        </a:rPr>
                        <a:t>120</a:t>
                      </a:r>
                      <a:endParaRPr lang="en-US" sz="1400" dirty="0">
                        <a:solidFill>
                          <a:schemeClr val="tx1"/>
                        </a:solidFill>
                      </a:endParaRPr>
                    </a:p>
                  </a:txBody>
                  <a:tcPr/>
                </a:tc>
                <a:tc>
                  <a:txBody>
                    <a:bodyPr/>
                    <a:lstStyle/>
                    <a:p>
                      <a:r>
                        <a:rPr lang="en-GB" sz="1400" dirty="0" smtClean="0">
                          <a:solidFill>
                            <a:schemeClr val="tx1"/>
                          </a:solidFill>
                        </a:rPr>
                        <a:t>1000</a:t>
                      </a:r>
                      <a:endParaRPr lang="en-US" sz="1400" dirty="0">
                        <a:solidFill>
                          <a:schemeClr val="tx1"/>
                        </a:solidFill>
                      </a:endParaRPr>
                    </a:p>
                  </a:txBody>
                  <a:tcPr/>
                </a:tc>
                <a:tc>
                  <a:txBody>
                    <a:bodyPr/>
                    <a:lstStyle/>
                    <a:p>
                      <a:r>
                        <a:rPr lang="en-GB" sz="1400" dirty="0" smtClean="0">
                          <a:solidFill>
                            <a:schemeClr val="tx1"/>
                          </a:solidFill>
                        </a:rPr>
                        <a:t>2</a:t>
                      </a:r>
                      <a:endParaRPr lang="en-US" sz="1400" dirty="0">
                        <a:solidFill>
                          <a:schemeClr val="tx1"/>
                        </a:solidFill>
                      </a:endParaRPr>
                    </a:p>
                  </a:txBody>
                  <a:tcPr/>
                </a:tc>
                <a:tc>
                  <a:txBody>
                    <a:bodyPr/>
                    <a:lstStyle/>
                    <a:p>
                      <a:r>
                        <a:rPr lang="en-GB" sz="1400" dirty="0" smtClean="0">
                          <a:solidFill>
                            <a:schemeClr val="tx1"/>
                          </a:solidFill>
                        </a:rPr>
                        <a:t>2.50</a:t>
                      </a:r>
                      <a:endParaRPr lang="en-US" sz="1400" dirty="0">
                        <a:solidFill>
                          <a:schemeClr val="tx1"/>
                        </a:solidFill>
                      </a:endParaRPr>
                    </a:p>
                  </a:txBody>
                  <a:tcPr/>
                </a:tc>
                <a:tc>
                  <a:txBody>
                    <a:bodyPr/>
                    <a:lstStyle/>
                    <a:p>
                      <a:r>
                        <a:rPr lang="en-GB" sz="1400" dirty="0" smtClean="0">
                          <a:solidFill>
                            <a:schemeClr val="tx1"/>
                          </a:solidFill>
                        </a:rPr>
                        <a:t>6.98</a:t>
                      </a:r>
                      <a:endParaRPr lang="en-US" sz="1400" dirty="0">
                        <a:solidFill>
                          <a:schemeClr val="tx1"/>
                        </a:solidFill>
                      </a:endParaRPr>
                    </a:p>
                  </a:txBody>
                  <a:tcPr/>
                </a:tc>
                <a:extLst>
                  <a:ext uri="{0D108BD9-81ED-4DB2-BD59-A6C34878D82A}">
                    <a16:rowId xmlns:a16="http://schemas.microsoft.com/office/drawing/2014/main" val="10002"/>
                  </a:ext>
                </a:extLst>
              </a:tr>
              <a:tr h="370840">
                <a:tc>
                  <a:txBody>
                    <a:bodyPr/>
                    <a:lstStyle/>
                    <a:p>
                      <a:pPr marL="0" algn="l" defTabSz="914400" rtl="0" eaLnBrk="1" latinLnBrk="0" hangingPunct="1"/>
                      <a:r>
                        <a:rPr lang="en-GB" sz="1400" kern="1200" dirty="0" smtClean="0">
                          <a:solidFill>
                            <a:schemeClr val="tx1"/>
                          </a:solidFill>
                          <a:latin typeface="+mn-lt"/>
                          <a:ea typeface="+mn-ea"/>
                          <a:cs typeface="+mn-cs"/>
                        </a:rPr>
                        <a:t>20160101</a:t>
                      </a:r>
                      <a:endParaRPr lang="en-US" sz="1400" kern="1200" dirty="0">
                        <a:solidFill>
                          <a:schemeClr val="tx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tx1"/>
                          </a:solidFill>
                          <a:latin typeface="+mn-lt"/>
                          <a:ea typeface="+mn-ea"/>
                          <a:cs typeface="+mn-cs"/>
                        </a:rPr>
                        <a:t>25</a:t>
                      </a:r>
                      <a:endParaRPr lang="en-US" sz="1400" kern="1200" dirty="0">
                        <a:solidFill>
                          <a:schemeClr val="tx1"/>
                        </a:solidFill>
                        <a:latin typeface="+mn-lt"/>
                        <a:ea typeface="+mn-ea"/>
                        <a:cs typeface="+mn-cs"/>
                      </a:endParaRPr>
                    </a:p>
                  </a:txBody>
                  <a:tcPr/>
                </a:tc>
                <a:tc>
                  <a:txBody>
                    <a:bodyPr/>
                    <a:lstStyle/>
                    <a:p>
                      <a:r>
                        <a:rPr lang="en-GB" sz="1400" dirty="0" smtClean="0">
                          <a:solidFill>
                            <a:schemeClr val="tx1"/>
                          </a:solidFill>
                        </a:rPr>
                        <a:t>178</a:t>
                      </a:r>
                      <a:endParaRPr lang="en-US" sz="1400" dirty="0">
                        <a:solidFill>
                          <a:schemeClr val="tx1"/>
                        </a:solidFill>
                      </a:endParaRPr>
                    </a:p>
                  </a:txBody>
                  <a:tcPr/>
                </a:tc>
                <a:tc>
                  <a:txBody>
                    <a:bodyPr/>
                    <a:lstStyle/>
                    <a:p>
                      <a:r>
                        <a:rPr lang="en-GB" sz="1400" dirty="0" smtClean="0">
                          <a:solidFill>
                            <a:schemeClr val="tx1"/>
                          </a:solidFill>
                        </a:rPr>
                        <a:t>1001</a:t>
                      </a:r>
                      <a:endParaRPr lang="en-US" sz="1400" dirty="0">
                        <a:solidFill>
                          <a:schemeClr val="tx1"/>
                        </a:solidFill>
                      </a:endParaRPr>
                    </a:p>
                  </a:txBody>
                  <a:tcPr/>
                </a:tc>
                <a:tc>
                  <a:txBody>
                    <a:bodyPr/>
                    <a:lstStyle/>
                    <a:p>
                      <a:r>
                        <a:rPr lang="en-GB" sz="1400" dirty="0" smtClean="0">
                          <a:solidFill>
                            <a:schemeClr val="tx1"/>
                          </a:solidFill>
                        </a:rPr>
                        <a:t>2</a:t>
                      </a:r>
                      <a:endParaRPr lang="en-US" sz="1400" dirty="0">
                        <a:solidFill>
                          <a:schemeClr val="tx1"/>
                        </a:solidFill>
                      </a:endParaRPr>
                    </a:p>
                  </a:txBody>
                  <a:tcPr/>
                </a:tc>
                <a:tc>
                  <a:txBody>
                    <a:bodyPr/>
                    <a:lstStyle/>
                    <a:p>
                      <a:r>
                        <a:rPr lang="en-GB" sz="1400" dirty="0" smtClean="0">
                          <a:solidFill>
                            <a:schemeClr val="tx1"/>
                          </a:solidFill>
                        </a:rPr>
                        <a:t>250.00</a:t>
                      </a:r>
                      <a:endParaRPr lang="en-US" sz="1400" dirty="0">
                        <a:solidFill>
                          <a:schemeClr val="tx1"/>
                        </a:solidFill>
                      </a:endParaRPr>
                    </a:p>
                  </a:txBody>
                  <a:tcPr/>
                </a:tc>
                <a:tc>
                  <a:txBody>
                    <a:bodyPr/>
                    <a:lstStyle/>
                    <a:p>
                      <a:r>
                        <a:rPr lang="en-GB" sz="1400" dirty="0" smtClean="0">
                          <a:solidFill>
                            <a:schemeClr val="tx1"/>
                          </a:solidFill>
                        </a:rPr>
                        <a:t>701.98</a:t>
                      </a:r>
                      <a:endParaRPr lang="en-US" sz="1400" dirty="0">
                        <a:solidFill>
                          <a:schemeClr val="tx1"/>
                        </a:solidFill>
                      </a:endParaRPr>
                    </a:p>
                  </a:txBody>
                  <a:tcPr/>
                </a:tc>
                <a:extLst>
                  <a:ext uri="{0D108BD9-81ED-4DB2-BD59-A6C34878D82A}">
                    <a16:rowId xmlns:a16="http://schemas.microsoft.com/office/drawing/2014/main" val="10003"/>
                  </a:ext>
                </a:extLst>
              </a:tr>
              <a:tr h="370840">
                <a:tc gridSpan="7">
                  <a:txBody>
                    <a:bodyPr/>
                    <a:lstStyle/>
                    <a:p>
                      <a:pPr marL="0" algn="l" defTabSz="914400" rtl="0" eaLnBrk="1" latinLnBrk="0" hangingPunct="1"/>
                      <a:r>
                        <a:rPr lang="en-GB" sz="1400" kern="1200" dirty="0" smtClean="0">
                          <a:solidFill>
                            <a:schemeClr val="dk1"/>
                          </a:solidFill>
                          <a:latin typeface="+mn-lt"/>
                          <a:ea typeface="+mn-ea"/>
                          <a:cs typeface="+mn-cs"/>
                        </a:rPr>
                        <a:t>...</a:t>
                      </a:r>
                      <a:endParaRPr lang="en-US" sz="1400" kern="1200" dirty="0">
                        <a:solidFill>
                          <a:schemeClr val="dk1"/>
                        </a:solidFill>
                        <a:latin typeface="+mn-lt"/>
                        <a:ea typeface="+mn-ea"/>
                        <a:cs typeface="+mn-cs"/>
                      </a:endParaRPr>
                    </a:p>
                  </a:txBody>
                  <a:tcPr/>
                </a:tc>
                <a:tc hMerge="1">
                  <a:txBody>
                    <a:bodyPr/>
                    <a:lstStyle/>
                    <a:p>
                      <a:pPr marL="0" algn="l" defTabSz="914400" rtl="0" eaLnBrk="1" latinLnBrk="0" hangingPunct="1"/>
                      <a:endParaRPr lang="en-US" sz="1400" kern="1200" dirty="0">
                        <a:solidFill>
                          <a:schemeClr val="dk1"/>
                        </a:solidFill>
                        <a:latin typeface="+mn-lt"/>
                        <a:ea typeface="+mn-ea"/>
                        <a:cs typeface="+mn-cs"/>
                      </a:endParaRPr>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tc hMerge="1">
                  <a:txBody>
                    <a:bodyPr/>
                    <a:lstStyle/>
                    <a:p>
                      <a:endParaRPr lang="en-US" sz="1400" dirty="0"/>
                    </a:p>
                  </a:txBody>
                  <a:tcPr/>
                </a:tc>
                <a:extLst>
                  <a:ext uri="{0D108BD9-81ED-4DB2-BD59-A6C34878D82A}">
                    <a16:rowId xmlns:a16="http://schemas.microsoft.com/office/drawing/2014/main" val="10004"/>
                  </a:ext>
                </a:extLst>
              </a:tr>
              <a:tr h="370840">
                <a:tc>
                  <a:txBody>
                    <a:bodyPr/>
                    <a:lstStyle/>
                    <a:p>
                      <a:pPr marL="0" algn="l" defTabSz="914400" rtl="0" eaLnBrk="1" latinLnBrk="0" hangingPunct="1"/>
                      <a:r>
                        <a:rPr lang="en-GB" sz="1400" kern="1200" dirty="0" smtClean="0">
                          <a:solidFill>
                            <a:schemeClr val="tx1"/>
                          </a:solidFill>
                          <a:latin typeface="+mn-lt"/>
                          <a:ea typeface="+mn-ea"/>
                          <a:cs typeface="+mn-cs"/>
                        </a:rPr>
                        <a:t>20160201</a:t>
                      </a:r>
                      <a:endParaRPr lang="en-US" sz="1400" kern="1200" dirty="0">
                        <a:solidFill>
                          <a:schemeClr val="tx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tx1"/>
                          </a:solidFill>
                          <a:latin typeface="+mn-lt"/>
                          <a:ea typeface="+mn-ea"/>
                          <a:cs typeface="+mn-cs"/>
                        </a:rPr>
                        <a:t>23</a:t>
                      </a:r>
                      <a:endParaRPr lang="en-US" sz="1400" kern="1200" dirty="0">
                        <a:solidFill>
                          <a:schemeClr val="tx1"/>
                        </a:solidFill>
                        <a:latin typeface="+mn-lt"/>
                        <a:ea typeface="+mn-ea"/>
                        <a:cs typeface="+mn-cs"/>
                      </a:endParaRPr>
                    </a:p>
                  </a:txBody>
                  <a:tcPr/>
                </a:tc>
                <a:tc>
                  <a:txBody>
                    <a:bodyPr/>
                    <a:lstStyle/>
                    <a:p>
                      <a:r>
                        <a:rPr lang="en-GB" sz="1400" dirty="0" smtClean="0">
                          <a:solidFill>
                            <a:schemeClr val="tx1"/>
                          </a:solidFill>
                        </a:rPr>
                        <a:t>76</a:t>
                      </a:r>
                      <a:endParaRPr lang="en-US" sz="1400" dirty="0">
                        <a:solidFill>
                          <a:schemeClr val="tx1"/>
                        </a:solidFill>
                      </a:endParaRPr>
                    </a:p>
                  </a:txBody>
                  <a:tcPr/>
                </a:tc>
                <a:tc>
                  <a:txBody>
                    <a:bodyPr/>
                    <a:lstStyle/>
                    <a:p>
                      <a:r>
                        <a:rPr lang="en-GB" sz="1400" dirty="0" smtClean="0">
                          <a:solidFill>
                            <a:schemeClr val="tx1"/>
                          </a:solidFill>
                        </a:rPr>
                        <a:t>2124</a:t>
                      </a:r>
                      <a:endParaRPr lang="en-US" sz="1400" dirty="0">
                        <a:solidFill>
                          <a:schemeClr val="tx1"/>
                        </a:solidFill>
                      </a:endParaRPr>
                    </a:p>
                  </a:txBody>
                  <a:tcPr/>
                </a:tc>
                <a:tc>
                  <a:txBody>
                    <a:bodyPr/>
                    <a:lstStyle/>
                    <a:p>
                      <a:r>
                        <a:rPr lang="en-GB" sz="1400" dirty="0" smtClean="0">
                          <a:solidFill>
                            <a:schemeClr val="tx1"/>
                          </a:solidFill>
                        </a:rPr>
                        <a:t>1</a:t>
                      </a:r>
                      <a:endParaRPr lang="en-US" sz="1400" dirty="0">
                        <a:solidFill>
                          <a:schemeClr val="tx1"/>
                        </a:solidFill>
                      </a:endParaRPr>
                    </a:p>
                  </a:txBody>
                  <a:tcPr/>
                </a:tc>
                <a:tc>
                  <a:txBody>
                    <a:bodyPr/>
                    <a:lstStyle/>
                    <a:p>
                      <a:r>
                        <a:rPr lang="en-GB" sz="1400" dirty="0" smtClean="0">
                          <a:solidFill>
                            <a:schemeClr val="tx1"/>
                          </a:solidFill>
                        </a:rPr>
                        <a:t>95.00</a:t>
                      </a:r>
                      <a:endParaRPr lang="en-US" sz="1400" dirty="0">
                        <a:solidFill>
                          <a:schemeClr val="tx1"/>
                        </a:solidFill>
                      </a:endParaRPr>
                    </a:p>
                  </a:txBody>
                  <a:tcPr/>
                </a:tc>
                <a:tc>
                  <a:txBody>
                    <a:bodyPr/>
                    <a:lstStyle/>
                    <a:p>
                      <a:r>
                        <a:rPr lang="en-GB" sz="1400" dirty="0" smtClean="0">
                          <a:solidFill>
                            <a:schemeClr val="tx1"/>
                          </a:solidFill>
                        </a:rPr>
                        <a:t>125.00</a:t>
                      </a:r>
                      <a:endParaRPr lang="en-US" sz="1400" dirty="0">
                        <a:solidFill>
                          <a:schemeClr val="tx1"/>
                        </a:solidFill>
                      </a:endParaRPr>
                    </a:p>
                  </a:txBody>
                  <a:tcPr/>
                </a:tc>
                <a:extLst>
                  <a:ext uri="{0D108BD9-81ED-4DB2-BD59-A6C34878D82A}">
                    <a16:rowId xmlns:a16="http://schemas.microsoft.com/office/drawing/2014/main" val="10005"/>
                  </a:ext>
                </a:extLst>
              </a:tr>
              <a:tr h="370840">
                <a:tc>
                  <a:txBody>
                    <a:bodyPr/>
                    <a:lstStyle/>
                    <a:p>
                      <a:pPr marL="0" algn="l" defTabSz="914400" rtl="0" eaLnBrk="1" latinLnBrk="0" hangingPunct="1"/>
                      <a:r>
                        <a:rPr lang="en-GB" sz="1400" kern="1200" dirty="0" smtClean="0">
                          <a:solidFill>
                            <a:schemeClr val="tx1"/>
                          </a:solidFill>
                          <a:latin typeface="+mn-lt"/>
                          <a:ea typeface="+mn-ea"/>
                          <a:cs typeface="+mn-cs"/>
                        </a:rPr>
                        <a:t>20160201</a:t>
                      </a:r>
                      <a:endParaRPr lang="en-US" sz="1400" kern="1200" dirty="0">
                        <a:solidFill>
                          <a:schemeClr val="tx1"/>
                        </a:solidFill>
                        <a:latin typeface="+mn-lt"/>
                        <a:ea typeface="+mn-ea"/>
                        <a:cs typeface="+mn-cs"/>
                      </a:endParaRPr>
                    </a:p>
                  </a:txBody>
                  <a:tcPr/>
                </a:tc>
                <a:tc>
                  <a:txBody>
                    <a:bodyPr/>
                    <a:lstStyle/>
                    <a:p>
                      <a:pPr marL="0" algn="l" defTabSz="914400" rtl="0" eaLnBrk="1" latinLnBrk="0" hangingPunct="1"/>
                      <a:r>
                        <a:rPr lang="en-GB" sz="1400" kern="1200" dirty="0" smtClean="0">
                          <a:solidFill>
                            <a:schemeClr val="tx1"/>
                          </a:solidFill>
                          <a:latin typeface="+mn-lt"/>
                          <a:ea typeface="+mn-ea"/>
                          <a:cs typeface="+mn-cs"/>
                        </a:rPr>
                        <a:t>89</a:t>
                      </a:r>
                      <a:endParaRPr lang="en-US" sz="1400" kern="1200" dirty="0">
                        <a:solidFill>
                          <a:schemeClr val="tx1"/>
                        </a:solidFill>
                        <a:latin typeface="+mn-lt"/>
                        <a:ea typeface="+mn-ea"/>
                        <a:cs typeface="+mn-cs"/>
                      </a:endParaRPr>
                    </a:p>
                  </a:txBody>
                  <a:tcPr/>
                </a:tc>
                <a:tc>
                  <a:txBody>
                    <a:bodyPr/>
                    <a:lstStyle/>
                    <a:p>
                      <a:r>
                        <a:rPr lang="en-GB" sz="1400" dirty="0" smtClean="0">
                          <a:solidFill>
                            <a:schemeClr val="tx1"/>
                          </a:solidFill>
                        </a:rPr>
                        <a:t>6</a:t>
                      </a:r>
                      <a:endParaRPr lang="en-US" sz="1400" dirty="0">
                        <a:solidFill>
                          <a:schemeClr val="tx1"/>
                        </a:solidFill>
                      </a:endParaRPr>
                    </a:p>
                  </a:txBody>
                  <a:tcPr/>
                </a:tc>
                <a:tc>
                  <a:txBody>
                    <a:bodyPr/>
                    <a:lstStyle/>
                    <a:p>
                      <a:r>
                        <a:rPr lang="en-GB" sz="1400" dirty="0" smtClean="0">
                          <a:solidFill>
                            <a:schemeClr val="tx1"/>
                          </a:solidFill>
                        </a:rPr>
                        <a:t>2125</a:t>
                      </a:r>
                      <a:endParaRPr lang="en-US" sz="1400" dirty="0">
                        <a:solidFill>
                          <a:schemeClr val="tx1"/>
                        </a:solidFill>
                      </a:endParaRPr>
                    </a:p>
                  </a:txBody>
                  <a:tcPr/>
                </a:tc>
                <a:tc>
                  <a:txBody>
                    <a:bodyPr/>
                    <a:lstStyle/>
                    <a:p>
                      <a:r>
                        <a:rPr lang="en-GB" sz="1400" dirty="0" smtClean="0">
                          <a:solidFill>
                            <a:schemeClr val="tx1"/>
                          </a:solidFill>
                        </a:rPr>
                        <a:t>1</a:t>
                      </a:r>
                      <a:endParaRPr lang="en-US" sz="1400" dirty="0">
                        <a:solidFill>
                          <a:schemeClr val="tx1"/>
                        </a:solidFill>
                      </a:endParaRPr>
                    </a:p>
                  </a:txBody>
                  <a:tcPr/>
                </a:tc>
                <a:tc>
                  <a:txBody>
                    <a:bodyPr/>
                    <a:lstStyle/>
                    <a:p>
                      <a:r>
                        <a:rPr lang="en-GB" sz="1400" dirty="0" smtClean="0">
                          <a:solidFill>
                            <a:schemeClr val="tx1"/>
                          </a:solidFill>
                        </a:rPr>
                        <a:t>45.00</a:t>
                      </a:r>
                      <a:endParaRPr lang="en-US" sz="1400" dirty="0">
                        <a:solidFill>
                          <a:schemeClr val="tx1"/>
                        </a:solidFill>
                      </a:endParaRPr>
                    </a:p>
                  </a:txBody>
                  <a:tcPr/>
                </a:tc>
                <a:tc>
                  <a:txBody>
                    <a:bodyPr/>
                    <a:lstStyle/>
                    <a:p>
                      <a:r>
                        <a:rPr lang="en-GB" sz="1400" dirty="0" smtClean="0">
                          <a:solidFill>
                            <a:schemeClr val="tx1"/>
                          </a:solidFill>
                        </a:rPr>
                        <a:t>76.99</a:t>
                      </a:r>
                      <a:endParaRPr lang="en-US" sz="1400" dirty="0">
                        <a:solidFill>
                          <a:schemeClr val="tx1"/>
                        </a:solidFill>
                      </a:endParaRPr>
                    </a:p>
                  </a:txBody>
                  <a:tcPr/>
                </a:tc>
                <a:extLst>
                  <a:ext uri="{0D108BD9-81ED-4DB2-BD59-A6C34878D82A}">
                    <a16:rowId xmlns:a16="http://schemas.microsoft.com/office/drawing/2014/main" val="10006"/>
                  </a:ext>
                </a:extLst>
              </a:tr>
            </a:tbl>
          </a:graphicData>
        </a:graphic>
      </p:graphicFrame>
      <p:grpSp>
        <p:nvGrpSpPr>
          <p:cNvPr id="5" name="Group 4" descr="The slide shows a partition scheme consisting of partitions for February 2016, January 2016, 2015, 2014, and Pre-2014. The partition scheme also includes an empty partition at each end.&#10;&#10;" title="Partition Scheme"/>
          <p:cNvGrpSpPr/>
          <p:nvPr/>
        </p:nvGrpSpPr>
        <p:grpSpPr>
          <a:xfrm>
            <a:off x="312778" y="4545932"/>
            <a:ext cx="8491572" cy="914400"/>
            <a:chOff x="312778" y="4545932"/>
            <a:chExt cx="8491572" cy="914400"/>
          </a:xfrm>
        </p:grpSpPr>
        <p:sp>
          <p:nvSpPr>
            <p:cNvPr id="6" name="Rectangle 5"/>
            <p:cNvSpPr/>
            <p:nvPr/>
          </p:nvSpPr>
          <p:spPr bwMode="auto">
            <a:xfrm>
              <a:off x="3013124" y="4545932"/>
              <a:ext cx="1636304" cy="914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sz="1600" b="0" dirty="0">
                  <a:solidFill>
                    <a:srgbClr val="000000"/>
                  </a:solidFill>
                  <a:latin typeface="Verdana" pitchFamily="34" charset="0"/>
                </a:rPr>
                <a:t>2014</a:t>
              </a:r>
              <a:endParaRPr lang="en-US" sz="1600" b="0" dirty="0">
                <a:solidFill>
                  <a:srgbClr val="000000"/>
                </a:solidFill>
                <a:latin typeface="Verdana" pitchFamily="34" charset="0"/>
              </a:endParaRPr>
            </a:p>
          </p:txBody>
        </p:sp>
        <p:sp>
          <p:nvSpPr>
            <p:cNvPr id="7" name="Rectangle 6"/>
            <p:cNvSpPr/>
            <p:nvPr/>
          </p:nvSpPr>
          <p:spPr bwMode="auto">
            <a:xfrm>
              <a:off x="4649428" y="4545932"/>
              <a:ext cx="1836829" cy="914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sz="1600" b="0" dirty="0">
                  <a:solidFill>
                    <a:srgbClr val="000000"/>
                  </a:solidFill>
                  <a:latin typeface="Verdana" pitchFamily="34" charset="0"/>
                </a:rPr>
                <a:t>2015</a:t>
              </a:r>
              <a:endParaRPr lang="en-US" sz="1600" b="0" dirty="0">
                <a:solidFill>
                  <a:srgbClr val="000000"/>
                </a:solidFill>
                <a:latin typeface="Verdana" pitchFamily="34" charset="0"/>
              </a:endParaRPr>
            </a:p>
          </p:txBody>
        </p:sp>
        <p:sp>
          <p:nvSpPr>
            <p:cNvPr id="8" name="Rectangle 7"/>
            <p:cNvSpPr/>
            <p:nvPr/>
          </p:nvSpPr>
          <p:spPr bwMode="auto">
            <a:xfrm>
              <a:off x="6486257" y="4545932"/>
              <a:ext cx="962525" cy="914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sz="1600" b="0" dirty="0">
                  <a:solidFill>
                    <a:srgbClr val="000000"/>
                  </a:solidFill>
                  <a:latin typeface="Verdana" pitchFamily="34" charset="0"/>
                </a:rPr>
                <a:t>Jan</a:t>
              </a:r>
            </a:p>
            <a:p>
              <a:pPr lvl="0" algn="ctr" eaLnBrk="0" hangingPunct="0"/>
              <a:r>
                <a:rPr lang="en-GB" sz="1600" b="0" dirty="0">
                  <a:solidFill>
                    <a:srgbClr val="000000"/>
                  </a:solidFill>
                  <a:latin typeface="Verdana" pitchFamily="34" charset="0"/>
                </a:rPr>
                <a:t>2016</a:t>
              </a:r>
              <a:endParaRPr lang="en-US" sz="1600" b="0" dirty="0">
                <a:solidFill>
                  <a:srgbClr val="000000"/>
                </a:solidFill>
                <a:latin typeface="Verdana" pitchFamily="34" charset="0"/>
              </a:endParaRPr>
            </a:p>
          </p:txBody>
        </p:sp>
        <p:sp>
          <p:nvSpPr>
            <p:cNvPr id="9" name="Rectangle 8"/>
            <p:cNvSpPr/>
            <p:nvPr/>
          </p:nvSpPr>
          <p:spPr bwMode="auto">
            <a:xfrm>
              <a:off x="8355172" y="4545932"/>
              <a:ext cx="449178" cy="914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sz="1600" b="0" dirty="0">
                <a:solidFill>
                  <a:srgbClr val="000000"/>
                </a:solidFill>
                <a:latin typeface="Verdana" pitchFamily="34" charset="0"/>
              </a:endParaRPr>
            </a:p>
          </p:txBody>
        </p:sp>
        <p:sp>
          <p:nvSpPr>
            <p:cNvPr id="10" name="Rectangle 9"/>
            <p:cNvSpPr/>
            <p:nvPr/>
          </p:nvSpPr>
          <p:spPr bwMode="auto">
            <a:xfrm>
              <a:off x="7448782" y="4545932"/>
              <a:ext cx="898376" cy="914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sz="1600" b="0" dirty="0">
                  <a:solidFill>
                    <a:srgbClr val="000000"/>
                  </a:solidFill>
                  <a:latin typeface="Verdana" pitchFamily="34" charset="0"/>
                </a:rPr>
                <a:t>Feb</a:t>
              </a:r>
            </a:p>
            <a:p>
              <a:pPr lvl="0" algn="ctr" eaLnBrk="0" hangingPunct="0"/>
              <a:r>
                <a:rPr lang="en-GB" sz="1600" b="0" dirty="0">
                  <a:solidFill>
                    <a:srgbClr val="000000"/>
                  </a:solidFill>
                  <a:latin typeface="Verdana" pitchFamily="34" charset="0"/>
                </a:rPr>
                <a:t>2016</a:t>
              </a:r>
              <a:endParaRPr lang="en-US" sz="1600" b="0" dirty="0">
                <a:solidFill>
                  <a:srgbClr val="000000"/>
                </a:solidFill>
                <a:latin typeface="Verdana" pitchFamily="34" charset="0"/>
              </a:endParaRPr>
            </a:p>
          </p:txBody>
        </p:sp>
        <p:sp>
          <p:nvSpPr>
            <p:cNvPr id="11" name="Rectangle 10"/>
            <p:cNvSpPr/>
            <p:nvPr/>
          </p:nvSpPr>
          <p:spPr bwMode="auto">
            <a:xfrm>
              <a:off x="312778" y="4545932"/>
              <a:ext cx="449178" cy="914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endParaRPr lang="en-US" sz="1600" b="0" dirty="0">
                <a:solidFill>
                  <a:srgbClr val="000000"/>
                </a:solidFill>
                <a:latin typeface="Verdana" pitchFamily="34" charset="0"/>
              </a:endParaRPr>
            </a:p>
          </p:txBody>
        </p:sp>
        <p:sp>
          <p:nvSpPr>
            <p:cNvPr id="12" name="Rectangle 11"/>
            <p:cNvSpPr/>
            <p:nvPr/>
          </p:nvSpPr>
          <p:spPr bwMode="auto">
            <a:xfrm>
              <a:off x="761975" y="4545932"/>
              <a:ext cx="2251149" cy="914400"/>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square" lIns="182880" tIns="45720" rIns="182880" bIns="45720" numCol="1" rtlCol="0" anchor="ctr" anchorCtr="0" compatLnSpc="1">
              <a:prstTxWarp prst="textNoShape">
                <a:avLst/>
              </a:prstTxWarp>
            </a:bodyPr>
            <a:lstStyle/>
            <a:p>
              <a:pPr lvl="0" algn="ctr" eaLnBrk="0" hangingPunct="0"/>
              <a:r>
                <a:rPr lang="en-GB" sz="1600" b="0" dirty="0">
                  <a:solidFill>
                    <a:srgbClr val="000000"/>
                  </a:solidFill>
                  <a:latin typeface="Verdana" pitchFamily="34" charset="0"/>
                </a:rPr>
                <a:t>Pre-2014</a:t>
              </a:r>
              <a:endParaRPr lang="en-US" sz="1600" b="0" dirty="0">
                <a:solidFill>
                  <a:srgbClr val="000000"/>
                </a:solidFill>
                <a:latin typeface="Verdana" pitchFamily="34" charset="0"/>
              </a:endParaRPr>
            </a:p>
          </p:txBody>
        </p:sp>
      </p:grpSp>
      <p:sp>
        <p:nvSpPr>
          <p:cNvPr id="13" name="TextBox 12"/>
          <p:cNvSpPr txBox="1"/>
          <p:nvPr/>
        </p:nvSpPr>
        <p:spPr>
          <a:xfrm>
            <a:off x="312778" y="5678638"/>
            <a:ext cx="8491572" cy="369332"/>
          </a:xfrm>
          <a:prstGeom prst="rect">
            <a:avLst/>
          </a:prstGeom>
          <a:noFill/>
        </p:spPr>
        <p:txBody>
          <a:bodyPr wrap="square" rtlCol="0">
            <a:spAutoFit/>
          </a:bodyPr>
          <a:lstStyle/>
          <a:p>
            <a:pPr lvl="0"/>
            <a:r>
              <a:rPr lang="en-US" b="0" dirty="0">
                <a:solidFill>
                  <a:srgbClr val="000000"/>
                </a:solidFill>
                <a:latin typeface="Segoe UI" panose="020B0502040204020203" pitchFamily="34" charset="0"/>
                <a:cs typeface="Segoe UI" panose="020B0502040204020203" pitchFamily="34" charset="0"/>
              </a:rPr>
              <a:t>A partition scheme, grouping older records by year and current records by month.</a:t>
            </a:r>
          </a:p>
        </p:txBody>
      </p:sp>
    </p:spTree>
    <p:custDataLst>
      <p:tags r:id="rId1"/>
    </p:custDataLst>
    <p:extLst>
      <p:ext uri="{BB962C8B-B14F-4D97-AF65-F5344CB8AC3E}">
        <p14:creationId xmlns:p14="http://schemas.microsoft.com/office/powerpoint/2010/main" val="35477843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26d9349e-1012-4357-b70f-7296a58a66d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Partitioning a Fact Table</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Create a partitioned table</a:t>
            </a:r>
          </a:p>
          <a:p>
            <a:pPr lvl="0"/>
            <a:r>
              <a:rPr lang="en-GB" b="0" kern="0" dirty="0">
                <a:solidFill>
                  <a:srgbClr val="000000"/>
                </a:solidFill>
              </a:rPr>
              <a:t>View partition metadata</a:t>
            </a:r>
          </a:p>
          <a:p>
            <a:pPr lvl="0"/>
            <a:r>
              <a:rPr lang="en-GB" b="0" kern="0" dirty="0">
                <a:solidFill>
                  <a:srgbClr val="000000"/>
                </a:solidFill>
              </a:rPr>
              <a:t>Split a partition</a:t>
            </a:r>
          </a:p>
          <a:p>
            <a:pPr lvl="0"/>
            <a:r>
              <a:rPr lang="en-GB" b="0" kern="0" dirty="0">
                <a:solidFill>
                  <a:srgbClr val="000000"/>
                </a:solidFill>
              </a:rPr>
              <a:t>Merge partitions</a:t>
            </a:r>
            <a:endParaRPr lang="en-US" b="0" kern="0" dirty="0">
              <a:solidFill>
                <a:srgbClr val="000000"/>
              </a:solidFill>
            </a:endParaRPr>
          </a:p>
        </p:txBody>
      </p:sp>
    </p:spTree>
    <p:custDataLst>
      <p:tags r:id="rId1"/>
    </p:custDataLst>
    <p:extLst>
      <p:ext uri="{BB962C8B-B14F-4D97-AF65-F5344CB8AC3E}">
        <p14:creationId xmlns:p14="http://schemas.microsoft.com/office/powerpoint/2010/main" val="14381048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8762676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name="de3c826a-159c-456d-a9a4-ebb12a47d08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Considerations for Indexes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Dimension table indexes</a:t>
            </a:r>
          </a:p>
          <a:p>
            <a:pPr lvl="1"/>
            <a:r>
              <a:rPr lang="en-GB" b="0" kern="0" dirty="0">
                <a:solidFill>
                  <a:srgbClr val="000000"/>
                </a:solidFill>
              </a:rPr>
              <a:t>Clustered index on surrogate key column</a:t>
            </a:r>
          </a:p>
          <a:p>
            <a:pPr lvl="1"/>
            <a:r>
              <a:rPr lang="en-GB" b="0" kern="0" dirty="0">
                <a:solidFill>
                  <a:srgbClr val="000000"/>
                </a:solidFill>
              </a:rPr>
              <a:t>Nonclustered index on business key and SCD columns</a:t>
            </a:r>
          </a:p>
          <a:p>
            <a:pPr lvl="1"/>
            <a:r>
              <a:rPr lang="en-GB" b="0" kern="0" dirty="0">
                <a:solidFill>
                  <a:srgbClr val="000000"/>
                </a:solidFill>
              </a:rPr>
              <a:t>Nonclustered indexes on frequently searched columns</a:t>
            </a:r>
          </a:p>
          <a:p>
            <a:pPr lvl="0"/>
            <a:r>
              <a:rPr lang="en-GB" b="0" kern="0" dirty="0">
                <a:solidFill>
                  <a:srgbClr val="000000"/>
                </a:solidFill>
              </a:rPr>
              <a:t>Fact table indexes</a:t>
            </a:r>
          </a:p>
          <a:p>
            <a:pPr lvl="1"/>
            <a:r>
              <a:rPr lang="en-GB" b="0" kern="0" dirty="0">
                <a:solidFill>
                  <a:srgbClr val="000000"/>
                </a:solidFill>
              </a:rPr>
              <a:t>Clustered index on most commonly searched date key</a:t>
            </a:r>
          </a:p>
          <a:p>
            <a:pPr lvl="1"/>
            <a:r>
              <a:rPr lang="en-GB" b="0" kern="0" dirty="0">
                <a:solidFill>
                  <a:srgbClr val="000000"/>
                </a:solidFill>
              </a:rPr>
              <a:t>Nonclustered indexes on other dimension keys</a:t>
            </a:r>
          </a:p>
          <a:p>
            <a:pPr marL="684212" lvl="2" indent="0">
              <a:buNone/>
            </a:pPr>
            <a:r>
              <a:rPr lang="en-GB" b="0" kern="0" dirty="0">
                <a:solidFill>
                  <a:srgbClr val="000000"/>
                </a:solidFill>
              </a:rPr>
              <a:t>Or</a:t>
            </a:r>
          </a:p>
          <a:p>
            <a:pPr lvl="1"/>
            <a:r>
              <a:rPr lang="en-GB" b="0" kern="0" dirty="0">
                <a:solidFill>
                  <a:srgbClr val="000000"/>
                </a:solidFill>
              </a:rPr>
              <a:t>Columnstore index on all columns</a:t>
            </a:r>
          </a:p>
          <a:p>
            <a:pPr lvl="1"/>
            <a:r>
              <a:rPr lang="en-GB" b="0" kern="0" dirty="0">
                <a:solidFill>
                  <a:srgbClr val="000000"/>
                </a:solidFill>
              </a:rPr>
              <a:t>Composite index key comprises up to 16 columns</a:t>
            </a:r>
            <a:endParaRPr lang="en-US"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291184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2ea5ce5d-0a45-43c6-9837-55b66a4745e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Creating Indexes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Create an index on a dimension table</a:t>
            </a:r>
          </a:p>
          <a:p>
            <a:pPr lvl="0"/>
            <a:r>
              <a:rPr lang="en-GB" b="0" kern="0" dirty="0">
                <a:solidFill>
                  <a:srgbClr val="000000"/>
                </a:solidFill>
              </a:rPr>
              <a:t>View index usage and execution statistics</a:t>
            </a:r>
          </a:p>
          <a:p>
            <a:pPr lvl="0"/>
            <a:r>
              <a:rPr lang="en-GB" b="0" kern="0" dirty="0">
                <a:solidFill>
                  <a:srgbClr val="000000"/>
                </a:solidFill>
              </a:rPr>
              <a:t>Create an index on a fact table</a:t>
            </a:r>
          </a:p>
          <a:p>
            <a:pPr lvl="0"/>
            <a:r>
              <a:rPr lang="en-GB" b="0" kern="0" dirty="0">
                <a:solidFill>
                  <a:srgbClr val="000000"/>
                </a:solidFill>
              </a:rPr>
              <a:t>Create a columnstore index</a:t>
            </a:r>
            <a:endParaRPr lang="en-US"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7801029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Data Warehouse Design Overview</a:t>
            </a:r>
            <a:endParaRPr lang="en-GB" dirty="0"/>
          </a:p>
        </p:txBody>
      </p:sp>
      <p:sp>
        <p:nvSpPr>
          <p:cNvPr id="3" name="Text Placeholder 2"/>
          <p:cNvSpPr>
            <a:spLocks noGrp="1"/>
          </p:cNvSpPr>
          <p:nvPr>
            <p:ph type="body" idx="1"/>
          </p:nvPr>
        </p:nvSpPr>
        <p:spPr/>
        <p:txBody>
          <a:bodyPr/>
          <a:lstStyle/>
          <a:p>
            <a:r>
              <a:rPr lang="en-GB" dirty="0" smtClean="0"/>
              <a:t>The Dimensional Model
The Data Warehouse Design Process
Dimensional Modeling
Documenting Dimensional Models</a:t>
            </a:r>
            <a:endParaRPr lang="en-GB" dirty="0"/>
          </a:p>
        </p:txBody>
      </p:sp>
    </p:spTree>
    <p:custDataLst>
      <p:tags r:id="rId1"/>
    </p:custDataLst>
    <p:extLst>
      <p:ext uri="{BB962C8B-B14F-4D97-AF65-F5344CB8AC3E}">
        <p14:creationId xmlns:p14="http://schemas.microsoft.com/office/powerpoint/2010/main" val="4615868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8296963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3196731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name="995afd3c-fed2-4163-b82e-aa7932d62a9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Managing Many-to-Many Relationships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dirty="0">
                <a:solidFill>
                  <a:srgbClr val="000000"/>
                </a:solidFill>
              </a:rPr>
              <a:t>Data warehouse relationships are usually one-to-many, with one row in the dimension table related to many rows in the fact table</a:t>
            </a:r>
          </a:p>
          <a:p>
            <a:pPr lvl="0"/>
            <a:r>
              <a:rPr lang="en-US" sz="2400" b="0" kern="0" dirty="0">
                <a:solidFill>
                  <a:srgbClr val="000000"/>
                </a:solidFill>
              </a:rPr>
              <a:t>Known as multivalued dimensions</a:t>
            </a:r>
          </a:p>
          <a:p>
            <a:pPr lvl="0"/>
            <a:r>
              <a:rPr lang="en-US" sz="2400" b="0" kern="0" dirty="0">
                <a:solidFill>
                  <a:srgbClr val="000000"/>
                </a:solidFill>
              </a:rPr>
              <a:t>Many-to-many relationships can arise, such as two salespeople working on the same sales order</a:t>
            </a:r>
          </a:p>
          <a:p>
            <a:pPr lvl="0"/>
            <a:r>
              <a:rPr lang="en-US" sz="2400" b="0" kern="0" dirty="0">
                <a:solidFill>
                  <a:srgbClr val="000000"/>
                </a:solidFill>
              </a:rPr>
              <a:t>A number of solutions are available:</a:t>
            </a:r>
          </a:p>
          <a:p>
            <a:pPr lvl="1"/>
            <a:r>
              <a:rPr lang="en-US" sz="2000" b="0" kern="0" dirty="0">
                <a:solidFill>
                  <a:srgbClr val="000000"/>
                </a:solidFill>
              </a:rPr>
              <a:t>Add a bridge table between the fact and dimension tables</a:t>
            </a:r>
          </a:p>
          <a:p>
            <a:pPr lvl="1"/>
            <a:r>
              <a:rPr lang="en-US" sz="2000" b="0" kern="0" dirty="0">
                <a:solidFill>
                  <a:srgbClr val="000000"/>
                </a:solidFill>
              </a:rPr>
              <a:t>Elect one of the values to be the primary value</a:t>
            </a:r>
          </a:p>
          <a:p>
            <a:pPr lvl="1"/>
            <a:r>
              <a:rPr lang="en-US" sz="2000" b="0" kern="0" dirty="0">
                <a:solidFill>
                  <a:srgbClr val="000000"/>
                </a:solidFill>
              </a:rPr>
              <a:t>Include multiple named attributes in the dimension</a:t>
            </a:r>
          </a:p>
          <a:p>
            <a:pPr lvl="1"/>
            <a:r>
              <a:rPr lang="en-US" sz="2000" b="0" kern="0" dirty="0">
                <a:solidFill>
                  <a:srgbClr val="000000"/>
                </a:solidFill>
              </a:rPr>
              <a:t>Change the grain of the table to allow multiple rows for a fact</a:t>
            </a:r>
          </a:p>
          <a:p>
            <a:pPr lvl="1"/>
            <a:r>
              <a:rPr lang="en-US" sz="2000" b="0" kern="0" dirty="0">
                <a:solidFill>
                  <a:srgbClr val="000000"/>
                </a:solidFill>
              </a:rPr>
              <a:t>Concatenate multiple values into one, and split during querying</a:t>
            </a:r>
          </a:p>
        </p:txBody>
      </p:sp>
    </p:spTree>
    <p:custDataLst>
      <p:tags r:id="rId1"/>
    </p:custDataLst>
    <p:extLst>
      <p:ext uri="{BB962C8B-B14F-4D97-AF65-F5344CB8AC3E}">
        <p14:creationId xmlns:p14="http://schemas.microsoft.com/office/powerpoint/2010/main" val="1313916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a287ba77-a18e-471b-8d03-098a29640cc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Data Compression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GB" b="0" kern="0" dirty="0">
                <a:solidFill>
                  <a:srgbClr val="000000"/>
                </a:solidFill>
              </a:rPr>
              <a:t>Apply page compression on all dimension tables, indexes, and fact table partitions</a:t>
            </a:r>
          </a:p>
          <a:p>
            <a:pPr lvl="0"/>
            <a:r>
              <a:rPr lang="en-GB" b="0" kern="0" dirty="0">
                <a:solidFill>
                  <a:srgbClr val="000000"/>
                </a:solidFill>
              </a:rPr>
              <a:t>If performance becomes CPU-bound, fall back to row compression on the most queried partitions</a:t>
            </a:r>
            <a:endParaRPr lang="en-US" b="0" kern="0" dirty="0">
              <a:solidFill>
                <a:srgbClr val="000000"/>
              </a:solidFill>
            </a:endParaRP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3568690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7557d85d-47b5-4a9f-8adb-af5da8b281c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Implementing Data Compression</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GB" b="0" kern="0" dirty="0">
                <a:solidFill>
                  <a:srgbClr val="000000"/>
                </a:solidFill>
              </a:rPr>
              <a:t>In this demonstration, you will see how to:</a:t>
            </a:r>
          </a:p>
          <a:p>
            <a:pPr lvl="0"/>
            <a:r>
              <a:rPr lang="en-GB" b="0" kern="0" dirty="0">
                <a:solidFill>
                  <a:srgbClr val="000000"/>
                </a:solidFill>
              </a:rPr>
              <a:t>Create uncompressed tables</a:t>
            </a:r>
            <a:r>
              <a:rPr lang="en-US" b="0" kern="0" dirty="0">
                <a:solidFill>
                  <a:srgbClr val="000000"/>
                </a:solidFill>
              </a:rPr>
              <a:t> and indexes</a:t>
            </a:r>
          </a:p>
          <a:p>
            <a:pPr lvl="0"/>
            <a:r>
              <a:rPr lang="en-GB" b="0" kern="0" dirty="0">
                <a:solidFill>
                  <a:srgbClr val="000000"/>
                </a:solidFill>
              </a:rPr>
              <a:t>Estimate compression savings</a:t>
            </a:r>
          </a:p>
          <a:p>
            <a:pPr lvl="0"/>
            <a:r>
              <a:rPr lang="en-GB" b="0" kern="0" dirty="0">
                <a:solidFill>
                  <a:srgbClr val="000000"/>
                </a:solidFill>
              </a:rPr>
              <a:t>Create compressed tables and indexes</a:t>
            </a:r>
          </a:p>
          <a:p>
            <a:pPr lvl="0"/>
            <a:r>
              <a:rPr lang="en-GB" b="0" kern="0" dirty="0">
                <a:solidFill>
                  <a:srgbClr val="000000"/>
                </a:solidFill>
              </a:rPr>
              <a:t>Compare query performance</a:t>
            </a:r>
          </a:p>
          <a:p>
            <a:pPr lvl="0"/>
            <a:endParaRPr lang="en-US" b="0" kern="0" dirty="0">
              <a:solidFill>
                <a:srgbClr val="000000"/>
              </a:solidFill>
            </a:endParaRPr>
          </a:p>
        </p:txBody>
      </p:sp>
    </p:spTree>
    <p:custDataLst>
      <p:tags r:id="rId1"/>
    </p:custDataLst>
    <p:extLst>
      <p:ext uri="{BB962C8B-B14F-4D97-AF65-F5344CB8AC3E}">
        <p14:creationId xmlns:p14="http://schemas.microsoft.com/office/powerpoint/2010/main" val="24885463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16962016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name="c08ac55c-d076-4f45-bcf3-02bc50c255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Views to Abstract Base Tables</a:t>
            </a:r>
            <a:endParaRPr lang="en-GB" dirty="0"/>
          </a:p>
        </p:txBody>
      </p:sp>
      <p:sp>
        <p:nvSpPr>
          <p:cNvPr id="4" name="Rectangle 3"/>
          <p:cNvSpPr/>
          <p:nvPr/>
        </p:nvSpPr>
        <p:spPr>
          <a:xfrm>
            <a:off x="961697" y="1559961"/>
            <a:ext cx="7236373" cy="4062651"/>
          </a:xfrm>
          <a:prstGeom prst="rect">
            <a:avLst/>
          </a:prstGeom>
        </p:spPr>
        <p:txBody>
          <a:bodyPr wrap="square">
            <a:spAutoFit/>
          </a:bodyPr>
          <a:lstStyle/>
          <a:p>
            <a:pPr lvl="0"/>
            <a:r>
              <a:rPr lang="en-US" sz="2000" b="0" dirty="0">
                <a:solidFill>
                  <a:srgbClr val="000000"/>
                </a:solidFill>
                <a:latin typeface="Segoe UI" panose="020B0502040204020203" pitchFamily="34" charset="0"/>
                <a:cs typeface="Segoe UI" panose="020B0502040204020203" pitchFamily="34" charset="0"/>
              </a:rPr>
              <a:t>CREATE VIEW dw_views.SalesOrder</a:t>
            </a:r>
          </a:p>
          <a:p>
            <a:pPr lvl="0"/>
            <a:r>
              <a:rPr lang="en-US" sz="2000" b="0" dirty="0">
                <a:solidFill>
                  <a:srgbClr val="000000"/>
                </a:solidFill>
                <a:latin typeface="Segoe UI" panose="020B0502040204020203" pitchFamily="34" charset="0"/>
                <a:cs typeface="Segoe UI" panose="020B0502040204020203" pitchFamily="34" charset="0"/>
              </a:rPr>
              <a:t>WITH SCHEMABINDING</a:t>
            </a:r>
          </a:p>
          <a:p>
            <a:pPr lvl="0"/>
            <a:r>
              <a:rPr lang="en-US" sz="2000" b="0" dirty="0">
                <a:solidFill>
                  <a:srgbClr val="000000"/>
                </a:solidFill>
                <a:latin typeface="Segoe UI" panose="020B0502040204020203" pitchFamily="34" charset="0"/>
                <a:cs typeface="Segoe UI" panose="020B0502040204020203" pitchFamily="34" charset="0"/>
              </a:rPr>
              <a:t>AS</a:t>
            </a:r>
          </a:p>
          <a:p>
            <a:pPr lvl="0"/>
            <a:r>
              <a:rPr lang="en-US" sz="2000" b="0" dirty="0">
                <a:solidFill>
                  <a:srgbClr val="000000"/>
                </a:solidFill>
                <a:latin typeface="Segoe UI" panose="020B0502040204020203" pitchFamily="34" charset="0"/>
                <a:cs typeface="Segoe UI" panose="020B0502040204020203" pitchFamily="34" charset="0"/>
              </a:rPr>
              <a:t>SELECT [OrderDateKey]</a:t>
            </a:r>
          </a:p>
          <a:p>
            <a:pPr lvl="0"/>
            <a:r>
              <a:rPr lang="en-US" sz="2000" b="0" dirty="0">
                <a:solidFill>
                  <a:srgbClr val="000000"/>
                </a:solidFill>
                <a:latin typeface="Segoe UI" panose="020B0502040204020203" pitchFamily="34" charset="0"/>
                <a:cs typeface="Segoe UI" panose="020B0502040204020203" pitchFamily="34" charset="0"/>
              </a:rPr>
              <a:t>      ,[ProductKey]</a:t>
            </a:r>
          </a:p>
          <a:p>
            <a:pPr lvl="0"/>
            <a:r>
              <a:rPr lang="en-US" sz="2000" b="0" dirty="0">
                <a:solidFill>
                  <a:srgbClr val="000000"/>
                </a:solidFill>
                <a:latin typeface="Segoe UI" panose="020B0502040204020203" pitchFamily="34" charset="0"/>
                <a:cs typeface="Segoe UI" panose="020B0502040204020203" pitchFamily="34" charset="0"/>
              </a:rPr>
              <a:t>      ,[ShipDateKey]</a:t>
            </a:r>
          </a:p>
          <a:p>
            <a:pPr lvl="0"/>
            <a:r>
              <a:rPr lang="en-US" sz="2000" b="0" dirty="0">
                <a:solidFill>
                  <a:srgbClr val="000000"/>
                </a:solidFill>
                <a:latin typeface="Segoe UI" panose="020B0502040204020203" pitchFamily="34" charset="0"/>
                <a:cs typeface="Segoe UI" panose="020B0502040204020203" pitchFamily="34" charset="0"/>
              </a:rPr>
              <a:t>      ,[CustomerKey]</a:t>
            </a:r>
          </a:p>
          <a:p>
            <a:pPr lvl="0"/>
            <a:r>
              <a:rPr lang="en-US" sz="2000" b="0" dirty="0">
                <a:solidFill>
                  <a:srgbClr val="000000"/>
                </a:solidFill>
                <a:latin typeface="Segoe UI" panose="020B0502040204020203" pitchFamily="34" charset="0"/>
                <a:cs typeface="Segoe UI" panose="020B0502040204020203" pitchFamily="34" charset="0"/>
              </a:rPr>
              <a:t>      ,[OrderNumber]</a:t>
            </a:r>
          </a:p>
          <a:p>
            <a:pPr lvl="0"/>
            <a:r>
              <a:rPr lang="en-US" sz="2000" b="0" dirty="0">
                <a:solidFill>
                  <a:srgbClr val="000000"/>
                </a:solidFill>
                <a:latin typeface="Segoe UI" panose="020B0502040204020203" pitchFamily="34" charset="0"/>
                <a:cs typeface="Segoe UI" panose="020B0502040204020203" pitchFamily="34" charset="0"/>
              </a:rPr>
              <a:t>      ,[OrderQuantity]</a:t>
            </a:r>
          </a:p>
          <a:p>
            <a:pPr lvl="0"/>
            <a:r>
              <a:rPr lang="en-US" sz="2000" b="0" dirty="0">
                <a:solidFill>
                  <a:srgbClr val="000000"/>
                </a:solidFill>
                <a:latin typeface="Segoe UI" panose="020B0502040204020203" pitchFamily="34" charset="0"/>
                <a:cs typeface="Segoe UI" panose="020B0502040204020203" pitchFamily="34" charset="0"/>
              </a:rPr>
              <a:t>      ,[UnitPrice]</a:t>
            </a:r>
          </a:p>
          <a:p>
            <a:pPr lvl="0"/>
            <a:r>
              <a:rPr lang="en-US" sz="2000" b="0" dirty="0">
                <a:solidFill>
                  <a:srgbClr val="000000"/>
                </a:solidFill>
                <a:latin typeface="Segoe UI" panose="020B0502040204020203" pitchFamily="34" charset="0"/>
                <a:cs typeface="Segoe UI" panose="020B0502040204020203" pitchFamily="34" charset="0"/>
              </a:rPr>
              <a:t>      ,[SalesAmount]</a:t>
            </a:r>
          </a:p>
          <a:p>
            <a:pPr lvl="0"/>
            <a:r>
              <a:rPr lang="en-US" sz="2000" b="0" dirty="0">
                <a:solidFill>
                  <a:srgbClr val="000000"/>
                </a:solidFill>
                <a:latin typeface="Segoe UI" panose="020B0502040204020203" pitchFamily="34" charset="0"/>
                <a:cs typeface="Segoe UI" panose="020B0502040204020203" pitchFamily="34" charset="0"/>
              </a:rPr>
              <a:t>FROM [dbo].[FactSalesOrder]</a:t>
            </a:r>
          </a:p>
          <a:p>
            <a:pPr lvl="0"/>
            <a:r>
              <a:rPr lang="en-US" sz="2000" b="0" dirty="0">
                <a:solidFill>
                  <a:srgbClr val="000000"/>
                </a:solidFill>
                <a:latin typeface="Segoe UI" panose="020B0502040204020203" pitchFamily="34" charset="0"/>
                <a:cs typeface="Segoe UI" panose="020B0502040204020203" pitchFamily="34" charset="0"/>
              </a:rPr>
              <a:t>WITH (NOLOCK)</a:t>
            </a:r>
          </a:p>
        </p:txBody>
      </p:sp>
    </p:spTree>
    <p:custDataLst>
      <p:tags r:id="rId1"/>
    </p:custDataLst>
    <p:extLst>
      <p:ext uri="{BB962C8B-B14F-4D97-AF65-F5344CB8AC3E}">
        <p14:creationId xmlns:p14="http://schemas.microsoft.com/office/powerpoint/2010/main" val="1411298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Implementing a Data Warehouse</a:t>
            </a:r>
            <a:endParaRPr lang="en-GB" dirty="0"/>
          </a:p>
        </p:txBody>
      </p:sp>
      <p:sp>
        <p:nvSpPr>
          <p:cNvPr id="3" name="Text Placeholder 2"/>
          <p:cNvSpPr>
            <a:spLocks noGrp="1"/>
          </p:cNvSpPr>
          <p:nvPr>
            <p:ph type="body" idx="1"/>
          </p:nvPr>
        </p:nvSpPr>
        <p:spPr/>
        <p:txBody>
          <a:bodyPr/>
          <a:lstStyle/>
          <a:p>
            <a:r>
              <a:rPr lang="en-GB" dirty="0" smtClean="0"/>
              <a:t>Exercise 1: Implementing a Star Schema
Exercise 2: Implementing a Snowflake Schema
Exercise 3: Implementing a Time Dimension Table</a:t>
            </a:r>
            <a:endParaRPr lang="en-GB" dirty="0"/>
          </a:p>
        </p:txBody>
      </p:sp>
      <p:sp>
        <p:nvSpPr>
          <p:cNvPr id="4" name="TextBox 3"/>
          <p:cNvSpPr txBox="1"/>
          <p:nvPr/>
        </p:nvSpPr>
        <p:spPr>
          <a:xfrm>
            <a:off x="458788" y="3745141"/>
            <a:ext cx="3383683"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4126141"/>
            <a:ext cx="6970050" cy="1384995"/>
          </a:xfrm>
          <a:prstGeom prst="rect">
            <a:avLst/>
          </a:prstGeom>
          <a:noFill/>
        </p:spPr>
        <p:txBody>
          <a:bodyPr vert="horz" wrap="none" rtlCol="0">
            <a:spAutoFit/>
          </a:bodyPr>
          <a:lstStyle/>
          <a:p>
            <a:r>
              <a:rPr lang="en-GB" sz="2800" b="0" dirty="0">
                <a:latin typeface="Segoe UI" panose="020B0502040204020203" pitchFamily="34" charset="0"/>
              </a:rPr>
              <a:t>Virtual machine: </a:t>
            </a:r>
            <a:r>
              <a:rPr lang="en-GB" sz="2800" dirty="0">
                <a:latin typeface="Segoe UI" panose="020B0502040204020203" pitchFamily="34" charset="0"/>
              </a:rPr>
              <a:t>20767C-MIA-SQL</a:t>
            </a:r>
            <a:endParaRPr lang="en-GB" sz="2800" b="0" dirty="0">
              <a:latin typeface="Segoe UI" panose="020B0502040204020203" pitchFamily="34" charset="0"/>
            </a:endParaRPr>
          </a:p>
          <a:p>
            <a:r>
              <a:rPr lang="en-GB" sz="2800" b="0" dirty="0">
                <a:latin typeface="Segoe UI" panose="020B0502040204020203" pitchFamily="34" charset="0"/>
              </a:rPr>
              <a:t>User name: </a:t>
            </a:r>
            <a:r>
              <a:rPr lang="en-GB" sz="2800" dirty="0">
                <a:latin typeface="Segoe UI" panose="020B0502040204020203" pitchFamily="34" charset="0"/>
              </a:rPr>
              <a:t>ADVENTUREWORKS\Student</a:t>
            </a:r>
            <a:endParaRPr lang="en-GB" sz="2800" b="0" dirty="0">
              <a:latin typeface="Segoe UI" panose="020B0502040204020203" pitchFamily="34" charset="0"/>
            </a:endParaRPr>
          </a:p>
          <a:p>
            <a:r>
              <a:rPr lang="en-GB" sz="2800" b="0" dirty="0">
                <a:latin typeface="Segoe UI" panose="020B0502040204020203" pitchFamily="34" charset="0"/>
              </a:rPr>
              <a:t>Password: </a:t>
            </a:r>
            <a:r>
              <a:rPr lang="en-GB" sz="2800" dirty="0">
                <a:latin typeface="Segoe UI" panose="020B0502040204020203" pitchFamily="34" charset="0"/>
              </a:rPr>
              <a:t>Pa55w.rd</a:t>
            </a:r>
          </a:p>
        </p:txBody>
      </p:sp>
      <p:sp>
        <p:nvSpPr>
          <p:cNvPr id="6" name="TextBox 5"/>
          <p:cNvSpPr txBox="1"/>
          <p:nvPr/>
        </p:nvSpPr>
        <p:spPr>
          <a:xfrm>
            <a:off x="458788" y="6163356"/>
            <a:ext cx="4856201" cy="523220"/>
          </a:xfrm>
          <a:prstGeom prst="rect">
            <a:avLst/>
          </a:prstGeom>
          <a:noFill/>
        </p:spPr>
        <p:txBody>
          <a:bodyPr vert="horz" wrap="none" rtlCol="0">
            <a:spAutoFit/>
          </a:bodyPr>
          <a:lstStyle/>
          <a:p>
            <a:r>
              <a:rPr lang="en-GB" sz="2800" dirty="0" smtClean="0">
                <a:latin typeface="Segoe UI" panose="020B0502040204020203" pitchFamily="34" charset="0"/>
              </a:rPr>
              <a:t>Estimated Time: 45 minutes</a:t>
            </a:r>
            <a:endParaRPr lang="en-GB" sz="280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36920075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dirty="0"/>
          </a:p>
        </p:txBody>
      </p:sp>
      <p:sp>
        <p:nvSpPr>
          <p:cNvPr id="3" name="Text Placeholder 2"/>
          <p:cNvSpPr>
            <a:spLocks noGrp="1"/>
          </p:cNvSpPr>
          <p:nvPr>
            <p:ph type="body" idx="1"/>
          </p:nvPr>
        </p:nvSpPr>
        <p:spPr/>
        <p:txBody>
          <a:bodyPr/>
          <a:lstStyle/>
          <a:p>
            <a:endParaRPr lang="en-GB" dirty="0"/>
          </a:p>
        </p:txBody>
      </p:sp>
    </p:spTree>
    <p:custDataLst>
      <p:tags r:id="rId1"/>
    </p:custDataLst>
    <p:extLst>
      <p:ext uri="{BB962C8B-B14F-4D97-AF65-F5344CB8AC3E}">
        <p14:creationId xmlns:p14="http://schemas.microsoft.com/office/powerpoint/2010/main" val="3058370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1815882"/>
          </a:xfrm>
          <a:prstGeom prst="rect">
            <a:avLst/>
          </a:prstGeom>
          <a:noFill/>
        </p:spPr>
        <p:txBody>
          <a:bodyPr vert="horz" wrap="square" rtlCol="0">
            <a:spAutoFit/>
          </a:bodyPr>
          <a:lstStyle/>
          <a:p>
            <a:pPr>
              <a:spcBef>
                <a:spcPts val="600"/>
              </a:spcBef>
            </a:pPr>
            <a:r>
              <a:rPr lang="en-GB" sz="2800" b="0" dirty="0">
                <a:latin typeface="Segoe UI" panose="020B0502040204020203" pitchFamily="34" charset="0"/>
                <a:ea typeface="Calibri" panose="020F0502020204030204" pitchFamily="34" charset="0"/>
                <a:cs typeface="Times New Roman" panose="02020603050405020304" pitchFamily="18" charset="0"/>
              </a:rPr>
              <a:t>You have gathered analytical and reporting requirements from stakeholders at Adventure Works Cycles. Now you must implement a data warehouse schema to support them.</a:t>
            </a:r>
            <a:endParaRPr lang="en-GB" sz="2800" b="0" dirty="0">
              <a:latin typeface="Segoe UI" panose="020B0502040204020203" pitchFamily="34" charset="0"/>
            </a:endParaRPr>
          </a:p>
        </p:txBody>
      </p:sp>
    </p:spTree>
    <p:custDataLst>
      <p:tags r:id="rId1"/>
    </p:custDataLst>
    <p:extLst>
      <p:ext uri="{BB962C8B-B14F-4D97-AF65-F5344CB8AC3E}">
        <p14:creationId xmlns:p14="http://schemas.microsoft.com/office/powerpoint/2010/main" val="2416990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Dimensional Model</a:t>
            </a:r>
            <a:endParaRPr lang="en-GB" dirty="0"/>
          </a:p>
        </p:txBody>
      </p:sp>
      <p:grpSp>
        <p:nvGrpSpPr>
          <p:cNvPr id="4" name="Group 3" descr="The slide shows a data warehouse design in which a fact table is related to several dimension tables in a star schema structure. One of the dimensions has been normalized into a snowflake structure to create an additional table. Refer to the next two diagrams for clearer distinction between the two structures.&#10;&#10;" title="Star and Snowflake Schemas"/>
          <p:cNvGrpSpPr/>
          <p:nvPr/>
        </p:nvGrpSpPr>
        <p:grpSpPr>
          <a:xfrm>
            <a:off x="53466" y="910004"/>
            <a:ext cx="8706797" cy="5775619"/>
            <a:chOff x="53466" y="910004"/>
            <a:chExt cx="8706797" cy="5775619"/>
          </a:xfrm>
        </p:grpSpPr>
        <p:sp>
          <p:nvSpPr>
            <p:cNvPr id="5" name="TextBox 4"/>
            <p:cNvSpPr txBox="1"/>
            <p:nvPr/>
          </p:nvSpPr>
          <p:spPr>
            <a:xfrm>
              <a:off x="53466" y="5731516"/>
              <a:ext cx="2340064" cy="954107"/>
            </a:xfrm>
            <a:prstGeom prst="rect">
              <a:avLst/>
            </a:prstGeom>
            <a:solidFill>
              <a:srgbClr val="FFFF00"/>
            </a:solidFill>
          </p:spPr>
          <p:txBody>
            <a:bodyPr wrap="square" rtlCol="0">
              <a:spAutoFit/>
            </a:bodyPr>
            <a:lstStyle/>
            <a:p>
              <a:pPr lvl="0" algn="ctr"/>
              <a:r>
                <a:rPr lang="en-GB" sz="2800" dirty="0">
                  <a:solidFill>
                    <a:srgbClr val="000000"/>
                  </a:solidFill>
                  <a:latin typeface="Segoe UI" panose="020B0502040204020203" pitchFamily="34" charset="0"/>
                  <a:cs typeface="Segoe UI" panose="020B0502040204020203" pitchFamily="34" charset="0"/>
                </a:rPr>
                <a:t>Snowflake schema</a:t>
              </a:r>
              <a:endParaRPr lang="en-US" sz="2800" dirty="0">
                <a:solidFill>
                  <a:srgbClr val="000000"/>
                </a:solidFill>
                <a:latin typeface="Segoe UI" panose="020B0502040204020203" pitchFamily="34" charset="0"/>
                <a:cs typeface="Segoe UI" panose="020B0502040204020203" pitchFamily="34" charset="0"/>
              </a:endParaRPr>
            </a:p>
          </p:txBody>
        </p:sp>
        <p:sp>
          <p:nvSpPr>
            <p:cNvPr id="6" name="TextBox 5"/>
            <p:cNvSpPr txBox="1"/>
            <p:nvPr/>
          </p:nvSpPr>
          <p:spPr>
            <a:xfrm>
              <a:off x="6572507" y="2525435"/>
              <a:ext cx="2121093"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7" name="TextBox 6"/>
            <p:cNvSpPr txBox="1"/>
            <p:nvPr/>
          </p:nvSpPr>
          <p:spPr>
            <a:xfrm>
              <a:off x="6966534" y="2925544"/>
              <a:ext cx="1296573"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8" name="Rectangle 7"/>
            <p:cNvSpPr/>
            <p:nvPr/>
          </p:nvSpPr>
          <p:spPr bwMode="auto">
            <a:xfrm>
              <a:off x="6505035" y="2453695"/>
              <a:ext cx="225522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nvGrpSpPr>
            <p:cNvPr id="9" name="Group 8"/>
            <p:cNvGrpSpPr/>
            <p:nvPr/>
          </p:nvGrpSpPr>
          <p:grpSpPr>
            <a:xfrm>
              <a:off x="3685662" y="910004"/>
              <a:ext cx="2255228" cy="943698"/>
              <a:chOff x="6430027" y="3289131"/>
              <a:chExt cx="2632998" cy="943698"/>
            </a:xfrm>
          </p:grpSpPr>
          <p:sp>
            <p:nvSpPr>
              <p:cNvPr id="37" name="TextBox 36"/>
              <p:cNvSpPr txBox="1"/>
              <p:nvPr/>
            </p:nvSpPr>
            <p:spPr>
              <a:xfrm>
                <a:off x="6508801" y="3360871"/>
                <a:ext cx="2476394"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38" name="TextBox 37"/>
              <p:cNvSpPr txBox="1"/>
              <p:nvPr/>
            </p:nvSpPr>
            <p:spPr>
              <a:xfrm>
                <a:off x="6968831" y="3760980"/>
                <a:ext cx="1513760"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39" name="Rectangle 38"/>
              <p:cNvSpPr/>
              <p:nvPr/>
            </p:nvSpPr>
            <p:spPr bwMode="auto">
              <a:xfrm>
                <a:off x="6430027" y="3289131"/>
                <a:ext cx="263299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sp>
          <p:nvSpPr>
            <p:cNvPr id="10" name="TextBox 9"/>
            <p:cNvSpPr txBox="1"/>
            <p:nvPr/>
          </p:nvSpPr>
          <p:spPr>
            <a:xfrm>
              <a:off x="6487271" y="1556886"/>
              <a:ext cx="2217979" cy="523220"/>
            </a:xfrm>
            <a:prstGeom prst="rect">
              <a:avLst/>
            </a:prstGeom>
            <a:solidFill>
              <a:srgbClr val="FFFF00"/>
            </a:solidFill>
          </p:spPr>
          <p:txBody>
            <a:bodyPr wrap="none" rtlCol="0">
              <a:spAutoFit/>
            </a:bodyPr>
            <a:lstStyle/>
            <a:p>
              <a:pPr lvl="0"/>
              <a:r>
                <a:rPr lang="en-GB" sz="2800" dirty="0">
                  <a:solidFill>
                    <a:srgbClr val="000000"/>
                  </a:solidFill>
                  <a:latin typeface="Segoe UI" panose="020B0502040204020203" pitchFamily="34" charset="0"/>
                  <a:cs typeface="Segoe UI" panose="020B0502040204020203" pitchFamily="34" charset="0"/>
                </a:rPr>
                <a:t>Star schema</a:t>
              </a:r>
              <a:endParaRPr lang="en-US" sz="2800" dirty="0">
                <a:solidFill>
                  <a:srgbClr val="000000"/>
                </a:solidFill>
                <a:latin typeface="Segoe UI" panose="020B0502040204020203" pitchFamily="34" charset="0"/>
                <a:cs typeface="Segoe UI" panose="020B0502040204020203" pitchFamily="34" charset="0"/>
              </a:endParaRPr>
            </a:p>
          </p:txBody>
        </p:sp>
        <p:grpSp>
          <p:nvGrpSpPr>
            <p:cNvPr id="11" name="Group 10"/>
            <p:cNvGrpSpPr/>
            <p:nvPr/>
          </p:nvGrpSpPr>
          <p:grpSpPr>
            <a:xfrm>
              <a:off x="776877" y="2398257"/>
              <a:ext cx="2255228" cy="943698"/>
              <a:chOff x="6430027" y="3289131"/>
              <a:chExt cx="2632998" cy="943698"/>
            </a:xfrm>
          </p:grpSpPr>
          <p:sp>
            <p:nvSpPr>
              <p:cNvPr id="34" name="TextBox 33"/>
              <p:cNvSpPr txBox="1"/>
              <p:nvPr/>
            </p:nvSpPr>
            <p:spPr>
              <a:xfrm>
                <a:off x="6508801" y="3360871"/>
                <a:ext cx="2476394"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35" name="TextBox 34"/>
              <p:cNvSpPr txBox="1"/>
              <p:nvPr/>
            </p:nvSpPr>
            <p:spPr>
              <a:xfrm>
                <a:off x="6968831" y="3760980"/>
                <a:ext cx="1513760"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36" name="Rectangle 35"/>
              <p:cNvSpPr/>
              <p:nvPr/>
            </p:nvSpPr>
            <p:spPr bwMode="auto">
              <a:xfrm>
                <a:off x="6430027" y="3289131"/>
                <a:ext cx="263299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grpSp>
          <p:nvGrpSpPr>
            <p:cNvPr id="12" name="Group 11"/>
            <p:cNvGrpSpPr/>
            <p:nvPr/>
          </p:nvGrpSpPr>
          <p:grpSpPr>
            <a:xfrm>
              <a:off x="3890318" y="2577719"/>
              <a:ext cx="1764637" cy="800224"/>
              <a:chOff x="3701384" y="3355928"/>
              <a:chExt cx="1764637" cy="800224"/>
            </a:xfrm>
          </p:grpSpPr>
          <p:sp>
            <p:nvSpPr>
              <p:cNvPr id="31" name="TextBox 30"/>
              <p:cNvSpPr txBox="1"/>
              <p:nvPr/>
            </p:nvSpPr>
            <p:spPr>
              <a:xfrm>
                <a:off x="4109116" y="3355928"/>
                <a:ext cx="906787"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Fact</a:t>
                </a:r>
                <a:endParaRPr lang="en-US" sz="3200" b="0" dirty="0">
                  <a:solidFill>
                    <a:srgbClr val="000000"/>
                  </a:solidFill>
                  <a:latin typeface="Segoe UI" panose="020B0502040204020203" pitchFamily="34" charset="0"/>
                  <a:cs typeface="Segoe UI" panose="020B0502040204020203" pitchFamily="34" charset="0"/>
                </a:endParaRPr>
              </a:p>
            </p:txBody>
          </p:sp>
          <p:sp>
            <p:nvSpPr>
              <p:cNvPr id="32" name="TextBox 31"/>
              <p:cNvSpPr txBox="1"/>
              <p:nvPr/>
            </p:nvSpPr>
            <p:spPr>
              <a:xfrm>
                <a:off x="3958212" y="3756042"/>
                <a:ext cx="1264898"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Measures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33" name="Rectangle 32"/>
              <p:cNvSpPr/>
              <p:nvPr/>
            </p:nvSpPr>
            <p:spPr bwMode="auto">
              <a:xfrm>
                <a:off x="3701384" y="3355928"/>
                <a:ext cx="1764637" cy="743760"/>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sp>
          <p:nvSpPr>
            <p:cNvPr id="13" name="Right Arrow 12"/>
            <p:cNvSpPr/>
            <p:nvPr/>
          </p:nvSpPr>
          <p:spPr bwMode="auto">
            <a:xfrm>
              <a:off x="3153687" y="2762161"/>
              <a:ext cx="661880" cy="395737"/>
            </a:xfrm>
            <a:prstGeom prst="right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14" name="Right Arrow 13"/>
            <p:cNvSpPr/>
            <p:nvPr/>
          </p:nvSpPr>
          <p:spPr bwMode="auto">
            <a:xfrm flipH="1">
              <a:off x="5730278" y="2762161"/>
              <a:ext cx="670479" cy="373224"/>
            </a:xfrm>
            <a:prstGeom prst="right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15" name="Down Arrow 14"/>
            <p:cNvSpPr/>
            <p:nvPr/>
          </p:nvSpPr>
          <p:spPr bwMode="auto">
            <a:xfrm>
              <a:off x="4550226" y="1931828"/>
              <a:ext cx="383351" cy="573809"/>
            </a:xfrm>
            <a:prstGeom prst="down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16" name="Down Arrow 15"/>
            <p:cNvSpPr/>
            <p:nvPr/>
          </p:nvSpPr>
          <p:spPr bwMode="auto">
            <a:xfrm flipV="1">
              <a:off x="4074195" y="3387154"/>
              <a:ext cx="394908" cy="595593"/>
            </a:xfrm>
            <a:prstGeom prst="down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nvGrpSpPr>
            <p:cNvPr id="17" name="Group 16"/>
            <p:cNvGrpSpPr/>
            <p:nvPr/>
          </p:nvGrpSpPr>
          <p:grpSpPr>
            <a:xfrm>
              <a:off x="2427658" y="4055756"/>
              <a:ext cx="2255228" cy="943698"/>
              <a:chOff x="6430027" y="3289131"/>
              <a:chExt cx="2632998" cy="943698"/>
            </a:xfrm>
          </p:grpSpPr>
          <p:sp>
            <p:nvSpPr>
              <p:cNvPr id="28" name="TextBox 27"/>
              <p:cNvSpPr txBox="1"/>
              <p:nvPr/>
            </p:nvSpPr>
            <p:spPr>
              <a:xfrm>
                <a:off x="6508801" y="3360871"/>
                <a:ext cx="2476394"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29" name="TextBox 28"/>
              <p:cNvSpPr txBox="1"/>
              <p:nvPr/>
            </p:nvSpPr>
            <p:spPr>
              <a:xfrm>
                <a:off x="6968831" y="3760980"/>
                <a:ext cx="1513760"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30" name="Rectangle 29"/>
              <p:cNvSpPr/>
              <p:nvPr/>
            </p:nvSpPr>
            <p:spPr bwMode="auto">
              <a:xfrm>
                <a:off x="6430027" y="3289131"/>
                <a:ext cx="263299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grpSp>
          <p:nvGrpSpPr>
            <p:cNvPr id="18" name="Group 17"/>
            <p:cNvGrpSpPr/>
            <p:nvPr/>
          </p:nvGrpSpPr>
          <p:grpSpPr>
            <a:xfrm>
              <a:off x="5018548" y="4055756"/>
              <a:ext cx="2255228" cy="943698"/>
              <a:chOff x="6430027" y="3289131"/>
              <a:chExt cx="2632998" cy="943698"/>
            </a:xfrm>
          </p:grpSpPr>
          <p:sp>
            <p:nvSpPr>
              <p:cNvPr id="25" name="TextBox 24"/>
              <p:cNvSpPr txBox="1"/>
              <p:nvPr/>
            </p:nvSpPr>
            <p:spPr>
              <a:xfrm>
                <a:off x="6508801" y="3360871"/>
                <a:ext cx="2476394"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26" name="TextBox 25"/>
              <p:cNvSpPr txBox="1"/>
              <p:nvPr/>
            </p:nvSpPr>
            <p:spPr>
              <a:xfrm>
                <a:off x="6968831" y="3760980"/>
                <a:ext cx="1513760"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27" name="Rectangle 26"/>
              <p:cNvSpPr/>
              <p:nvPr/>
            </p:nvSpPr>
            <p:spPr bwMode="auto">
              <a:xfrm>
                <a:off x="6430027" y="3289131"/>
                <a:ext cx="263299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grpSp>
          <p:nvGrpSpPr>
            <p:cNvPr id="19" name="Group 18"/>
            <p:cNvGrpSpPr/>
            <p:nvPr/>
          </p:nvGrpSpPr>
          <p:grpSpPr>
            <a:xfrm>
              <a:off x="2466292" y="5721605"/>
              <a:ext cx="2255228" cy="943698"/>
              <a:chOff x="6430027" y="3289131"/>
              <a:chExt cx="2632998" cy="943698"/>
            </a:xfrm>
          </p:grpSpPr>
          <p:sp>
            <p:nvSpPr>
              <p:cNvPr id="22" name="TextBox 21"/>
              <p:cNvSpPr txBox="1"/>
              <p:nvPr/>
            </p:nvSpPr>
            <p:spPr>
              <a:xfrm>
                <a:off x="6508801" y="3360871"/>
                <a:ext cx="2476394"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23" name="TextBox 22"/>
              <p:cNvSpPr txBox="1"/>
              <p:nvPr/>
            </p:nvSpPr>
            <p:spPr>
              <a:xfrm>
                <a:off x="6968831" y="3760980"/>
                <a:ext cx="1513760"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24" name="Rectangle 23"/>
              <p:cNvSpPr/>
              <p:nvPr/>
            </p:nvSpPr>
            <p:spPr bwMode="auto">
              <a:xfrm>
                <a:off x="6430027" y="3289131"/>
                <a:ext cx="263299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sp>
          <p:nvSpPr>
            <p:cNvPr id="20" name="Down Arrow 19"/>
            <p:cNvSpPr/>
            <p:nvPr/>
          </p:nvSpPr>
          <p:spPr bwMode="auto">
            <a:xfrm flipV="1">
              <a:off x="3396452" y="5062155"/>
              <a:ext cx="394908" cy="595593"/>
            </a:xfrm>
            <a:prstGeom prst="down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21" name="Down Arrow 20"/>
            <p:cNvSpPr/>
            <p:nvPr/>
          </p:nvSpPr>
          <p:spPr bwMode="auto">
            <a:xfrm flipV="1">
              <a:off x="5161974" y="3377938"/>
              <a:ext cx="394908" cy="595593"/>
            </a:xfrm>
            <a:prstGeom prst="down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spTree>
    <p:custDataLst>
      <p:tags r:id="rId1"/>
    </p:custDataLst>
    <p:extLst>
      <p:ext uri="{BB962C8B-B14F-4D97-AF65-F5344CB8AC3E}">
        <p14:creationId xmlns:p14="http://schemas.microsoft.com/office/powerpoint/2010/main" val="2931260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0e1e924f-063a-419f-9ab6-a1cec0088e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Review</a:t>
            </a:r>
            <a:endParaRPr lang="en-GB" dirty="0"/>
          </a:p>
        </p:txBody>
      </p:sp>
      <p:sp>
        <p:nvSpPr>
          <p:cNvPr id="3" name="Text Placeholder 2"/>
          <p:cNvSpPr>
            <a:spLocks noGrp="1"/>
          </p:cNvSpPr>
          <p:nvPr>
            <p:ph type="body" idx="1"/>
          </p:nvPr>
        </p:nvSpPr>
        <p:spPr/>
        <p:txBody>
          <a:bodyPr/>
          <a:lstStyle/>
          <a:p>
            <a:pPr marL="0" indent="0">
              <a:buNone/>
            </a:pPr>
            <a:r>
              <a:rPr lang="en-US" dirty="0"/>
              <a:t>Having completed this lab, you will now be able to:</a:t>
            </a:r>
            <a:endParaRPr lang="en-GB" dirty="0"/>
          </a:p>
          <a:p>
            <a:pPr lvl="0"/>
            <a:r>
              <a:rPr lang="en-US" dirty="0"/>
              <a:t>Implement a dimensional star </a:t>
            </a:r>
            <a:r>
              <a:rPr lang="en-US" dirty="0" smtClean="0"/>
              <a:t>schema</a:t>
            </a:r>
            <a:endParaRPr lang="en-GB" dirty="0"/>
          </a:p>
          <a:p>
            <a:pPr lvl="0"/>
            <a:r>
              <a:rPr lang="en-US" dirty="0"/>
              <a:t>Implement a snowflake </a:t>
            </a:r>
            <a:r>
              <a:rPr lang="en-US" dirty="0" smtClean="0"/>
              <a:t>schema</a:t>
            </a:r>
            <a:endParaRPr lang="en-GB" dirty="0"/>
          </a:p>
          <a:p>
            <a:pPr lvl="0"/>
            <a:r>
              <a:rPr lang="en-US" dirty="0"/>
              <a:t>Implement a time </a:t>
            </a:r>
            <a:r>
              <a:rPr lang="en-US" dirty="0" smtClean="0"/>
              <a:t>dimension</a:t>
            </a:r>
            <a:endParaRPr lang="en-GB" dirty="0"/>
          </a:p>
          <a:p>
            <a:endParaRPr lang="en-GB" dirty="0"/>
          </a:p>
        </p:txBody>
      </p:sp>
    </p:spTree>
    <p:custDataLst>
      <p:tags r:id="rId1"/>
    </p:custDataLst>
    <p:extLst>
      <p:ext uri="{BB962C8B-B14F-4D97-AF65-F5344CB8AC3E}">
        <p14:creationId xmlns:p14="http://schemas.microsoft.com/office/powerpoint/2010/main" val="936079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custDataLst>
      <p:tags r:id="rId1"/>
    </p:custDataLst>
    <p:extLst>
      <p:ext uri="{BB962C8B-B14F-4D97-AF65-F5344CB8AC3E}">
        <p14:creationId xmlns:p14="http://schemas.microsoft.com/office/powerpoint/2010/main" val="3046288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3205060f-624a-49ac-ba70-4c3966d4809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Star Schema</a:t>
            </a:r>
            <a:endParaRPr lang="en-GB" dirty="0"/>
          </a:p>
        </p:txBody>
      </p:sp>
      <p:sp>
        <p:nvSpPr>
          <p:cNvPr id="4" name="Content Placeholder 2" descr="The slide shows a data warehouse in which a fact table is related to several dimension tables in a star schema structure. " title="Star Schema"/>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endParaRPr lang="en-GB" b="0" kern="0" dirty="0">
              <a:solidFill>
                <a:srgbClr val="000000"/>
              </a:solidFill>
            </a:endParaRPr>
          </a:p>
          <a:p>
            <a:pPr lvl="0"/>
            <a:endParaRPr lang="en-GB" b="0" kern="0" dirty="0">
              <a:solidFill>
                <a:srgbClr val="000000"/>
              </a:solidFill>
            </a:endParaRPr>
          </a:p>
          <a:p>
            <a:pPr lvl="0"/>
            <a:endParaRPr lang="en-US" b="0" kern="0" dirty="0">
              <a:solidFill>
                <a:srgbClr val="000000"/>
              </a:solidFill>
            </a:endParaRPr>
          </a:p>
        </p:txBody>
      </p:sp>
      <p:sp>
        <p:nvSpPr>
          <p:cNvPr id="5" name="5-Point Star 4"/>
          <p:cNvSpPr/>
          <p:nvPr/>
        </p:nvSpPr>
        <p:spPr bwMode="auto">
          <a:xfrm>
            <a:off x="1675619" y="919313"/>
            <a:ext cx="5791568" cy="5170495"/>
          </a:xfrm>
          <a:prstGeom prst="star5">
            <a:avLst>
              <a:gd name="adj" fmla="val 16151"/>
              <a:gd name="hf" fmla="val 105146"/>
              <a:gd name="vf" fmla="val 110557"/>
            </a:avLst>
          </a:prstGeom>
          <a:solidFill>
            <a:srgbClr val="FFFC9E"/>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cxnSp>
        <p:nvCxnSpPr>
          <p:cNvPr id="6" name="Straight Arrow Connector 5" descr="The slide shows a data warehouse in which a fact table is related to several dimension tables in a star schema structure. " title="Start Schema"/>
          <p:cNvCxnSpPr/>
          <p:nvPr/>
        </p:nvCxnSpPr>
        <p:spPr bwMode="auto">
          <a:xfrm>
            <a:off x="2731529" y="3618689"/>
            <a:ext cx="780817" cy="34570"/>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grpSp>
        <p:nvGrpSpPr>
          <p:cNvPr id="7" name="Group 6" descr="The slide shows a data warehouse in which a fact table is related to several dimension tables in a star schema structure. " title="Start Schema"/>
          <p:cNvGrpSpPr/>
          <p:nvPr/>
        </p:nvGrpSpPr>
        <p:grpSpPr>
          <a:xfrm>
            <a:off x="3701384" y="3355928"/>
            <a:ext cx="1764637" cy="800224"/>
            <a:chOff x="3701384" y="3355928"/>
            <a:chExt cx="1764637" cy="800224"/>
          </a:xfrm>
        </p:grpSpPr>
        <p:sp>
          <p:nvSpPr>
            <p:cNvPr id="8" name="TextBox 7"/>
            <p:cNvSpPr txBox="1"/>
            <p:nvPr/>
          </p:nvSpPr>
          <p:spPr>
            <a:xfrm>
              <a:off x="4109116" y="3355928"/>
              <a:ext cx="906787"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Fact</a:t>
              </a:r>
              <a:endParaRPr lang="en-US" sz="3200" b="0" dirty="0">
                <a:solidFill>
                  <a:srgbClr val="000000"/>
                </a:solidFill>
                <a:latin typeface="Segoe UI" panose="020B0502040204020203" pitchFamily="34" charset="0"/>
                <a:cs typeface="Segoe UI" panose="020B0502040204020203" pitchFamily="34" charset="0"/>
              </a:endParaRPr>
            </a:p>
          </p:txBody>
        </p:sp>
        <p:sp>
          <p:nvSpPr>
            <p:cNvPr id="9" name="TextBox 8"/>
            <p:cNvSpPr txBox="1"/>
            <p:nvPr/>
          </p:nvSpPr>
          <p:spPr>
            <a:xfrm>
              <a:off x="3958212" y="3756042"/>
              <a:ext cx="1264898"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Measures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10" name="Rectangle 9"/>
            <p:cNvSpPr/>
            <p:nvPr/>
          </p:nvSpPr>
          <p:spPr bwMode="auto">
            <a:xfrm>
              <a:off x="3701384" y="3355928"/>
              <a:ext cx="1764637" cy="743760"/>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sp>
        <p:nvSpPr>
          <p:cNvPr id="11" name="Right Arrow 10" descr="The slide shows a data warehouse in which a fact table is related to several dimension tables in a star schema structure. " title="Start Schema"/>
          <p:cNvSpPr/>
          <p:nvPr/>
        </p:nvSpPr>
        <p:spPr bwMode="auto">
          <a:xfrm>
            <a:off x="3013966" y="3520915"/>
            <a:ext cx="661880" cy="395737"/>
          </a:xfrm>
          <a:prstGeom prst="right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12" name="Right Arrow 11" descr="The slide shows a data warehouse in which a fact table is related to several dimension tables in a star schema structure. " title="Start Schema"/>
          <p:cNvSpPr/>
          <p:nvPr/>
        </p:nvSpPr>
        <p:spPr bwMode="auto">
          <a:xfrm flipH="1">
            <a:off x="5502434" y="3520915"/>
            <a:ext cx="670479" cy="373224"/>
          </a:xfrm>
          <a:prstGeom prst="right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nvGrpSpPr>
          <p:cNvPr id="13" name="Group 12" descr="The slide shows a data warehouse in which a fact table is related to several dimension tables in a star schema structure. " title="Start Schema"/>
          <p:cNvGrpSpPr/>
          <p:nvPr/>
        </p:nvGrpSpPr>
        <p:grpSpPr>
          <a:xfrm>
            <a:off x="336863" y="3284188"/>
            <a:ext cx="2632998" cy="943698"/>
            <a:chOff x="434138" y="3284188"/>
            <a:chExt cx="2632998" cy="943698"/>
          </a:xfrm>
        </p:grpSpPr>
        <p:sp>
          <p:nvSpPr>
            <p:cNvPr id="14" name="TextBox 13"/>
            <p:cNvSpPr txBox="1"/>
            <p:nvPr/>
          </p:nvSpPr>
          <p:spPr>
            <a:xfrm>
              <a:off x="512912" y="3355928"/>
              <a:ext cx="2121093"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15" name="TextBox 14"/>
            <p:cNvSpPr txBox="1"/>
            <p:nvPr/>
          </p:nvSpPr>
          <p:spPr>
            <a:xfrm>
              <a:off x="972942" y="3756037"/>
              <a:ext cx="1296573"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16" name="Rectangle 15"/>
            <p:cNvSpPr/>
            <p:nvPr/>
          </p:nvSpPr>
          <p:spPr bwMode="auto">
            <a:xfrm>
              <a:off x="434138" y="3284188"/>
              <a:ext cx="263299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grpSp>
        <p:nvGrpSpPr>
          <p:cNvPr id="17" name="Group 16"/>
          <p:cNvGrpSpPr/>
          <p:nvPr/>
        </p:nvGrpSpPr>
        <p:grpSpPr>
          <a:xfrm>
            <a:off x="6216022" y="3289131"/>
            <a:ext cx="2632998" cy="943698"/>
            <a:chOff x="6430027" y="3289131"/>
            <a:chExt cx="2632998" cy="943698"/>
          </a:xfrm>
        </p:grpSpPr>
        <p:sp>
          <p:nvSpPr>
            <p:cNvPr id="18" name="TextBox 17"/>
            <p:cNvSpPr txBox="1"/>
            <p:nvPr/>
          </p:nvSpPr>
          <p:spPr>
            <a:xfrm>
              <a:off x="6508801" y="3360871"/>
              <a:ext cx="2121093"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19" name="TextBox 18"/>
            <p:cNvSpPr txBox="1"/>
            <p:nvPr/>
          </p:nvSpPr>
          <p:spPr>
            <a:xfrm>
              <a:off x="6968831" y="3760980"/>
              <a:ext cx="1296573"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20" name="Rectangle 19"/>
            <p:cNvSpPr/>
            <p:nvPr/>
          </p:nvSpPr>
          <p:spPr bwMode="auto">
            <a:xfrm>
              <a:off x="6430027" y="3289131"/>
              <a:ext cx="263299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grpSp>
        <p:nvGrpSpPr>
          <p:cNvPr id="21" name="Group 20" descr="The slide shows a data warehouse in which a fact table is related to several dimension tables in a star schema structure. " title="Start Schema"/>
          <p:cNvGrpSpPr/>
          <p:nvPr/>
        </p:nvGrpSpPr>
        <p:grpSpPr>
          <a:xfrm>
            <a:off x="3344906" y="1731504"/>
            <a:ext cx="2632998" cy="943698"/>
            <a:chOff x="6430027" y="3289131"/>
            <a:chExt cx="2632998" cy="943698"/>
          </a:xfrm>
        </p:grpSpPr>
        <p:sp>
          <p:nvSpPr>
            <p:cNvPr id="22" name="TextBox 21"/>
            <p:cNvSpPr txBox="1"/>
            <p:nvPr/>
          </p:nvSpPr>
          <p:spPr>
            <a:xfrm>
              <a:off x="6508801" y="3360871"/>
              <a:ext cx="2121093"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23" name="TextBox 22"/>
            <p:cNvSpPr txBox="1"/>
            <p:nvPr/>
          </p:nvSpPr>
          <p:spPr>
            <a:xfrm>
              <a:off x="6968831" y="3760980"/>
              <a:ext cx="1296573"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24" name="Rectangle 23"/>
            <p:cNvSpPr/>
            <p:nvPr/>
          </p:nvSpPr>
          <p:spPr bwMode="auto">
            <a:xfrm>
              <a:off x="6430027" y="3289131"/>
              <a:ext cx="263299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grpSp>
        <p:nvGrpSpPr>
          <p:cNvPr id="25" name="Group 24" descr="The slide shows a data warehouse in which a fact table is related to several dimension tables in a star schema structure. " title="Start Schema"/>
          <p:cNvGrpSpPr/>
          <p:nvPr/>
        </p:nvGrpSpPr>
        <p:grpSpPr>
          <a:xfrm>
            <a:off x="4902336" y="4828750"/>
            <a:ext cx="2632998" cy="943698"/>
            <a:chOff x="6430027" y="3289131"/>
            <a:chExt cx="2632998" cy="943698"/>
          </a:xfrm>
        </p:grpSpPr>
        <p:sp>
          <p:nvSpPr>
            <p:cNvPr id="26" name="TextBox 25"/>
            <p:cNvSpPr txBox="1"/>
            <p:nvPr/>
          </p:nvSpPr>
          <p:spPr>
            <a:xfrm>
              <a:off x="6508801" y="3360871"/>
              <a:ext cx="2121093"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27" name="TextBox 26"/>
            <p:cNvSpPr txBox="1"/>
            <p:nvPr/>
          </p:nvSpPr>
          <p:spPr>
            <a:xfrm>
              <a:off x="6968831" y="3760980"/>
              <a:ext cx="1296573"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28" name="Rectangle 27"/>
            <p:cNvSpPr/>
            <p:nvPr/>
          </p:nvSpPr>
          <p:spPr bwMode="auto">
            <a:xfrm>
              <a:off x="6430027" y="3289131"/>
              <a:ext cx="263299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grpSp>
        <p:nvGrpSpPr>
          <p:cNvPr id="29" name="Group 28" descr="The slide shows a data warehouse in which a fact table is related to several dimension tables in a star schema structure. " title="Start Schema"/>
          <p:cNvGrpSpPr/>
          <p:nvPr/>
        </p:nvGrpSpPr>
        <p:grpSpPr>
          <a:xfrm>
            <a:off x="1748677" y="4843607"/>
            <a:ext cx="2632998" cy="943698"/>
            <a:chOff x="6430027" y="3289131"/>
            <a:chExt cx="2632998" cy="943698"/>
          </a:xfrm>
        </p:grpSpPr>
        <p:sp>
          <p:nvSpPr>
            <p:cNvPr id="30" name="TextBox 29"/>
            <p:cNvSpPr txBox="1"/>
            <p:nvPr/>
          </p:nvSpPr>
          <p:spPr>
            <a:xfrm>
              <a:off x="6508801" y="3360871"/>
              <a:ext cx="2121093" cy="584775"/>
            </a:xfrm>
            <a:prstGeom prst="rect">
              <a:avLst/>
            </a:prstGeom>
            <a:noFill/>
          </p:spPr>
          <p:txBody>
            <a:bodyPr wrap="none" rtlCol="0">
              <a:spAutoFit/>
            </a:bodyPr>
            <a:lstStyle/>
            <a:p>
              <a:pPr lvl="0"/>
              <a:r>
                <a:rPr lang="en-GB" sz="3200" b="0" dirty="0">
                  <a:solidFill>
                    <a:srgbClr val="000000"/>
                  </a:solidFill>
                  <a:latin typeface="Segoe UI" panose="020B0502040204020203" pitchFamily="34" charset="0"/>
                  <a:cs typeface="Segoe UI" panose="020B0502040204020203" pitchFamily="34" charset="0"/>
                </a:rPr>
                <a:t>Dimension</a:t>
              </a:r>
              <a:endParaRPr lang="en-US" sz="3200" b="0" dirty="0">
                <a:solidFill>
                  <a:srgbClr val="000000"/>
                </a:solidFill>
                <a:latin typeface="Segoe UI" panose="020B0502040204020203" pitchFamily="34" charset="0"/>
                <a:cs typeface="Segoe UI" panose="020B0502040204020203" pitchFamily="34" charset="0"/>
              </a:endParaRPr>
            </a:p>
          </p:txBody>
        </p:sp>
        <p:sp>
          <p:nvSpPr>
            <p:cNvPr id="31" name="TextBox 30"/>
            <p:cNvSpPr txBox="1"/>
            <p:nvPr/>
          </p:nvSpPr>
          <p:spPr>
            <a:xfrm>
              <a:off x="6968831" y="3760980"/>
              <a:ext cx="1296573" cy="400110"/>
            </a:xfrm>
            <a:prstGeom prst="rect">
              <a:avLst/>
            </a:prstGeom>
            <a:noFill/>
          </p:spPr>
          <p:txBody>
            <a:bodyPr wrap="none" rtlCol="0">
              <a:spAutoFit/>
            </a:bodyPr>
            <a:lstStyle/>
            <a:p>
              <a:pPr lvl="0"/>
              <a:r>
                <a:rPr lang="en-GB" sz="2000" b="0" dirty="0">
                  <a:solidFill>
                    <a:srgbClr val="000000"/>
                  </a:solidFill>
                  <a:latin typeface="Segoe UI" panose="020B0502040204020203" pitchFamily="34" charset="0"/>
                  <a:cs typeface="Segoe UI" panose="020B0502040204020203" pitchFamily="34" charset="0"/>
                </a:rPr>
                <a:t>Attributes</a:t>
              </a:r>
              <a:endParaRPr lang="en-US" sz="2000" b="0" dirty="0">
                <a:solidFill>
                  <a:srgbClr val="000000"/>
                </a:solidFill>
                <a:latin typeface="Segoe UI" panose="020B0502040204020203" pitchFamily="34" charset="0"/>
                <a:cs typeface="Segoe UI" panose="020B0502040204020203" pitchFamily="34" charset="0"/>
              </a:endParaRPr>
            </a:p>
          </p:txBody>
        </p:sp>
        <p:sp>
          <p:nvSpPr>
            <p:cNvPr id="32" name="Rectangle 31"/>
            <p:cNvSpPr/>
            <p:nvPr/>
          </p:nvSpPr>
          <p:spPr bwMode="auto">
            <a:xfrm>
              <a:off x="6430027" y="3289131"/>
              <a:ext cx="2632998" cy="943698"/>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grpSp>
      <p:sp>
        <p:nvSpPr>
          <p:cNvPr id="33" name="Down Arrow 32" descr="The slide shows a data warehouse in which a fact table is related to several dimension tables in a star schema structure. " title="Start Schema"/>
          <p:cNvSpPr/>
          <p:nvPr/>
        </p:nvSpPr>
        <p:spPr bwMode="auto">
          <a:xfrm>
            <a:off x="4363747" y="2733862"/>
            <a:ext cx="383351" cy="573809"/>
          </a:xfrm>
          <a:prstGeom prst="down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34" name="Down Arrow 33" descr="The slide shows a data warehouse in which a fact table is related to several dimension tables in a star schema structure. " title="Start Schema"/>
          <p:cNvSpPr/>
          <p:nvPr/>
        </p:nvSpPr>
        <p:spPr bwMode="auto">
          <a:xfrm flipV="1">
            <a:off x="3807441" y="4184818"/>
            <a:ext cx="394908" cy="595593"/>
          </a:xfrm>
          <a:prstGeom prst="down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35" name="Down Arrow 34" descr="The slide shows a data warehouse in which a fact table is related to several dimension tables in a star schema structure. " title="Start Schema"/>
          <p:cNvSpPr/>
          <p:nvPr/>
        </p:nvSpPr>
        <p:spPr bwMode="auto">
          <a:xfrm flipV="1">
            <a:off x="4992148" y="4156147"/>
            <a:ext cx="394908" cy="595593"/>
          </a:xfrm>
          <a:prstGeom prst="downArrow">
            <a:avLst/>
          </a:prstGeom>
          <a:solidFill>
            <a:srgbClr val="569AD2"/>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Tree>
    <p:custDataLst>
      <p:tags r:id="rId1"/>
    </p:custDataLst>
    <p:extLst>
      <p:ext uri="{BB962C8B-B14F-4D97-AF65-F5344CB8AC3E}">
        <p14:creationId xmlns:p14="http://schemas.microsoft.com/office/powerpoint/2010/main" val="2372128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2af3d4e-5f10-4b07-bf82-32050f39dd1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Snowflake Schema</a:t>
            </a:r>
            <a:endParaRPr lang="en-GB" dirty="0"/>
          </a:p>
        </p:txBody>
      </p:sp>
      <p:grpSp>
        <p:nvGrpSpPr>
          <p:cNvPr id="4" name="Group 3"/>
          <p:cNvGrpSpPr/>
          <p:nvPr/>
        </p:nvGrpSpPr>
        <p:grpSpPr>
          <a:xfrm>
            <a:off x="44803" y="4481652"/>
            <a:ext cx="1306603" cy="767856"/>
            <a:chOff x="582164" y="1226882"/>
            <a:chExt cx="1306603" cy="767856"/>
          </a:xfrm>
          <a:effectLst/>
        </p:grpSpPr>
        <p:sp>
          <p:nvSpPr>
            <p:cNvPr id="5" name="Rectangle 4"/>
            <p:cNvSpPr/>
            <p:nvPr/>
          </p:nvSpPr>
          <p:spPr bwMode="auto">
            <a:xfrm>
              <a:off x="582164" y="1226882"/>
              <a:ext cx="1306603" cy="767856"/>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6" name="TextBox 5"/>
            <p:cNvSpPr txBox="1"/>
            <p:nvPr/>
          </p:nvSpPr>
          <p:spPr>
            <a:xfrm>
              <a:off x="618868" y="1285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sp>
          <p:nvSpPr>
            <p:cNvPr id="7" name="TextBox 6"/>
            <p:cNvSpPr txBox="1"/>
            <p:nvPr/>
          </p:nvSpPr>
          <p:spPr>
            <a:xfrm>
              <a:off x="751926" y="1610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grpSp>
      <p:cxnSp>
        <p:nvCxnSpPr>
          <p:cNvPr id="8" name="Straight Connector 7"/>
          <p:cNvCxnSpPr/>
          <p:nvPr/>
        </p:nvCxnSpPr>
        <p:spPr bwMode="auto">
          <a:xfrm flipV="1">
            <a:off x="4520383" y="916704"/>
            <a:ext cx="657779" cy="582976"/>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9" name="Straight Connector 8"/>
          <p:cNvCxnSpPr/>
          <p:nvPr/>
        </p:nvCxnSpPr>
        <p:spPr bwMode="auto">
          <a:xfrm flipH="1" flipV="1">
            <a:off x="3723296" y="975733"/>
            <a:ext cx="788223" cy="559463"/>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10" name="Straight Connector 9"/>
          <p:cNvCxnSpPr/>
          <p:nvPr/>
        </p:nvCxnSpPr>
        <p:spPr bwMode="auto">
          <a:xfrm flipV="1">
            <a:off x="1208395" y="2509669"/>
            <a:ext cx="1116738" cy="10871"/>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11" name="Straight Connector 10"/>
          <p:cNvCxnSpPr/>
          <p:nvPr/>
        </p:nvCxnSpPr>
        <p:spPr bwMode="auto">
          <a:xfrm flipH="1">
            <a:off x="6848895" y="1168388"/>
            <a:ext cx="165058" cy="1219691"/>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12" name="Straight Arrow Connector 11"/>
          <p:cNvCxnSpPr/>
          <p:nvPr/>
        </p:nvCxnSpPr>
        <p:spPr bwMode="auto">
          <a:xfrm>
            <a:off x="4835372" y="3784391"/>
            <a:ext cx="780817" cy="31519"/>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p:spPr>
      </p:cxnSp>
      <p:cxnSp>
        <p:nvCxnSpPr>
          <p:cNvPr id="13" name="Straight Connector 12"/>
          <p:cNvCxnSpPr/>
          <p:nvPr/>
        </p:nvCxnSpPr>
        <p:spPr bwMode="auto">
          <a:xfrm>
            <a:off x="4489367" y="899004"/>
            <a:ext cx="99362" cy="5958996"/>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14" name="Straight Connector 13"/>
          <p:cNvCxnSpPr/>
          <p:nvPr/>
        </p:nvCxnSpPr>
        <p:spPr bwMode="auto">
          <a:xfrm>
            <a:off x="1422400" y="1919124"/>
            <a:ext cx="6433127" cy="3883040"/>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15" name="Straight Connector 14"/>
          <p:cNvCxnSpPr/>
          <p:nvPr/>
        </p:nvCxnSpPr>
        <p:spPr bwMode="auto">
          <a:xfrm>
            <a:off x="2114780" y="1425714"/>
            <a:ext cx="283280" cy="1079703"/>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16" name="Straight Connector 15"/>
          <p:cNvCxnSpPr/>
          <p:nvPr/>
        </p:nvCxnSpPr>
        <p:spPr bwMode="auto">
          <a:xfrm>
            <a:off x="6825413" y="5160693"/>
            <a:ext cx="1185797" cy="4154"/>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17" name="Straight Connector 16"/>
          <p:cNvCxnSpPr/>
          <p:nvPr/>
        </p:nvCxnSpPr>
        <p:spPr bwMode="auto">
          <a:xfrm>
            <a:off x="6804010" y="5169099"/>
            <a:ext cx="360126" cy="959075"/>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18" name="Straight Connector 17"/>
          <p:cNvCxnSpPr/>
          <p:nvPr/>
        </p:nvCxnSpPr>
        <p:spPr bwMode="auto">
          <a:xfrm flipV="1">
            <a:off x="1442608" y="1666187"/>
            <a:ext cx="6464196" cy="4045398"/>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19" name="Straight Connector 18"/>
          <p:cNvCxnSpPr/>
          <p:nvPr/>
        </p:nvCxnSpPr>
        <p:spPr bwMode="auto">
          <a:xfrm>
            <a:off x="1367125" y="4865580"/>
            <a:ext cx="1091844" cy="264001"/>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20" name="Straight Connector 19"/>
          <p:cNvCxnSpPr/>
          <p:nvPr/>
        </p:nvCxnSpPr>
        <p:spPr bwMode="auto">
          <a:xfrm>
            <a:off x="6804309" y="2359505"/>
            <a:ext cx="1206901" cy="196365"/>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grpSp>
        <p:nvGrpSpPr>
          <p:cNvPr id="21" name="Group 20"/>
          <p:cNvGrpSpPr/>
          <p:nvPr/>
        </p:nvGrpSpPr>
        <p:grpSpPr>
          <a:xfrm>
            <a:off x="5425164" y="2407079"/>
            <a:ext cx="1306603" cy="767856"/>
            <a:chOff x="582164" y="1226882"/>
            <a:chExt cx="1306603" cy="767856"/>
          </a:xfrm>
          <a:effectLst/>
        </p:grpSpPr>
        <p:sp>
          <p:nvSpPr>
            <p:cNvPr id="22" name="Rectangle 21"/>
            <p:cNvSpPr/>
            <p:nvPr/>
          </p:nvSpPr>
          <p:spPr bwMode="auto">
            <a:xfrm>
              <a:off x="582164" y="1226882"/>
              <a:ext cx="1306603" cy="767856"/>
            </a:xfrm>
            <a:prstGeom prst="rect">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23" name="TextBox 22"/>
            <p:cNvSpPr txBox="1"/>
            <p:nvPr/>
          </p:nvSpPr>
          <p:spPr>
            <a:xfrm>
              <a:off x="751926" y="1610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sp>
          <p:nvSpPr>
            <p:cNvPr id="24" name="TextBox 23"/>
            <p:cNvSpPr txBox="1"/>
            <p:nvPr/>
          </p:nvSpPr>
          <p:spPr>
            <a:xfrm>
              <a:off x="618868" y="1285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grpSp>
      <p:grpSp>
        <p:nvGrpSpPr>
          <p:cNvPr id="25" name="Group 24"/>
          <p:cNvGrpSpPr/>
          <p:nvPr/>
        </p:nvGrpSpPr>
        <p:grpSpPr>
          <a:xfrm>
            <a:off x="2547679" y="4481652"/>
            <a:ext cx="1306603" cy="767856"/>
            <a:chOff x="582164" y="1226882"/>
            <a:chExt cx="1306603" cy="767856"/>
          </a:xfrm>
          <a:effectLst/>
        </p:grpSpPr>
        <p:sp>
          <p:nvSpPr>
            <p:cNvPr id="26" name="Rectangle 25"/>
            <p:cNvSpPr/>
            <p:nvPr/>
          </p:nvSpPr>
          <p:spPr bwMode="auto">
            <a:xfrm>
              <a:off x="582164" y="1226882"/>
              <a:ext cx="1306603" cy="767856"/>
            </a:xfrm>
            <a:prstGeom prst="rect">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27" name="TextBox 26"/>
            <p:cNvSpPr txBox="1"/>
            <p:nvPr/>
          </p:nvSpPr>
          <p:spPr>
            <a:xfrm>
              <a:off x="751926" y="1610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sp>
          <p:nvSpPr>
            <p:cNvPr id="28" name="TextBox 27"/>
            <p:cNvSpPr txBox="1"/>
            <p:nvPr/>
          </p:nvSpPr>
          <p:spPr>
            <a:xfrm>
              <a:off x="618868" y="1285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grpSp>
      <p:grpSp>
        <p:nvGrpSpPr>
          <p:cNvPr id="29" name="Group 28"/>
          <p:cNvGrpSpPr/>
          <p:nvPr/>
        </p:nvGrpSpPr>
        <p:grpSpPr>
          <a:xfrm>
            <a:off x="3858217" y="1535196"/>
            <a:ext cx="1306603" cy="767856"/>
            <a:chOff x="582164" y="1226882"/>
            <a:chExt cx="1306603" cy="767856"/>
          </a:xfrm>
          <a:effectLst/>
        </p:grpSpPr>
        <p:sp>
          <p:nvSpPr>
            <p:cNvPr id="30" name="Rectangle 29"/>
            <p:cNvSpPr/>
            <p:nvPr/>
          </p:nvSpPr>
          <p:spPr bwMode="auto">
            <a:xfrm>
              <a:off x="582164" y="1226882"/>
              <a:ext cx="1306603" cy="767856"/>
            </a:xfrm>
            <a:prstGeom prst="rect">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31" name="TextBox 30"/>
            <p:cNvSpPr txBox="1"/>
            <p:nvPr/>
          </p:nvSpPr>
          <p:spPr>
            <a:xfrm>
              <a:off x="618868" y="1285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sp>
          <p:nvSpPr>
            <p:cNvPr id="32" name="TextBox 31"/>
            <p:cNvSpPr txBox="1"/>
            <p:nvPr/>
          </p:nvSpPr>
          <p:spPr>
            <a:xfrm>
              <a:off x="751926" y="1610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grpSp>
      <p:grpSp>
        <p:nvGrpSpPr>
          <p:cNvPr id="33" name="Group 32"/>
          <p:cNvGrpSpPr/>
          <p:nvPr/>
        </p:nvGrpSpPr>
        <p:grpSpPr>
          <a:xfrm>
            <a:off x="3917211" y="5283881"/>
            <a:ext cx="1306603" cy="767856"/>
            <a:chOff x="582164" y="1226882"/>
            <a:chExt cx="1306603" cy="767856"/>
          </a:xfrm>
          <a:effectLst/>
        </p:grpSpPr>
        <p:sp>
          <p:nvSpPr>
            <p:cNvPr id="34" name="Rectangle 33"/>
            <p:cNvSpPr/>
            <p:nvPr/>
          </p:nvSpPr>
          <p:spPr bwMode="auto">
            <a:xfrm>
              <a:off x="582164" y="1226882"/>
              <a:ext cx="1306603" cy="767856"/>
            </a:xfrm>
            <a:prstGeom prst="rect">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35" name="TextBox 34"/>
            <p:cNvSpPr txBox="1"/>
            <p:nvPr/>
          </p:nvSpPr>
          <p:spPr>
            <a:xfrm>
              <a:off x="618868" y="1285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sp>
          <p:nvSpPr>
            <p:cNvPr id="36" name="TextBox 35"/>
            <p:cNvSpPr txBox="1"/>
            <p:nvPr/>
          </p:nvSpPr>
          <p:spPr>
            <a:xfrm>
              <a:off x="751926" y="1610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grpSp>
      <p:grpSp>
        <p:nvGrpSpPr>
          <p:cNvPr id="37" name="Group 36"/>
          <p:cNvGrpSpPr/>
          <p:nvPr/>
        </p:nvGrpSpPr>
        <p:grpSpPr>
          <a:xfrm>
            <a:off x="5432646" y="4335028"/>
            <a:ext cx="1306603" cy="767856"/>
            <a:chOff x="582164" y="1226882"/>
            <a:chExt cx="1306603" cy="767856"/>
          </a:xfrm>
          <a:effectLst/>
        </p:grpSpPr>
        <p:sp>
          <p:nvSpPr>
            <p:cNvPr id="38" name="Rectangle 37"/>
            <p:cNvSpPr/>
            <p:nvPr/>
          </p:nvSpPr>
          <p:spPr bwMode="auto">
            <a:xfrm>
              <a:off x="582164" y="1226882"/>
              <a:ext cx="1306603" cy="767856"/>
            </a:xfrm>
            <a:prstGeom prst="rect">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39" name="TextBox 38"/>
            <p:cNvSpPr txBox="1"/>
            <p:nvPr/>
          </p:nvSpPr>
          <p:spPr>
            <a:xfrm>
              <a:off x="751926" y="1610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sp>
          <p:nvSpPr>
            <p:cNvPr id="40" name="TextBox 39"/>
            <p:cNvSpPr txBox="1"/>
            <p:nvPr/>
          </p:nvSpPr>
          <p:spPr>
            <a:xfrm>
              <a:off x="618868" y="1285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grpSp>
      <p:grpSp>
        <p:nvGrpSpPr>
          <p:cNvPr id="41" name="Group 40"/>
          <p:cNvGrpSpPr/>
          <p:nvPr/>
        </p:nvGrpSpPr>
        <p:grpSpPr>
          <a:xfrm>
            <a:off x="2495253" y="2560122"/>
            <a:ext cx="1306603" cy="767856"/>
            <a:chOff x="582164" y="1226882"/>
            <a:chExt cx="1306603" cy="767856"/>
          </a:xfrm>
          <a:effectLst/>
        </p:grpSpPr>
        <p:sp>
          <p:nvSpPr>
            <p:cNvPr id="42" name="Rectangle 41"/>
            <p:cNvSpPr/>
            <p:nvPr/>
          </p:nvSpPr>
          <p:spPr bwMode="auto">
            <a:xfrm>
              <a:off x="582164" y="1226882"/>
              <a:ext cx="1306603" cy="767856"/>
            </a:xfrm>
            <a:prstGeom prst="rect">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43" name="TextBox 42"/>
            <p:cNvSpPr txBox="1"/>
            <p:nvPr/>
          </p:nvSpPr>
          <p:spPr>
            <a:xfrm>
              <a:off x="751926" y="1610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sp>
          <p:nvSpPr>
            <p:cNvPr id="44" name="TextBox 43"/>
            <p:cNvSpPr txBox="1"/>
            <p:nvPr/>
          </p:nvSpPr>
          <p:spPr>
            <a:xfrm>
              <a:off x="618868" y="1285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grpSp>
      <p:grpSp>
        <p:nvGrpSpPr>
          <p:cNvPr id="45" name="Group 44"/>
          <p:cNvGrpSpPr/>
          <p:nvPr/>
        </p:nvGrpSpPr>
        <p:grpSpPr>
          <a:xfrm>
            <a:off x="3871559" y="3363846"/>
            <a:ext cx="1306603" cy="767856"/>
            <a:chOff x="5463438" y="5642668"/>
            <a:chExt cx="1306603" cy="767856"/>
          </a:xfrm>
          <a:effectLst/>
        </p:grpSpPr>
        <p:sp>
          <p:nvSpPr>
            <p:cNvPr id="46" name="Rectangle 45"/>
            <p:cNvSpPr/>
            <p:nvPr/>
          </p:nvSpPr>
          <p:spPr bwMode="auto">
            <a:xfrm>
              <a:off x="5463438" y="5642668"/>
              <a:ext cx="1306603" cy="767856"/>
            </a:xfrm>
            <a:prstGeom prst="rect">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47" name="TextBox 46"/>
            <p:cNvSpPr txBox="1"/>
            <p:nvPr/>
          </p:nvSpPr>
          <p:spPr>
            <a:xfrm>
              <a:off x="5734800" y="6026596"/>
              <a:ext cx="942117"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Measures</a:t>
              </a:r>
              <a:endParaRPr lang="en-US" sz="1400" b="0" dirty="0">
                <a:solidFill>
                  <a:srgbClr val="000000"/>
                </a:solidFill>
                <a:latin typeface="Segoe UI" panose="020B0502040204020203" pitchFamily="34" charset="0"/>
                <a:cs typeface="Segoe UI" panose="020B0502040204020203" pitchFamily="34" charset="0"/>
              </a:endParaRPr>
            </a:p>
          </p:txBody>
        </p:sp>
        <p:sp>
          <p:nvSpPr>
            <p:cNvPr id="48" name="TextBox 47"/>
            <p:cNvSpPr txBox="1"/>
            <p:nvPr/>
          </p:nvSpPr>
          <p:spPr>
            <a:xfrm>
              <a:off x="5867081" y="5721323"/>
              <a:ext cx="591252"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Fact</a:t>
              </a:r>
              <a:endParaRPr lang="en-US" b="0" dirty="0">
                <a:solidFill>
                  <a:srgbClr val="000000"/>
                </a:solidFill>
                <a:latin typeface="Segoe UI" panose="020B0502040204020203" pitchFamily="34" charset="0"/>
                <a:cs typeface="Segoe UI" panose="020B0502040204020203" pitchFamily="34" charset="0"/>
              </a:endParaRPr>
            </a:p>
          </p:txBody>
        </p:sp>
      </p:grpSp>
      <p:grpSp>
        <p:nvGrpSpPr>
          <p:cNvPr id="49" name="Group 48"/>
          <p:cNvGrpSpPr/>
          <p:nvPr/>
        </p:nvGrpSpPr>
        <p:grpSpPr>
          <a:xfrm>
            <a:off x="1534001" y="885762"/>
            <a:ext cx="1306603" cy="767856"/>
            <a:chOff x="582164" y="1226882"/>
            <a:chExt cx="1306603" cy="767856"/>
          </a:xfrm>
          <a:effectLst/>
        </p:grpSpPr>
        <p:sp>
          <p:nvSpPr>
            <p:cNvPr id="50" name="Rectangle 49"/>
            <p:cNvSpPr/>
            <p:nvPr/>
          </p:nvSpPr>
          <p:spPr bwMode="auto">
            <a:xfrm>
              <a:off x="582164" y="1226882"/>
              <a:ext cx="1306603" cy="767856"/>
            </a:xfrm>
            <a:prstGeom prst="rect">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51" name="TextBox 50"/>
            <p:cNvSpPr txBox="1"/>
            <p:nvPr/>
          </p:nvSpPr>
          <p:spPr>
            <a:xfrm>
              <a:off x="751926" y="1610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sp>
          <p:nvSpPr>
            <p:cNvPr id="52" name="TextBox 51"/>
            <p:cNvSpPr txBox="1"/>
            <p:nvPr/>
          </p:nvSpPr>
          <p:spPr>
            <a:xfrm>
              <a:off x="618868" y="1285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grpSp>
      <p:grpSp>
        <p:nvGrpSpPr>
          <p:cNvPr id="53" name="Group 52"/>
          <p:cNvGrpSpPr/>
          <p:nvPr/>
        </p:nvGrpSpPr>
        <p:grpSpPr>
          <a:xfrm>
            <a:off x="96388" y="1480767"/>
            <a:ext cx="1306603" cy="767856"/>
            <a:chOff x="582164" y="972882"/>
            <a:chExt cx="1306603" cy="767856"/>
          </a:xfrm>
          <a:effectLst/>
        </p:grpSpPr>
        <p:sp>
          <p:nvSpPr>
            <p:cNvPr id="54" name="Rectangle 53"/>
            <p:cNvSpPr/>
            <p:nvPr/>
          </p:nvSpPr>
          <p:spPr bwMode="auto">
            <a:xfrm>
              <a:off x="582164" y="972882"/>
              <a:ext cx="1306603" cy="767856"/>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55" name="TextBox 54"/>
            <p:cNvSpPr txBox="1"/>
            <p:nvPr/>
          </p:nvSpPr>
          <p:spPr>
            <a:xfrm>
              <a:off x="751926" y="1356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sp>
          <p:nvSpPr>
            <p:cNvPr id="56" name="TextBox 55"/>
            <p:cNvSpPr txBox="1"/>
            <p:nvPr/>
          </p:nvSpPr>
          <p:spPr>
            <a:xfrm>
              <a:off x="618868" y="1031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grpSp>
      <p:grpSp>
        <p:nvGrpSpPr>
          <p:cNvPr id="57" name="Group 56"/>
          <p:cNvGrpSpPr/>
          <p:nvPr/>
        </p:nvGrpSpPr>
        <p:grpSpPr>
          <a:xfrm>
            <a:off x="309697" y="2341990"/>
            <a:ext cx="1306603" cy="767856"/>
            <a:chOff x="582164" y="972882"/>
            <a:chExt cx="1306603" cy="767856"/>
          </a:xfrm>
          <a:effectLst/>
        </p:grpSpPr>
        <p:sp>
          <p:nvSpPr>
            <p:cNvPr id="58" name="Rectangle 57"/>
            <p:cNvSpPr/>
            <p:nvPr/>
          </p:nvSpPr>
          <p:spPr bwMode="auto">
            <a:xfrm>
              <a:off x="582164" y="972882"/>
              <a:ext cx="1306603" cy="767856"/>
            </a:xfrm>
            <a:prstGeom prst="rect">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59" name="TextBox 58"/>
            <p:cNvSpPr txBox="1"/>
            <p:nvPr/>
          </p:nvSpPr>
          <p:spPr>
            <a:xfrm>
              <a:off x="618868" y="1031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sp>
          <p:nvSpPr>
            <p:cNvPr id="60" name="TextBox 59"/>
            <p:cNvSpPr txBox="1"/>
            <p:nvPr/>
          </p:nvSpPr>
          <p:spPr>
            <a:xfrm>
              <a:off x="751926" y="1356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grpSp>
      <p:cxnSp>
        <p:nvCxnSpPr>
          <p:cNvPr id="61" name="Straight Connector 60"/>
          <p:cNvCxnSpPr/>
          <p:nvPr/>
        </p:nvCxnSpPr>
        <p:spPr bwMode="auto">
          <a:xfrm>
            <a:off x="4567947" y="6120820"/>
            <a:ext cx="864699" cy="644827"/>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62" name="Straight Connector 61"/>
          <p:cNvCxnSpPr/>
          <p:nvPr/>
        </p:nvCxnSpPr>
        <p:spPr bwMode="auto">
          <a:xfrm flipH="1">
            <a:off x="3781074" y="6156337"/>
            <a:ext cx="778010" cy="647656"/>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cxnSp>
        <p:nvCxnSpPr>
          <p:cNvPr id="63" name="Straight Connector 62"/>
          <p:cNvCxnSpPr/>
          <p:nvPr/>
        </p:nvCxnSpPr>
        <p:spPr bwMode="auto">
          <a:xfrm flipV="1">
            <a:off x="2222085" y="5169099"/>
            <a:ext cx="195320" cy="864096"/>
          </a:xfrm>
          <a:prstGeom prst="line">
            <a:avLst/>
          </a:prstGeom>
          <a:gradFill rotWithShape="1">
            <a:gsLst>
              <a:gs pos="0">
                <a:srgbClr val="E4CD9A"/>
              </a:gs>
              <a:gs pos="100000">
                <a:srgbClr val="EEEFD7"/>
              </a:gs>
            </a:gsLst>
            <a:lin ang="2700000" scaled="1"/>
          </a:gradFill>
          <a:ln w="63500" cap="flat" cmpd="sng" algn="ctr">
            <a:solidFill>
              <a:srgbClr val="68217A"/>
            </a:solidFill>
            <a:prstDash val="solid"/>
            <a:round/>
            <a:headEnd type="none" w="med" len="med"/>
            <a:tailEnd type="none" w="med" len="med"/>
          </a:ln>
          <a:effectLst/>
        </p:spPr>
      </p:cxnSp>
      <p:grpSp>
        <p:nvGrpSpPr>
          <p:cNvPr id="64" name="Group 63"/>
          <p:cNvGrpSpPr/>
          <p:nvPr/>
        </p:nvGrpSpPr>
        <p:grpSpPr>
          <a:xfrm>
            <a:off x="114739" y="5456594"/>
            <a:ext cx="1306603" cy="767856"/>
            <a:chOff x="582164" y="1226882"/>
            <a:chExt cx="1306603" cy="767856"/>
          </a:xfrm>
          <a:effectLst/>
        </p:grpSpPr>
        <p:sp>
          <p:nvSpPr>
            <p:cNvPr id="65" name="Rectangle 64"/>
            <p:cNvSpPr/>
            <p:nvPr/>
          </p:nvSpPr>
          <p:spPr bwMode="auto">
            <a:xfrm>
              <a:off x="582164" y="1226882"/>
              <a:ext cx="1306603" cy="767856"/>
            </a:xfrm>
            <a:prstGeom prst="rect">
              <a:avLst/>
            </a:prstGeom>
            <a:no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66" name="TextBox 65"/>
            <p:cNvSpPr txBox="1"/>
            <p:nvPr/>
          </p:nvSpPr>
          <p:spPr>
            <a:xfrm>
              <a:off x="618868" y="1285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sp>
          <p:nvSpPr>
            <p:cNvPr id="67" name="TextBox 66"/>
            <p:cNvSpPr txBox="1"/>
            <p:nvPr/>
          </p:nvSpPr>
          <p:spPr>
            <a:xfrm>
              <a:off x="751926" y="1610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grpSp>
      <p:grpSp>
        <p:nvGrpSpPr>
          <p:cNvPr id="68" name="Group 67"/>
          <p:cNvGrpSpPr/>
          <p:nvPr/>
        </p:nvGrpSpPr>
        <p:grpSpPr>
          <a:xfrm>
            <a:off x="7541548" y="2442793"/>
            <a:ext cx="1306603" cy="767856"/>
            <a:chOff x="582164" y="1099882"/>
            <a:chExt cx="1306603" cy="767856"/>
          </a:xfrm>
          <a:effectLst/>
        </p:grpSpPr>
        <p:sp>
          <p:nvSpPr>
            <p:cNvPr id="69" name="Rectangle 68"/>
            <p:cNvSpPr/>
            <p:nvPr/>
          </p:nvSpPr>
          <p:spPr bwMode="auto">
            <a:xfrm>
              <a:off x="582164" y="1099882"/>
              <a:ext cx="1306603" cy="767856"/>
            </a:xfrm>
            <a:prstGeom prst="rect">
              <a:avLst/>
            </a:prstGeom>
            <a:solidFill>
              <a:schemeClr val="accent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70" name="TextBox 69"/>
            <p:cNvSpPr txBox="1"/>
            <p:nvPr/>
          </p:nvSpPr>
          <p:spPr>
            <a:xfrm>
              <a:off x="618868" y="1158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sp>
          <p:nvSpPr>
            <p:cNvPr id="71" name="TextBox 70"/>
            <p:cNvSpPr txBox="1"/>
            <p:nvPr/>
          </p:nvSpPr>
          <p:spPr>
            <a:xfrm>
              <a:off x="751926" y="1483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grpSp>
      <p:grpSp>
        <p:nvGrpSpPr>
          <p:cNvPr id="72" name="Group 71"/>
          <p:cNvGrpSpPr/>
          <p:nvPr/>
        </p:nvGrpSpPr>
        <p:grpSpPr>
          <a:xfrm>
            <a:off x="6121103" y="1139458"/>
            <a:ext cx="1306603" cy="767856"/>
            <a:chOff x="582164" y="1226882"/>
            <a:chExt cx="1306603" cy="767856"/>
          </a:xfrm>
          <a:effectLst/>
        </p:grpSpPr>
        <p:sp>
          <p:nvSpPr>
            <p:cNvPr id="73" name="Rectangle 72"/>
            <p:cNvSpPr/>
            <p:nvPr/>
          </p:nvSpPr>
          <p:spPr bwMode="auto">
            <a:xfrm>
              <a:off x="582164" y="1226882"/>
              <a:ext cx="1306603" cy="767856"/>
            </a:xfrm>
            <a:prstGeom prst="rect">
              <a:avLst/>
            </a:prstGeom>
            <a:solidFill>
              <a:schemeClr val="bg1"/>
            </a:solidFill>
            <a:ln w="9525" cap="flat" cmpd="sng" algn="ctr">
              <a:solidFill>
                <a:schemeClr val="tx1"/>
              </a:solidFill>
              <a:prstDash val="solid"/>
              <a:round/>
              <a:headEnd type="none" w="med" len="med"/>
              <a:tailEnd type="none" w="med" len="med"/>
            </a:ln>
            <a:effectLst>
              <a:outerShdw dist="35921" dir="2700000" algn="ctr" rotWithShape="0">
                <a:srgbClr val="AFAFAF"/>
              </a:outerShdw>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74" name="TextBox 73"/>
            <p:cNvSpPr txBox="1"/>
            <p:nvPr/>
          </p:nvSpPr>
          <p:spPr>
            <a:xfrm>
              <a:off x="751926" y="1610810"/>
              <a:ext cx="963149" cy="307777"/>
            </a:xfrm>
            <a:prstGeom prst="rect">
              <a:avLst/>
            </a:prstGeom>
            <a:noFill/>
          </p:spPr>
          <p:txBody>
            <a:bodyPr wrap="none" rtlCol="0">
              <a:spAutoFit/>
            </a:bodyPr>
            <a:lstStyle/>
            <a:p>
              <a:pPr lvl="0"/>
              <a:r>
                <a:rPr lang="en-GB" sz="1400" b="0" dirty="0">
                  <a:solidFill>
                    <a:srgbClr val="000000"/>
                  </a:solidFill>
                  <a:latin typeface="Segoe UI" panose="020B0502040204020203" pitchFamily="34" charset="0"/>
                  <a:cs typeface="Segoe UI" panose="020B0502040204020203" pitchFamily="34" charset="0"/>
                </a:rPr>
                <a:t>Attributes</a:t>
              </a:r>
              <a:endParaRPr lang="en-US" sz="1400" b="0" dirty="0">
                <a:solidFill>
                  <a:srgbClr val="000000"/>
                </a:solidFill>
                <a:latin typeface="Segoe UI" panose="020B0502040204020203" pitchFamily="34" charset="0"/>
                <a:cs typeface="Segoe UI" panose="020B0502040204020203" pitchFamily="34" charset="0"/>
              </a:endParaRPr>
            </a:p>
          </p:txBody>
        </p:sp>
        <p:sp>
          <p:nvSpPr>
            <p:cNvPr id="75" name="TextBox 74"/>
            <p:cNvSpPr txBox="1"/>
            <p:nvPr/>
          </p:nvSpPr>
          <p:spPr>
            <a:xfrm>
              <a:off x="618868" y="1285254"/>
              <a:ext cx="1269899" cy="369332"/>
            </a:xfrm>
            <a:prstGeom prst="rect">
              <a:avLst/>
            </a:prstGeom>
            <a:noFill/>
          </p:spPr>
          <p:txBody>
            <a:bodyPr wrap="none" rtlCol="0">
              <a:spAutoFit/>
            </a:bodyPr>
            <a:lstStyle/>
            <a:p>
              <a:pPr lvl="0"/>
              <a:r>
                <a:rPr lang="en-GB" b="0" dirty="0">
                  <a:solidFill>
                    <a:srgbClr val="000000"/>
                  </a:solidFill>
                  <a:latin typeface="Segoe UI" panose="020B0502040204020203" pitchFamily="34" charset="0"/>
                  <a:cs typeface="Segoe UI" panose="020B0502040204020203" pitchFamily="34" charset="0"/>
                </a:rPr>
                <a:t>Dimension</a:t>
              </a:r>
              <a:endParaRPr lang="en-US" b="0" dirty="0">
                <a:solidFill>
                  <a:srgbClr val="000000"/>
                </a:solidFill>
                <a:latin typeface="Segoe UI" panose="020B0502040204020203" pitchFamily="34" charset="0"/>
                <a:cs typeface="Segoe UI" panose="020B0502040204020203" pitchFamily="34" charset="0"/>
              </a:endParaRPr>
            </a:p>
          </p:txBody>
        </p:sp>
      </p:grpSp>
      <p:sp>
        <p:nvSpPr>
          <p:cNvPr id="76" name="Right Arrow 75"/>
          <p:cNvSpPr/>
          <p:nvPr/>
        </p:nvSpPr>
        <p:spPr bwMode="auto">
          <a:xfrm>
            <a:off x="1642307" y="4521087"/>
            <a:ext cx="661880" cy="395737"/>
          </a:xfrm>
          <a:prstGeom prst="rightArrow">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77" name="Right Arrow 76"/>
          <p:cNvSpPr/>
          <p:nvPr/>
        </p:nvSpPr>
        <p:spPr bwMode="auto">
          <a:xfrm flipH="1">
            <a:off x="6765033" y="2722377"/>
            <a:ext cx="670479" cy="373224"/>
          </a:xfrm>
          <a:prstGeom prst="rightArrow">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78" name="Down Arrow 77"/>
          <p:cNvSpPr/>
          <p:nvPr/>
        </p:nvSpPr>
        <p:spPr bwMode="auto">
          <a:xfrm>
            <a:off x="4302953" y="2380529"/>
            <a:ext cx="445694" cy="914263"/>
          </a:xfrm>
          <a:prstGeom prst="downArrow">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79" name="Down Arrow 78"/>
          <p:cNvSpPr/>
          <p:nvPr/>
        </p:nvSpPr>
        <p:spPr bwMode="auto">
          <a:xfrm flipV="1">
            <a:off x="4068447" y="4185926"/>
            <a:ext cx="369643" cy="993354"/>
          </a:xfrm>
          <a:prstGeom prst="downArrow">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80" name="Bent-Up Arrow 79"/>
          <p:cNvSpPr/>
          <p:nvPr/>
        </p:nvSpPr>
        <p:spPr bwMode="auto">
          <a:xfrm flipV="1">
            <a:off x="2910809" y="1014087"/>
            <a:ext cx="768561" cy="1488535"/>
          </a:xfrm>
          <a:prstGeom prst="bentUpArrow">
            <a:avLst>
              <a:gd name="adj1" fmla="val 25000"/>
              <a:gd name="adj2" fmla="val 25000"/>
              <a:gd name="adj3" fmla="val 50000"/>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81" name="Bent-Up Arrow 80"/>
          <p:cNvSpPr/>
          <p:nvPr/>
        </p:nvSpPr>
        <p:spPr bwMode="auto">
          <a:xfrm flipV="1">
            <a:off x="1401423" y="1899669"/>
            <a:ext cx="1779818" cy="605742"/>
          </a:xfrm>
          <a:prstGeom prst="bentUpArrow">
            <a:avLst>
              <a:gd name="adj1" fmla="val 25000"/>
              <a:gd name="adj2" fmla="val 25000"/>
              <a:gd name="adj3" fmla="val 50000"/>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82" name="Right Arrow 81"/>
          <p:cNvSpPr/>
          <p:nvPr/>
        </p:nvSpPr>
        <p:spPr bwMode="auto">
          <a:xfrm>
            <a:off x="1768221" y="2735315"/>
            <a:ext cx="661880" cy="395737"/>
          </a:xfrm>
          <a:prstGeom prst="rightArrow">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83" name="Bent-Up Arrow 82"/>
          <p:cNvSpPr/>
          <p:nvPr/>
        </p:nvSpPr>
        <p:spPr bwMode="auto">
          <a:xfrm>
            <a:off x="1480058" y="5352997"/>
            <a:ext cx="1771868" cy="725315"/>
          </a:xfrm>
          <a:prstGeom prst="bentUpArrow">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84" name="Bent Arrow 83"/>
          <p:cNvSpPr/>
          <p:nvPr/>
        </p:nvSpPr>
        <p:spPr bwMode="auto">
          <a:xfrm>
            <a:off x="2909022" y="3591306"/>
            <a:ext cx="831500" cy="716924"/>
          </a:xfrm>
          <a:prstGeom prst="bentArrow">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85" name="Bent-Up Arrow 84"/>
          <p:cNvSpPr/>
          <p:nvPr/>
        </p:nvSpPr>
        <p:spPr bwMode="auto">
          <a:xfrm flipH="1" flipV="1">
            <a:off x="5657321" y="1529660"/>
            <a:ext cx="400662" cy="844214"/>
          </a:xfrm>
          <a:prstGeom prst="bentUpArrow">
            <a:avLst>
              <a:gd name="adj1" fmla="val 44829"/>
              <a:gd name="adj2" fmla="val 25000"/>
              <a:gd name="adj3" fmla="val 50000"/>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86" name="Bent Arrow 85"/>
          <p:cNvSpPr/>
          <p:nvPr/>
        </p:nvSpPr>
        <p:spPr bwMode="auto">
          <a:xfrm flipH="1">
            <a:off x="5381031" y="3573065"/>
            <a:ext cx="740072" cy="679830"/>
          </a:xfrm>
          <a:prstGeom prst="bentArrow">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87" name="Bent-Up Arrow 86"/>
          <p:cNvSpPr/>
          <p:nvPr/>
        </p:nvSpPr>
        <p:spPr bwMode="auto">
          <a:xfrm flipH="1" flipV="1">
            <a:off x="4894947" y="2412676"/>
            <a:ext cx="400662" cy="844214"/>
          </a:xfrm>
          <a:prstGeom prst="bentUpArrow">
            <a:avLst>
              <a:gd name="adj1" fmla="val 44829"/>
              <a:gd name="adj2" fmla="val 25000"/>
              <a:gd name="adj3" fmla="val 50000"/>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
        <p:nvSpPr>
          <p:cNvPr id="88" name="Bent-Up Arrow 87"/>
          <p:cNvSpPr/>
          <p:nvPr/>
        </p:nvSpPr>
        <p:spPr bwMode="auto">
          <a:xfrm flipV="1">
            <a:off x="3894921" y="2608323"/>
            <a:ext cx="360034" cy="664943"/>
          </a:xfrm>
          <a:prstGeom prst="bentUpArrow">
            <a:avLst>
              <a:gd name="adj1" fmla="val 44829"/>
              <a:gd name="adj2" fmla="val 25000"/>
              <a:gd name="adj3" fmla="val 50000"/>
            </a:avLst>
          </a:prstGeom>
          <a:solidFill>
            <a:srgbClr val="569AD2"/>
          </a:solidFill>
          <a:ln w="9525" cap="flat" cmpd="sng" algn="ctr">
            <a:solidFill>
              <a:schemeClr val="tx1"/>
            </a:solidFill>
            <a:prstDash val="solid"/>
            <a:round/>
            <a:headEnd type="none" w="med" len="med"/>
            <a:tailEnd type="none" w="med" len="med"/>
          </a:ln>
          <a:effectLst/>
        </p:spPr>
        <p:txBody>
          <a:bodyPr vert="horz" wrap="square" lIns="182880" tIns="45720" rIns="182880" bIns="45720" numCol="1" rtlCol="0" anchor="ctr" anchorCtr="0" compatLnSpc="1">
            <a:prstTxWarp prst="textNoShape">
              <a:avLst/>
            </a:prstTxWarp>
          </a:bodyPr>
          <a:lstStyle/>
          <a:p>
            <a:pPr lvl="0" algn="ctr" eaLnBrk="0" hangingPunct="0"/>
            <a:endParaRPr lang="en-GB" dirty="0">
              <a:solidFill>
                <a:srgbClr val="000000"/>
              </a:solidFill>
            </a:endParaRPr>
          </a:p>
        </p:txBody>
      </p:sp>
    </p:spTree>
    <p:custDataLst>
      <p:tags r:id="rId1"/>
    </p:custDataLst>
    <p:extLst>
      <p:ext uri="{BB962C8B-B14F-4D97-AF65-F5344CB8AC3E}">
        <p14:creationId xmlns:p14="http://schemas.microsoft.com/office/powerpoint/2010/main" val="2613925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f5e7cd33-1497-45f6-8780-d9085a973cb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The Data Warehouse Design Process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514350" lvl="0" indent="-514350">
              <a:buFont typeface="+mj-lt"/>
              <a:buAutoNum type="arabicPeriod"/>
            </a:pPr>
            <a:r>
              <a:rPr lang="en-GB" sz="2400" b="0" kern="0" dirty="0">
                <a:solidFill>
                  <a:srgbClr val="000000"/>
                </a:solidFill>
              </a:rPr>
              <a:t>Determine analytical and reporting requirements</a:t>
            </a:r>
          </a:p>
          <a:p>
            <a:pPr marL="514350" lvl="0" indent="-514350">
              <a:buFont typeface="+mj-lt"/>
              <a:buAutoNum type="arabicPeriod"/>
            </a:pPr>
            <a:r>
              <a:rPr lang="en-GB" sz="2400" b="0" kern="0" dirty="0">
                <a:solidFill>
                  <a:srgbClr val="000000"/>
                </a:solidFill>
              </a:rPr>
              <a:t>Identify the business processes that generate the required data</a:t>
            </a:r>
          </a:p>
          <a:p>
            <a:pPr marL="514350" lvl="0" indent="-514350">
              <a:buFont typeface="+mj-lt"/>
              <a:buAutoNum type="arabicPeriod"/>
            </a:pPr>
            <a:r>
              <a:rPr lang="en-GB" sz="2400" b="0" kern="0" dirty="0">
                <a:solidFill>
                  <a:srgbClr val="000000"/>
                </a:solidFill>
              </a:rPr>
              <a:t>Examine the source data for those business processes</a:t>
            </a:r>
            <a:endParaRPr lang="en-US" sz="2400" b="0" kern="0" dirty="0">
              <a:solidFill>
                <a:srgbClr val="000000"/>
              </a:solidFill>
            </a:endParaRPr>
          </a:p>
          <a:p>
            <a:pPr marL="514350" lvl="0" indent="-514350">
              <a:buFont typeface="+mj-lt"/>
              <a:buAutoNum type="arabicPeriod"/>
            </a:pPr>
            <a:r>
              <a:rPr lang="en-GB" sz="2400" b="0" kern="0" dirty="0">
                <a:solidFill>
                  <a:srgbClr val="000000"/>
                </a:solidFill>
              </a:rPr>
              <a:t>Conform dimensions across business processes</a:t>
            </a:r>
          </a:p>
          <a:p>
            <a:pPr marL="514350" lvl="0" indent="-514350">
              <a:buFont typeface="+mj-lt"/>
              <a:buAutoNum type="arabicPeriod"/>
            </a:pPr>
            <a:r>
              <a:rPr lang="en-GB" sz="2400" b="0" kern="0" dirty="0">
                <a:solidFill>
                  <a:srgbClr val="000000"/>
                </a:solidFill>
              </a:rPr>
              <a:t>Prioritize processes and create a dimensional model for each</a:t>
            </a:r>
          </a:p>
          <a:p>
            <a:pPr marL="514350" lvl="0" indent="-514350">
              <a:buFont typeface="+mj-lt"/>
              <a:buAutoNum type="arabicPeriod"/>
            </a:pPr>
            <a:r>
              <a:rPr lang="en-GB" sz="2400" b="0" kern="0" dirty="0">
                <a:solidFill>
                  <a:srgbClr val="000000"/>
                </a:solidFill>
              </a:rPr>
              <a:t>Document and refine the models to determine the database logical schema</a:t>
            </a:r>
          </a:p>
          <a:p>
            <a:pPr marL="514350" lvl="0" indent="-514350">
              <a:buFont typeface="+mj-lt"/>
              <a:buAutoNum type="arabicPeriod"/>
            </a:pPr>
            <a:r>
              <a:rPr lang="en-GB" sz="2400" b="0" kern="0" dirty="0">
                <a:solidFill>
                  <a:srgbClr val="000000"/>
                </a:solidFill>
              </a:rPr>
              <a:t>Design the physical data structures for the database</a:t>
            </a:r>
          </a:p>
          <a:p>
            <a:pPr lvl="0"/>
            <a:endParaRPr lang="en-US" sz="2400" b="0" kern="0" dirty="0">
              <a:solidFill>
                <a:srgbClr val="000000"/>
              </a:solidFill>
            </a:endParaRPr>
          </a:p>
        </p:txBody>
      </p:sp>
    </p:spTree>
    <p:custDataLst>
      <p:tags r:id="rId1"/>
    </p:custDataLst>
    <p:extLst>
      <p:ext uri="{BB962C8B-B14F-4D97-AF65-F5344CB8AC3E}">
        <p14:creationId xmlns:p14="http://schemas.microsoft.com/office/powerpoint/2010/main" val="2237135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2e26fb90-5860-4749-b020-7192d325a9e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Dimensional Modeling</a:t>
            </a:r>
            <a:endParaRPr lang="en-GB" dirty="0"/>
          </a:p>
        </p:txBody>
      </p:sp>
      <p:graphicFrame>
        <p:nvGraphicFramePr>
          <p:cNvPr id="4" name="Content Placeholder 1" descr="The slide shows a matrix of business processes and conformed dimensions. &#10;The Business Processes are:&#10;• Manufacturing&#10;• Order Processing&#10;• Order Fulfilment&#10;• Financial Accounting&#10;• Inventory Management.&#10;The available Dimensions are:&#10;• Time&#10;• Product&#10;• Customer&#10;• Salesperson&#10;• Factory Line&#10;• Shipper&#10;• Account&#10;• Department&#10;• Warehouse&#10;&#10;An Order Processing business process is selected, and the following determinations have been made for the dimensional model:&#10;• Grain: 1 row per order item.&#10;• Dimensions: Time (order date and ship date), Product, Customer, Salesperson.&#10;• Facts: Item Quantity, Unit Cost, Total Cost, Unit Price, Sales Amount, Shipping Cost.&#10;" title="Business Processes and Conformed Dimensions"/>
          <p:cNvGraphicFramePr>
            <a:graphicFrameLocks/>
          </p:cNvGraphicFramePr>
          <p:nvPr>
            <p:extLst>
              <p:ext uri="{D42A27DB-BD31-4B8C-83A1-F6EECF244321}">
                <p14:modId xmlns:p14="http://schemas.microsoft.com/office/powerpoint/2010/main" val="707343310"/>
              </p:ext>
            </p:extLst>
          </p:nvPr>
        </p:nvGraphicFramePr>
        <p:xfrm>
          <a:off x="326567" y="1172758"/>
          <a:ext cx="8572508" cy="3976911"/>
        </p:xfrm>
        <a:graphic>
          <a:graphicData uri="http://schemas.openxmlformats.org/drawingml/2006/table">
            <a:tbl>
              <a:tblPr firstRow="1" bandRow="1">
                <a:tableStyleId>{912C8C85-51F0-491E-9774-3900AFEF0FD7}</a:tableStyleId>
              </a:tblPr>
              <a:tblGrid>
                <a:gridCol w="2983436">
                  <a:extLst>
                    <a:ext uri="{9D8B030D-6E8A-4147-A177-3AD203B41FA5}">
                      <a16:colId xmlns:a16="http://schemas.microsoft.com/office/drawing/2014/main" val="20000"/>
                    </a:ext>
                  </a:extLst>
                </a:gridCol>
                <a:gridCol w="621008">
                  <a:extLst>
                    <a:ext uri="{9D8B030D-6E8A-4147-A177-3AD203B41FA5}">
                      <a16:colId xmlns:a16="http://schemas.microsoft.com/office/drawing/2014/main" val="20001"/>
                    </a:ext>
                  </a:extLst>
                </a:gridCol>
                <a:gridCol w="621008">
                  <a:extLst>
                    <a:ext uri="{9D8B030D-6E8A-4147-A177-3AD203B41FA5}">
                      <a16:colId xmlns:a16="http://schemas.microsoft.com/office/drawing/2014/main" val="20002"/>
                    </a:ext>
                  </a:extLst>
                </a:gridCol>
                <a:gridCol w="621008">
                  <a:extLst>
                    <a:ext uri="{9D8B030D-6E8A-4147-A177-3AD203B41FA5}">
                      <a16:colId xmlns:a16="http://schemas.microsoft.com/office/drawing/2014/main" val="20003"/>
                    </a:ext>
                  </a:extLst>
                </a:gridCol>
                <a:gridCol w="621008">
                  <a:extLst>
                    <a:ext uri="{9D8B030D-6E8A-4147-A177-3AD203B41FA5}">
                      <a16:colId xmlns:a16="http://schemas.microsoft.com/office/drawing/2014/main" val="20004"/>
                    </a:ext>
                  </a:extLst>
                </a:gridCol>
                <a:gridCol w="621008">
                  <a:extLst>
                    <a:ext uri="{9D8B030D-6E8A-4147-A177-3AD203B41FA5}">
                      <a16:colId xmlns:a16="http://schemas.microsoft.com/office/drawing/2014/main" val="20005"/>
                    </a:ext>
                  </a:extLst>
                </a:gridCol>
                <a:gridCol w="621008">
                  <a:extLst>
                    <a:ext uri="{9D8B030D-6E8A-4147-A177-3AD203B41FA5}">
                      <a16:colId xmlns:a16="http://schemas.microsoft.com/office/drawing/2014/main" val="20006"/>
                    </a:ext>
                  </a:extLst>
                </a:gridCol>
                <a:gridCol w="621008">
                  <a:extLst>
                    <a:ext uri="{9D8B030D-6E8A-4147-A177-3AD203B41FA5}">
                      <a16:colId xmlns:a16="http://schemas.microsoft.com/office/drawing/2014/main" val="20007"/>
                    </a:ext>
                  </a:extLst>
                </a:gridCol>
                <a:gridCol w="621008">
                  <a:extLst>
                    <a:ext uri="{9D8B030D-6E8A-4147-A177-3AD203B41FA5}">
                      <a16:colId xmlns:a16="http://schemas.microsoft.com/office/drawing/2014/main" val="20008"/>
                    </a:ext>
                  </a:extLst>
                </a:gridCol>
                <a:gridCol w="621008">
                  <a:extLst>
                    <a:ext uri="{9D8B030D-6E8A-4147-A177-3AD203B41FA5}">
                      <a16:colId xmlns:a16="http://schemas.microsoft.com/office/drawing/2014/main" val="20009"/>
                    </a:ext>
                  </a:extLst>
                </a:gridCol>
              </a:tblGrid>
              <a:tr h="1904161">
                <a:tc>
                  <a:txBody>
                    <a:bodyPr/>
                    <a:lstStyle/>
                    <a:p>
                      <a:r>
                        <a:rPr lang="en-GB" dirty="0" smtClean="0">
                          <a:solidFill>
                            <a:schemeClr val="tx1"/>
                          </a:solidFill>
                          <a:latin typeface="Segoe UI" panose="020B0502040204020203" pitchFamily="34" charset="0"/>
                          <a:cs typeface="Segoe UI" panose="020B0502040204020203" pitchFamily="34" charset="0"/>
                        </a:rPr>
                        <a:t>Business Processes</a:t>
                      </a:r>
                      <a:endParaRPr lang="en-US" dirty="0">
                        <a:solidFill>
                          <a:schemeClr val="tx1"/>
                        </a:solidFill>
                        <a:latin typeface="Segoe UI" panose="020B0502040204020203" pitchFamily="34" charset="0"/>
                        <a:cs typeface="Segoe UI" panose="020B0502040204020203" pitchFamily="34" charset="0"/>
                      </a:endParaRPr>
                    </a:p>
                  </a:txBody>
                  <a:tcPr anchor="b"/>
                </a:tc>
                <a:tc>
                  <a:txBody>
                    <a:bodyPr/>
                    <a:lstStyle/>
                    <a:p>
                      <a:r>
                        <a:rPr lang="en-GB" dirty="0" smtClean="0">
                          <a:latin typeface="Segoe UI" panose="020B0502040204020203" pitchFamily="34" charset="0"/>
                          <a:cs typeface="Segoe UI" panose="020B0502040204020203" pitchFamily="34" charset="0"/>
                        </a:rPr>
                        <a:t>Time</a:t>
                      </a:r>
                      <a:endParaRPr lang="en-US" dirty="0">
                        <a:latin typeface="Segoe UI" panose="020B0502040204020203" pitchFamily="34" charset="0"/>
                        <a:cs typeface="Segoe UI" panose="020B0502040204020203" pitchFamily="34" charset="0"/>
                      </a:endParaRPr>
                    </a:p>
                  </a:txBody>
                  <a:tcPr vert="vert270"/>
                </a:tc>
                <a:tc>
                  <a:txBody>
                    <a:bodyPr/>
                    <a:lstStyle/>
                    <a:p>
                      <a:r>
                        <a:rPr lang="en-GB" dirty="0" smtClean="0">
                          <a:latin typeface="Segoe UI" panose="020B0502040204020203" pitchFamily="34" charset="0"/>
                          <a:cs typeface="Segoe UI" panose="020B0502040204020203" pitchFamily="34" charset="0"/>
                        </a:rPr>
                        <a:t>Product</a:t>
                      </a:r>
                      <a:endParaRPr lang="en-US" dirty="0">
                        <a:latin typeface="Segoe UI" panose="020B0502040204020203" pitchFamily="34" charset="0"/>
                        <a:cs typeface="Segoe UI" panose="020B0502040204020203" pitchFamily="34" charset="0"/>
                      </a:endParaRPr>
                    </a:p>
                  </a:txBody>
                  <a:tcPr vert="vert270"/>
                </a:tc>
                <a:tc>
                  <a:txBody>
                    <a:bodyPr/>
                    <a:lstStyle/>
                    <a:p>
                      <a:r>
                        <a:rPr lang="en-GB" dirty="0" smtClean="0">
                          <a:latin typeface="Segoe UI" panose="020B0502040204020203" pitchFamily="34" charset="0"/>
                          <a:cs typeface="Segoe UI" panose="020B0502040204020203" pitchFamily="34" charset="0"/>
                        </a:rPr>
                        <a:t>Customer</a:t>
                      </a:r>
                      <a:endParaRPr lang="en-US" dirty="0">
                        <a:latin typeface="Segoe UI" panose="020B0502040204020203" pitchFamily="34" charset="0"/>
                        <a:cs typeface="Segoe UI" panose="020B0502040204020203" pitchFamily="34" charset="0"/>
                      </a:endParaRPr>
                    </a:p>
                  </a:txBody>
                  <a:tcPr vert="vert270"/>
                </a:tc>
                <a:tc>
                  <a:txBody>
                    <a:bodyPr/>
                    <a:lstStyle/>
                    <a:p>
                      <a:r>
                        <a:rPr lang="en-GB" dirty="0" smtClean="0">
                          <a:latin typeface="Segoe UI" panose="020B0502040204020203" pitchFamily="34" charset="0"/>
                          <a:cs typeface="Segoe UI" panose="020B0502040204020203" pitchFamily="34" charset="0"/>
                        </a:rPr>
                        <a:t>Salesperson</a:t>
                      </a:r>
                      <a:endParaRPr lang="en-US" dirty="0">
                        <a:latin typeface="Segoe UI" panose="020B0502040204020203" pitchFamily="34" charset="0"/>
                        <a:cs typeface="Segoe UI" panose="020B0502040204020203" pitchFamily="34" charset="0"/>
                      </a:endParaRPr>
                    </a:p>
                  </a:txBody>
                  <a:tcPr vert="vert270"/>
                </a:tc>
                <a:tc>
                  <a:txBody>
                    <a:bodyPr/>
                    <a:lstStyle/>
                    <a:p>
                      <a:r>
                        <a:rPr lang="en-GB" dirty="0" smtClean="0">
                          <a:latin typeface="Segoe UI" panose="020B0502040204020203" pitchFamily="34" charset="0"/>
                          <a:cs typeface="Segoe UI" panose="020B0502040204020203" pitchFamily="34" charset="0"/>
                        </a:rPr>
                        <a:t>Factory Line</a:t>
                      </a:r>
                      <a:endParaRPr lang="en-US" dirty="0">
                        <a:latin typeface="Segoe UI" panose="020B0502040204020203" pitchFamily="34" charset="0"/>
                        <a:cs typeface="Segoe UI" panose="020B0502040204020203" pitchFamily="34" charset="0"/>
                      </a:endParaRPr>
                    </a:p>
                  </a:txBody>
                  <a:tcPr vert="vert270"/>
                </a:tc>
                <a:tc>
                  <a:txBody>
                    <a:bodyPr/>
                    <a:lstStyle/>
                    <a:p>
                      <a:r>
                        <a:rPr lang="en-GB" dirty="0" smtClean="0">
                          <a:latin typeface="Segoe UI" panose="020B0502040204020203" pitchFamily="34" charset="0"/>
                          <a:cs typeface="Segoe UI" panose="020B0502040204020203" pitchFamily="34" charset="0"/>
                        </a:rPr>
                        <a:t>Shipper</a:t>
                      </a:r>
                      <a:endParaRPr lang="en-US" dirty="0">
                        <a:latin typeface="Segoe UI" panose="020B0502040204020203" pitchFamily="34" charset="0"/>
                        <a:cs typeface="Segoe UI" panose="020B0502040204020203" pitchFamily="34" charset="0"/>
                      </a:endParaRPr>
                    </a:p>
                  </a:txBody>
                  <a:tcPr vert="vert270"/>
                </a:tc>
                <a:tc>
                  <a:txBody>
                    <a:bodyPr/>
                    <a:lstStyle/>
                    <a:p>
                      <a:r>
                        <a:rPr lang="en-GB" dirty="0" smtClean="0">
                          <a:latin typeface="Segoe UI" panose="020B0502040204020203" pitchFamily="34" charset="0"/>
                          <a:cs typeface="Segoe UI" panose="020B0502040204020203" pitchFamily="34" charset="0"/>
                        </a:rPr>
                        <a:t>Account</a:t>
                      </a:r>
                      <a:endParaRPr lang="en-US" dirty="0">
                        <a:latin typeface="Segoe UI" panose="020B0502040204020203" pitchFamily="34" charset="0"/>
                        <a:cs typeface="Segoe UI" panose="020B0502040204020203" pitchFamily="34" charset="0"/>
                      </a:endParaRPr>
                    </a:p>
                  </a:txBody>
                  <a:tcPr vert="vert270"/>
                </a:tc>
                <a:tc>
                  <a:txBody>
                    <a:bodyPr/>
                    <a:lstStyle/>
                    <a:p>
                      <a:r>
                        <a:rPr lang="en-GB" dirty="0" smtClean="0">
                          <a:latin typeface="Segoe UI" panose="020B0502040204020203" pitchFamily="34" charset="0"/>
                          <a:cs typeface="Segoe UI" panose="020B0502040204020203" pitchFamily="34" charset="0"/>
                        </a:rPr>
                        <a:t>Department</a:t>
                      </a:r>
                      <a:endParaRPr lang="en-US" dirty="0">
                        <a:latin typeface="Segoe UI" panose="020B0502040204020203" pitchFamily="34" charset="0"/>
                        <a:cs typeface="Segoe UI" panose="020B0502040204020203" pitchFamily="34" charset="0"/>
                      </a:endParaRPr>
                    </a:p>
                  </a:txBody>
                  <a:tcPr vert="vert270"/>
                </a:tc>
                <a:tc>
                  <a:txBody>
                    <a:bodyPr/>
                    <a:lstStyle/>
                    <a:p>
                      <a:r>
                        <a:rPr lang="en-GB" dirty="0" smtClean="0">
                          <a:latin typeface="Segoe UI" panose="020B0502040204020203" pitchFamily="34" charset="0"/>
                          <a:cs typeface="Segoe UI" panose="020B0502040204020203" pitchFamily="34" charset="0"/>
                        </a:rPr>
                        <a:t>Warehouse</a:t>
                      </a:r>
                      <a:endParaRPr lang="en-US" dirty="0">
                        <a:latin typeface="Segoe UI" panose="020B0502040204020203" pitchFamily="34" charset="0"/>
                        <a:cs typeface="Segoe UI" panose="020B0502040204020203" pitchFamily="34" charset="0"/>
                      </a:endParaRPr>
                    </a:p>
                  </a:txBody>
                  <a:tcPr vert="vert270"/>
                </a:tc>
                <a:extLst>
                  <a:ext uri="{0D108BD9-81ED-4DB2-BD59-A6C34878D82A}">
                    <a16:rowId xmlns:a16="http://schemas.microsoft.com/office/drawing/2014/main" val="10000"/>
                  </a:ext>
                </a:extLst>
              </a:tr>
              <a:tr h="414550">
                <a:tc>
                  <a:txBody>
                    <a:bodyPr/>
                    <a:lstStyle/>
                    <a:p>
                      <a:r>
                        <a:rPr lang="en-GB" dirty="0" smtClean="0">
                          <a:latin typeface="Segoe UI" panose="020B0502040204020203" pitchFamily="34" charset="0"/>
                          <a:cs typeface="Segoe UI" panose="020B0502040204020203" pitchFamily="34" charset="0"/>
                        </a:rPr>
                        <a:t>Manufacturing</a:t>
                      </a:r>
                      <a:endParaRPr lang="en-US" dirty="0">
                        <a:latin typeface="Segoe UI" panose="020B0502040204020203" pitchFamily="34" charset="0"/>
                        <a:cs typeface="Segoe UI" panose="020B0502040204020203" pitchFamily="34" charset="0"/>
                      </a:endParaRPr>
                    </a:p>
                  </a:txBody>
                  <a:tcPr/>
                </a:tc>
                <a:tc>
                  <a:txBody>
                    <a:bodyPr/>
                    <a:lstStyle/>
                    <a:p>
                      <a:pPr algn="ctr"/>
                      <a:r>
                        <a:rPr lang="en-GB" dirty="0" smtClean="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r>
                        <a:rPr lang="en-GB" dirty="0" smtClean="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r>
                        <a:rPr lang="en-GB" dirty="0" smtClean="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1"/>
                  </a:ext>
                </a:extLst>
              </a:tr>
              <a:tr h="414550">
                <a:tc>
                  <a:txBody>
                    <a:bodyPr/>
                    <a:lstStyle/>
                    <a:p>
                      <a:r>
                        <a:rPr lang="en-GB" dirty="0" smtClean="0">
                          <a:latin typeface="Segoe UI" panose="020B0502040204020203" pitchFamily="34" charset="0"/>
                          <a:cs typeface="Segoe UI" panose="020B0502040204020203" pitchFamily="34" charset="0"/>
                        </a:rPr>
                        <a:t>Order Processing</a:t>
                      </a:r>
                      <a:endParaRPr lang="en-US" dirty="0">
                        <a:latin typeface="Segoe UI" panose="020B0502040204020203" pitchFamily="34" charset="0"/>
                        <a:cs typeface="Segoe UI" panose="020B0502040204020203" pitchFamily="34" charset="0"/>
                      </a:endParaRPr>
                    </a:p>
                  </a:txBody>
                  <a:tcPr>
                    <a:solidFill>
                      <a:srgbClr val="FFFF00"/>
                    </a:solidFill>
                  </a:tcPr>
                </a:tc>
                <a:tc>
                  <a:txBody>
                    <a:bodyPr/>
                    <a:lstStyle/>
                    <a:p>
                      <a:pPr algn="ctr"/>
                      <a:r>
                        <a:rPr lang="en-GB" dirty="0" smtClean="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solidFill>
                      <a:srgbClr val="FFFF00"/>
                    </a:solidFill>
                  </a:tcPr>
                </a:tc>
                <a:tc>
                  <a:txBody>
                    <a:bodyPr/>
                    <a:lstStyle/>
                    <a:p>
                      <a:pPr algn="ctr"/>
                      <a:r>
                        <a:rPr lang="en-GB" dirty="0" smtClean="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solidFill>
                      <a:srgbClr val="FFFF00"/>
                    </a:solidFill>
                  </a:tcPr>
                </a:tc>
                <a:tc>
                  <a:txBody>
                    <a:bodyPr/>
                    <a:lstStyle/>
                    <a:p>
                      <a:pPr algn="ctr"/>
                      <a:r>
                        <a:rPr lang="en-GB" dirty="0" smtClean="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solidFill>
                      <a:srgbClr val="FFFF00"/>
                    </a:solidFill>
                  </a:tcPr>
                </a:tc>
                <a:tc>
                  <a:txBody>
                    <a:bodyPr/>
                    <a:lstStyle/>
                    <a:p>
                      <a:pPr algn="ctr"/>
                      <a:r>
                        <a:rPr lang="en-GB" dirty="0" smtClean="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solidFill>
                      <a:srgbClr val="FFFF00"/>
                    </a:solidFill>
                  </a:tcPr>
                </a:tc>
                <a:tc>
                  <a:txBody>
                    <a:bodyPr/>
                    <a:lstStyle/>
                    <a:p>
                      <a:pPr algn="ctr"/>
                      <a:endParaRPr lang="en-US" dirty="0">
                        <a:latin typeface="Segoe UI" panose="020B0502040204020203" pitchFamily="34" charset="0"/>
                        <a:cs typeface="Segoe UI" panose="020B0502040204020203" pitchFamily="34" charset="0"/>
                      </a:endParaRPr>
                    </a:p>
                  </a:txBody>
                  <a:tcPr>
                    <a:solidFill>
                      <a:srgbClr val="FFFF00"/>
                    </a:solidFill>
                  </a:tcPr>
                </a:tc>
                <a:tc>
                  <a:txBody>
                    <a:bodyPr/>
                    <a:lstStyle/>
                    <a:p>
                      <a:pPr algn="ctr"/>
                      <a:endParaRPr lang="en-US" dirty="0">
                        <a:latin typeface="Segoe UI" panose="020B0502040204020203" pitchFamily="34" charset="0"/>
                        <a:cs typeface="Segoe UI" panose="020B0502040204020203" pitchFamily="34" charset="0"/>
                      </a:endParaRPr>
                    </a:p>
                  </a:txBody>
                  <a:tcPr>
                    <a:solidFill>
                      <a:srgbClr val="FFFF00"/>
                    </a:solidFill>
                  </a:tcPr>
                </a:tc>
                <a:tc>
                  <a:txBody>
                    <a:bodyPr/>
                    <a:lstStyle/>
                    <a:p>
                      <a:pPr algn="ctr"/>
                      <a:endParaRPr lang="en-US" dirty="0">
                        <a:latin typeface="Segoe UI" panose="020B0502040204020203" pitchFamily="34" charset="0"/>
                        <a:cs typeface="Segoe UI" panose="020B0502040204020203" pitchFamily="34" charset="0"/>
                      </a:endParaRPr>
                    </a:p>
                  </a:txBody>
                  <a:tcPr>
                    <a:solidFill>
                      <a:srgbClr val="FFFF00"/>
                    </a:solidFill>
                  </a:tcPr>
                </a:tc>
                <a:tc>
                  <a:txBody>
                    <a:bodyPr/>
                    <a:lstStyle/>
                    <a:p>
                      <a:pPr algn="ctr"/>
                      <a:endParaRPr lang="en-US" dirty="0">
                        <a:latin typeface="Segoe UI" panose="020B0502040204020203" pitchFamily="34" charset="0"/>
                        <a:cs typeface="Segoe UI" panose="020B0502040204020203" pitchFamily="34" charset="0"/>
                      </a:endParaRPr>
                    </a:p>
                  </a:txBody>
                  <a:tcPr>
                    <a:solidFill>
                      <a:srgbClr val="FFFF00"/>
                    </a:solidFill>
                  </a:tcPr>
                </a:tc>
                <a:tc>
                  <a:txBody>
                    <a:bodyPr/>
                    <a:lstStyle/>
                    <a:p>
                      <a:pPr algn="ctr"/>
                      <a:endParaRPr lang="en-US" dirty="0">
                        <a:latin typeface="Segoe UI" panose="020B0502040204020203" pitchFamily="34" charset="0"/>
                        <a:cs typeface="Segoe UI" panose="020B0502040204020203" pitchFamily="34" charset="0"/>
                      </a:endParaRPr>
                    </a:p>
                  </a:txBody>
                  <a:tcPr>
                    <a:solidFill>
                      <a:srgbClr val="FFFF00"/>
                    </a:solidFill>
                  </a:tcPr>
                </a:tc>
                <a:extLst>
                  <a:ext uri="{0D108BD9-81ED-4DB2-BD59-A6C34878D82A}">
                    <a16:rowId xmlns:a16="http://schemas.microsoft.com/office/drawing/2014/main" val="10002"/>
                  </a:ext>
                </a:extLst>
              </a:tr>
              <a:tr h="414550">
                <a:tc>
                  <a:txBody>
                    <a:bodyPr/>
                    <a:lstStyle/>
                    <a:p>
                      <a:r>
                        <a:rPr lang="en-GB" dirty="0" smtClean="0">
                          <a:latin typeface="Segoe UI" panose="020B0502040204020203" pitchFamily="34" charset="0"/>
                          <a:cs typeface="Segoe UI" panose="020B0502040204020203" pitchFamily="34" charset="0"/>
                        </a:rPr>
                        <a:t>Order Fulfillment</a:t>
                      </a:r>
                      <a:endParaRPr lang="en-US" dirty="0">
                        <a:latin typeface="Segoe UI" panose="020B0502040204020203" pitchFamily="34" charset="0"/>
                        <a:cs typeface="Segoe UI" panose="020B0502040204020203" pitchFamily="34" charset="0"/>
                      </a:endParaRPr>
                    </a:p>
                  </a:txBody>
                  <a:tcPr/>
                </a:tc>
                <a:tc>
                  <a:txBody>
                    <a:bodyPr/>
                    <a:lstStyle/>
                    <a:p>
                      <a:pPr algn="ctr"/>
                      <a:r>
                        <a:rPr lang="en-GB" dirty="0" smtClean="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r>
                        <a:rPr lang="en-GB" dirty="0" smtClean="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r>
                        <a:rPr lang="en-GB" dirty="0" smtClean="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3"/>
                  </a:ext>
                </a:extLst>
              </a:tr>
              <a:tr h="414550">
                <a:tc>
                  <a:txBody>
                    <a:bodyPr/>
                    <a:lstStyle/>
                    <a:p>
                      <a:r>
                        <a:rPr lang="en-GB" dirty="0" smtClean="0">
                          <a:latin typeface="Segoe UI" panose="020B0502040204020203" pitchFamily="34" charset="0"/>
                          <a:cs typeface="Segoe UI" panose="020B0502040204020203" pitchFamily="34" charset="0"/>
                        </a:rPr>
                        <a:t>Financial Accounting</a:t>
                      </a:r>
                      <a:endParaRPr lang="en-US" dirty="0">
                        <a:latin typeface="Segoe UI" panose="020B0502040204020203" pitchFamily="34" charset="0"/>
                        <a:cs typeface="Segoe UI" panose="020B0502040204020203" pitchFamily="34" charset="0"/>
                      </a:endParaRPr>
                    </a:p>
                  </a:txBody>
                  <a:tcPr/>
                </a:tc>
                <a:tc>
                  <a:txBody>
                    <a:bodyPr/>
                    <a:lstStyle/>
                    <a:p>
                      <a:pPr algn="ctr"/>
                      <a:r>
                        <a:rPr lang="en-GB" dirty="0" smtClean="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r>
                        <a:rPr lang="en-GB" dirty="0" smtClean="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r>
                        <a:rPr lang="en-GB" dirty="0" smtClean="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4"/>
                  </a:ext>
                </a:extLst>
              </a:tr>
              <a:tr h="414550">
                <a:tc>
                  <a:txBody>
                    <a:bodyPr/>
                    <a:lstStyle/>
                    <a:p>
                      <a:r>
                        <a:rPr lang="en-GB" dirty="0" smtClean="0">
                          <a:latin typeface="Segoe UI" panose="020B0502040204020203" pitchFamily="34" charset="0"/>
                          <a:cs typeface="Segoe UI" panose="020B0502040204020203" pitchFamily="34" charset="0"/>
                        </a:rPr>
                        <a:t>Inventory Management</a:t>
                      </a:r>
                      <a:endParaRPr lang="en-US" dirty="0">
                        <a:latin typeface="Segoe UI" panose="020B0502040204020203" pitchFamily="34" charset="0"/>
                        <a:cs typeface="Segoe UI" panose="020B0502040204020203" pitchFamily="34" charset="0"/>
                      </a:endParaRPr>
                    </a:p>
                  </a:txBody>
                  <a:tcPr/>
                </a:tc>
                <a:tc>
                  <a:txBody>
                    <a:bodyPr/>
                    <a:lstStyle/>
                    <a:p>
                      <a:pPr algn="ctr"/>
                      <a:r>
                        <a:rPr lang="en-GB" dirty="0" smtClean="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r>
                        <a:rPr lang="en-GB" dirty="0" smtClean="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endParaRPr lang="en-US" dirty="0">
                        <a:latin typeface="Segoe UI" panose="020B0502040204020203" pitchFamily="34" charset="0"/>
                        <a:cs typeface="Segoe UI" panose="020B0502040204020203" pitchFamily="34" charset="0"/>
                      </a:endParaRPr>
                    </a:p>
                  </a:txBody>
                  <a:tcPr/>
                </a:tc>
                <a:tc>
                  <a:txBody>
                    <a:bodyPr/>
                    <a:lstStyle/>
                    <a:p>
                      <a:pPr algn="ctr"/>
                      <a:r>
                        <a:rPr lang="en-GB" dirty="0" smtClean="0">
                          <a:latin typeface="Segoe UI" panose="020B0502040204020203" pitchFamily="34" charset="0"/>
                          <a:cs typeface="Segoe UI" panose="020B0502040204020203" pitchFamily="34" charset="0"/>
                        </a:rPr>
                        <a:t>x</a:t>
                      </a:r>
                      <a:endParaRPr lang="en-US"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0005"/>
                  </a:ext>
                </a:extLst>
              </a:tr>
            </a:tbl>
          </a:graphicData>
        </a:graphic>
      </p:graphicFrame>
      <p:sp>
        <p:nvSpPr>
          <p:cNvPr id="5" name="TextBox 4"/>
          <p:cNvSpPr txBox="1"/>
          <p:nvPr/>
        </p:nvSpPr>
        <p:spPr>
          <a:xfrm>
            <a:off x="326567" y="5452795"/>
            <a:ext cx="8572508" cy="830997"/>
          </a:xfrm>
          <a:prstGeom prst="rect">
            <a:avLst/>
          </a:prstGeom>
          <a:noFill/>
        </p:spPr>
        <p:txBody>
          <a:bodyPr wrap="square" rtlCol="0">
            <a:spAutoFit/>
          </a:bodyPr>
          <a:lstStyle/>
          <a:p>
            <a:pPr marL="285750" lvl="0" indent="-285750">
              <a:buFont typeface="Arial" pitchFamily="34" charset="0"/>
              <a:buChar char="•"/>
            </a:pPr>
            <a:r>
              <a:rPr lang="en-GB" sz="1600" dirty="0">
                <a:solidFill>
                  <a:srgbClr val="000000"/>
                </a:solidFill>
                <a:latin typeface="Segoe UI" panose="020B0502040204020203" pitchFamily="34" charset="0"/>
                <a:cs typeface="Segoe UI" panose="020B0502040204020203" pitchFamily="34" charset="0"/>
              </a:rPr>
              <a:t>Grain</a:t>
            </a:r>
            <a:r>
              <a:rPr lang="en-GB" sz="1600" b="0" dirty="0">
                <a:solidFill>
                  <a:srgbClr val="000000"/>
                </a:solidFill>
                <a:latin typeface="Segoe UI" panose="020B0502040204020203" pitchFamily="34" charset="0"/>
                <a:cs typeface="Segoe UI" panose="020B0502040204020203" pitchFamily="34" charset="0"/>
              </a:rPr>
              <a:t>: 1 row per order item</a:t>
            </a:r>
          </a:p>
          <a:p>
            <a:pPr marL="285750" lvl="0" indent="-285750">
              <a:buFont typeface="Arial" pitchFamily="34" charset="0"/>
              <a:buChar char="•"/>
            </a:pPr>
            <a:r>
              <a:rPr lang="en-GB" sz="1600" dirty="0">
                <a:solidFill>
                  <a:srgbClr val="000000"/>
                </a:solidFill>
                <a:latin typeface="Segoe UI" panose="020B0502040204020203" pitchFamily="34" charset="0"/>
                <a:cs typeface="Segoe UI" panose="020B0502040204020203" pitchFamily="34" charset="0"/>
              </a:rPr>
              <a:t>Dimensions</a:t>
            </a:r>
            <a:r>
              <a:rPr lang="en-GB" sz="1600" b="0" dirty="0">
                <a:solidFill>
                  <a:srgbClr val="000000"/>
                </a:solidFill>
                <a:latin typeface="Segoe UI" panose="020B0502040204020203" pitchFamily="34" charset="0"/>
                <a:cs typeface="Segoe UI" panose="020B0502040204020203" pitchFamily="34" charset="0"/>
              </a:rPr>
              <a:t>: Time (order date and ship date), Product, Customer, Salesperson</a:t>
            </a:r>
          </a:p>
          <a:p>
            <a:pPr marL="285750" lvl="0" indent="-285750">
              <a:buFont typeface="Arial" pitchFamily="34" charset="0"/>
              <a:buChar char="•"/>
            </a:pPr>
            <a:r>
              <a:rPr lang="en-GB" sz="1600" dirty="0">
                <a:solidFill>
                  <a:srgbClr val="000000"/>
                </a:solidFill>
                <a:latin typeface="Segoe UI" panose="020B0502040204020203" pitchFamily="34" charset="0"/>
                <a:cs typeface="Segoe UI" panose="020B0502040204020203" pitchFamily="34" charset="0"/>
              </a:rPr>
              <a:t>Facts</a:t>
            </a:r>
            <a:r>
              <a:rPr lang="en-GB" sz="1600" b="0" dirty="0">
                <a:solidFill>
                  <a:srgbClr val="000000"/>
                </a:solidFill>
                <a:latin typeface="Segoe UI" panose="020B0502040204020203" pitchFamily="34" charset="0"/>
                <a:cs typeface="Segoe UI" panose="020B0502040204020203" pitchFamily="34" charset="0"/>
              </a:rPr>
              <a:t>: Item Quantity, Unit Cost, Total Cost, Unit Price, Sales Amount, Shipping Cost</a:t>
            </a:r>
            <a:endParaRPr lang="en-US" sz="1600" b="0" dirty="0">
              <a:solidFill>
                <a:srgbClr val="000000"/>
              </a:solidFill>
              <a:latin typeface="Segoe UI" panose="020B0502040204020203" pitchFamily="34" charset="0"/>
              <a:cs typeface="Segoe UI" panose="020B0502040204020203" pitchFamily="34" charset="0"/>
            </a:endParaRPr>
          </a:p>
        </p:txBody>
      </p:sp>
    </p:spTree>
    <p:custDataLst>
      <p:tags r:id="rId1"/>
    </p:custDataLst>
    <p:extLst>
      <p:ext uri="{BB962C8B-B14F-4D97-AF65-F5344CB8AC3E}">
        <p14:creationId xmlns:p14="http://schemas.microsoft.com/office/powerpoint/2010/main" val="455695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f1484cec-a352-462e-8e70-3bde2fd79a1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Documenting Dimensional Models</a:t>
            </a:r>
            <a:endParaRPr lang="en-GB" dirty="0"/>
          </a:p>
        </p:txBody>
      </p:sp>
      <p:grpSp>
        <p:nvGrpSpPr>
          <p:cNvPr id="4" name="Group 3" descr="The slide shows a sun diagram with Sales Order in a central circle surrounded by boxes for Time (order date and ship date), Salesperson, Product, and Customer dimensions. The following measures are shown for Sales Order:&#10;• Item Quantity&#10;• Unit Cost&#10;• Total Cost&#10;• Unit Price&#10;• Sales Amount&#10;• Shipping Cost&#10;&#10;The Time dimension includes a hierarchy based on Calendar Year, Month, and Date attributes and a second hierarchy based on Fiscal Year, Quarter, Month, and Date attributes. The Salesperson dimension includes a hierarchy based on Region, Country, and Territory attributes, a hierarchy based on Manager and Name attributes, and a single-level Name attribute. The Customer dimension has a hierarchy based on Country, State or Province, and City attributes and single-level Age, Marital Status, and Gender attributes. The Product dimension has a hierarchy based on Category, Subcategory, and Product Name attributes as well as single-level Color and Size attributes.&#10;&#10;" title="Sun Diagram"/>
          <p:cNvGrpSpPr/>
          <p:nvPr/>
        </p:nvGrpSpPr>
        <p:grpSpPr>
          <a:xfrm>
            <a:off x="261033" y="901229"/>
            <a:ext cx="8778726" cy="5875491"/>
            <a:chOff x="261033" y="901229"/>
            <a:chExt cx="8778726" cy="5875491"/>
          </a:xfrm>
        </p:grpSpPr>
        <p:cxnSp>
          <p:nvCxnSpPr>
            <p:cNvPr id="5" name="Straight Connector 4"/>
            <p:cNvCxnSpPr/>
            <p:nvPr/>
          </p:nvCxnSpPr>
          <p:spPr bwMode="auto">
            <a:xfrm flipH="1">
              <a:off x="1187234" y="1500717"/>
              <a:ext cx="8509" cy="637562"/>
            </a:xfrm>
            <a:prstGeom prst="line">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none" w="med" len="med"/>
            </a:ln>
            <a:effectLst/>
          </p:spPr>
        </p:cxnSp>
        <p:cxnSp>
          <p:nvCxnSpPr>
            <p:cNvPr id="6" name="Straight Connector 5"/>
            <p:cNvCxnSpPr/>
            <p:nvPr/>
          </p:nvCxnSpPr>
          <p:spPr bwMode="auto">
            <a:xfrm>
              <a:off x="1187234" y="5419783"/>
              <a:ext cx="0" cy="988283"/>
            </a:xfrm>
            <a:prstGeom prst="line">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8041013" y="1573218"/>
              <a:ext cx="1" cy="557090"/>
            </a:xfrm>
            <a:prstGeom prst="line">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none" w="med" len="med"/>
            </a:ln>
            <a:effectLst/>
          </p:spPr>
        </p:cxnSp>
        <p:cxnSp>
          <p:nvCxnSpPr>
            <p:cNvPr id="8" name="Straight Connector 7"/>
            <p:cNvCxnSpPr/>
            <p:nvPr/>
          </p:nvCxnSpPr>
          <p:spPr bwMode="auto">
            <a:xfrm>
              <a:off x="8041013" y="5352423"/>
              <a:ext cx="1" cy="557090"/>
            </a:xfrm>
            <a:prstGeom prst="line">
              <a:avLst/>
            </a:prstGeom>
            <a:gradFill rotWithShape="1">
              <a:gsLst>
                <a:gs pos="0">
                  <a:srgbClr val="E4CD9A"/>
                </a:gs>
                <a:gs pos="100000">
                  <a:srgbClr val="EEEFD7"/>
                </a:gs>
              </a:gsLst>
              <a:lin ang="2700000" scaled="1"/>
            </a:gradFill>
            <a:ln w="9525" cap="flat" cmpd="sng" algn="ctr">
              <a:solidFill>
                <a:schemeClr val="tx1"/>
              </a:solidFill>
              <a:prstDash val="solid"/>
              <a:round/>
              <a:headEnd type="none" w="med" len="med"/>
              <a:tailEnd type="none" w="med" len="med"/>
            </a:ln>
            <a:effectLst/>
          </p:spPr>
        </p:cxnSp>
        <p:sp>
          <p:nvSpPr>
            <p:cNvPr id="9" name="TextBox 8"/>
            <p:cNvSpPr txBox="1"/>
            <p:nvPr/>
          </p:nvSpPr>
          <p:spPr>
            <a:xfrm>
              <a:off x="7360209" y="3825141"/>
              <a:ext cx="1679550" cy="1815882"/>
            </a:xfrm>
            <a:prstGeom prst="rect">
              <a:avLst/>
            </a:prstGeom>
            <a:solidFill>
              <a:srgbClr val="00B0F0"/>
            </a:solidFill>
            <a:ln>
              <a:solidFill>
                <a:schemeClr val="tx1"/>
              </a:solidFill>
            </a:ln>
          </p:spPr>
          <p:txBody>
            <a:bodyPr wrap="square" rtlCol="0">
              <a:spAutoFit/>
            </a:bodyPr>
            <a:lstStyle/>
            <a:p>
              <a:pPr lvl="0"/>
              <a:r>
                <a:rPr lang="en-GB" sz="1600" b="0" dirty="0">
                  <a:solidFill>
                    <a:srgbClr val="000000"/>
                  </a:solidFill>
                  <a:latin typeface="Segoe UI" panose="020B0502040204020203" pitchFamily="34" charset="0"/>
                  <a:cs typeface="Segoe UI" panose="020B0502040204020203" pitchFamily="34" charset="0"/>
                </a:rPr>
                <a:t>Country</a:t>
              </a:r>
            </a:p>
            <a:p>
              <a:pPr lvl="0"/>
              <a:r>
                <a:rPr lang="en-GB" sz="1600" b="0" dirty="0">
                  <a:solidFill>
                    <a:srgbClr val="000000"/>
                  </a:solidFill>
                  <a:latin typeface="Segoe UI" panose="020B0502040204020203" pitchFamily="34" charset="0"/>
                  <a:cs typeface="Segoe UI" panose="020B0502040204020203" pitchFamily="34" charset="0"/>
                </a:rPr>
                <a:t>  State or Province</a:t>
              </a:r>
            </a:p>
            <a:p>
              <a:pPr lvl="0"/>
              <a:r>
                <a:rPr lang="en-GB" sz="1600" b="0" dirty="0">
                  <a:solidFill>
                    <a:srgbClr val="000000"/>
                  </a:solidFill>
                  <a:latin typeface="Segoe UI" panose="020B0502040204020203" pitchFamily="34" charset="0"/>
                  <a:cs typeface="Segoe UI" panose="020B0502040204020203" pitchFamily="34" charset="0"/>
                </a:rPr>
                <a:t>    City</a:t>
              </a:r>
            </a:p>
            <a:p>
              <a:pPr lvl="0"/>
              <a:r>
                <a:rPr lang="en-GB" sz="1600" b="0" dirty="0">
                  <a:solidFill>
                    <a:srgbClr val="000000"/>
                  </a:solidFill>
                  <a:latin typeface="Segoe UI" panose="020B0502040204020203" pitchFamily="34" charset="0"/>
                  <a:cs typeface="Segoe UI" panose="020B0502040204020203" pitchFamily="34" charset="0"/>
                </a:rPr>
                <a:t>Age</a:t>
              </a:r>
            </a:p>
            <a:p>
              <a:pPr lvl="0"/>
              <a:r>
                <a:rPr lang="en-GB" sz="1600" b="0" dirty="0">
                  <a:solidFill>
                    <a:srgbClr val="000000"/>
                  </a:solidFill>
                  <a:latin typeface="Segoe UI" panose="020B0502040204020203" pitchFamily="34" charset="0"/>
                  <a:cs typeface="Segoe UI" panose="020B0502040204020203" pitchFamily="34" charset="0"/>
                </a:rPr>
                <a:t> Marital Status</a:t>
              </a:r>
            </a:p>
            <a:p>
              <a:pPr lvl="0"/>
              <a:r>
                <a:rPr lang="en-GB" sz="1600" b="0" dirty="0">
                  <a:solidFill>
                    <a:srgbClr val="000000"/>
                  </a:solidFill>
                  <a:latin typeface="Segoe UI" panose="020B0502040204020203" pitchFamily="34" charset="0"/>
                  <a:cs typeface="Segoe UI" panose="020B0502040204020203" pitchFamily="34" charset="0"/>
                </a:rPr>
                <a:t>  Gender</a:t>
              </a:r>
            </a:p>
          </p:txBody>
        </p:sp>
        <p:grpSp>
          <p:nvGrpSpPr>
            <p:cNvPr id="10" name="Group 9" descr="The slide shows a sun diagram with Sales Order in a central circle surrounded by boxes for Time (order date and ship date), Salesperson, Product, and Customer dimensions. The following measures are shown for Sales Order:&#10;• Item Quantity&#10;• Unit Cost&#10;• Total Cost&#10;• Unit Price&#10;• Sales Amount&#10;• Shipping Cost&#10;&#10;The Time dimension includes a hierarchy based on Calendar Year, Month, and Date attributes and a second hierarchy based on Fiscal Year, Quarter, Month, and Date attributes. The Salesperson dimension includes a hierarchy based on Region, Country, and Territory attributes, a hierarchy based on Manager and Name attributes, and a single-level Name attribute. The Customer dimension has a hierarchy based on Country, State or Province, and City attributes and single-level Age, Marital Status, and Gender attributes. The Product dimension has a hierarchy based on Category, Subcategory, and Product Name attributes as well as single-level Color and Size attributes.&#10;&#10;"/>
            <p:cNvGrpSpPr/>
            <p:nvPr/>
          </p:nvGrpSpPr>
          <p:grpSpPr>
            <a:xfrm>
              <a:off x="261033" y="901229"/>
              <a:ext cx="8778726" cy="5875491"/>
              <a:chOff x="162648" y="992225"/>
              <a:chExt cx="8778726" cy="5875491"/>
            </a:xfrm>
          </p:grpSpPr>
          <p:sp>
            <p:nvSpPr>
              <p:cNvPr id="15" name="Oval 14"/>
              <p:cNvSpPr/>
              <p:nvPr/>
            </p:nvSpPr>
            <p:spPr bwMode="auto">
              <a:xfrm>
                <a:off x="3190673" y="2464003"/>
                <a:ext cx="2478010" cy="2404038"/>
              </a:xfrm>
              <a:prstGeom prst="ellipse">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sz="2400" b="0" dirty="0">
                    <a:solidFill>
                      <a:srgbClr val="000000"/>
                    </a:solidFill>
                    <a:latin typeface="Segoe UI" panose="020B0502040204020203" pitchFamily="34" charset="0"/>
                    <a:cs typeface="Segoe UI" panose="020B0502040204020203" pitchFamily="34" charset="0"/>
                  </a:rPr>
                  <a:t>Sales Order</a:t>
                </a:r>
                <a:endParaRPr lang="en-GB" sz="1600" b="0" dirty="0">
                  <a:solidFill>
                    <a:srgbClr val="000000"/>
                  </a:solidFill>
                  <a:latin typeface="Segoe UI" panose="020B0502040204020203" pitchFamily="34" charset="0"/>
                  <a:cs typeface="Segoe UI" panose="020B0502040204020203" pitchFamily="34" charset="0"/>
                </a:endParaRPr>
              </a:p>
              <a:p>
                <a:pPr lvl="0" algn="ctr" eaLnBrk="0" hangingPunct="0"/>
                <a:r>
                  <a:rPr lang="en-GB" sz="1400" b="0" dirty="0">
                    <a:solidFill>
                      <a:srgbClr val="000000"/>
                    </a:solidFill>
                    <a:latin typeface="Segoe UI" panose="020B0502040204020203" pitchFamily="34" charset="0"/>
                    <a:cs typeface="Segoe UI" panose="020B0502040204020203" pitchFamily="34" charset="0"/>
                  </a:rPr>
                  <a:t>Item Quantity</a:t>
                </a:r>
              </a:p>
              <a:p>
                <a:pPr lvl="0" algn="ctr" eaLnBrk="0" hangingPunct="0"/>
                <a:r>
                  <a:rPr lang="en-GB" sz="1400" b="0" dirty="0">
                    <a:solidFill>
                      <a:srgbClr val="000000"/>
                    </a:solidFill>
                    <a:latin typeface="Segoe UI" panose="020B0502040204020203" pitchFamily="34" charset="0"/>
                    <a:cs typeface="Segoe UI" panose="020B0502040204020203" pitchFamily="34" charset="0"/>
                  </a:rPr>
                  <a:t>Unit Cost</a:t>
                </a:r>
              </a:p>
              <a:p>
                <a:pPr lvl="0" algn="ctr" eaLnBrk="0" hangingPunct="0"/>
                <a:r>
                  <a:rPr lang="en-GB" sz="1400" b="0" dirty="0">
                    <a:solidFill>
                      <a:srgbClr val="000000"/>
                    </a:solidFill>
                    <a:latin typeface="Segoe UI" panose="020B0502040204020203" pitchFamily="34" charset="0"/>
                    <a:cs typeface="Segoe UI" panose="020B0502040204020203" pitchFamily="34" charset="0"/>
                  </a:rPr>
                  <a:t>Total Cost</a:t>
                </a:r>
              </a:p>
              <a:p>
                <a:pPr lvl="0" algn="ctr" eaLnBrk="0" hangingPunct="0"/>
                <a:r>
                  <a:rPr lang="en-GB" sz="1400" b="0" dirty="0">
                    <a:solidFill>
                      <a:srgbClr val="000000"/>
                    </a:solidFill>
                    <a:latin typeface="Segoe UI" panose="020B0502040204020203" pitchFamily="34" charset="0"/>
                    <a:cs typeface="Segoe UI" panose="020B0502040204020203" pitchFamily="34" charset="0"/>
                  </a:rPr>
                  <a:t>Unit Price</a:t>
                </a:r>
              </a:p>
              <a:p>
                <a:pPr lvl="0" algn="ctr" eaLnBrk="0" hangingPunct="0"/>
                <a:r>
                  <a:rPr lang="en-GB" sz="1400" b="0" dirty="0">
                    <a:solidFill>
                      <a:srgbClr val="000000"/>
                    </a:solidFill>
                    <a:latin typeface="Segoe UI" panose="020B0502040204020203" pitchFamily="34" charset="0"/>
                    <a:cs typeface="Segoe UI" panose="020B0502040204020203" pitchFamily="34" charset="0"/>
                  </a:rPr>
                  <a:t>Sales Amount</a:t>
                </a:r>
              </a:p>
              <a:p>
                <a:pPr lvl="0" algn="ctr" eaLnBrk="0" hangingPunct="0"/>
                <a:r>
                  <a:rPr lang="en-GB" sz="1400" b="0" dirty="0">
                    <a:solidFill>
                      <a:srgbClr val="000000"/>
                    </a:solidFill>
                    <a:latin typeface="Segoe UI" panose="020B0502040204020203" pitchFamily="34" charset="0"/>
                    <a:cs typeface="Segoe UI" panose="020B0502040204020203" pitchFamily="34" charset="0"/>
                  </a:rPr>
                  <a:t>Shipping Cost</a:t>
                </a:r>
                <a:endParaRPr lang="en-US" sz="1400" b="0" dirty="0">
                  <a:solidFill>
                    <a:srgbClr val="000000"/>
                  </a:solidFill>
                  <a:latin typeface="Segoe UI" panose="020B0502040204020203" pitchFamily="34" charset="0"/>
                  <a:cs typeface="Segoe UI" panose="020B0502040204020203" pitchFamily="34" charset="0"/>
                </a:endParaRPr>
              </a:p>
            </p:txBody>
          </p:sp>
          <p:sp>
            <p:nvSpPr>
              <p:cNvPr id="16" name="Rectangle 15"/>
              <p:cNvSpPr/>
              <p:nvPr/>
            </p:nvSpPr>
            <p:spPr bwMode="auto">
              <a:xfrm>
                <a:off x="836579" y="992225"/>
                <a:ext cx="2126288" cy="972766"/>
              </a:xfrm>
              <a:prstGeom prst="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sz="2400" b="0" dirty="0">
                    <a:solidFill>
                      <a:srgbClr val="000000"/>
                    </a:solidFill>
                    <a:latin typeface="Segoe UI" panose="020B0502040204020203" pitchFamily="34" charset="0"/>
                    <a:cs typeface="Segoe UI" panose="020B0502040204020203" pitchFamily="34" charset="0"/>
                  </a:rPr>
                  <a:t>Time</a:t>
                </a:r>
              </a:p>
              <a:p>
                <a:pPr lvl="0" algn="ctr" eaLnBrk="0" hangingPunct="0"/>
                <a:r>
                  <a:rPr lang="en-GB" sz="1600" b="0" dirty="0">
                    <a:solidFill>
                      <a:srgbClr val="000000"/>
                    </a:solidFill>
                    <a:latin typeface="Segoe UI" panose="020B0502040204020203" pitchFamily="34" charset="0"/>
                    <a:cs typeface="Segoe UI" panose="020B0502040204020203" pitchFamily="34" charset="0"/>
                  </a:rPr>
                  <a:t>(Order Date and Ship Date)</a:t>
                </a:r>
              </a:p>
            </p:txBody>
          </p:sp>
          <p:sp>
            <p:nvSpPr>
              <p:cNvPr id="17" name="Rectangle 16"/>
              <p:cNvSpPr/>
              <p:nvPr/>
            </p:nvSpPr>
            <p:spPr bwMode="auto">
              <a:xfrm>
                <a:off x="6163267" y="5894950"/>
                <a:ext cx="2160361" cy="972766"/>
              </a:xfrm>
              <a:prstGeom prst="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sz="2400" b="0" dirty="0">
                    <a:solidFill>
                      <a:srgbClr val="000000"/>
                    </a:solidFill>
                    <a:latin typeface="Segoe UI" panose="020B0502040204020203" pitchFamily="34" charset="0"/>
                    <a:cs typeface="Segoe UI" panose="020B0502040204020203" pitchFamily="34" charset="0"/>
                  </a:rPr>
                  <a:t>Customer</a:t>
                </a:r>
              </a:p>
            </p:txBody>
          </p:sp>
          <p:sp>
            <p:nvSpPr>
              <p:cNvPr id="18" name="Rectangle 17"/>
              <p:cNvSpPr/>
              <p:nvPr/>
            </p:nvSpPr>
            <p:spPr bwMode="auto">
              <a:xfrm>
                <a:off x="836579" y="5894950"/>
                <a:ext cx="2126288" cy="972766"/>
              </a:xfrm>
              <a:prstGeom prst="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sz="2400" b="0" dirty="0">
                    <a:solidFill>
                      <a:srgbClr val="000000"/>
                    </a:solidFill>
                    <a:latin typeface="Segoe UI" panose="020B0502040204020203" pitchFamily="34" charset="0"/>
                    <a:cs typeface="Segoe UI" panose="020B0502040204020203" pitchFamily="34" charset="0"/>
                  </a:rPr>
                  <a:t>Product</a:t>
                </a:r>
              </a:p>
            </p:txBody>
          </p:sp>
          <p:sp>
            <p:nvSpPr>
              <p:cNvPr id="19" name="TextBox 18"/>
              <p:cNvSpPr txBox="1"/>
              <p:nvPr/>
            </p:nvSpPr>
            <p:spPr>
              <a:xfrm>
                <a:off x="162648" y="2222233"/>
                <a:ext cx="1733286" cy="1815882"/>
              </a:xfrm>
              <a:prstGeom prst="rect">
                <a:avLst/>
              </a:prstGeom>
              <a:solidFill>
                <a:srgbClr val="00B0F0"/>
              </a:solidFill>
              <a:ln>
                <a:solidFill>
                  <a:schemeClr val="tx1"/>
                </a:solidFill>
              </a:ln>
            </p:spPr>
            <p:txBody>
              <a:bodyPr wrap="square" rtlCol="0">
                <a:spAutoFit/>
              </a:bodyPr>
              <a:lstStyle/>
              <a:p>
                <a:pPr lvl="0"/>
                <a:r>
                  <a:rPr lang="en-GB" sz="1600" b="0" dirty="0">
                    <a:solidFill>
                      <a:srgbClr val="000000"/>
                    </a:solidFill>
                    <a:latin typeface="Segoe UI" panose="020B0502040204020203" pitchFamily="34" charset="0"/>
                    <a:cs typeface="Segoe UI" panose="020B0502040204020203" pitchFamily="34" charset="0"/>
                  </a:rPr>
                  <a:t>Calendar Year</a:t>
                </a:r>
              </a:p>
              <a:p>
                <a:pPr lvl="0"/>
                <a:r>
                  <a:rPr lang="en-GB" sz="1600" b="0" dirty="0">
                    <a:solidFill>
                      <a:srgbClr val="000000"/>
                    </a:solidFill>
                    <a:latin typeface="Segoe UI" panose="020B0502040204020203" pitchFamily="34" charset="0"/>
                    <a:cs typeface="Segoe UI" panose="020B0502040204020203" pitchFamily="34" charset="0"/>
                  </a:rPr>
                  <a:t>  Month</a:t>
                </a:r>
              </a:p>
              <a:p>
                <a:pPr lvl="0"/>
                <a:r>
                  <a:rPr lang="en-GB" sz="1600" b="0" dirty="0">
                    <a:solidFill>
                      <a:srgbClr val="000000"/>
                    </a:solidFill>
                    <a:latin typeface="Segoe UI" panose="020B0502040204020203" pitchFamily="34" charset="0"/>
                    <a:cs typeface="Segoe UI" panose="020B0502040204020203" pitchFamily="34" charset="0"/>
                  </a:rPr>
                  <a:t>    Date</a:t>
                </a:r>
              </a:p>
              <a:p>
                <a:pPr lvl="0"/>
                <a:r>
                  <a:rPr lang="en-GB" sz="1600" b="0" dirty="0">
                    <a:solidFill>
                      <a:srgbClr val="000000"/>
                    </a:solidFill>
                    <a:latin typeface="Segoe UI" panose="020B0502040204020203" pitchFamily="34" charset="0"/>
                    <a:cs typeface="Segoe UI" panose="020B0502040204020203" pitchFamily="34" charset="0"/>
                  </a:rPr>
                  <a:t>Fiscal Year</a:t>
                </a:r>
              </a:p>
              <a:p>
                <a:pPr lvl="0"/>
                <a:r>
                  <a:rPr lang="en-GB" sz="1600" b="0" dirty="0">
                    <a:solidFill>
                      <a:srgbClr val="000000"/>
                    </a:solidFill>
                    <a:latin typeface="Segoe UI" panose="020B0502040204020203" pitchFamily="34" charset="0"/>
                    <a:cs typeface="Segoe UI" panose="020B0502040204020203" pitchFamily="34" charset="0"/>
                  </a:rPr>
                  <a:t>  Fiscal Quarter</a:t>
                </a:r>
              </a:p>
              <a:p>
                <a:pPr lvl="0"/>
                <a:r>
                  <a:rPr lang="en-GB" sz="1600" b="0" dirty="0">
                    <a:solidFill>
                      <a:srgbClr val="000000"/>
                    </a:solidFill>
                    <a:latin typeface="Segoe UI" panose="020B0502040204020203" pitchFamily="34" charset="0"/>
                    <a:cs typeface="Segoe UI" panose="020B0502040204020203" pitchFamily="34" charset="0"/>
                  </a:rPr>
                  <a:t>    Month</a:t>
                </a:r>
              </a:p>
              <a:p>
                <a:pPr lvl="0"/>
                <a:r>
                  <a:rPr lang="en-GB" sz="1600" b="0" dirty="0">
                    <a:solidFill>
                      <a:srgbClr val="000000"/>
                    </a:solidFill>
                    <a:latin typeface="Segoe UI" panose="020B0502040204020203" pitchFamily="34" charset="0"/>
                    <a:cs typeface="Segoe UI" panose="020B0502040204020203" pitchFamily="34" charset="0"/>
                  </a:rPr>
                  <a:t>      Date</a:t>
                </a:r>
                <a:endParaRPr lang="en-US" sz="1600" b="0" dirty="0">
                  <a:solidFill>
                    <a:srgbClr val="000000"/>
                  </a:solidFill>
                  <a:latin typeface="Segoe UI" panose="020B0502040204020203" pitchFamily="34" charset="0"/>
                  <a:cs typeface="Segoe UI" panose="020B0502040204020203" pitchFamily="34" charset="0"/>
                </a:endParaRPr>
              </a:p>
            </p:txBody>
          </p:sp>
          <p:sp>
            <p:nvSpPr>
              <p:cNvPr id="20" name="TextBox 19"/>
              <p:cNvSpPr txBox="1"/>
              <p:nvPr/>
            </p:nvSpPr>
            <p:spPr>
              <a:xfrm>
                <a:off x="7261824" y="2222233"/>
                <a:ext cx="1679550" cy="1569660"/>
              </a:xfrm>
              <a:prstGeom prst="rect">
                <a:avLst/>
              </a:prstGeom>
              <a:solidFill>
                <a:srgbClr val="00B0F0"/>
              </a:solidFill>
              <a:ln>
                <a:solidFill>
                  <a:schemeClr val="tx1"/>
                </a:solidFill>
              </a:ln>
            </p:spPr>
            <p:txBody>
              <a:bodyPr wrap="square" rtlCol="0">
                <a:spAutoFit/>
              </a:bodyPr>
              <a:lstStyle/>
              <a:p>
                <a:pPr lvl="0"/>
                <a:r>
                  <a:rPr lang="en-GB" sz="1600" b="0" dirty="0">
                    <a:solidFill>
                      <a:srgbClr val="000000"/>
                    </a:solidFill>
                    <a:latin typeface="Segoe UI" panose="020B0502040204020203" pitchFamily="34" charset="0"/>
                    <a:cs typeface="Segoe UI" panose="020B0502040204020203" pitchFamily="34" charset="0"/>
                  </a:rPr>
                  <a:t>Region</a:t>
                </a:r>
              </a:p>
              <a:p>
                <a:pPr lvl="0"/>
                <a:r>
                  <a:rPr lang="en-GB" sz="1600" b="0" dirty="0">
                    <a:solidFill>
                      <a:srgbClr val="000000"/>
                    </a:solidFill>
                    <a:latin typeface="Segoe UI" panose="020B0502040204020203" pitchFamily="34" charset="0"/>
                    <a:cs typeface="Segoe UI" panose="020B0502040204020203" pitchFamily="34" charset="0"/>
                  </a:rPr>
                  <a:t>  Country</a:t>
                </a:r>
              </a:p>
              <a:p>
                <a:pPr lvl="0"/>
                <a:r>
                  <a:rPr lang="en-GB" sz="1600" b="0" dirty="0">
                    <a:solidFill>
                      <a:srgbClr val="000000"/>
                    </a:solidFill>
                    <a:latin typeface="Segoe UI" panose="020B0502040204020203" pitchFamily="34" charset="0"/>
                    <a:cs typeface="Segoe UI" panose="020B0502040204020203" pitchFamily="34" charset="0"/>
                  </a:rPr>
                  <a:t>    Territory</a:t>
                </a:r>
              </a:p>
              <a:p>
                <a:pPr lvl="0"/>
                <a:r>
                  <a:rPr lang="en-GB" sz="1600" b="0" dirty="0">
                    <a:solidFill>
                      <a:srgbClr val="000000"/>
                    </a:solidFill>
                    <a:latin typeface="Segoe UI" panose="020B0502040204020203" pitchFamily="34" charset="0"/>
                    <a:cs typeface="Segoe UI" panose="020B0502040204020203" pitchFamily="34" charset="0"/>
                  </a:rPr>
                  <a:t>Manager</a:t>
                </a:r>
              </a:p>
              <a:p>
                <a:pPr lvl="0"/>
                <a:r>
                  <a:rPr lang="en-GB" sz="1600" b="0" dirty="0">
                    <a:solidFill>
                      <a:srgbClr val="000000"/>
                    </a:solidFill>
                    <a:latin typeface="Segoe UI" panose="020B0502040204020203" pitchFamily="34" charset="0"/>
                    <a:cs typeface="Segoe UI" panose="020B0502040204020203" pitchFamily="34" charset="0"/>
                  </a:rPr>
                  <a:t>  Surname</a:t>
                </a:r>
              </a:p>
              <a:p>
                <a:pPr lvl="0"/>
                <a:r>
                  <a:rPr lang="en-GB" sz="1600" b="0" dirty="0">
                    <a:solidFill>
                      <a:srgbClr val="000000"/>
                    </a:solidFill>
                    <a:latin typeface="Segoe UI" panose="020B0502040204020203" pitchFamily="34" charset="0"/>
                    <a:cs typeface="Segoe UI" panose="020B0502040204020203" pitchFamily="34" charset="0"/>
                  </a:rPr>
                  <a:t>  Forename</a:t>
                </a:r>
              </a:p>
            </p:txBody>
          </p:sp>
          <p:sp>
            <p:nvSpPr>
              <p:cNvPr id="21" name="TextBox 20"/>
              <p:cNvSpPr txBox="1"/>
              <p:nvPr/>
            </p:nvSpPr>
            <p:spPr>
              <a:xfrm>
                <a:off x="162648" y="4146970"/>
                <a:ext cx="1711239" cy="1585049"/>
              </a:xfrm>
              <a:prstGeom prst="rect">
                <a:avLst/>
              </a:prstGeom>
              <a:solidFill>
                <a:srgbClr val="00B0F0"/>
              </a:solidFill>
              <a:ln>
                <a:solidFill>
                  <a:schemeClr val="tx1"/>
                </a:solidFill>
              </a:ln>
            </p:spPr>
            <p:txBody>
              <a:bodyPr wrap="square" rtlCol="0">
                <a:spAutoFit/>
              </a:bodyPr>
              <a:lstStyle/>
              <a:p>
                <a:pPr lvl="0"/>
                <a:r>
                  <a:rPr lang="en-GB" sz="1600" b="0" dirty="0">
                    <a:solidFill>
                      <a:srgbClr val="000000"/>
                    </a:solidFill>
                    <a:latin typeface="Segoe UI" panose="020B0502040204020203" pitchFamily="34" charset="0"/>
                    <a:cs typeface="Segoe UI" panose="020B0502040204020203" pitchFamily="34" charset="0"/>
                  </a:rPr>
                  <a:t>Category</a:t>
                </a:r>
              </a:p>
              <a:p>
                <a:pPr lvl="0"/>
                <a:r>
                  <a:rPr lang="en-GB" sz="1600" b="0" dirty="0">
                    <a:solidFill>
                      <a:srgbClr val="000000"/>
                    </a:solidFill>
                    <a:latin typeface="Segoe UI" panose="020B0502040204020203" pitchFamily="34" charset="0"/>
                    <a:cs typeface="Segoe UI" panose="020B0502040204020203" pitchFamily="34" charset="0"/>
                  </a:rPr>
                  <a:t>  Subcategory</a:t>
                </a:r>
              </a:p>
              <a:p>
                <a:pPr lvl="0"/>
                <a:r>
                  <a:rPr lang="en-GB" sz="1600" b="0" dirty="0">
                    <a:solidFill>
                      <a:srgbClr val="000000"/>
                    </a:solidFill>
                    <a:latin typeface="Segoe UI" panose="020B0502040204020203" pitchFamily="34" charset="0"/>
                    <a:cs typeface="Segoe UI" panose="020B0502040204020203" pitchFamily="34" charset="0"/>
                  </a:rPr>
                  <a:t>    Product Name</a:t>
                </a:r>
              </a:p>
              <a:p>
                <a:pPr lvl="0"/>
                <a:r>
                  <a:rPr lang="en-GB" sz="1600" b="0" dirty="0">
                    <a:solidFill>
                      <a:srgbClr val="000000"/>
                    </a:solidFill>
                    <a:latin typeface="Segoe UI" panose="020B0502040204020203" pitchFamily="34" charset="0"/>
                    <a:cs typeface="Segoe UI" panose="020B0502040204020203" pitchFamily="34" charset="0"/>
                  </a:rPr>
                  <a:t>Color</a:t>
                </a:r>
              </a:p>
              <a:p>
                <a:pPr lvl="0"/>
                <a:r>
                  <a:rPr lang="en-GB" sz="1600" b="0" dirty="0">
                    <a:solidFill>
                      <a:srgbClr val="000000"/>
                    </a:solidFill>
                    <a:latin typeface="Segoe UI" panose="020B0502040204020203" pitchFamily="34" charset="0"/>
                    <a:cs typeface="Segoe UI" panose="020B0502040204020203" pitchFamily="34" charset="0"/>
                  </a:rPr>
                  <a:t>Size</a:t>
                </a:r>
              </a:p>
              <a:p>
                <a:pPr lvl="0"/>
                <a:endParaRPr lang="en-GB" sz="1400" b="0" dirty="0">
                  <a:solidFill>
                    <a:srgbClr val="000000"/>
                  </a:solidFill>
                  <a:latin typeface="Segoe UI" panose="020B0502040204020203" pitchFamily="34" charset="0"/>
                  <a:cs typeface="Segoe UI" panose="020B0502040204020203" pitchFamily="34" charset="0"/>
                </a:endParaRPr>
              </a:p>
              <a:p>
                <a:pPr lvl="0"/>
                <a:endParaRPr lang="en-GB" sz="300" b="0" dirty="0">
                  <a:solidFill>
                    <a:srgbClr val="000000"/>
                  </a:solidFill>
                </a:endParaRPr>
              </a:p>
            </p:txBody>
          </p:sp>
          <p:sp>
            <p:nvSpPr>
              <p:cNvPr id="22" name="Rectangle 21"/>
              <p:cNvSpPr/>
              <p:nvPr/>
            </p:nvSpPr>
            <p:spPr bwMode="auto">
              <a:xfrm>
                <a:off x="6169746" y="992225"/>
                <a:ext cx="2153882" cy="972766"/>
              </a:xfrm>
              <a:prstGeom prst="rect">
                <a:avLst/>
              </a:prstGeom>
              <a:solidFill>
                <a:srgbClr val="00B0F0"/>
              </a:solidFill>
              <a:ln>
                <a:headEnd type="none" w="med" len="med"/>
                <a:tailEnd type="none" w="med" len="med"/>
              </a:ln>
            </p:spPr>
            <p:style>
              <a:lnRef idx="2">
                <a:schemeClr val="dk1"/>
              </a:lnRef>
              <a:fillRef idx="1">
                <a:schemeClr val="lt1"/>
              </a:fillRef>
              <a:effectRef idx="0">
                <a:schemeClr val="dk1"/>
              </a:effectRef>
              <a:fontRef idx="minor">
                <a:schemeClr val="dk1"/>
              </a:fontRef>
            </p:style>
            <p:txBody>
              <a:bodyPr vert="horz" wrap="square" lIns="182880" tIns="45720" rIns="182880" bIns="45720" numCol="1" rtlCol="0" anchor="ctr" anchorCtr="0" compatLnSpc="1">
                <a:prstTxWarp prst="textNoShape">
                  <a:avLst/>
                </a:prstTxWarp>
              </a:bodyPr>
              <a:lstStyle/>
              <a:p>
                <a:pPr lvl="0" algn="ctr" eaLnBrk="0" hangingPunct="0"/>
                <a:r>
                  <a:rPr lang="en-GB" sz="2400" b="0" dirty="0">
                    <a:solidFill>
                      <a:srgbClr val="000000"/>
                    </a:solidFill>
                    <a:latin typeface="Segoe UI" panose="020B0502040204020203" pitchFamily="34" charset="0"/>
                    <a:cs typeface="Segoe UI" panose="020B0502040204020203" pitchFamily="34" charset="0"/>
                  </a:rPr>
                  <a:t>Salesperson</a:t>
                </a:r>
              </a:p>
            </p:txBody>
          </p:sp>
        </p:grpSp>
        <p:cxnSp>
          <p:nvCxnSpPr>
            <p:cNvPr id="11" name="Straight Arrow Connector 10"/>
            <p:cNvCxnSpPr/>
            <p:nvPr/>
          </p:nvCxnSpPr>
          <p:spPr bwMode="auto">
            <a:xfrm>
              <a:off x="1859092" y="1873995"/>
              <a:ext cx="1565044" cy="1083214"/>
            </a:xfrm>
            <a:prstGeom prst="straightConnector1">
              <a:avLst/>
            </a:prstGeom>
            <a:gradFill rotWithShape="1">
              <a:gsLst>
                <a:gs pos="0">
                  <a:srgbClr val="E4CD9A"/>
                </a:gs>
                <a:gs pos="100000">
                  <a:srgbClr val="EEEFD7"/>
                </a:gs>
              </a:gsLst>
              <a:lin ang="2700000" scaled="1"/>
            </a:gradFill>
            <a:ln w="31750" cap="flat" cmpd="sng" algn="ctr">
              <a:solidFill>
                <a:schemeClr val="tx1"/>
              </a:solidFill>
              <a:prstDash val="solid"/>
              <a:round/>
              <a:headEnd type="none" w="med" len="med"/>
              <a:tailEnd type="triangle"/>
            </a:ln>
            <a:effectLst/>
          </p:spPr>
        </p:cxnSp>
        <p:cxnSp>
          <p:nvCxnSpPr>
            <p:cNvPr id="12" name="Straight Arrow Connector 11"/>
            <p:cNvCxnSpPr>
              <a:stCxn id="22" idx="2"/>
            </p:cNvCxnSpPr>
            <p:nvPr/>
          </p:nvCxnSpPr>
          <p:spPr bwMode="auto">
            <a:xfrm flipH="1">
              <a:off x="5728163" y="1873995"/>
              <a:ext cx="1616909" cy="1263857"/>
            </a:xfrm>
            <a:prstGeom prst="straightConnector1">
              <a:avLst/>
            </a:prstGeom>
            <a:gradFill rotWithShape="1">
              <a:gsLst>
                <a:gs pos="0">
                  <a:srgbClr val="E4CD9A"/>
                </a:gs>
                <a:gs pos="100000">
                  <a:srgbClr val="EEEFD7"/>
                </a:gs>
              </a:gsLst>
              <a:lin ang="2700000" scaled="1"/>
            </a:gradFill>
            <a:ln w="31750" cap="flat" cmpd="sng" algn="ctr">
              <a:solidFill>
                <a:schemeClr val="tx1"/>
              </a:solidFill>
              <a:prstDash val="solid"/>
              <a:round/>
              <a:headEnd type="none" w="med" len="med"/>
              <a:tailEnd type="triangle"/>
            </a:ln>
            <a:effectLst/>
          </p:spPr>
        </p:cxnSp>
        <p:cxnSp>
          <p:nvCxnSpPr>
            <p:cNvPr id="13" name="Straight Arrow Connector 12"/>
            <p:cNvCxnSpPr>
              <a:stCxn id="18" idx="0"/>
            </p:cNvCxnSpPr>
            <p:nvPr/>
          </p:nvCxnSpPr>
          <p:spPr bwMode="auto">
            <a:xfrm flipV="1">
              <a:off x="1998108" y="4451510"/>
              <a:ext cx="1594530" cy="1352444"/>
            </a:xfrm>
            <a:prstGeom prst="straightConnector1">
              <a:avLst/>
            </a:prstGeom>
            <a:gradFill rotWithShape="1">
              <a:gsLst>
                <a:gs pos="0">
                  <a:srgbClr val="E4CD9A"/>
                </a:gs>
                <a:gs pos="100000">
                  <a:srgbClr val="EEEFD7"/>
                </a:gs>
              </a:gsLst>
              <a:lin ang="2700000" scaled="1"/>
            </a:gradFill>
            <a:ln w="31750" cap="flat" cmpd="sng" algn="ctr">
              <a:solidFill>
                <a:schemeClr val="tx1"/>
              </a:solidFill>
              <a:prstDash val="solid"/>
              <a:round/>
              <a:headEnd type="none" w="med" len="med"/>
              <a:tailEnd type="triangle"/>
            </a:ln>
            <a:effectLst/>
          </p:spPr>
        </p:cxnSp>
        <p:cxnSp>
          <p:nvCxnSpPr>
            <p:cNvPr id="14" name="Straight Arrow Connector 13"/>
            <p:cNvCxnSpPr>
              <a:stCxn id="17" idx="0"/>
            </p:cNvCxnSpPr>
            <p:nvPr/>
          </p:nvCxnSpPr>
          <p:spPr bwMode="auto">
            <a:xfrm flipH="1" flipV="1">
              <a:off x="5583679" y="4299626"/>
              <a:ext cx="1758154" cy="1504328"/>
            </a:xfrm>
            <a:prstGeom prst="straightConnector1">
              <a:avLst/>
            </a:prstGeom>
            <a:gradFill rotWithShape="1">
              <a:gsLst>
                <a:gs pos="0">
                  <a:srgbClr val="E4CD9A"/>
                </a:gs>
                <a:gs pos="100000">
                  <a:srgbClr val="EEEFD7"/>
                </a:gs>
              </a:gsLst>
              <a:lin ang="2700000" scaled="1"/>
            </a:gradFill>
            <a:ln w="31750" cap="flat" cmpd="sng" algn="ctr">
              <a:solidFill>
                <a:schemeClr val="tx1"/>
              </a:solidFill>
              <a:prstDash val="solid"/>
              <a:round/>
              <a:headEnd type="none" w="med" len="med"/>
              <a:tailEnd type="triangle"/>
            </a:ln>
            <a:effectLst/>
          </p:spPr>
        </p:cxnSp>
      </p:grpSp>
    </p:spTree>
    <p:custDataLst>
      <p:tags r:id="rId1"/>
    </p:custDataLst>
    <p:extLst>
      <p:ext uri="{BB962C8B-B14F-4D97-AF65-F5344CB8AC3E}">
        <p14:creationId xmlns:p14="http://schemas.microsoft.com/office/powerpoint/2010/main" val="39431169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4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13</TotalTime>
  <Words>6536</Words>
  <Application>Microsoft Office PowerPoint</Application>
  <PresentationFormat>On-screen Show (4:3)</PresentationFormat>
  <Paragraphs>1116</Paragraphs>
  <Slides>41</Slides>
  <Notes>41</Notes>
  <HiddenSlides>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Times New Roman</vt:lpstr>
      <vt:lpstr>Segoe UI</vt:lpstr>
      <vt:lpstr>Symbol</vt:lpstr>
      <vt:lpstr>Arial</vt:lpstr>
      <vt:lpstr>Calibri</vt:lpstr>
      <vt:lpstr>Wingdings</vt:lpstr>
      <vt:lpstr>Verdana</vt:lpstr>
      <vt:lpstr>NG_MOC_Core_ModuleNew2</vt:lpstr>
      <vt:lpstr>Module 3</vt:lpstr>
      <vt:lpstr>Module Overview</vt:lpstr>
      <vt:lpstr>Lesson 1: Data Warehouse Design Overview</vt:lpstr>
      <vt:lpstr>The Dimensional Model</vt:lpstr>
      <vt:lpstr>Star Schema</vt:lpstr>
      <vt:lpstr>Snowflake Schema</vt:lpstr>
      <vt:lpstr>The Data Warehouse Design Process</vt:lpstr>
      <vt:lpstr>Dimensional Modeling</vt:lpstr>
      <vt:lpstr>Documenting Dimensional Models</vt:lpstr>
      <vt:lpstr>Lesson 2: Designing Dimension Tables</vt:lpstr>
      <vt:lpstr>Considerations for Dimension Keys</vt:lpstr>
      <vt:lpstr>Dimension Attributes and Hierarchies</vt:lpstr>
      <vt:lpstr>Unknown and None</vt:lpstr>
      <vt:lpstr>Designing Slowly Changing Dimensions</vt:lpstr>
      <vt:lpstr>Time Dimension Tables</vt:lpstr>
      <vt:lpstr>Self-Referencing Dimension Tables</vt:lpstr>
      <vt:lpstr>Junk Dimensions</vt:lpstr>
      <vt:lpstr>Lesson 3: Designing Fact Tables</vt:lpstr>
      <vt:lpstr>Fact Table Columns</vt:lpstr>
      <vt:lpstr>Types of Measure</vt:lpstr>
      <vt:lpstr>Types of Fact Table</vt:lpstr>
      <vt:lpstr>Lesson 4: Physical Design for a Data Warehouse</vt:lpstr>
      <vt:lpstr>Data Warehouse I/O Activity</vt:lpstr>
      <vt:lpstr>Considerations for Database Files</vt:lpstr>
      <vt:lpstr>Table Partitioning</vt:lpstr>
      <vt:lpstr>Demonstration: Partitioning a Fact Table</vt:lpstr>
      <vt:lpstr>PowerPoint Presentation</vt:lpstr>
      <vt:lpstr>Considerations for Indexes</vt:lpstr>
      <vt:lpstr>Demonstration: Creating Indexes</vt:lpstr>
      <vt:lpstr>PowerPoint Presentation</vt:lpstr>
      <vt:lpstr>PowerPoint Presentation</vt:lpstr>
      <vt:lpstr>Managing Many-to-Many Relationships</vt:lpstr>
      <vt:lpstr>Data Compression</vt:lpstr>
      <vt:lpstr>Demonstration: Implementing Data Compression</vt:lpstr>
      <vt:lpstr>PowerPoint Presentation</vt:lpstr>
      <vt:lpstr>Using Views to Abstract Base Tables</vt:lpstr>
      <vt:lpstr>Lab: Implementing a Data Warehouse</vt:lpstr>
      <vt:lpstr>PowerPoint Presentation</vt:lpstr>
      <vt:lpstr>Lab Scenario</vt:lpstr>
      <vt:lpstr>Lab Review</vt:lpstr>
      <vt:lpstr>Module Review and Takeaways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dc:title>
  <dc:creator>Richard Strange</dc:creator>
  <cp:lastModifiedBy>Richard Strange</cp:lastModifiedBy>
  <cp:revision>3</cp:revision>
  <dcterms:created xsi:type="dcterms:W3CDTF">2017-12-13T11:08:03Z</dcterms:created>
  <dcterms:modified xsi:type="dcterms:W3CDTF">2017-12-13T11:56:46Z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D078B986-20E7-40C7-A203-F16D84CBB58A</vt:lpwstr>
  </property>
  <property fmtid="{D5CDD505-2E9C-101B-9397-08002B2CF9AE}" pid="3" name="ArticulatePath">
    <vt:lpwstr>20767C_03</vt:lpwstr>
  </property>
</Properties>
</file>