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76" r:id="rId9"/>
    <p:sldId id="263" r:id="rId10"/>
    <p:sldId id="264" r:id="rId11"/>
    <p:sldId id="265" r:id="rId12"/>
    <p:sldId id="266" r:id="rId13"/>
    <p:sldId id="267" r:id="rId14"/>
    <p:sldId id="277" r:id="rId15"/>
    <p:sldId id="268" r:id="rId16"/>
    <p:sldId id="269" r:id="rId17"/>
    <p:sldId id="270" r:id="rId18"/>
    <p:sldId id="271" r:id="rId19"/>
    <p:sldId id="272" r:id="rId20"/>
    <p:sldId id="273" r:id="rId21"/>
    <p:sldId id="274" r:id="rId22"/>
    <p:sldId id="275" r:id="rId23"/>
  </p:sldIdLst>
  <p:sldSz cx="9144000" cy="6858000" type="screen4x3"/>
  <p:notesSz cx="6858000" cy="9144000"/>
  <p:embeddedFontLst>
    <p:embeddedFont>
      <p:font typeface="Segoe UI" panose="020B0502040204020203" pitchFamily="34" charset="0"/>
      <p:regular r:id="rId25"/>
      <p:bold r:id="rId26"/>
      <p:italic r:id="rId27"/>
      <p:boldItalic r:id="rId28"/>
    </p:embeddedFont>
    <p:embeddedFont>
      <p:font typeface="Consolas" panose="020B0609020204030204" pitchFamily="49" charset="0"/>
      <p:regular r:id="rId29"/>
      <p:bold r:id="rId30"/>
      <p:italic r:id="rId31"/>
      <p:boldItalic r:id="rId32"/>
    </p:embeddedFont>
    <p:embeddedFont>
      <p:font typeface="Calibri" panose="020F0502020204030204" pitchFamily="34" charset="0"/>
      <p:regular r:id="rId33"/>
      <p:bold r:id="rId34"/>
      <p:italic r:id="rId35"/>
      <p:boldItalic r:id="rId36"/>
    </p:embeddedFont>
    <p:embeddedFont>
      <p:font typeface="Verdana" panose="020B0604030504040204" pitchFamily="34" charset="0"/>
      <p:regular r:id="rId37"/>
      <p:bold r:id="rId38"/>
      <p:italic r:id="rId39"/>
      <p:boldItalic r:id="rId40"/>
    </p:embeddedFont>
  </p:embeddedFontLst>
  <p:custDataLst>
    <p:tags r:id="rId41"/>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06"/>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73D9B8-9F74-467B-921F-8F1D5DEA6E42}" type="datetimeFigureOut">
              <a:rPr lang="en-GB" smtClean="0"/>
              <a:t>13/12/2017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9D8DDC-BCF8-4950-8DDD-F45F833A741D}" type="slidenum">
              <a:rPr lang="en-GB" smtClean="0"/>
              <a:t>‹#›</a:t>
            </a:fld>
            <a:endParaRPr lang="en-GB" dirty="0"/>
          </a:p>
        </p:txBody>
      </p:sp>
    </p:spTree>
    <p:extLst>
      <p:ext uri="{BB962C8B-B14F-4D97-AF65-F5344CB8AC3E}">
        <p14:creationId xmlns:p14="http://schemas.microsoft.com/office/powerpoint/2010/main" val="1879187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To demonstrate the benefits of columnstore indexes, this module uses a large data warehouse database. Consider asking the students to start their virtual machines and run the </a:t>
            </a:r>
            <a:r>
              <a:rPr lang="en-GB" sz="1000" b="1" dirty="0">
                <a:latin typeface="Arial" panose="020B0604020202020204" pitchFamily="34" charset="0"/>
                <a:ea typeface="Calibri" panose="020F0502020204030204" pitchFamily="34" charset="0"/>
                <a:cs typeface="Times New Roman" panose="02020603050405020304" pitchFamily="18" charset="0"/>
              </a:rPr>
              <a:t>setup.cmd</a:t>
            </a:r>
            <a:r>
              <a:rPr lang="en-GB" sz="1000" dirty="0">
                <a:latin typeface="Arial" panose="020B0604020202020204" pitchFamily="34" charset="0"/>
                <a:ea typeface="Calibri" panose="020F0502020204030204" pitchFamily="34" charset="0"/>
                <a:cs typeface="Times New Roman" panose="02020603050405020304" pitchFamily="18" charset="0"/>
              </a:rPr>
              <a:t> to prepare the database environments.</a:t>
            </a:r>
          </a:p>
        </p:txBody>
      </p:sp>
      <p:sp>
        <p:nvSpPr>
          <p:cNvPr id="4" name="Slide Number Placeholder 3"/>
          <p:cNvSpPr>
            <a:spLocks noGrp="1"/>
          </p:cNvSpPr>
          <p:nvPr>
            <p:ph type="sldNum" sz="quarter" idx="10"/>
          </p:nvPr>
        </p:nvSpPr>
        <p:spPr/>
        <p:txBody>
          <a:bodyPr/>
          <a:lstStyle/>
          <a:p>
            <a:fld id="{E99D8DDC-BCF8-4950-8DDD-F45F833A741D}"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Columnstore Indexes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138857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Give examples of the situations where you would use a filtered nonclustered index using a where predicate.</a:t>
            </a:r>
          </a:p>
        </p:txBody>
      </p:sp>
      <p:sp>
        <p:nvSpPr>
          <p:cNvPr id="4" name="Slide Number Placeholder 3"/>
          <p:cNvSpPr>
            <a:spLocks noGrp="1"/>
          </p:cNvSpPr>
          <p:nvPr>
            <p:ph type="sldNum" sz="quarter" idx="10"/>
          </p:nvPr>
        </p:nvSpPr>
        <p:spPr/>
        <p:txBody>
          <a:bodyPr/>
          <a:lstStyle/>
          <a:p>
            <a:fld id="{E99D8DDC-BCF8-4950-8DDD-F45F833A741D}"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Columnstore Indexes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27164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Highlight the lack of any columns in the declaration for a clustered columnstore index.</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Tell students that, in the next demonstration, they will see how to create columnstore indexes by using SSMS.</a:t>
            </a:r>
          </a:p>
        </p:txBody>
      </p:sp>
      <p:sp>
        <p:nvSpPr>
          <p:cNvPr id="4" name="Slide Number Placeholder 3"/>
          <p:cNvSpPr>
            <a:spLocks noGrp="1"/>
          </p:cNvSpPr>
          <p:nvPr>
            <p:ph type="sldNum" sz="quarter" idx="10"/>
          </p:nvPr>
        </p:nvSpPr>
        <p:spPr/>
        <p:txBody>
          <a:bodyPr/>
          <a:lstStyle/>
          <a:p>
            <a:fld id="{E99D8DDC-BCF8-4950-8DDD-F45F833A741D}"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Columnstore Indexes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126189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Explain how the latest builds of SQL Server have removed the constraints in previous versions. You can now have a clustered columnstore index with primary keys, foreign keys, and constraints.</a:t>
            </a:r>
          </a:p>
        </p:txBody>
      </p:sp>
      <p:sp>
        <p:nvSpPr>
          <p:cNvPr id="4" name="Slide Number Placeholder 3"/>
          <p:cNvSpPr>
            <a:spLocks noGrp="1"/>
          </p:cNvSpPr>
          <p:nvPr>
            <p:ph type="sldNum" sz="quarter" idx="10"/>
          </p:nvPr>
        </p:nvSpPr>
        <p:spPr/>
        <p:txBody>
          <a:bodyPr/>
          <a:lstStyle/>
          <a:p>
            <a:fld id="{E99D8DDC-BCF8-4950-8DDD-F45F833A741D}"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Columnstore Indexes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97460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20767C-MIA-DC</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20767C-MIA-SQL</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virtual machines. Ensure the setup for the first demonstration has been completed.</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 are running, and then log 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20767C-MIA-SQL</a:t>
            </a:r>
            <a:r>
              <a:rPr lang="en-US" sz="1000" dirty="0">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taskbar,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SQL Server Management Studio</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Connect to Server window,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Server name</a:t>
            </a:r>
            <a:r>
              <a:rPr lang="en-US" sz="1000" dirty="0">
                <a:latin typeface="Arial" panose="020B0604020202020204" pitchFamily="34" charset="0"/>
                <a:ea typeface="Times New Roman" panose="02020603050405020304" pitchFamily="18" charset="0"/>
                <a:cs typeface="Times New Roman" panose="02020603050405020304" pitchFamily="18" charset="0"/>
              </a:rPr>
              <a:t> box, </a:t>
            </a:r>
            <a:r>
              <a:rPr lang="en-US" sz="1000" b="1" dirty="0">
                <a:latin typeface="Arial" panose="020B0604020202020204" pitchFamily="34" charset="0"/>
                <a:ea typeface="Times New Roman" panose="02020603050405020304" pitchFamily="18" charset="0"/>
                <a:cs typeface="Times New Roman" panose="02020603050405020304" pitchFamily="18" charset="0"/>
              </a:rPr>
              <a:t>type MIA-SQL</a:t>
            </a:r>
            <a:r>
              <a:rPr lang="en-US" sz="1000" dirty="0">
                <a:latin typeface="Arial" panose="020B0604020202020204" pitchFamily="34" charset="0"/>
                <a:ea typeface="Times New Roman" panose="02020603050405020304" pitchFamily="18" charset="0"/>
                <a:cs typeface="Times New Roman" panose="02020603050405020304" pitchFamily="18" charset="0"/>
              </a:rPr>
              <a:t>. Ensure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Authentication</a:t>
            </a:r>
            <a:r>
              <a:rPr lang="en-US" sz="1000" dirty="0">
                <a:latin typeface="Arial" panose="020B0604020202020204" pitchFamily="34" charset="0"/>
                <a:ea typeface="Times New Roman" panose="02020603050405020304" pitchFamily="18" charset="0"/>
                <a:cs typeface="Times New Roman" panose="02020603050405020304" pitchFamily="18" charset="0"/>
              </a:rPr>
              <a:t> is selected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Authentication</a:t>
            </a:r>
            <a:r>
              <a:rPr lang="en-US" sz="1000" dirty="0">
                <a:latin typeface="Arial" panose="020B0604020202020204" pitchFamily="34" charset="0"/>
                <a:ea typeface="Times New Roman" panose="02020603050405020304" pitchFamily="18" charset="0"/>
                <a:cs typeface="Times New Roman" panose="02020603050405020304" pitchFamily="18" charset="0"/>
              </a:rPr>
              <a:t> box.</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Object Explorer,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AdventureWorksDW</a:t>
            </a:r>
            <a:r>
              <a:rPr lang="en-US" sz="1000" dirty="0">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Tables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dbo.AdventureWorksDWBuildVersion</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Indexes</a:t>
            </a:r>
            <a:r>
              <a:rPr lang="en-US" sz="1000" dirty="0">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latin typeface="Arial" panose="020B0604020202020204" pitchFamily="34" charset="0"/>
                <a:ea typeface="Times New Roman" panose="02020603050405020304" pitchFamily="18" charset="0"/>
                <a:cs typeface="Times New Roman" panose="02020603050405020304" pitchFamily="18" charset="0"/>
              </a:rPr>
              <a:t>New Index</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Clustered Columnstore Index</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New Index</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OK</a:t>
            </a:r>
            <a:r>
              <a:rPr lang="en-US" sz="1000" dirty="0">
                <a:latin typeface="Arial" panose="020B0604020202020204" pitchFamily="34" charset="0"/>
                <a:ea typeface="Times New Roman" panose="02020603050405020304" pitchFamily="18" charset="0"/>
                <a:cs typeface="Times New Roman" panose="02020603050405020304" pitchFamily="18" charset="0"/>
              </a:rPr>
              <a:t> to create the index.</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Object Explorer,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Indexes</a:t>
            </a:r>
            <a:r>
              <a:rPr lang="en-US" sz="1000" dirty="0">
                <a:latin typeface="Arial" panose="020B0604020202020204" pitchFamily="34" charset="0"/>
                <a:ea typeface="Times New Roman" panose="02020603050405020304" pitchFamily="18" charset="0"/>
                <a:cs typeface="Times New Roman" panose="02020603050405020304" pitchFamily="18" charset="0"/>
              </a:rPr>
              <a:t> to show the new clustered index.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Object Explorer,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dbo.FactResellersSales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Indexes</a:t>
            </a:r>
            <a:r>
              <a:rPr lang="en-US" sz="1000" dirty="0">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latin typeface="Arial" panose="020B0604020202020204" pitchFamily="34" charset="0"/>
                <a:ea typeface="Times New Roman" panose="02020603050405020304" pitchFamily="18" charset="0"/>
                <a:cs typeface="Times New Roman" panose="02020603050405020304" pitchFamily="18" charset="0"/>
              </a:rPr>
              <a:t>New Index</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Non-Clustered Columnstore Index</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Columnstore Columns</a:t>
            </a:r>
            <a:r>
              <a:rPr lang="en-US" sz="1000" dirty="0">
                <a:latin typeface="Arial" panose="020B0604020202020204" pitchFamily="34" charset="0"/>
                <a:ea typeface="Times New Roman" panose="02020603050405020304" pitchFamily="18" charset="0"/>
                <a:cs typeface="Times New Roman" panose="02020603050405020304" pitchFamily="18" charset="0"/>
              </a:rPr>
              <a:t> section of the </a:t>
            </a:r>
            <a:r>
              <a:rPr lang="en-US" sz="1000" b="1" dirty="0">
                <a:latin typeface="Arial" panose="020B0604020202020204" pitchFamily="34" charset="0"/>
                <a:ea typeface="Times New Roman" panose="02020603050405020304" pitchFamily="18" charset="0"/>
                <a:cs typeface="Times New Roman" panose="02020603050405020304" pitchFamily="18" charset="0"/>
              </a:rPr>
              <a:t>New Index</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Add</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following columns: </a:t>
            </a:r>
            <a:r>
              <a:rPr lang="en-US" sz="1000" b="1" dirty="0">
                <a:latin typeface="Arial" panose="020B0604020202020204" pitchFamily="34" charset="0"/>
                <a:ea typeface="Times New Roman" panose="02020603050405020304" pitchFamily="18" charset="0"/>
                <a:cs typeface="Times New Roman" panose="02020603050405020304" pitchFamily="18" charset="0"/>
              </a:rPr>
              <a:t>SalesOrderNumber</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UnitPrice</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ExtendedAmount</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OK</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New </a:t>
            </a:r>
            <a:r>
              <a:rPr lang="en-US" sz="1000" dirty="0">
                <a:latin typeface="Arial" panose="020B0604020202020204" pitchFamily="34" charset="0"/>
                <a:ea typeface="Times New Roman" panose="02020603050405020304" pitchFamily="18" charset="0"/>
                <a:cs typeface="Times New Roman" panose="02020603050405020304" pitchFamily="18" charset="0"/>
              </a:rPr>
              <a:t>Index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OK</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Object Explorer,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Indexes</a:t>
            </a:r>
            <a:r>
              <a:rPr lang="en-US" sz="1000" dirty="0">
                <a:latin typeface="Arial" panose="020B0604020202020204" pitchFamily="34" charset="0"/>
                <a:ea typeface="Times New Roman" panose="02020603050405020304" pitchFamily="18" charset="0"/>
                <a:cs typeface="Times New Roman" panose="02020603050405020304" pitchFamily="18" charset="0"/>
              </a:rPr>
              <a:t> to show the new nonclustered index.</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changes.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99D8DDC-BCF8-4950-8DDD-F45F833A741D}"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Columnstore Indexes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70198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How will you create your indexes in a database—with SSMS or Transact-SQL?</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There are advantages to both approaches.</a:t>
            </a:r>
            <a:endParaRPr lang="en-GB" dirty="0"/>
          </a:p>
        </p:txBody>
      </p:sp>
      <p:sp>
        <p:nvSpPr>
          <p:cNvPr id="4" name="Slide Number Placeholder 3"/>
          <p:cNvSpPr>
            <a:spLocks noGrp="1"/>
          </p:cNvSpPr>
          <p:nvPr>
            <p:ph type="sldNum" sz="quarter" idx="10"/>
          </p:nvPr>
        </p:nvSpPr>
        <p:spPr/>
        <p:txBody>
          <a:bodyPr/>
          <a:lstStyle/>
          <a:p>
            <a:fld id="{E99D8DDC-BCF8-4950-8DDD-F45F833A741D}"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Columnstore Indexes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99469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9D8DDC-BCF8-4950-8DDD-F45F833A741D}"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Columnstore Indexes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504929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SQL Server runs into memory constraints, the maximum of 1,048,576 rows for a rowgroup can be reduced. Emphasize that the batches of data can be </a:t>
            </a:r>
            <a:r>
              <a:rPr lang="en-GB" sz="1000" i="1" dirty="0">
                <a:latin typeface="Arial" panose="020B0604020202020204" pitchFamily="34" charset="0"/>
                <a:ea typeface="Calibri" panose="020F0502020204030204" pitchFamily="34" charset="0"/>
                <a:cs typeface="Times New Roman" panose="02020603050405020304" pitchFamily="18" charset="0"/>
              </a:rPr>
              <a:t>between</a:t>
            </a:r>
            <a:r>
              <a:rPr lang="en-GB" sz="1000" dirty="0">
                <a:latin typeface="Arial" panose="020B0604020202020204" pitchFamily="34" charset="0"/>
                <a:ea typeface="Calibri" panose="020F0502020204030204" pitchFamily="34" charset="0"/>
                <a:cs typeface="Times New Roman" panose="02020603050405020304" pitchFamily="18" charset="0"/>
              </a:rPr>
              <a:t> 102,400 and 1,048,576.</a:t>
            </a:r>
          </a:p>
        </p:txBody>
      </p:sp>
      <p:sp>
        <p:nvSpPr>
          <p:cNvPr id="4" name="Slide Number Placeholder 3"/>
          <p:cNvSpPr>
            <a:spLocks noGrp="1"/>
          </p:cNvSpPr>
          <p:nvPr>
            <p:ph type="sldNum" sz="quarter" idx="10"/>
          </p:nvPr>
        </p:nvSpPr>
        <p:spPr/>
        <p:txBody>
          <a:bodyPr/>
          <a:lstStyle/>
          <a:p>
            <a:fld id="{E99D8DDC-BCF8-4950-8DDD-F45F833A741D}"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Columnstore Indexes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98961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above advice should come with a warning that different database loads and scenarios may require a different choice. The only way to correctly evaluate when to reorganize or rebuild is to monitor performance of the indexes on the database under typical workloads.</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Consider showing how to examine the fragmentation in SSMS.</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99D8DDC-BCF8-4950-8DDD-F45F833A741D}"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Columnstore Indexes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84370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When would you consider converting a rowstore table, containing dimension data in a data warehouse, to a columnstore table?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When mission critical analytical queries join one or more fact tables to the dimension table—and those fact tables are columnstore tables.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When the data contained in the dimension table has a high degree of randomness and uniqueness.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When the dimension table has very few rows.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4: When the dimension table has many millions of rows, with columns containing small variations in data.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5: It is never appropriate to convert a dimension table to a columnstore table.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4: When the dimension table has many millions of rows, with columns containing small variations in data.</a:t>
            </a:r>
          </a:p>
        </p:txBody>
      </p:sp>
      <p:sp>
        <p:nvSpPr>
          <p:cNvPr id="4" name="Slide Number Placeholder 3"/>
          <p:cNvSpPr>
            <a:spLocks noGrp="1"/>
          </p:cNvSpPr>
          <p:nvPr>
            <p:ph type="sldNum" sz="quarter" idx="10"/>
          </p:nvPr>
        </p:nvSpPr>
        <p:spPr/>
        <p:txBody>
          <a:bodyPr/>
          <a:lstStyle/>
          <a:p>
            <a:fld id="{E99D8DDC-BCF8-4950-8DDD-F45F833A741D}"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Columnstore Indexes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000268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Create a Columnstore Index on the FactProductInventory Table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plan to improve the performance of the </a:t>
            </a:r>
            <a:r>
              <a:rPr lang="en-GB" sz="1000" b="1" dirty="0">
                <a:latin typeface="Arial" panose="020B0604020202020204" pitchFamily="34" charset="0"/>
                <a:ea typeface="Calibri" panose="020F0502020204030204" pitchFamily="34" charset="0"/>
                <a:cs typeface="Times New Roman" panose="02020603050405020304" pitchFamily="18" charset="0"/>
              </a:rPr>
              <a:t>AdventureWorksDW</a:t>
            </a:r>
            <a:r>
              <a:rPr lang="en-GB" sz="1000" dirty="0">
                <a:latin typeface="Arial" panose="020B0604020202020204" pitchFamily="34" charset="0"/>
                <a:ea typeface="Calibri" panose="020F0502020204030204" pitchFamily="34" charset="0"/>
                <a:cs typeface="Times New Roman" panose="02020603050405020304" pitchFamily="18" charset="0"/>
              </a:rPr>
              <a:t> data warehouse by using columnstore indexes. You need to improve the performance of queries that use the </a:t>
            </a:r>
            <a:r>
              <a:rPr lang="en-GB" sz="1000" b="1" dirty="0">
                <a:latin typeface="Arial" panose="020B0604020202020204" pitchFamily="34" charset="0"/>
                <a:ea typeface="Calibri" panose="020F0502020204030204" pitchFamily="34" charset="0"/>
                <a:cs typeface="Times New Roman" panose="02020603050405020304" pitchFamily="18" charset="0"/>
              </a:rPr>
              <a:t>FactProductInventory</a:t>
            </a:r>
            <a:r>
              <a:rPr lang="en-GB" sz="1000" dirty="0">
                <a:latin typeface="Arial" panose="020B0604020202020204" pitchFamily="34" charset="0"/>
                <a:ea typeface="Calibri" panose="020F0502020204030204" pitchFamily="34" charset="0"/>
                <a:cs typeface="Times New Roman" panose="02020603050405020304" pitchFamily="18" charset="0"/>
              </a:rPr>
              <a:t> tables without causing any database downtime, or dropping any existing indexes. Disk usage for this table is not an issue.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must retain the existing indexes on the </a:t>
            </a:r>
            <a:r>
              <a:rPr lang="en-GB" sz="1000" b="1" dirty="0">
                <a:latin typeface="Arial" panose="020B0604020202020204" pitchFamily="34" charset="0"/>
                <a:ea typeface="Calibri" panose="020F0502020204030204" pitchFamily="34" charset="0"/>
                <a:cs typeface="Times New Roman" panose="02020603050405020304" pitchFamily="18" charset="0"/>
              </a:rPr>
              <a:t>FactProductInventory</a:t>
            </a:r>
            <a:r>
              <a:rPr lang="en-GB" sz="1000" dirty="0">
                <a:latin typeface="Arial" panose="020B0604020202020204" pitchFamily="34" charset="0"/>
                <a:ea typeface="Calibri" panose="020F0502020204030204" pitchFamily="34" charset="0"/>
                <a:cs typeface="Times New Roman" panose="02020603050405020304" pitchFamily="18" charset="0"/>
              </a:rPr>
              <a:t> table, and ensure you do not impact current applications by any alterations you make to the table.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Create a Columnstore Index on the FactInternetSales Table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need to improve the performance of queries that use the </a:t>
            </a:r>
            <a:r>
              <a:rPr lang="en-GB" sz="1000" b="1" dirty="0">
                <a:latin typeface="Arial" panose="020B0604020202020204" pitchFamily="34" charset="0"/>
                <a:ea typeface="Calibri" panose="020F0502020204030204" pitchFamily="34" charset="0"/>
                <a:cs typeface="Times New Roman" panose="02020603050405020304" pitchFamily="18" charset="0"/>
              </a:rPr>
              <a:t>FactInternetSales</a:t>
            </a:r>
            <a:r>
              <a:rPr lang="en-GB" sz="1000" dirty="0">
                <a:latin typeface="Arial" panose="020B0604020202020204" pitchFamily="34" charset="0"/>
                <a:ea typeface="Calibri" panose="020F0502020204030204" pitchFamily="34" charset="0"/>
                <a:cs typeface="Times New Roman" panose="02020603050405020304" pitchFamily="18" charset="0"/>
              </a:rPr>
              <a:t> table. The table has also become large and there are concerns over the disk space being used. You can use scheduled downtime to amend the table and its existing indexes.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Due to existing processing requirements, you must retain the foreign keys on the </a:t>
            </a:r>
            <a:r>
              <a:rPr lang="en-GB" sz="1000" b="1" dirty="0">
                <a:latin typeface="Arial" panose="020B0604020202020204" pitchFamily="34" charset="0"/>
                <a:ea typeface="Calibri" panose="020F0502020204030204" pitchFamily="34" charset="0"/>
                <a:cs typeface="Times New Roman" panose="02020603050405020304" pitchFamily="18" charset="0"/>
              </a:rPr>
              <a:t>FactInternetSales</a:t>
            </a:r>
            <a:r>
              <a:rPr lang="en-GB" sz="1000" dirty="0">
                <a:latin typeface="Arial" panose="020B0604020202020204" pitchFamily="34" charset="0"/>
                <a:ea typeface="Calibri" panose="020F0502020204030204" pitchFamily="34" charset="0"/>
                <a:cs typeface="Times New Roman" panose="02020603050405020304" pitchFamily="18" charset="0"/>
              </a:rPr>
              <a:t> table, but you can add any number of new indexes to the table.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Create a Memory Optimized Columnstore Table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Due to the improved performance and reduced disk space that columnstore indexes provide, you have been tasked with taking the </a:t>
            </a:r>
            <a:r>
              <a:rPr lang="en-GB" sz="1000" b="1" dirty="0">
                <a:latin typeface="Arial" panose="020B0604020202020204" pitchFamily="34" charset="0"/>
                <a:ea typeface="Calibri" panose="020F0502020204030204" pitchFamily="34" charset="0"/>
                <a:cs typeface="Times New Roman" panose="02020603050405020304" pitchFamily="18" charset="0"/>
              </a:rPr>
              <a:t>FactInternetSales</a:t>
            </a:r>
            <a:r>
              <a:rPr lang="en-GB" sz="1000" dirty="0">
                <a:latin typeface="Arial" panose="020B0604020202020204" pitchFamily="34" charset="0"/>
                <a:ea typeface="Calibri" panose="020F0502020204030204" pitchFamily="34" charset="0"/>
                <a:cs typeface="Times New Roman" panose="02020603050405020304" pitchFamily="18" charset="0"/>
              </a:rPr>
              <a:t> table from disk and into memory.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Instructor Note: Ensure students have successfully created the </a:t>
            </a:r>
            <a:r>
              <a:rPr lang="en-GB" sz="1000" b="1" dirty="0">
                <a:latin typeface="Arial" panose="020B0604020202020204" pitchFamily="34" charset="0"/>
                <a:ea typeface="Calibri" panose="020F0502020204030204" pitchFamily="34" charset="0"/>
                <a:cs typeface="Times New Roman" panose="02020603050405020304" pitchFamily="18" charset="0"/>
              </a:rPr>
              <a:t>CCI_FactInternetSales</a:t>
            </a:r>
            <a:r>
              <a:rPr lang="en-GB" sz="1000" dirty="0">
                <a:latin typeface="Arial" panose="020B0604020202020204" pitchFamily="34" charset="0"/>
                <a:ea typeface="Calibri" panose="020F0502020204030204" pitchFamily="34" charset="0"/>
                <a:cs typeface="Times New Roman" panose="02020603050405020304" pitchFamily="18" charset="0"/>
              </a:rPr>
              <a:t> index on the </a:t>
            </a:r>
            <a:r>
              <a:rPr lang="en-GB" sz="1000" b="1" dirty="0">
                <a:latin typeface="Arial" panose="020B0604020202020204" pitchFamily="34" charset="0"/>
                <a:ea typeface="Calibri" panose="020F0502020204030204" pitchFamily="34" charset="0"/>
                <a:cs typeface="Times New Roman" panose="02020603050405020304" pitchFamily="18" charset="0"/>
              </a:rPr>
              <a:t>FactInternetSales</a:t>
            </a:r>
            <a:r>
              <a:rPr lang="en-GB" sz="1000" dirty="0">
                <a:latin typeface="Arial" panose="020B0604020202020204" pitchFamily="34" charset="0"/>
                <a:ea typeface="Calibri" panose="020F0502020204030204" pitchFamily="34" charset="0"/>
                <a:cs typeface="Times New Roman" panose="02020603050405020304" pitchFamily="18" charset="0"/>
              </a:rPr>
              <a:t> table. By prepared to explain why the memory optimized table performs worse than the previous disk-based clustered columnstore table.</a:t>
            </a:r>
          </a:p>
        </p:txBody>
      </p:sp>
      <p:sp>
        <p:nvSpPr>
          <p:cNvPr id="4" name="Slide Number Placeholder 3"/>
          <p:cNvSpPr>
            <a:spLocks noGrp="1"/>
          </p:cNvSpPr>
          <p:nvPr>
            <p:ph type="sldNum" sz="quarter" idx="10"/>
          </p:nvPr>
        </p:nvSpPr>
        <p:spPr/>
        <p:txBody>
          <a:bodyPr/>
          <a:lstStyle/>
          <a:p>
            <a:fld id="{E99D8DDC-BCF8-4950-8DDD-F45F833A741D}"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Columnstore Indexes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30242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9D8DDC-BCF8-4950-8DDD-F45F833A741D}"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Columnstore Indexes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22232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E99D8DDC-BCF8-4950-8DDD-F45F833A741D}"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Columnstore Indexes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995057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Why do you think the disk space savings were so large?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 clustered columnstore index reorders data on the disk into columns in pages. These pages can be compressed far more efficiently because the data stored in columns can be very similar.</a:t>
            </a:r>
          </a:p>
        </p:txBody>
      </p:sp>
      <p:sp>
        <p:nvSpPr>
          <p:cNvPr id="4" name="Slide Number Placeholder 3"/>
          <p:cNvSpPr>
            <a:spLocks noGrp="1"/>
          </p:cNvSpPr>
          <p:nvPr>
            <p:ph type="sldNum" sz="quarter" idx="10"/>
          </p:nvPr>
        </p:nvSpPr>
        <p:spPr/>
        <p:txBody>
          <a:bodyPr/>
          <a:lstStyle/>
          <a:p>
            <a:fld id="{E99D8DDC-BCF8-4950-8DDD-F45F833A741D}"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Columnstore Indexes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35235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9D8DDC-BCF8-4950-8DDD-F45F833A741D}"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Columnstore Indexes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700073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9D8DDC-BCF8-4950-8DDD-F45F833A741D}"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Columnstore Indexes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222464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Encourage students to consider the types of queries their businesses might use to analyze data. In many cases, queries are written to aggregate data, such as sales of a particular product, or total sales by a region. In each of these cases, only a few columns in a row are required to calculate the figures; therefore, they can use columnstore indexes to provide massive performance improvements, from the size of data being stored, to the time it takes to respond to queries. </a:t>
            </a:r>
          </a:p>
        </p:txBody>
      </p:sp>
      <p:sp>
        <p:nvSpPr>
          <p:cNvPr id="4" name="Slide Number Placeholder 3"/>
          <p:cNvSpPr>
            <a:spLocks noGrp="1"/>
          </p:cNvSpPr>
          <p:nvPr>
            <p:ph type="sldNum" sz="quarter" idx="10"/>
          </p:nvPr>
        </p:nvSpPr>
        <p:spPr/>
        <p:txBody>
          <a:bodyPr/>
          <a:lstStyle/>
          <a:p>
            <a:fld id="{E99D8DDC-BCF8-4950-8DDD-F45F833A741D}"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Columnstore Indexes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91247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Depending on whether the students have completed the previous modules in this course, consider explaining how SQL Server uses indexes, and how developers should avoid queries that require full table scans. </a:t>
            </a:r>
          </a:p>
        </p:txBody>
      </p:sp>
      <p:sp>
        <p:nvSpPr>
          <p:cNvPr id="4" name="Slide Number Placeholder 3"/>
          <p:cNvSpPr>
            <a:spLocks noGrp="1"/>
          </p:cNvSpPr>
          <p:nvPr>
            <p:ph type="sldNum" sz="quarter" idx="10"/>
          </p:nvPr>
        </p:nvSpPr>
        <p:spPr/>
        <p:txBody>
          <a:bodyPr/>
          <a:lstStyle/>
          <a:p>
            <a:fld id="{E99D8DDC-BCF8-4950-8DDD-F45F833A741D}"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Columnstore Indexes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785547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9D8DDC-BCF8-4950-8DDD-F45F833A741D}"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Columnstore Indexes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14808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Consider running the setup.cmd file before starting the module, so that most of your time is spent analyzing the columnstore index.</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Start the </a:t>
            </a:r>
            <a:r>
              <a:rPr lang="en-GB" sz="1000" b="1" dirty="0">
                <a:latin typeface="Arial" panose="020B0604020202020204" pitchFamily="34" charset="0"/>
                <a:ea typeface="Calibri" panose="020F0502020204030204" pitchFamily="34" charset="0"/>
                <a:cs typeface="Times New Roman" panose="02020603050405020304" pitchFamily="18" charset="0"/>
              </a:rPr>
              <a:t>20767C-MIA-DC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20767C-MIA-SQL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20767C-MIA-DC</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20767C-MIA-SQL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virtual machines are running, and then log on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20767C-MIA-SQL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Pa55w.rd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D:\Demofiles\Mod04\Setup.cmd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an administrator to revert any changes.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taskbar,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SQL Server Management Studio</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Connect to Server window,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Server 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Ensure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Windows Authentication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is selected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Authentication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box.</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Connect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Open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navigate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D:\Demofiles\Mod04\Demo</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folder, 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Demo.sql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script file,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Open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Select the code and review the comments under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Step 1</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Execute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Select the code and review the comments under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Step 2</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Execute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Select the code under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Step 1</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again,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Execute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Select the code and review the comments under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Step 3</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Execute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Select the code and review the comments under the comment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Data space used</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then click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Execute</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Close SQL Server Management Studio without saving changes</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99D8DDC-BCF8-4950-8DDD-F45F833A741D}"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Columnstore Indexes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223098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Categorize Activity</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Segoe UI" panose="020B0502040204020203" pitchFamily="34" charset="0"/>
              </a:rPr>
              <a:t>Categorize each index property into the appropriate index type. Indicate your answer by writing </a:t>
            </a:r>
            <a:r>
              <a:rPr lang="en-GB" sz="1000" dirty="0" smtClean="0">
                <a:latin typeface="Arial" panose="020B0604020202020204" pitchFamily="34" charset="0"/>
                <a:ea typeface="Calibri" panose="020F0502020204030204" pitchFamily="34" charset="0"/>
                <a:cs typeface="Segoe UI" panose="020B0502040204020203" pitchFamily="34" charset="0"/>
              </a:rPr>
              <a:t>the</a:t>
            </a:r>
            <a:r>
              <a:rPr lang="en-GB" sz="1000" dirty="0" smtClean="0">
                <a:latin typeface="Arial" panose="020B0604020202020204" pitchFamily="34" charset="0"/>
                <a:ea typeface="Calibri" panose="020F0502020204030204" pitchFamily="34" charset="0"/>
                <a:cs typeface="Times New Roman" panose="02020603050405020304" pitchFamily="18" charset="0"/>
              </a:rPr>
              <a:t> </a:t>
            </a:r>
            <a:r>
              <a:rPr lang="en-GB" sz="1000" dirty="0" smtClean="0">
                <a:solidFill>
                  <a:prstClr val="black"/>
                </a:solidFill>
                <a:latin typeface="Arial" panose="020B0604020202020204" pitchFamily="34" charset="0"/>
                <a:ea typeface="Calibri" panose="020F0502020204030204" pitchFamily="34" charset="0"/>
                <a:cs typeface="Segoe UI" panose="020B0502040204020203" pitchFamily="34" charset="0"/>
              </a:rPr>
              <a:t>category </a:t>
            </a:r>
            <a:r>
              <a:rPr lang="en-GB" sz="1000" dirty="0">
                <a:solidFill>
                  <a:prstClr val="black"/>
                </a:solidFill>
                <a:latin typeface="Arial" panose="020B0604020202020204" pitchFamily="34" charset="0"/>
                <a:ea typeface="Calibri" panose="020F0502020204030204" pitchFamily="34" charset="0"/>
                <a:cs typeface="Segoe UI" panose="020B0502040204020203" pitchFamily="34" charset="0"/>
              </a:rPr>
              <a:t>number to the right of each property.</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Rowstore Index</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(1)Perform the best when seeking for specific data</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(2)Implemented as a b-tree index structure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Columnstore Index</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(1)A high degree of compression is possible, due to data being of the same category</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(2)Perform best when aggregating data</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Applies to both types of index</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(1)Can improve the performance of database queries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(2)Can be stored in memory optimized tables</a:t>
            </a:r>
            <a:endParaRPr lang="en-GB" dirty="0"/>
          </a:p>
        </p:txBody>
      </p:sp>
      <p:sp>
        <p:nvSpPr>
          <p:cNvPr id="4" name="Slide Number Placeholder 3"/>
          <p:cNvSpPr>
            <a:spLocks noGrp="1"/>
          </p:cNvSpPr>
          <p:nvPr>
            <p:ph type="sldNum" sz="quarter" idx="10"/>
          </p:nvPr>
        </p:nvSpPr>
        <p:spPr/>
        <p:txBody>
          <a:bodyPr/>
          <a:lstStyle/>
          <a:p>
            <a:fld id="{E99D8DDC-BCF8-4950-8DDD-F45F833A741D}"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Columnstore Indexes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111537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9D8DDC-BCF8-4950-8DDD-F45F833A741D}"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4: Columnstore Indexes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78334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17990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7682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2337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22070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0146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92760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2093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6005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00261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02138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408219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217678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263384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4</a:t>
            </a:r>
            <a:endParaRPr lang="en-GB" dirty="0"/>
          </a:p>
        </p:txBody>
      </p:sp>
      <p:sp>
        <p:nvSpPr>
          <p:cNvPr id="3" name="Subtitle 2"/>
          <p:cNvSpPr>
            <a:spLocks noGrp="1"/>
          </p:cNvSpPr>
          <p:nvPr>
            <p:ph type="subTitle" sz="quarter" idx="1"/>
          </p:nvPr>
        </p:nvSpPr>
        <p:spPr/>
        <p:txBody>
          <a:bodyPr/>
          <a:lstStyle/>
          <a:p>
            <a:r>
              <a:rPr lang="en-GB" dirty="0" smtClean="0"/>
              <a:t>Columnstore Indexes
</a:t>
            </a:r>
            <a:endParaRPr lang="en-GB" dirty="0"/>
          </a:p>
        </p:txBody>
      </p:sp>
    </p:spTree>
    <p:custDataLst>
      <p:tags r:id="rId1"/>
    </p:custDataLst>
    <p:extLst>
      <p:ext uri="{BB962C8B-B14F-4D97-AF65-F5344CB8AC3E}">
        <p14:creationId xmlns:p14="http://schemas.microsoft.com/office/powerpoint/2010/main" val="3103255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886d863-0ce5-4d35-88fa-6af439db7d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Nonclustered Columnstore Index</a:t>
            </a:r>
            <a:endParaRPr lang="en-GB" dirty="0"/>
          </a:p>
        </p:txBody>
      </p:sp>
      <p:sp>
        <p:nvSpPr>
          <p:cNvPr id="4" name="Content Placeholder 2"/>
          <p:cNvSpPr>
            <a:spLocks noGrp="1"/>
          </p:cNvSpPr>
          <p:nvPr/>
        </p:nvSpPr>
        <p:spPr bwMode="auto">
          <a:xfrm>
            <a:off x="424653" y="1143040"/>
            <a:ext cx="8294694" cy="4571920"/>
          </a:xfrm>
          <a:prstGeom prst="rect">
            <a:avLst/>
          </a:prstGeom>
          <a:solidFill>
            <a:schemeClr val="bg1">
              <a:lumMod val="85000"/>
            </a:schemeClr>
          </a:solidFill>
          <a:ln w="9525">
            <a:noFill/>
            <a:miter lim="800000"/>
            <a:headEnd/>
            <a:tailEnd/>
          </a:ln>
        </p:spPr>
        <p:txBody>
          <a:bodyPr vert="horz" wrap="square" lIns="180000" tIns="180000" rIns="180000" bIns="18000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GB" sz="1800" dirty="0">
                <a:solidFill>
                  <a:srgbClr val="0000FF"/>
                </a:solidFill>
                <a:latin typeface="Consolas" panose="020B0609020204030204" pitchFamily="49" charset="0"/>
                <a:ea typeface="+mn-ea"/>
                <a:cs typeface="Arial" charset="0"/>
              </a:rPr>
              <a:t>CREATE</a:t>
            </a:r>
            <a:r>
              <a:rPr lang="en-GB" sz="1800" dirty="0">
                <a:solidFill>
                  <a:prstClr val="black"/>
                </a:solidFill>
                <a:latin typeface="Consolas" panose="020B0609020204030204" pitchFamily="49" charset="0"/>
                <a:ea typeface="+mn-ea"/>
                <a:cs typeface="Arial" charset="0"/>
              </a:rPr>
              <a:t> </a:t>
            </a:r>
            <a:r>
              <a:rPr lang="en-GB" sz="1800" dirty="0">
                <a:solidFill>
                  <a:srgbClr val="0000FF"/>
                </a:solidFill>
                <a:latin typeface="Consolas" panose="020B0609020204030204" pitchFamily="49" charset="0"/>
                <a:ea typeface="+mn-ea"/>
                <a:cs typeface="Arial" charset="0"/>
              </a:rPr>
              <a:t>NONCLUSTERED</a:t>
            </a:r>
            <a:r>
              <a:rPr lang="en-GB" sz="1800" dirty="0">
                <a:solidFill>
                  <a:prstClr val="black"/>
                </a:solidFill>
                <a:latin typeface="Consolas" panose="020B0609020204030204" pitchFamily="49" charset="0"/>
                <a:ea typeface="+mn-ea"/>
                <a:cs typeface="Arial" charset="0"/>
              </a:rPr>
              <a:t> </a:t>
            </a:r>
            <a:r>
              <a:rPr lang="en-GB" sz="1800" dirty="0">
                <a:solidFill>
                  <a:srgbClr val="0000FF"/>
                </a:solidFill>
                <a:latin typeface="Consolas" panose="020B0609020204030204" pitchFamily="49" charset="0"/>
                <a:ea typeface="+mn-ea"/>
                <a:cs typeface="Arial" charset="0"/>
              </a:rPr>
              <a:t>COLUMNSTORE</a:t>
            </a:r>
            <a:r>
              <a:rPr lang="en-GB" sz="1800" dirty="0">
                <a:solidFill>
                  <a:prstClr val="black"/>
                </a:solidFill>
                <a:latin typeface="Consolas" panose="020B0609020204030204" pitchFamily="49" charset="0"/>
                <a:ea typeface="+mn-ea"/>
                <a:cs typeface="Arial" charset="0"/>
              </a:rPr>
              <a:t> </a:t>
            </a:r>
            <a:r>
              <a:rPr lang="en-GB" sz="1800" dirty="0">
                <a:solidFill>
                  <a:srgbClr val="0000FF"/>
                </a:solidFill>
                <a:latin typeface="Consolas" panose="020B0609020204030204" pitchFamily="49" charset="0"/>
                <a:ea typeface="+mn-ea"/>
                <a:cs typeface="Arial" charset="0"/>
              </a:rPr>
              <a:t>INDEX</a:t>
            </a:r>
            <a:r>
              <a:rPr lang="en-GB" sz="1800" dirty="0">
                <a:solidFill>
                  <a:prstClr val="black"/>
                </a:solidFill>
                <a:latin typeface="Consolas" panose="020B0609020204030204" pitchFamily="49" charset="0"/>
                <a:ea typeface="+mn-ea"/>
                <a:cs typeface="Arial" charset="0"/>
              </a:rPr>
              <a:t> NCCSIX_FactInternetSales</a:t>
            </a:r>
          </a:p>
          <a:p>
            <a:pPr marL="0" lvl="0" indent="0">
              <a:spcBef>
                <a:spcPct val="0"/>
              </a:spcBef>
              <a:buClrTx/>
              <a:buSzTx/>
              <a:buNone/>
            </a:pPr>
            <a:r>
              <a:rPr lang="en-GB" sz="1800" dirty="0">
                <a:solidFill>
                  <a:srgbClr val="0000FF"/>
                </a:solidFill>
                <a:latin typeface="Consolas" panose="020B0609020204030204" pitchFamily="49" charset="0"/>
                <a:ea typeface="+mn-ea"/>
                <a:cs typeface="Arial" charset="0"/>
              </a:rPr>
              <a:t>ON</a:t>
            </a:r>
            <a:r>
              <a:rPr lang="en-GB" sz="1800" dirty="0">
                <a:solidFill>
                  <a:prstClr val="black"/>
                </a:solidFill>
                <a:latin typeface="Consolas" panose="020B0609020204030204" pitchFamily="49" charset="0"/>
                <a:ea typeface="+mn-ea"/>
                <a:cs typeface="Arial" charset="0"/>
              </a:rPr>
              <a:t> FactInternetSales</a:t>
            </a:r>
            <a:r>
              <a:rPr lang="en-GB" sz="1800" dirty="0">
                <a:solidFill>
                  <a:srgbClr val="0000FF"/>
                </a:solidFill>
                <a:latin typeface="Consolas" panose="020B0609020204030204" pitchFamily="49" charset="0"/>
                <a:ea typeface="+mn-ea"/>
                <a:cs typeface="Arial" charset="0"/>
              </a:rPr>
              <a:t> </a:t>
            </a:r>
            <a:r>
              <a:rPr lang="en-GB" sz="1800" dirty="0">
                <a:solidFill>
                  <a:srgbClr val="808080"/>
                </a:solidFill>
                <a:latin typeface="Consolas" panose="020B0609020204030204" pitchFamily="49" charset="0"/>
                <a:ea typeface="+mn-ea"/>
                <a:cs typeface="Arial" charset="0"/>
              </a:rPr>
              <a:t>(</a:t>
            </a:r>
            <a:endParaRPr lang="en-GB" sz="1800" dirty="0">
              <a:solidFill>
                <a:prstClr val="black"/>
              </a:solidFill>
              <a:latin typeface="Consolas" panose="020B0609020204030204" pitchFamily="49" charset="0"/>
              <a:ea typeface="+mn-ea"/>
              <a:cs typeface="Arial" charset="0"/>
            </a:endParaRPr>
          </a:p>
          <a:p>
            <a:pPr marL="0" lvl="0" indent="0">
              <a:spcBef>
                <a:spcPct val="0"/>
              </a:spcBef>
              <a:buClrTx/>
              <a:buSzTx/>
              <a:buNone/>
            </a:pPr>
            <a:r>
              <a:rPr lang="en-GB" sz="1800" dirty="0">
                <a:solidFill>
                  <a:prstClr val="black"/>
                </a:solidFill>
                <a:latin typeface="Consolas" panose="020B0609020204030204" pitchFamily="49" charset="0"/>
                <a:ea typeface="+mn-ea"/>
                <a:cs typeface="Arial" charset="0"/>
              </a:rPr>
              <a:t>	CustomerKey</a:t>
            </a:r>
          </a:p>
          <a:p>
            <a:pPr marL="0" lvl="0" indent="0">
              <a:spcBef>
                <a:spcPct val="0"/>
              </a:spcBef>
              <a:buClrTx/>
              <a:buSzTx/>
              <a:buNone/>
            </a:pPr>
            <a:r>
              <a:rPr lang="en-GB" sz="1800" dirty="0">
                <a:solidFill>
                  <a:srgbClr val="808080"/>
                </a:solidFill>
                <a:latin typeface="Consolas" panose="020B0609020204030204" pitchFamily="49" charset="0"/>
                <a:ea typeface="+mn-ea"/>
                <a:cs typeface="Arial" charset="0"/>
              </a:rPr>
              <a:t>	,</a:t>
            </a:r>
            <a:r>
              <a:rPr lang="en-GB" sz="1800" dirty="0">
                <a:solidFill>
                  <a:prstClr val="black"/>
                </a:solidFill>
                <a:latin typeface="Consolas" panose="020B0609020204030204" pitchFamily="49" charset="0"/>
                <a:ea typeface="+mn-ea"/>
                <a:cs typeface="Arial" charset="0"/>
              </a:rPr>
              <a:t>SalesPersonKey</a:t>
            </a:r>
          </a:p>
          <a:p>
            <a:pPr marL="0" lvl="0" indent="0">
              <a:spcBef>
                <a:spcPct val="0"/>
              </a:spcBef>
              <a:buClrTx/>
              <a:buSzTx/>
              <a:buNone/>
            </a:pPr>
            <a:r>
              <a:rPr lang="en-GB" sz="1800" dirty="0">
                <a:solidFill>
                  <a:srgbClr val="808080"/>
                </a:solidFill>
                <a:latin typeface="Consolas" panose="020B0609020204030204" pitchFamily="49" charset="0"/>
                <a:ea typeface="+mn-ea"/>
                <a:cs typeface="Arial" charset="0"/>
              </a:rPr>
              <a:t>	,</a:t>
            </a:r>
            <a:r>
              <a:rPr lang="en-GB" sz="1800" dirty="0">
                <a:solidFill>
                  <a:prstClr val="black"/>
                </a:solidFill>
                <a:latin typeface="Consolas" panose="020B0609020204030204" pitchFamily="49" charset="0"/>
                <a:ea typeface="+mn-ea"/>
                <a:cs typeface="Arial" charset="0"/>
              </a:rPr>
              <a:t>ProductKey</a:t>
            </a:r>
          </a:p>
          <a:p>
            <a:pPr marL="0" lvl="0" indent="0">
              <a:spcBef>
                <a:spcPct val="0"/>
              </a:spcBef>
              <a:buClrTx/>
              <a:buSzTx/>
              <a:buNone/>
            </a:pPr>
            <a:r>
              <a:rPr lang="en-GB" sz="1800" dirty="0">
                <a:solidFill>
                  <a:srgbClr val="808080"/>
                </a:solidFill>
                <a:latin typeface="Consolas" panose="020B0609020204030204" pitchFamily="49" charset="0"/>
                <a:ea typeface="+mn-ea"/>
                <a:cs typeface="Arial" charset="0"/>
              </a:rPr>
              <a:t>	,</a:t>
            </a:r>
            <a:r>
              <a:rPr lang="en-GB" sz="1800" dirty="0">
                <a:solidFill>
                  <a:prstClr val="black"/>
                </a:solidFill>
                <a:latin typeface="Consolas" panose="020B0609020204030204" pitchFamily="49" charset="0"/>
                <a:ea typeface="+mn-ea"/>
                <a:cs typeface="Arial" charset="0"/>
              </a:rPr>
              <a:t>OrderDateKey</a:t>
            </a:r>
            <a:r>
              <a:rPr lang="en-GB" sz="1800" dirty="0">
                <a:solidFill>
                  <a:srgbClr val="808080"/>
                </a:solidFill>
                <a:latin typeface="Consolas" panose="020B0609020204030204" pitchFamily="49" charset="0"/>
                <a:ea typeface="+mn-ea"/>
                <a:cs typeface="Arial" charset="0"/>
              </a:rPr>
              <a:t>,</a:t>
            </a:r>
            <a:endParaRPr lang="en-GB" sz="1800" dirty="0">
              <a:solidFill>
                <a:prstClr val="black"/>
              </a:solidFill>
              <a:latin typeface="Consolas" panose="020B0609020204030204" pitchFamily="49" charset="0"/>
              <a:ea typeface="+mn-ea"/>
              <a:cs typeface="Arial" charset="0"/>
            </a:endParaRPr>
          </a:p>
          <a:p>
            <a:pPr marL="0" lvl="0" indent="0">
              <a:spcBef>
                <a:spcPct val="0"/>
              </a:spcBef>
              <a:buClrTx/>
              <a:buSzTx/>
              <a:buNone/>
            </a:pPr>
            <a:r>
              <a:rPr lang="en-GB" sz="1800" dirty="0">
                <a:solidFill>
                  <a:srgbClr val="808080"/>
                </a:solidFill>
                <a:latin typeface="Consolas" panose="020B0609020204030204" pitchFamily="49" charset="0"/>
                <a:ea typeface="+mn-ea"/>
                <a:cs typeface="Arial" charset="0"/>
              </a:rPr>
              <a:t>	,</a:t>
            </a:r>
            <a:r>
              <a:rPr lang="en-GB" sz="1800" dirty="0">
                <a:solidFill>
                  <a:prstClr val="black"/>
                </a:solidFill>
                <a:latin typeface="Consolas" panose="020B0609020204030204" pitchFamily="49" charset="0"/>
                <a:ea typeface="+mn-ea"/>
                <a:cs typeface="Arial" charset="0"/>
              </a:rPr>
              <a:t>OrderNo</a:t>
            </a:r>
          </a:p>
          <a:p>
            <a:pPr marL="0" lvl="0" indent="0">
              <a:spcBef>
                <a:spcPct val="0"/>
              </a:spcBef>
              <a:buClrTx/>
              <a:buSzTx/>
              <a:buNone/>
            </a:pPr>
            <a:r>
              <a:rPr lang="en-GB" sz="1800" dirty="0">
                <a:solidFill>
                  <a:srgbClr val="808080"/>
                </a:solidFill>
                <a:latin typeface="Consolas" panose="020B0609020204030204" pitchFamily="49" charset="0"/>
                <a:ea typeface="+mn-ea"/>
                <a:cs typeface="Arial" charset="0"/>
              </a:rPr>
              <a:t>	,</a:t>
            </a:r>
            <a:r>
              <a:rPr lang="en-GB" sz="1800" dirty="0">
                <a:solidFill>
                  <a:prstClr val="black"/>
                </a:solidFill>
                <a:latin typeface="Consolas" panose="020B0609020204030204" pitchFamily="49" charset="0"/>
                <a:ea typeface="+mn-ea"/>
                <a:cs typeface="Arial" charset="0"/>
              </a:rPr>
              <a:t>ItemNo</a:t>
            </a:r>
          </a:p>
          <a:p>
            <a:pPr marL="0" lvl="0" indent="0">
              <a:spcBef>
                <a:spcPct val="0"/>
              </a:spcBef>
              <a:buClrTx/>
              <a:buSzTx/>
              <a:buNone/>
            </a:pPr>
            <a:r>
              <a:rPr lang="en-GB" sz="1800" dirty="0">
                <a:solidFill>
                  <a:srgbClr val="808080"/>
                </a:solidFill>
                <a:latin typeface="Consolas" panose="020B0609020204030204" pitchFamily="49" charset="0"/>
                <a:ea typeface="+mn-ea"/>
                <a:cs typeface="Arial" charset="0"/>
              </a:rPr>
              <a:t>	,</a:t>
            </a:r>
            <a:r>
              <a:rPr lang="en-GB" sz="1800" dirty="0">
                <a:solidFill>
                  <a:prstClr val="black"/>
                </a:solidFill>
                <a:latin typeface="Consolas" panose="020B0609020204030204" pitchFamily="49" charset="0"/>
                <a:ea typeface="+mn-ea"/>
                <a:cs typeface="Arial" charset="0"/>
              </a:rPr>
              <a:t>Quantity</a:t>
            </a:r>
          </a:p>
          <a:p>
            <a:pPr marL="0" lvl="0" indent="0">
              <a:spcBef>
                <a:spcPct val="0"/>
              </a:spcBef>
              <a:buClrTx/>
              <a:buSzTx/>
              <a:buNone/>
            </a:pPr>
            <a:r>
              <a:rPr lang="en-GB" sz="1800" dirty="0">
                <a:solidFill>
                  <a:srgbClr val="808080"/>
                </a:solidFill>
                <a:latin typeface="Consolas" panose="020B0609020204030204" pitchFamily="49" charset="0"/>
                <a:ea typeface="+mn-ea"/>
                <a:cs typeface="Arial" charset="0"/>
              </a:rPr>
              <a:t>	,</a:t>
            </a:r>
            <a:r>
              <a:rPr lang="en-GB" sz="1800" dirty="0">
                <a:solidFill>
                  <a:prstClr val="black"/>
                </a:solidFill>
                <a:latin typeface="Consolas" panose="020B0609020204030204" pitchFamily="49" charset="0"/>
                <a:ea typeface="+mn-ea"/>
                <a:cs typeface="Arial" charset="0"/>
              </a:rPr>
              <a:t>Cost</a:t>
            </a:r>
          </a:p>
          <a:p>
            <a:pPr marL="0" lvl="0" indent="0">
              <a:spcBef>
                <a:spcPct val="0"/>
              </a:spcBef>
              <a:buClrTx/>
              <a:buSzTx/>
              <a:buNone/>
            </a:pPr>
            <a:r>
              <a:rPr lang="en-GB" sz="1800" dirty="0">
                <a:solidFill>
                  <a:srgbClr val="808080"/>
                </a:solidFill>
                <a:latin typeface="Consolas" panose="020B0609020204030204" pitchFamily="49" charset="0"/>
                <a:ea typeface="+mn-ea"/>
                <a:cs typeface="Arial" charset="0"/>
              </a:rPr>
              <a:t>	,</a:t>
            </a:r>
            <a:r>
              <a:rPr lang="en-GB" sz="1800" dirty="0">
                <a:solidFill>
                  <a:prstClr val="black"/>
                </a:solidFill>
                <a:latin typeface="Consolas" panose="020B0609020204030204" pitchFamily="49" charset="0"/>
                <a:ea typeface="+mn-ea"/>
                <a:cs typeface="Arial" charset="0"/>
              </a:rPr>
              <a:t>Discount</a:t>
            </a:r>
          </a:p>
          <a:p>
            <a:pPr marL="0" lvl="0" indent="0">
              <a:spcBef>
                <a:spcPct val="0"/>
              </a:spcBef>
              <a:buClrTx/>
              <a:buSzTx/>
              <a:buNone/>
            </a:pPr>
            <a:r>
              <a:rPr lang="en-GB" sz="1800" dirty="0">
                <a:solidFill>
                  <a:srgbClr val="808080"/>
                </a:solidFill>
                <a:latin typeface="Consolas" panose="020B0609020204030204" pitchFamily="49" charset="0"/>
                <a:ea typeface="+mn-ea"/>
                <a:cs typeface="Arial" charset="0"/>
              </a:rPr>
              <a:t>);</a:t>
            </a:r>
          </a:p>
          <a:p>
            <a:pPr marL="0" lvl="0" indent="0">
              <a:spcBef>
                <a:spcPct val="0"/>
              </a:spcBef>
              <a:buClrTx/>
              <a:buSzTx/>
              <a:buNone/>
            </a:pPr>
            <a:endParaRPr lang="en-US" sz="1800" dirty="0">
              <a:solidFill>
                <a:srgbClr val="000000"/>
              </a:solidFill>
              <a:latin typeface="Verdana" pitchFamily="34" charset="0"/>
              <a:ea typeface="+mn-ea"/>
              <a:cs typeface="Arial" charset="0"/>
            </a:endParaRPr>
          </a:p>
        </p:txBody>
      </p:sp>
    </p:spTree>
    <p:custDataLst>
      <p:tags r:id="rId1"/>
    </p:custDataLst>
    <p:extLst>
      <p:ext uri="{BB962C8B-B14F-4D97-AF65-F5344CB8AC3E}">
        <p14:creationId xmlns:p14="http://schemas.microsoft.com/office/powerpoint/2010/main" val="3284829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e827f2b0-30b2-471b-baaf-d9f9cfb2ca2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Clustered Columnstore Index</a:t>
            </a:r>
            <a:endParaRPr lang="en-GB" dirty="0"/>
          </a:p>
        </p:txBody>
      </p:sp>
      <p:sp>
        <p:nvSpPr>
          <p:cNvPr id="4" name="Content Placeholder 2"/>
          <p:cNvSpPr>
            <a:spLocks noGrp="1"/>
          </p:cNvSpPr>
          <p:nvPr/>
        </p:nvSpPr>
        <p:spPr bwMode="auto">
          <a:xfrm>
            <a:off x="400844" y="2981779"/>
            <a:ext cx="8342312" cy="894442"/>
          </a:xfrm>
          <a:prstGeom prst="rect">
            <a:avLst/>
          </a:prstGeom>
          <a:solidFill>
            <a:schemeClr val="bg1">
              <a:lumMod val="85000"/>
            </a:schemeClr>
          </a:solidFill>
          <a:ln w="9525">
            <a:noFill/>
            <a:miter lim="800000"/>
            <a:headEnd/>
            <a:tailEnd/>
          </a:ln>
        </p:spPr>
        <p:txBody>
          <a:bodyPr vert="horz" wrap="square" lIns="180000" tIns="180000" rIns="180000" bIns="180000" numCol="1" anchor="ctr"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GB" sz="1800" dirty="0">
                <a:solidFill>
                  <a:srgbClr val="0000FF"/>
                </a:solidFill>
                <a:latin typeface="Consolas" panose="020B0609020204030204" pitchFamily="49" charset="0"/>
                <a:ea typeface="+mn-ea"/>
                <a:cs typeface="Arial" charset="0"/>
              </a:rPr>
              <a:t>CREATE</a:t>
            </a:r>
            <a:r>
              <a:rPr lang="en-GB" sz="1800" dirty="0">
                <a:solidFill>
                  <a:prstClr val="black"/>
                </a:solidFill>
                <a:latin typeface="Consolas" panose="020B0609020204030204" pitchFamily="49" charset="0"/>
                <a:ea typeface="+mn-ea"/>
                <a:cs typeface="Arial" charset="0"/>
              </a:rPr>
              <a:t> </a:t>
            </a:r>
            <a:r>
              <a:rPr lang="en-GB" sz="1800" dirty="0">
                <a:solidFill>
                  <a:srgbClr val="0000FF"/>
                </a:solidFill>
                <a:latin typeface="Consolas" panose="020B0609020204030204" pitchFamily="49" charset="0"/>
                <a:ea typeface="+mn-ea"/>
                <a:cs typeface="Arial" charset="0"/>
              </a:rPr>
              <a:t>CLUSTERED</a:t>
            </a:r>
            <a:r>
              <a:rPr lang="en-GB" sz="1800" dirty="0">
                <a:solidFill>
                  <a:prstClr val="black"/>
                </a:solidFill>
                <a:latin typeface="Consolas" panose="020B0609020204030204" pitchFamily="49" charset="0"/>
                <a:ea typeface="+mn-ea"/>
                <a:cs typeface="Arial" charset="0"/>
              </a:rPr>
              <a:t> </a:t>
            </a:r>
            <a:r>
              <a:rPr lang="en-GB" sz="1800" dirty="0">
                <a:solidFill>
                  <a:srgbClr val="0000FF"/>
                </a:solidFill>
                <a:latin typeface="Consolas" panose="020B0609020204030204" pitchFamily="49" charset="0"/>
                <a:ea typeface="+mn-ea"/>
                <a:cs typeface="Arial" charset="0"/>
              </a:rPr>
              <a:t>COLUMNSTORE</a:t>
            </a:r>
            <a:r>
              <a:rPr lang="en-GB" sz="1800" dirty="0">
                <a:solidFill>
                  <a:prstClr val="black"/>
                </a:solidFill>
                <a:latin typeface="Consolas" panose="020B0609020204030204" pitchFamily="49" charset="0"/>
                <a:ea typeface="+mn-ea"/>
                <a:cs typeface="Arial" charset="0"/>
              </a:rPr>
              <a:t> </a:t>
            </a:r>
            <a:r>
              <a:rPr lang="en-GB" sz="1800" dirty="0">
                <a:solidFill>
                  <a:srgbClr val="0000FF"/>
                </a:solidFill>
                <a:latin typeface="Consolas" panose="020B0609020204030204" pitchFamily="49" charset="0"/>
                <a:ea typeface="+mn-ea"/>
                <a:cs typeface="Arial" charset="0"/>
              </a:rPr>
              <a:t>INDEX</a:t>
            </a:r>
            <a:r>
              <a:rPr lang="en-GB" sz="1800" dirty="0">
                <a:solidFill>
                  <a:prstClr val="black"/>
                </a:solidFill>
                <a:latin typeface="Consolas" panose="020B0609020204030204" pitchFamily="49" charset="0"/>
                <a:ea typeface="+mn-ea"/>
                <a:cs typeface="Arial" charset="0"/>
              </a:rPr>
              <a:t> CCSIX_FactSalesOrderDetails</a:t>
            </a:r>
          </a:p>
          <a:p>
            <a:pPr marL="0" lvl="0" indent="0">
              <a:spcBef>
                <a:spcPct val="0"/>
              </a:spcBef>
              <a:buClrTx/>
              <a:buSzTx/>
              <a:buNone/>
            </a:pPr>
            <a:r>
              <a:rPr lang="en-GB" sz="1800" dirty="0">
                <a:solidFill>
                  <a:srgbClr val="0000FF"/>
                </a:solidFill>
                <a:latin typeface="Consolas" panose="020B0609020204030204" pitchFamily="49" charset="0"/>
                <a:ea typeface="+mn-ea"/>
                <a:cs typeface="Arial" charset="0"/>
              </a:rPr>
              <a:t>ON</a:t>
            </a:r>
            <a:r>
              <a:rPr lang="en-GB" sz="1800" dirty="0">
                <a:solidFill>
                  <a:prstClr val="black"/>
                </a:solidFill>
                <a:latin typeface="Consolas" panose="020B0609020204030204" pitchFamily="49" charset="0"/>
                <a:ea typeface="+mn-ea"/>
                <a:cs typeface="Arial" charset="0"/>
              </a:rPr>
              <a:t> FactSalesOrderDetails</a:t>
            </a:r>
            <a:r>
              <a:rPr lang="en-GB" sz="1800" dirty="0">
                <a:solidFill>
                  <a:srgbClr val="808080"/>
                </a:solidFill>
                <a:latin typeface="Consolas" panose="020B0609020204030204" pitchFamily="49" charset="0"/>
                <a:ea typeface="+mn-ea"/>
                <a:cs typeface="Arial" charset="0"/>
              </a:rPr>
              <a:t>;</a:t>
            </a:r>
          </a:p>
        </p:txBody>
      </p:sp>
    </p:spTree>
    <p:custDataLst>
      <p:tags r:id="rId1"/>
    </p:custDataLst>
    <p:extLst>
      <p:ext uri="{BB962C8B-B14F-4D97-AF65-F5344CB8AC3E}">
        <p14:creationId xmlns:p14="http://schemas.microsoft.com/office/powerpoint/2010/main" val="2386395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1e21fc94-737d-46a7-93aa-3bc57d2ed62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Clustered Columnstore Table with Primary and Foreign Keys</a:t>
            </a:r>
            <a:endParaRPr lang="en-GB" dirty="0"/>
          </a:p>
        </p:txBody>
      </p:sp>
      <p:pic>
        <p:nvPicPr>
          <p:cNvPr id="4" name="Picture 3" descr="A screen capture showing the table created by the T-SQL.&#10;&#10;Shows the columns, keys and indexes that have been created. &#10;&#10;2 keys and 2 indexes. " title="Screen Capture from SSMS"/>
          <p:cNvPicPr>
            <a:picLocks noChangeAspect="1"/>
          </p:cNvPicPr>
          <p:nvPr/>
        </p:nvPicPr>
        <p:blipFill>
          <a:blip r:embed="rId4"/>
          <a:stretch>
            <a:fillRect/>
          </a:stretch>
        </p:blipFill>
        <p:spPr>
          <a:xfrm>
            <a:off x="516193" y="1036422"/>
            <a:ext cx="8111613" cy="5523726"/>
          </a:xfrm>
          <a:prstGeom prst="rect">
            <a:avLst/>
          </a:prstGeom>
        </p:spPr>
      </p:pic>
    </p:spTree>
    <p:custDataLst>
      <p:tags r:id="rId1"/>
    </p:custDataLst>
    <p:extLst>
      <p:ext uri="{BB962C8B-B14F-4D97-AF65-F5344CB8AC3E}">
        <p14:creationId xmlns:p14="http://schemas.microsoft.com/office/powerpoint/2010/main" val="3106109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48b1f889-9f19-493f-9e2a-64df613136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Creating Columnstore Indexes Using SQL Server Management Studio</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Create a nonclustered columnstore index using SSMS</a:t>
            </a:r>
          </a:p>
          <a:p>
            <a:pPr lvl="0"/>
            <a:r>
              <a:rPr lang="en-GB" b="0" kern="0" dirty="0">
                <a:solidFill>
                  <a:srgbClr val="000000"/>
                </a:solidFill>
              </a:rPr>
              <a:t>Create a clustered columnstore index using SSMS</a:t>
            </a:r>
            <a:endParaRPr lang="en-US" b="0" kern="0" dirty="0">
              <a:solidFill>
                <a:srgbClr val="000000"/>
              </a:solidFill>
            </a:endParaRP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176340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8087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Working with Columnstore Indexes</a:t>
            </a:r>
            <a:endParaRPr lang="en-GB" dirty="0"/>
          </a:p>
        </p:txBody>
      </p:sp>
      <p:sp>
        <p:nvSpPr>
          <p:cNvPr id="3" name="Text Placeholder 2"/>
          <p:cNvSpPr>
            <a:spLocks noGrp="1"/>
          </p:cNvSpPr>
          <p:nvPr>
            <p:ph type="body" idx="1"/>
          </p:nvPr>
        </p:nvSpPr>
        <p:spPr/>
        <p:txBody>
          <a:bodyPr/>
          <a:lstStyle/>
          <a:p>
            <a:r>
              <a:rPr lang="en-GB" dirty="0" smtClean="0"/>
              <a:t>Managing Columnstore Indexes
Index Fragmentation
Columnstore Indexes and Memory Optimized Tables</a:t>
            </a:r>
            <a:endParaRPr lang="en-GB" dirty="0"/>
          </a:p>
        </p:txBody>
      </p:sp>
    </p:spTree>
    <p:custDataLst>
      <p:tags r:id="rId1"/>
    </p:custDataLst>
    <p:extLst>
      <p:ext uri="{BB962C8B-B14F-4D97-AF65-F5344CB8AC3E}">
        <p14:creationId xmlns:p14="http://schemas.microsoft.com/office/powerpoint/2010/main" val="2600826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Managing Columnstore Indexes</a:t>
            </a:r>
            <a:endParaRPr lang="en-GB" dirty="0"/>
          </a:p>
        </p:txBody>
      </p:sp>
      <p:sp>
        <p:nvSpPr>
          <p:cNvPr id="4" name="Right Arrow 3"/>
          <p:cNvSpPr/>
          <p:nvPr/>
        </p:nvSpPr>
        <p:spPr bwMode="auto">
          <a:xfrm>
            <a:off x="3132947" y="2308485"/>
            <a:ext cx="1091574" cy="581660"/>
          </a:xfrm>
          <a:prstGeom prst="rightArrow">
            <a:avLst/>
          </a:prstGeom>
          <a:solidFill>
            <a:srgbClr val="9EB8D7"/>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5" name="Right Arrow 4"/>
          <p:cNvSpPr/>
          <p:nvPr/>
        </p:nvSpPr>
        <p:spPr bwMode="auto">
          <a:xfrm>
            <a:off x="3132947" y="4264368"/>
            <a:ext cx="1091574" cy="581660"/>
          </a:xfrm>
          <a:prstGeom prst="rightArrow">
            <a:avLst/>
          </a:prstGeom>
          <a:solidFill>
            <a:srgbClr val="9EB8D7"/>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6" name="Right Arrow 5"/>
          <p:cNvSpPr/>
          <p:nvPr/>
        </p:nvSpPr>
        <p:spPr bwMode="auto">
          <a:xfrm>
            <a:off x="3132947" y="5785182"/>
            <a:ext cx="4196458" cy="581660"/>
          </a:xfrm>
          <a:prstGeom prst="rightArrow">
            <a:avLst/>
          </a:prstGeom>
          <a:solidFill>
            <a:srgbClr val="9EB8D7"/>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7" name="Right Arrow 6"/>
          <p:cNvSpPr/>
          <p:nvPr/>
        </p:nvSpPr>
        <p:spPr bwMode="auto">
          <a:xfrm>
            <a:off x="1484029" y="4228725"/>
            <a:ext cx="479684" cy="581660"/>
          </a:xfrm>
          <a:prstGeom prst="rightArrow">
            <a:avLst/>
          </a:prstGeom>
          <a:solidFill>
            <a:srgbClr val="9EB8D7"/>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8" name="Right Arrow 7"/>
          <p:cNvSpPr/>
          <p:nvPr/>
        </p:nvSpPr>
        <p:spPr bwMode="auto">
          <a:xfrm>
            <a:off x="1484029" y="5451964"/>
            <a:ext cx="479684" cy="581660"/>
          </a:xfrm>
          <a:prstGeom prst="rightArrow">
            <a:avLst/>
          </a:prstGeom>
          <a:solidFill>
            <a:srgbClr val="9EB8D7"/>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9" name="Right Arrow 8"/>
          <p:cNvSpPr/>
          <p:nvPr/>
        </p:nvSpPr>
        <p:spPr bwMode="auto">
          <a:xfrm>
            <a:off x="1484029" y="2308485"/>
            <a:ext cx="479684" cy="581660"/>
          </a:xfrm>
          <a:prstGeom prst="rightArrow">
            <a:avLst/>
          </a:prstGeom>
          <a:solidFill>
            <a:srgbClr val="9EB8D7"/>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4165986060"/>
              </p:ext>
            </p:extLst>
          </p:nvPr>
        </p:nvGraphicFramePr>
        <p:xfrm>
          <a:off x="314795" y="1418152"/>
          <a:ext cx="1169234" cy="4480560"/>
        </p:xfrm>
        <a:graphic>
          <a:graphicData uri="http://schemas.openxmlformats.org/drawingml/2006/table">
            <a:tbl>
              <a:tblPr>
                <a:tableStyleId>{5C22544A-7EE6-4342-B048-85BDC9FD1C3A}</a:tableStyleId>
              </a:tblPr>
              <a:tblGrid>
                <a:gridCol w="240626">
                  <a:extLst>
                    <a:ext uri="{9D8B030D-6E8A-4147-A177-3AD203B41FA5}">
                      <a16:colId xmlns:a16="http://schemas.microsoft.com/office/drawing/2014/main" val="1463479234"/>
                    </a:ext>
                  </a:extLst>
                </a:gridCol>
                <a:gridCol w="232152">
                  <a:extLst>
                    <a:ext uri="{9D8B030D-6E8A-4147-A177-3AD203B41FA5}">
                      <a16:colId xmlns:a16="http://schemas.microsoft.com/office/drawing/2014/main" val="225743806"/>
                    </a:ext>
                  </a:extLst>
                </a:gridCol>
                <a:gridCol w="232152">
                  <a:extLst>
                    <a:ext uri="{9D8B030D-6E8A-4147-A177-3AD203B41FA5}">
                      <a16:colId xmlns:a16="http://schemas.microsoft.com/office/drawing/2014/main" val="3551306193"/>
                    </a:ext>
                  </a:extLst>
                </a:gridCol>
                <a:gridCol w="232152">
                  <a:extLst>
                    <a:ext uri="{9D8B030D-6E8A-4147-A177-3AD203B41FA5}">
                      <a16:colId xmlns:a16="http://schemas.microsoft.com/office/drawing/2014/main" val="471592989"/>
                    </a:ext>
                  </a:extLst>
                </a:gridCol>
                <a:gridCol w="232152">
                  <a:extLst>
                    <a:ext uri="{9D8B030D-6E8A-4147-A177-3AD203B41FA5}">
                      <a16:colId xmlns:a16="http://schemas.microsoft.com/office/drawing/2014/main" val="1252002531"/>
                    </a:ext>
                  </a:extLst>
                </a:gridCol>
              </a:tblGrid>
              <a:tr h="0">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2061293954"/>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4208777480"/>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1903405608"/>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3015393378"/>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2401041540"/>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1272397089"/>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11836347"/>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1245755"/>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3799587762"/>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1172159945"/>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3894780817"/>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1314080108"/>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2588935287"/>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3561898427"/>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2513726945"/>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4194729201"/>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3355059957"/>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4294573723"/>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2998151620"/>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1642434335"/>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BCDE3"/>
                    </a:solidFill>
                  </a:tcPr>
                </a:tc>
                <a:extLst>
                  <a:ext uri="{0D108BD9-81ED-4DB2-BD59-A6C34878D82A}">
                    <a16:rowId xmlns:a16="http://schemas.microsoft.com/office/drawing/2014/main" val="324431047"/>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110891449"/>
              </p:ext>
            </p:extLst>
          </p:nvPr>
        </p:nvGraphicFramePr>
        <p:xfrm>
          <a:off x="1963713" y="1418152"/>
          <a:ext cx="1169234" cy="1920240"/>
        </p:xfrm>
        <a:graphic>
          <a:graphicData uri="http://schemas.openxmlformats.org/drawingml/2006/table">
            <a:tbl>
              <a:tblPr>
                <a:tableStyleId>{5C22544A-7EE6-4342-B048-85BDC9FD1C3A}</a:tableStyleId>
              </a:tblPr>
              <a:tblGrid>
                <a:gridCol w="240626">
                  <a:extLst>
                    <a:ext uri="{9D8B030D-6E8A-4147-A177-3AD203B41FA5}">
                      <a16:colId xmlns:a16="http://schemas.microsoft.com/office/drawing/2014/main" val="1463479234"/>
                    </a:ext>
                  </a:extLst>
                </a:gridCol>
                <a:gridCol w="232152">
                  <a:extLst>
                    <a:ext uri="{9D8B030D-6E8A-4147-A177-3AD203B41FA5}">
                      <a16:colId xmlns:a16="http://schemas.microsoft.com/office/drawing/2014/main" val="225743806"/>
                    </a:ext>
                  </a:extLst>
                </a:gridCol>
                <a:gridCol w="232152">
                  <a:extLst>
                    <a:ext uri="{9D8B030D-6E8A-4147-A177-3AD203B41FA5}">
                      <a16:colId xmlns:a16="http://schemas.microsoft.com/office/drawing/2014/main" val="3551306193"/>
                    </a:ext>
                  </a:extLst>
                </a:gridCol>
                <a:gridCol w="232152">
                  <a:extLst>
                    <a:ext uri="{9D8B030D-6E8A-4147-A177-3AD203B41FA5}">
                      <a16:colId xmlns:a16="http://schemas.microsoft.com/office/drawing/2014/main" val="471592989"/>
                    </a:ext>
                  </a:extLst>
                </a:gridCol>
                <a:gridCol w="232152">
                  <a:extLst>
                    <a:ext uri="{9D8B030D-6E8A-4147-A177-3AD203B41FA5}">
                      <a16:colId xmlns:a16="http://schemas.microsoft.com/office/drawing/2014/main" val="1252002531"/>
                    </a:ext>
                  </a:extLst>
                </a:gridCol>
              </a:tblGrid>
              <a:tr h="0">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2061293954"/>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4208777480"/>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1903405608"/>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3015393378"/>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2401041540"/>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1172159945"/>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1642434335"/>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324431047"/>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BCDE3"/>
                    </a:solidFill>
                  </a:tcPr>
                </a:tc>
                <a:extLst>
                  <a:ext uri="{0D108BD9-81ED-4DB2-BD59-A6C34878D82A}">
                    <a16:rowId xmlns:a16="http://schemas.microsoft.com/office/drawing/2014/main" val="2911953986"/>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902188529"/>
              </p:ext>
            </p:extLst>
          </p:nvPr>
        </p:nvGraphicFramePr>
        <p:xfrm>
          <a:off x="1963713" y="3565868"/>
          <a:ext cx="1169234" cy="1920240"/>
        </p:xfrm>
        <a:graphic>
          <a:graphicData uri="http://schemas.openxmlformats.org/drawingml/2006/table">
            <a:tbl>
              <a:tblPr>
                <a:tableStyleId>{5C22544A-7EE6-4342-B048-85BDC9FD1C3A}</a:tableStyleId>
              </a:tblPr>
              <a:tblGrid>
                <a:gridCol w="254831">
                  <a:extLst>
                    <a:ext uri="{9D8B030D-6E8A-4147-A177-3AD203B41FA5}">
                      <a16:colId xmlns:a16="http://schemas.microsoft.com/office/drawing/2014/main" val="1463479234"/>
                    </a:ext>
                  </a:extLst>
                </a:gridCol>
                <a:gridCol w="217947">
                  <a:extLst>
                    <a:ext uri="{9D8B030D-6E8A-4147-A177-3AD203B41FA5}">
                      <a16:colId xmlns:a16="http://schemas.microsoft.com/office/drawing/2014/main" val="225743806"/>
                    </a:ext>
                  </a:extLst>
                </a:gridCol>
                <a:gridCol w="232152">
                  <a:extLst>
                    <a:ext uri="{9D8B030D-6E8A-4147-A177-3AD203B41FA5}">
                      <a16:colId xmlns:a16="http://schemas.microsoft.com/office/drawing/2014/main" val="3551306193"/>
                    </a:ext>
                  </a:extLst>
                </a:gridCol>
                <a:gridCol w="232152">
                  <a:extLst>
                    <a:ext uri="{9D8B030D-6E8A-4147-A177-3AD203B41FA5}">
                      <a16:colId xmlns:a16="http://schemas.microsoft.com/office/drawing/2014/main" val="471592989"/>
                    </a:ext>
                  </a:extLst>
                </a:gridCol>
                <a:gridCol w="232152">
                  <a:extLst>
                    <a:ext uri="{9D8B030D-6E8A-4147-A177-3AD203B41FA5}">
                      <a16:colId xmlns:a16="http://schemas.microsoft.com/office/drawing/2014/main" val="1252002531"/>
                    </a:ext>
                  </a:extLst>
                </a:gridCol>
              </a:tblGrid>
              <a:tr h="0">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2061293954"/>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4208777480"/>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1903405608"/>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3015393378"/>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2401041540"/>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1172159945"/>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1642434335"/>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324431047"/>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BCDE3"/>
                    </a:solidFill>
                  </a:tcPr>
                </a:tc>
                <a:extLst>
                  <a:ext uri="{0D108BD9-81ED-4DB2-BD59-A6C34878D82A}">
                    <a16:rowId xmlns:a16="http://schemas.microsoft.com/office/drawing/2014/main" val="3579334068"/>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962022102"/>
              </p:ext>
            </p:extLst>
          </p:nvPr>
        </p:nvGraphicFramePr>
        <p:xfrm>
          <a:off x="1963713" y="5713584"/>
          <a:ext cx="1169234" cy="640080"/>
        </p:xfrm>
        <a:graphic>
          <a:graphicData uri="http://schemas.openxmlformats.org/drawingml/2006/table">
            <a:tbl>
              <a:tblPr>
                <a:tableStyleId>{5C22544A-7EE6-4342-B048-85BDC9FD1C3A}</a:tableStyleId>
              </a:tblPr>
              <a:tblGrid>
                <a:gridCol w="240626">
                  <a:extLst>
                    <a:ext uri="{9D8B030D-6E8A-4147-A177-3AD203B41FA5}">
                      <a16:colId xmlns:a16="http://schemas.microsoft.com/office/drawing/2014/main" val="3701330409"/>
                    </a:ext>
                  </a:extLst>
                </a:gridCol>
                <a:gridCol w="232152">
                  <a:extLst>
                    <a:ext uri="{9D8B030D-6E8A-4147-A177-3AD203B41FA5}">
                      <a16:colId xmlns:a16="http://schemas.microsoft.com/office/drawing/2014/main" val="249295976"/>
                    </a:ext>
                  </a:extLst>
                </a:gridCol>
                <a:gridCol w="232152">
                  <a:extLst>
                    <a:ext uri="{9D8B030D-6E8A-4147-A177-3AD203B41FA5}">
                      <a16:colId xmlns:a16="http://schemas.microsoft.com/office/drawing/2014/main" val="3926273987"/>
                    </a:ext>
                  </a:extLst>
                </a:gridCol>
                <a:gridCol w="232152">
                  <a:extLst>
                    <a:ext uri="{9D8B030D-6E8A-4147-A177-3AD203B41FA5}">
                      <a16:colId xmlns:a16="http://schemas.microsoft.com/office/drawing/2014/main" val="3776200666"/>
                    </a:ext>
                  </a:extLst>
                </a:gridCol>
                <a:gridCol w="232152">
                  <a:extLst>
                    <a:ext uri="{9D8B030D-6E8A-4147-A177-3AD203B41FA5}">
                      <a16:colId xmlns:a16="http://schemas.microsoft.com/office/drawing/2014/main" val="2787784867"/>
                    </a:ext>
                  </a:extLst>
                </a:gridCol>
              </a:tblGrid>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2973149905"/>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4216463347"/>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BCDE3"/>
                    </a:solidFill>
                  </a:tcPr>
                </a:tc>
                <a:extLst>
                  <a:ext uri="{0D108BD9-81ED-4DB2-BD59-A6C34878D82A}">
                    <a16:rowId xmlns:a16="http://schemas.microsoft.com/office/drawing/2014/main" val="4113322734"/>
                  </a:ext>
                </a:extLst>
              </a:tr>
            </a:tbl>
          </a:graphicData>
        </a:graphic>
      </p:graphicFrame>
      <p:sp>
        <p:nvSpPr>
          <p:cNvPr id="14" name="TextBox 13"/>
          <p:cNvSpPr txBox="1"/>
          <p:nvPr/>
        </p:nvSpPr>
        <p:spPr>
          <a:xfrm>
            <a:off x="193385" y="944380"/>
            <a:ext cx="1412053" cy="338554"/>
          </a:xfrm>
          <a:prstGeom prst="rect">
            <a:avLst/>
          </a:prstGeom>
          <a:noFill/>
        </p:spPr>
        <p:txBody>
          <a:bodyPr wrap="none" rtlCol="0">
            <a:spAutoFit/>
          </a:bodyPr>
          <a:lstStyle/>
          <a:p>
            <a:pPr lvl="0"/>
            <a:r>
              <a:rPr lang="en-GB" sz="1600" b="0" dirty="0">
                <a:solidFill>
                  <a:srgbClr val="000000"/>
                </a:solidFill>
                <a:latin typeface="Segoe UI" panose="020B0502040204020203" pitchFamily="34" charset="0"/>
                <a:cs typeface="Segoe UI" panose="020B0502040204020203" pitchFamily="34" charset="0"/>
              </a:rPr>
              <a:t>Data to insert</a:t>
            </a:r>
          </a:p>
        </p:txBody>
      </p:sp>
      <p:sp>
        <p:nvSpPr>
          <p:cNvPr id="15" name="TextBox 14"/>
          <p:cNvSpPr txBox="1"/>
          <p:nvPr/>
        </p:nvSpPr>
        <p:spPr>
          <a:xfrm>
            <a:off x="1858782" y="944380"/>
            <a:ext cx="2065502" cy="338554"/>
          </a:xfrm>
          <a:prstGeom prst="rect">
            <a:avLst/>
          </a:prstGeom>
          <a:noFill/>
        </p:spPr>
        <p:txBody>
          <a:bodyPr wrap="none" rtlCol="0">
            <a:spAutoFit/>
          </a:bodyPr>
          <a:lstStyle/>
          <a:p>
            <a:pPr lvl="0"/>
            <a:r>
              <a:rPr lang="en-GB" sz="1600" b="0" dirty="0">
                <a:solidFill>
                  <a:srgbClr val="000000"/>
                </a:solidFill>
                <a:latin typeface="Segoe UI" panose="020B0502040204020203" pitchFamily="34" charset="0"/>
                <a:cs typeface="Segoe UI" panose="020B0502040204020203" pitchFamily="34" charset="0"/>
              </a:rPr>
              <a:t>Rowgroups to insert</a:t>
            </a:r>
          </a:p>
        </p:txBody>
      </p:sp>
      <p:graphicFrame>
        <p:nvGraphicFramePr>
          <p:cNvPr id="16" name="Table 15"/>
          <p:cNvGraphicFramePr>
            <a:graphicFrameLocks noGrp="1"/>
          </p:cNvGraphicFramePr>
          <p:nvPr>
            <p:extLst>
              <p:ext uri="{D42A27DB-BD31-4B8C-83A1-F6EECF244321}">
                <p14:modId xmlns:p14="http://schemas.microsoft.com/office/powerpoint/2010/main" val="3440664174"/>
              </p:ext>
            </p:extLst>
          </p:nvPr>
        </p:nvGraphicFramePr>
        <p:xfrm>
          <a:off x="4287188" y="1418152"/>
          <a:ext cx="240626" cy="1920240"/>
        </p:xfrm>
        <a:graphic>
          <a:graphicData uri="http://schemas.openxmlformats.org/drawingml/2006/table">
            <a:tbl>
              <a:tblPr>
                <a:tableStyleId>{5C22544A-7EE6-4342-B048-85BDC9FD1C3A}</a:tableStyleId>
              </a:tblPr>
              <a:tblGrid>
                <a:gridCol w="240626">
                  <a:extLst>
                    <a:ext uri="{9D8B030D-6E8A-4147-A177-3AD203B41FA5}">
                      <a16:colId xmlns:a16="http://schemas.microsoft.com/office/drawing/2014/main" val="1463479234"/>
                    </a:ext>
                  </a:extLst>
                </a:gridCol>
              </a:tblGrid>
              <a:tr h="0">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061293954"/>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4208777480"/>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90340560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01539337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401041540"/>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172159945"/>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642434335"/>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24431047"/>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911953986"/>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668271826"/>
              </p:ext>
            </p:extLst>
          </p:nvPr>
        </p:nvGraphicFramePr>
        <p:xfrm>
          <a:off x="4616973" y="1418152"/>
          <a:ext cx="240626" cy="1920240"/>
        </p:xfrm>
        <a:graphic>
          <a:graphicData uri="http://schemas.openxmlformats.org/drawingml/2006/table">
            <a:tbl>
              <a:tblPr>
                <a:tableStyleId>{5C22544A-7EE6-4342-B048-85BDC9FD1C3A}</a:tableStyleId>
              </a:tblPr>
              <a:tblGrid>
                <a:gridCol w="240626">
                  <a:extLst>
                    <a:ext uri="{9D8B030D-6E8A-4147-A177-3AD203B41FA5}">
                      <a16:colId xmlns:a16="http://schemas.microsoft.com/office/drawing/2014/main" val="1463479234"/>
                    </a:ext>
                  </a:extLst>
                </a:gridCol>
              </a:tblGrid>
              <a:tr h="0">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061293954"/>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4208777480"/>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90340560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01539337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401041540"/>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172159945"/>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642434335"/>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24431047"/>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911953986"/>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198963212"/>
              </p:ext>
            </p:extLst>
          </p:nvPr>
        </p:nvGraphicFramePr>
        <p:xfrm>
          <a:off x="4962531" y="1418152"/>
          <a:ext cx="240626" cy="1920240"/>
        </p:xfrm>
        <a:graphic>
          <a:graphicData uri="http://schemas.openxmlformats.org/drawingml/2006/table">
            <a:tbl>
              <a:tblPr>
                <a:tableStyleId>{5C22544A-7EE6-4342-B048-85BDC9FD1C3A}</a:tableStyleId>
              </a:tblPr>
              <a:tblGrid>
                <a:gridCol w="240626">
                  <a:extLst>
                    <a:ext uri="{9D8B030D-6E8A-4147-A177-3AD203B41FA5}">
                      <a16:colId xmlns:a16="http://schemas.microsoft.com/office/drawing/2014/main" val="1463479234"/>
                    </a:ext>
                  </a:extLst>
                </a:gridCol>
              </a:tblGrid>
              <a:tr h="0">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061293954"/>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4208777480"/>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90340560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01539337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401041540"/>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172159945"/>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642434335"/>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24431047"/>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911953986"/>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685362099"/>
              </p:ext>
            </p:extLst>
          </p:nvPr>
        </p:nvGraphicFramePr>
        <p:xfrm>
          <a:off x="5308089" y="1418152"/>
          <a:ext cx="240626" cy="1920240"/>
        </p:xfrm>
        <a:graphic>
          <a:graphicData uri="http://schemas.openxmlformats.org/drawingml/2006/table">
            <a:tbl>
              <a:tblPr>
                <a:tableStyleId>{5C22544A-7EE6-4342-B048-85BDC9FD1C3A}</a:tableStyleId>
              </a:tblPr>
              <a:tblGrid>
                <a:gridCol w="240626">
                  <a:extLst>
                    <a:ext uri="{9D8B030D-6E8A-4147-A177-3AD203B41FA5}">
                      <a16:colId xmlns:a16="http://schemas.microsoft.com/office/drawing/2014/main" val="1463479234"/>
                    </a:ext>
                  </a:extLst>
                </a:gridCol>
              </a:tblGrid>
              <a:tr h="0">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061293954"/>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4208777480"/>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90340560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01539337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401041540"/>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172159945"/>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642434335"/>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24431047"/>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911953986"/>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826129096"/>
              </p:ext>
            </p:extLst>
          </p:nvPr>
        </p:nvGraphicFramePr>
        <p:xfrm>
          <a:off x="5653647" y="1418152"/>
          <a:ext cx="240626" cy="1920240"/>
        </p:xfrm>
        <a:graphic>
          <a:graphicData uri="http://schemas.openxmlformats.org/drawingml/2006/table">
            <a:tbl>
              <a:tblPr>
                <a:tableStyleId>{5C22544A-7EE6-4342-B048-85BDC9FD1C3A}</a:tableStyleId>
              </a:tblPr>
              <a:tblGrid>
                <a:gridCol w="240626">
                  <a:extLst>
                    <a:ext uri="{9D8B030D-6E8A-4147-A177-3AD203B41FA5}">
                      <a16:colId xmlns:a16="http://schemas.microsoft.com/office/drawing/2014/main" val="1463479234"/>
                    </a:ext>
                  </a:extLst>
                </a:gridCol>
              </a:tblGrid>
              <a:tr h="0">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061293954"/>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4208777480"/>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90340560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01539337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401041540"/>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172159945"/>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642434335"/>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24431047"/>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911953986"/>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068251412"/>
              </p:ext>
            </p:extLst>
          </p:nvPr>
        </p:nvGraphicFramePr>
        <p:xfrm>
          <a:off x="4287188" y="3565868"/>
          <a:ext cx="240626" cy="1920240"/>
        </p:xfrm>
        <a:graphic>
          <a:graphicData uri="http://schemas.openxmlformats.org/drawingml/2006/table">
            <a:tbl>
              <a:tblPr>
                <a:tableStyleId>{5C22544A-7EE6-4342-B048-85BDC9FD1C3A}</a:tableStyleId>
              </a:tblPr>
              <a:tblGrid>
                <a:gridCol w="240626">
                  <a:extLst>
                    <a:ext uri="{9D8B030D-6E8A-4147-A177-3AD203B41FA5}">
                      <a16:colId xmlns:a16="http://schemas.microsoft.com/office/drawing/2014/main" val="1463479234"/>
                    </a:ext>
                  </a:extLst>
                </a:gridCol>
              </a:tblGrid>
              <a:tr h="0">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061293954"/>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4208777480"/>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90340560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01539337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401041540"/>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172159945"/>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642434335"/>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24431047"/>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911953986"/>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4123302088"/>
              </p:ext>
            </p:extLst>
          </p:nvPr>
        </p:nvGraphicFramePr>
        <p:xfrm>
          <a:off x="4616973" y="3565868"/>
          <a:ext cx="240626" cy="1920240"/>
        </p:xfrm>
        <a:graphic>
          <a:graphicData uri="http://schemas.openxmlformats.org/drawingml/2006/table">
            <a:tbl>
              <a:tblPr>
                <a:tableStyleId>{5C22544A-7EE6-4342-B048-85BDC9FD1C3A}</a:tableStyleId>
              </a:tblPr>
              <a:tblGrid>
                <a:gridCol w="240626">
                  <a:extLst>
                    <a:ext uri="{9D8B030D-6E8A-4147-A177-3AD203B41FA5}">
                      <a16:colId xmlns:a16="http://schemas.microsoft.com/office/drawing/2014/main" val="1463479234"/>
                    </a:ext>
                  </a:extLst>
                </a:gridCol>
              </a:tblGrid>
              <a:tr h="0">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061293954"/>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4208777480"/>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90340560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01539337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401041540"/>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172159945"/>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642434335"/>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24431047"/>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911953986"/>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40625286"/>
              </p:ext>
            </p:extLst>
          </p:nvPr>
        </p:nvGraphicFramePr>
        <p:xfrm>
          <a:off x="4962531" y="3565868"/>
          <a:ext cx="240626" cy="1920240"/>
        </p:xfrm>
        <a:graphic>
          <a:graphicData uri="http://schemas.openxmlformats.org/drawingml/2006/table">
            <a:tbl>
              <a:tblPr>
                <a:tableStyleId>{5C22544A-7EE6-4342-B048-85BDC9FD1C3A}</a:tableStyleId>
              </a:tblPr>
              <a:tblGrid>
                <a:gridCol w="240626">
                  <a:extLst>
                    <a:ext uri="{9D8B030D-6E8A-4147-A177-3AD203B41FA5}">
                      <a16:colId xmlns:a16="http://schemas.microsoft.com/office/drawing/2014/main" val="1463479234"/>
                    </a:ext>
                  </a:extLst>
                </a:gridCol>
              </a:tblGrid>
              <a:tr h="0">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061293954"/>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4208777480"/>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90340560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01539337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401041540"/>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172159945"/>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642434335"/>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24431047"/>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911953986"/>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2100380715"/>
              </p:ext>
            </p:extLst>
          </p:nvPr>
        </p:nvGraphicFramePr>
        <p:xfrm>
          <a:off x="5308089" y="3565868"/>
          <a:ext cx="240626" cy="1920240"/>
        </p:xfrm>
        <a:graphic>
          <a:graphicData uri="http://schemas.openxmlformats.org/drawingml/2006/table">
            <a:tbl>
              <a:tblPr>
                <a:tableStyleId>{5C22544A-7EE6-4342-B048-85BDC9FD1C3A}</a:tableStyleId>
              </a:tblPr>
              <a:tblGrid>
                <a:gridCol w="240626">
                  <a:extLst>
                    <a:ext uri="{9D8B030D-6E8A-4147-A177-3AD203B41FA5}">
                      <a16:colId xmlns:a16="http://schemas.microsoft.com/office/drawing/2014/main" val="1463479234"/>
                    </a:ext>
                  </a:extLst>
                </a:gridCol>
              </a:tblGrid>
              <a:tr h="0">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061293954"/>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4208777480"/>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90340560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01539337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401041540"/>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172159945"/>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642434335"/>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24431047"/>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911953986"/>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2261982346"/>
              </p:ext>
            </p:extLst>
          </p:nvPr>
        </p:nvGraphicFramePr>
        <p:xfrm>
          <a:off x="5653647" y="3565868"/>
          <a:ext cx="240626" cy="1920240"/>
        </p:xfrm>
        <a:graphic>
          <a:graphicData uri="http://schemas.openxmlformats.org/drawingml/2006/table">
            <a:tbl>
              <a:tblPr>
                <a:tableStyleId>{5C22544A-7EE6-4342-B048-85BDC9FD1C3A}</a:tableStyleId>
              </a:tblPr>
              <a:tblGrid>
                <a:gridCol w="240626">
                  <a:extLst>
                    <a:ext uri="{9D8B030D-6E8A-4147-A177-3AD203B41FA5}">
                      <a16:colId xmlns:a16="http://schemas.microsoft.com/office/drawing/2014/main" val="1463479234"/>
                    </a:ext>
                  </a:extLst>
                </a:gridCol>
              </a:tblGrid>
              <a:tr h="0">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061293954"/>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4208777480"/>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90340560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01539337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401041540"/>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172159945"/>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642434335"/>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24431047"/>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911953986"/>
                  </a:ext>
                </a:extLst>
              </a:tr>
            </a:tbl>
          </a:graphicData>
        </a:graphic>
      </p:graphicFrame>
      <p:sp>
        <p:nvSpPr>
          <p:cNvPr id="26" name="TextBox 25"/>
          <p:cNvSpPr txBox="1"/>
          <p:nvPr/>
        </p:nvSpPr>
        <p:spPr>
          <a:xfrm>
            <a:off x="4097521" y="944380"/>
            <a:ext cx="1864627" cy="338554"/>
          </a:xfrm>
          <a:prstGeom prst="rect">
            <a:avLst/>
          </a:prstGeom>
          <a:noFill/>
        </p:spPr>
        <p:txBody>
          <a:bodyPr wrap="square" rtlCol="0">
            <a:spAutoFit/>
          </a:bodyPr>
          <a:lstStyle/>
          <a:p>
            <a:pPr lvl="0" algn="ctr"/>
            <a:r>
              <a:rPr lang="en-GB" sz="1600" b="0" dirty="0">
                <a:solidFill>
                  <a:srgbClr val="000000"/>
                </a:solidFill>
                <a:latin typeface="Segoe UI" panose="020B0502040204020203" pitchFamily="34" charset="0"/>
                <a:cs typeface="Segoe UI" panose="020B0502040204020203" pitchFamily="34" charset="0"/>
              </a:rPr>
              <a:t>Column segments</a:t>
            </a:r>
          </a:p>
        </p:txBody>
      </p:sp>
      <p:sp>
        <p:nvSpPr>
          <p:cNvPr id="27" name="Rounded Rectangle 26"/>
          <p:cNvSpPr/>
          <p:nvPr/>
        </p:nvSpPr>
        <p:spPr bwMode="auto">
          <a:xfrm>
            <a:off x="6880485" y="1282934"/>
            <a:ext cx="2053653" cy="4430650"/>
          </a:xfrm>
          <a:prstGeom prst="roundRect">
            <a:avLst>
              <a:gd name="adj" fmla="val 4988"/>
            </a:avLst>
          </a:prstGeom>
          <a:solidFill>
            <a:srgbClr val="BBCDE3"/>
          </a:solidFill>
          <a:ln w="9525" cap="flat" cmpd="sng" algn="ctr">
            <a:solidFill>
              <a:srgbClr val="9EB8D7"/>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28" name="TextBox 27"/>
          <p:cNvSpPr txBox="1"/>
          <p:nvPr/>
        </p:nvSpPr>
        <p:spPr>
          <a:xfrm>
            <a:off x="6880486" y="944380"/>
            <a:ext cx="2053652" cy="338554"/>
          </a:xfrm>
          <a:prstGeom prst="rect">
            <a:avLst/>
          </a:prstGeom>
          <a:noFill/>
        </p:spPr>
        <p:txBody>
          <a:bodyPr wrap="square" rtlCol="0">
            <a:spAutoFit/>
          </a:bodyPr>
          <a:lstStyle/>
          <a:p>
            <a:pPr lvl="0" algn="ctr"/>
            <a:r>
              <a:rPr lang="en-GB" sz="1600" dirty="0">
                <a:solidFill>
                  <a:srgbClr val="000000"/>
                </a:solidFill>
                <a:latin typeface="Segoe UI" panose="020B0502040204020203" pitchFamily="34" charset="0"/>
                <a:cs typeface="Segoe UI" panose="020B0502040204020203" pitchFamily="34" charset="0"/>
              </a:rPr>
              <a:t>Columnstore</a:t>
            </a:r>
          </a:p>
        </p:txBody>
      </p:sp>
      <p:graphicFrame>
        <p:nvGraphicFramePr>
          <p:cNvPr id="29" name="Table 28"/>
          <p:cNvGraphicFramePr>
            <a:graphicFrameLocks noGrp="1"/>
          </p:cNvGraphicFramePr>
          <p:nvPr>
            <p:extLst>
              <p:ext uri="{D42A27DB-BD31-4B8C-83A1-F6EECF244321}">
                <p14:modId xmlns:p14="http://schemas.microsoft.com/office/powerpoint/2010/main" val="1690481199"/>
              </p:ext>
            </p:extLst>
          </p:nvPr>
        </p:nvGraphicFramePr>
        <p:xfrm>
          <a:off x="7118365" y="1418152"/>
          <a:ext cx="240626" cy="1920240"/>
        </p:xfrm>
        <a:graphic>
          <a:graphicData uri="http://schemas.openxmlformats.org/drawingml/2006/table">
            <a:tbl>
              <a:tblPr>
                <a:tableStyleId>{5C22544A-7EE6-4342-B048-85BDC9FD1C3A}</a:tableStyleId>
              </a:tblPr>
              <a:tblGrid>
                <a:gridCol w="240626">
                  <a:extLst>
                    <a:ext uri="{9D8B030D-6E8A-4147-A177-3AD203B41FA5}">
                      <a16:colId xmlns:a16="http://schemas.microsoft.com/office/drawing/2014/main" val="1463479234"/>
                    </a:ext>
                  </a:extLst>
                </a:gridCol>
              </a:tblGrid>
              <a:tr h="0">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061293954"/>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4208777480"/>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90340560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01539337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401041540"/>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172159945"/>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642434335"/>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24431047"/>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911953986"/>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783150215"/>
              </p:ext>
            </p:extLst>
          </p:nvPr>
        </p:nvGraphicFramePr>
        <p:xfrm>
          <a:off x="7448150" y="2058232"/>
          <a:ext cx="240626" cy="1280160"/>
        </p:xfrm>
        <a:graphic>
          <a:graphicData uri="http://schemas.openxmlformats.org/drawingml/2006/table">
            <a:tbl>
              <a:tblPr>
                <a:tableStyleId>{5C22544A-7EE6-4342-B048-85BDC9FD1C3A}</a:tableStyleId>
              </a:tblPr>
              <a:tblGrid>
                <a:gridCol w="240626">
                  <a:extLst>
                    <a:ext uri="{9D8B030D-6E8A-4147-A177-3AD203B41FA5}">
                      <a16:colId xmlns:a16="http://schemas.microsoft.com/office/drawing/2014/main" val="1463479234"/>
                    </a:ext>
                  </a:extLst>
                </a:gridCol>
              </a:tblGrid>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01539337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401041540"/>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172159945"/>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642434335"/>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24431047"/>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911953986"/>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419127244"/>
              </p:ext>
            </p:extLst>
          </p:nvPr>
        </p:nvGraphicFramePr>
        <p:xfrm>
          <a:off x="7793708" y="2911672"/>
          <a:ext cx="240626" cy="426720"/>
        </p:xfrm>
        <a:graphic>
          <a:graphicData uri="http://schemas.openxmlformats.org/drawingml/2006/table">
            <a:tbl>
              <a:tblPr>
                <a:tableStyleId>{5C22544A-7EE6-4342-B048-85BDC9FD1C3A}</a:tableStyleId>
              </a:tblPr>
              <a:tblGrid>
                <a:gridCol w="240626">
                  <a:extLst>
                    <a:ext uri="{9D8B030D-6E8A-4147-A177-3AD203B41FA5}">
                      <a16:colId xmlns:a16="http://schemas.microsoft.com/office/drawing/2014/main" val="1463479234"/>
                    </a:ext>
                  </a:extLst>
                </a:gridCol>
              </a:tblGrid>
              <a:tr h="0">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061293954"/>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911953986"/>
                  </a:ext>
                </a:extLst>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1643393130"/>
              </p:ext>
            </p:extLst>
          </p:nvPr>
        </p:nvGraphicFramePr>
        <p:xfrm>
          <a:off x="8139266" y="1844872"/>
          <a:ext cx="240626" cy="1493520"/>
        </p:xfrm>
        <a:graphic>
          <a:graphicData uri="http://schemas.openxmlformats.org/drawingml/2006/table">
            <a:tbl>
              <a:tblPr>
                <a:tableStyleId>{5C22544A-7EE6-4342-B048-85BDC9FD1C3A}</a:tableStyleId>
              </a:tblPr>
              <a:tblGrid>
                <a:gridCol w="240626">
                  <a:extLst>
                    <a:ext uri="{9D8B030D-6E8A-4147-A177-3AD203B41FA5}">
                      <a16:colId xmlns:a16="http://schemas.microsoft.com/office/drawing/2014/main" val="1463479234"/>
                    </a:ext>
                  </a:extLst>
                </a:gridCol>
              </a:tblGrid>
              <a:tr h="0">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061293954"/>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4208777480"/>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90340560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01539337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642434335"/>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24431047"/>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911953986"/>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354502746"/>
              </p:ext>
            </p:extLst>
          </p:nvPr>
        </p:nvGraphicFramePr>
        <p:xfrm>
          <a:off x="8484824" y="2271592"/>
          <a:ext cx="240626" cy="1066800"/>
        </p:xfrm>
        <a:graphic>
          <a:graphicData uri="http://schemas.openxmlformats.org/drawingml/2006/table">
            <a:tbl>
              <a:tblPr>
                <a:tableStyleId>{5C22544A-7EE6-4342-B048-85BDC9FD1C3A}</a:tableStyleId>
              </a:tblPr>
              <a:tblGrid>
                <a:gridCol w="240626">
                  <a:extLst>
                    <a:ext uri="{9D8B030D-6E8A-4147-A177-3AD203B41FA5}">
                      <a16:colId xmlns:a16="http://schemas.microsoft.com/office/drawing/2014/main" val="1463479234"/>
                    </a:ext>
                  </a:extLst>
                </a:gridCol>
              </a:tblGrid>
              <a:tr h="0">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061293954"/>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4208777480"/>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90340560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01539337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911953986"/>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1585304821"/>
              </p:ext>
            </p:extLst>
          </p:nvPr>
        </p:nvGraphicFramePr>
        <p:xfrm>
          <a:off x="7118365" y="3565868"/>
          <a:ext cx="240626" cy="1920240"/>
        </p:xfrm>
        <a:graphic>
          <a:graphicData uri="http://schemas.openxmlformats.org/drawingml/2006/table">
            <a:tbl>
              <a:tblPr>
                <a:tableStyleId>{5C22544A-7EE6-4342-B048-85BDC9FD1C3A}</a:tableStyleId>
              </a:tblPr>
              <a:tblGrid>
                <a:gridCol w="240626">
                  <a:extLst>
                    <a:ext uri="{9D8B030D-6E8A-4147-A177-3AD203B41FA5}">
                      <a16:colId xmlns:a16="http://schemas.microsoft.com/office/drawing/2014/main" val="1463479234"/>
                    </a:ext>
                  </a:extLst>
                </a:gridCol>
              </a:tblGrid>
              <a:tr h="0">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061293954"/>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4208777480"/>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90340560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01539337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401041540"/>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172159945"/>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642434335"/>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24431047"/>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911953986"/>
                  </a:ext>
                </a:extLst>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2458664538"/>
              </p:ext>
            </p:extLst>
          </p:nvPr>
        </p:nvGraphicFramePr>
        <p:xfrm>
          <a:off x="7448150" y="4205948"/>
          <a:ext cx="240626" cy="1280160"/>
        </p:xfrm>
        <a:graphic>
          <a:graphicData uri="http://schemas.openxmlformats.org/drawingml/2006/table">
            <a:tbl>
              <a:tblPr>
                <a:tableStyleId>{5C22544A-7EE6-4342-B048-85BDC9FD1C3A}</a:tableStyleId>
              </a:tblPr>
              <a:tblGrid>
                <a:gridCol w="240626">
                  <a:extLst>
                    <a:ext uri="{9D8B030D-6E8A-4147-A177-3AD203B41FA5}">
                      <a16:colId xmlns:a16="http://schemas.microsoft.com/office/drawing/2014/main" val="1463479234"/>
                    </a:ext>
                  </a:extLst>
                </a:gridCol>
              </a:tblGrid>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01539337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401041540"/>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172159945"/>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642434335"/>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24431047"/>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911953986"/>
                  </a:ext>
                </a:extLst>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4033462527"/>
              </p:ext>
            </p:extLst>
          </p:nvPr>
        </p:nvGraphicFramePr>
        <p:xfrm>
          <a:off x="7793708" y="5059388"/>
          <a:ext cx="240626" cy="426720"/>
        </p:xfrm>
        <a:graphic>
          <a:graphicData uri="http://schemas.openxmlformats.org/drawingml/2006/table">
            <a:tbl>
              <a:tblPr>
                <a:tableStyleId>{5C22544A-7EE6-4342-B048-85BDC9FD1C3A}</a:tableStyleId>
              </a:tblPr>
              <a:tblGrid>
                <a:gridCol w="240626">
                  <a:extLst>
                    <a:ext uri="{9D8B030D-6E8A-4147-A177-3AD203B41FA5}">
                      <a16:colId xmlns:a16="http://schemas.microsoft.com/office/drawing/2014/main" val="1463479234"/>
                    </a:ext>
                  </a:extLst>
                </a:gridCol>
              </a:tblGrid>
              <a:tr h="0">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061293954"/>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911953986"/>
                  </a:ext>
                </a:extLst>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2148928423"/>
              </p:ext>
            </p:extLst>
          </p:nvPr>
        </p:nvGraphicFramePr>
        <p:xfrm>
          <a:off x="8139266" y="3992588"/>
          <a:ext cx="240626" cy="1493520"/>
        </p:xfrm>
        <a:graphic>
          <a:graphicData uri="http://schemas.openxmlformats.org/drawingml/2006/table">
            <a:tbl>
              <a:tblPr>
                <a:tableStyleId>{5C22544A-7EE6-4342-B048-85BDC9FD1C3A}</a:tableStyleId>
              </a:tblPr>
              <a:tblGrid>
                <a:gridCol w="240626">
                  <a:extLst>
                    <a:ext uri="{9D8B030D-6E8A-4147-A177-3AD203B41FA5}">
                      <a16:colId xmlns:a16="http://schemas.microsoft.com/office/drawing/2014/main" val="1463479234"/>
                    </a:ext>
                  </a:extLst>
                </a:gridCol>
              </a:tblGrid>
              <a:tr h="0">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061293954"/>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4208777480"/>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90340560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01539337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642434335"/>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24431047"/>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911953986"/>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2742545285"/>
              </p:ext>
            </p:extLst>
          </p:nvPr>
        </p:nvGraphicFramePr>
        <p:xfrm>
          <a:off x="8484824" y="4419308"/>
          <a:ext cx="240626" cy="1066800"/>
        </p:xfrm>
        <a:graphic>
          <a:graphicData uri="http://schemas.openxmlformats.org/drawingml/2006/table">
            <a:tbl>
              <a:tblPr>
                <a:tableStyleId>{5C22544A-7EE6-4342-B048-85BDC9FD1C3A}</a:tableStyleId>
              </a:tblPr>
              <a:tblGrid>
                <a:gridCol w="240626">
                  <a:extLst>
                    <a:ext uri="{9D8B030D-6E8A-4147-A177-3AD203B41FA5}">
                      <a16:colId xmlns:a16="http://schemas.microsoft.com/office/drawing/2014/main" val="1463479234"/>
                    </a:ext>
                  </a:extLst>
                </a:gridCol>
              </a:tblGrid>
              <a:tr h="0">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061293954"/>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4208777480"/>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190340560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3015393378"/>
                  </a:ext>
                </a:extLst>
              </a:tr>
              <a:tr h="168736">
                <a:tc>
                  <a:txBody>
                    <a:bodyPr/>
                    <a:lstStyle/>
                    <a:p>
                      <a:endParaRPr lang="en-GB" sz="800" dirty="0"/>
                    </a:p>
                  </a:txBody>
                  <a:tcPr>
                    <a:lnL w="28575" cap="flat" cmpd="sng" algn="ctr">
                      <a:solidFill>
                        <a:srgbClr val="FFC000"/>
                      </a:solidFill>
                      <a:prstDash val="solid"/>
                      <a:round/>
                      <a:headEnd type="none" w="med" len="med"/>
                      <a:tailEnd type="none" w="med" len="med"/>
                    </a:lnL>
                    <a:lnR w="28575" cap="flat" cmpd="sng" algn="ctr">
                      <a:solidFill>
                        <a:srgbClr val="FFC000"/>
                      </a:solidFill>
                      <a:prstDash val="solid"/>
                      <a:round/>
                      <a:headEnd type="none" w="med" len="med"/>
                      <a:tailEnd type="none" w="med" len="med"/>
                    </a:lnR>
                    <a:lnT w="28575" cap="flat" cmpd="sng" algn="ctr">
                      <a:solidFill>
                        <a:srgbClr val="FFC000"/>
                      </a:solidFill>
                      <a:prstDash val="solid"/>
                      <a:round/>
                      <a:headEnd type="none" w="med" len="med"/>
                      <a:tailEnd type="none" w="med" len="med"/>
                    </a:lnT>
                    <a:lnB w="28575" cap="flat" cmpd="sng" algn="ctr">
                      <a:solidFill>
                        <a:srgbClr val="FFC000"/>
                      </a:solidFill>
                      <a:prstDash val="solid"/>
                      <a:round/>
                      <a:headEnd type="none" w="med" len="med"/>
                      <a:tailEnd type="none" w="med" len="med"/>
                    </a:lnB>
                    <a:solidFill>
                      <a:srgbClr val="FFCC00"/>
                    </a:solidFill>
                  </a:tcPr>
                </a:tc>
                <a:extLst>
                  <a:ext uri="{0D108BD9-81ED-4DB2-BD59-A6C34878D82A}">
                    <a16:rowId xmlns:a16="http://schemas.microsoft.com/office/drawing/2014/main" val="2911953986"/>
                  </a:ext>
                </a:extLst>
              </a:tr>
            </a:tbl>
          </a:graphicData>
        </a:graphic>
      </p:graphicFrame>
      <p:sp>
        <p:nvSpPr>
          <p:cNvPr id="39" name="Rounded Rectangle 38"/>
          <p:cNvSpPr/>
          <p:nvPr/>
        </p:nvSpPr>
        <p:spPr bwMode="auto">
          <a:xfrm>
            <a:off x="6880485" y="5848802"/>
            <a:ext cx="2053653" cy="853440"/>
          </a:xfrm>
          <a:prstGeom prst="roundRect">
            <a:avLst>
              <a:gd name="adj" fmla="val 4988"/>
            </a:avLst>
          </a:prstGeom>
          <a:noFill/>
          <a:ln w="9525" cap="flat" cmpd="sng" algn="ctr">
            <a:solidFill>
              <a:srgbClr val="9EB8D7"/>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aphicFrame>
        <p:nvGraphicFramePr>
          <p:cNvPr id="40" name="Table 39"/>
          <p:cNvGraphicFramePr>
            <a:graphicFrameLocks noGrp="1"/>
          </p:cNvGraphicFramePr>
          <p:nvPr>
            <p:extLst>
              <p:ext uri="{D42A27DB-BD31-4B8C-83A1-F6EECF244321}">
                <p14:modId xmlns:p14="http://schemas.microsoft.com/office/powerpoint/2010/main" val="1955476723"/>
              </p:ext>
            </p:extLst>
          </p:nvPr>
        </p:nvGraphicFramePr>
        <p:xfrm>
          <a:off x="7329404" y="5955482"/>
          <a:ext cx="1169234" cy="640080"/>
        </p:xfrm>
        <a:graphic>
          <a:graphicData uri="http://schemas.openxmlformats.org/drawingml/2006/table">
            <a:tbl>
              <a:tblPr>
                <a:tableStyleId>{5C22544A-7EE6-4342-B048-85BDC9FD1C3A}</a:tableStyleId>
              </a:tblPr>
              <a:tblGrid>
                <a:gridCol w="240626">
                  <a:extLst>
                    <a:ext uri="{9D8B030D-6E8A-4147-A177-3AD203B41FA5}">
                      <a16:colId xmlns:a16="http://schemas.microsoft.com/office/drawing/2014/main" val="3701330409"/>
                    </a:ext>
                  </a:extLst>
                </a:gridCol>
                <a:gridCol w="232152">
                  <a:extLst>
                    <a:ext uri="{9D8B030D-6E8A-4147-A177-3AD203B41FA5}">
                      <a16:colId xmlns:a16="http://schemas.microsoft.com/office/drawing/2014/main" val="249295976"/>
                    </a:ext>
                  </a:extLst>
                </a:gridCol>
                <a:gridCol w="232152">
                  <a:extLst>
                    <a:ext uri="{9D8B030D-6E8A-4147-A177-3AD203B41FA5}">
                      <a16:colId xmlns:a16="http://schemas.microsoft.com/office/drawing/2014/main" val="3926273987"/>
                    </a:ext>
                  </a:extLst>
                </a:gridCol>
                <a:gridCol w="232152">
                  <a:extLst>
                    <a:ext uri="{9D8B030D-6E8A-4147-A177-3AD203B41FA5}">
                      <a16:colId xmlns:a16="http://schemas.microsoft.com/office/drawing/2014/main" val="3776200666"/>
                    </a:ext>
                  </a:extLst>
                </a:gridCol>
                <a:gridCol w="232152">
                  <a:extLst>
                    <a:ext uri="{9D8B030D-6E8A-4147-A177-3AD203B41FA5}">
                      <a16:colId xmlns:a16="http://schemas.microsoft.com/office/drawing/2014/main" val="2787784867"/>
                    </a:ext>
                  </a:extLst>
                </a:gridCol>
              </a:tblGrid>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2973149905"/>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BBCDE3"/>
                    </a:solidFill>
                  </a:tcPr>
                </a:tc>
                <a:extLst>
                  <a:ext uri="{0D108BD9-81ED-4DB2-BD59-A6C34878D82A}">
                    <a16:rowId xmlns:a16="http://schemas.microsoft.com/office/drawing/2014/main" val="4216463347"/>
                  </a:ext>
                </a:extLst>
              </a:tr>
              <a:tr h="168736">
                <a:tc>
                  <a:txBody>
                    <a:bodyPr/>
                    <a:lstStyle/>
                    <a:p>
                      <a:endParaRPr lang="en-GB" sz="800" dirty="0"/>
                    </a:p>
                  </a:txBody>
                  <a:tcPr>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BCDE3"/>
                    </a:solidFill>
                  </a:tcPr>
                </a:tc>
                <a:tc>
                  <a:txBody>
                    <a:bodyPr/>
                    <a:lstStyle/>
                    <a:p>
                      <a:endParaRPr lang="en-GB" sz="800" dirty="0"/>
                    </a:p>
                  </a:txBody>
                  <a:tcPr>
                    <a:lnL w="12700" cap="flat" cmpd="sng" algn="ctr">
                      <a:solidFill>
                        <a:schemeClr val="accent2"/>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BCDE3"/>
                    </a:solidFill>
                  </a:tcPr>
                </a:tc>
                <a:extLst>
                  <a:ext uri="{0D108BD9-81ED-4DB2-BD59-A6C34878D82A}">
                    <a16:rowId xmlns:a16="http://schemas.microsoft.com/office/drawing/2014/main" val="4113322734"/>
                  </a:ext>
                </a:extLst>
              </a:tr>
            </a:tbl>
          </a:graphicData>
        </a:graphic>
      </p:graphicFrame>
      <p:sp>
        <p:nvSpPr>
          <p:cNvPr id="41" name="Right Arrow 40"/>
          <p:cNvSpPr/>
          <p:nvPr/>
        </p:nvSpPr>
        <p:spPr bwMode="auto">
          <a:xfrm>
            <a:off x="5937632" y="2308485"/>
            <a:ext cx="1091574" cy="581660"/>
          </a:xfrm>
          <a:prstGeom prst="rightArrow">
            <a:avLst/>
          </a:prstGeom>
          <a:solidFill>
            <a:srgbClr val="9EB8D7"/>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42" name="Right Arrow 41"/>
          <p:cNvSpPr/>
          <p:nvPr/>
        </p:nvSpPr>
        <p:spPr bwMode="auto">
          <a:xfrm>
            <a:off x="5937632" y="4235158"/>
            <a:ext cx="1091574" cy="581660"/>
          </a:xfrm>
          <a:prstGeom prst="rightArrow">
            <a:avLst/>
          </a:prstGeom>
          <a:solidFill>
            <a:srgbClr val="9EB8D7"/>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43" name="TextBox 42"/>
          <p:cNvSpPr txBox="1"/>
          <p:nvPr/>
        </p:nvSpPr>
        <p:spPr>
          <a:xfrm>
            <a:off x="3132946" y="6252412"/>
            <a:ext cx="3747538" cy="338554"/>
          </a:xfrm>
          <a:prstGeom prst="rect">
            <a:avLst/>
          </a:prstGeom>
          <a:noFill/>
        </p:spPr>
        <p:txBody>
          <a:bodyPr wrap="square" rtlCol="0">
            <a:spAutoFit/>
          </a:bodyPr>
          <a:lstStyle/>
          <a:p>
            <a:pPr lvl="0" algn="ctr"/>
            <a:r>
              <a:rPr lang="en-GB" sz="1600" b="0" dirty="0">
                <a:solidFill>
                  <a:srgbClr val="000000"/>
                </a:solidFill>
                <a:latin typeface="Segoe UI" panose="020B0502040204020203" pitchFamily="34" charset="0"/>
                <a:cs typeface="Segoe UI" panose="020B0502040204020203" pitchFamily="34" charset="0"/>
              </a:rPr>
              <a:t>Records &lt; 102,400 added to </a:t>
            </a:r>
            <a:r>
              <a:rPr lang="en-GB" sz="1600" dirty="0">
                <a:solidFill>
                  <a:srgbClr val="000000"/>
                </a:solidFill>
                <a:latin typeface="Segoe UI" panose="020B0502040204020203" pitchFamily="34" charset="0"/>
                <a:cs typeface="Segoe UI" panose="020B0502040204020203" pitchFamily="34" charset="0"/>
              </a:rPr>
              <a:t>deltastore</a:t>
            </a:r>
          </a:p>
        </p:txBody>
      </p:sp>
      <p:sp>
        <p:nvSpPr>
          <p:cNvPr id="44" name="TextBox 43"/>
          <p:cNvSpPr txBox="1"/>
          <p:nvPr/>
        </p:nvSpPr>
        <p:spPr>
          <a:xfrm rot="16200000">
            <a:off x="3450820" y="2208371"/>
            <a:ext cx="1918995" cy="338554"/>
          </a:xfrm>
          <a:prstGeom prst="rect">
            <a:avLst/>
          </a:prstGeom>
          <a:noFill/>
        </p:spPr>
        <p:txBody>
          <a:bodyPr wrap="square" rtlCol="0">
            <a:spAutoFit/>
          </a:bodyPr>
          <a:lstStyle/>
          <a:p>
            <a:pPr lvl="0" algn="ctr"/>
            <a:r>
              <a:rPr lang="en-GB" sz="1600" b="0" dirty="0">
                <a:solidFill>
                  <a:srgbClr val="000000"/>
                </a:solidFill>
                <a:latin typeface="Segoe UI" panose="020B0502040204020203" pitchFamily="34" charset="0"/>
                <a:cs typeface="Segoe UI" panose="020B0502040204020203" pitchFamily="34" charset="0"/>
              </a:rPr>
              <a:t>102,400 rows</a:t>
            </a:r>
          </a:p>
        </p:txBody>
      </p:sp>
      <p:sp>
        <p:nvSpPr>
          <p:cNvPr id="45" name="TextBox 44"/>
          <p:cNvSpPr txBox="1"/>
          <p:nvPr/>
        </p:nvSpPr>
        <p:spPr>
          <a:xfrm rot="16200000">
            <a:off x="3450591" y="4356711"/>
            <a:ext cx="1920240" cy="338554"/>
          </a:xfrm>
          <a:prstGeom prst="rect">
            <a:avLst/>
          </a:prstGeom>
          <a:noFill/>
        </p:spPr>
        <p:txBody>
          <a:bodyPr wrap="square" rtlCol="0">
            <a:spAutoFit/>
          </a:bodyPr>
          <a:lstStyle/>
          <a:p>
            <a:pPr lvl="0" algn="ctr"/>
            <a:r>
              <a:rPr lang="en-GB" sz="1600" b="0" dirty="0">
                <a:solidFill>
                  <a:srgbClr val="000000"/>
                </a:solidFill>
                <a:latin typeface="Segoe UI" panose="020B0502040204020203" pitchFamily="34" charset="0"/>
                <a:cs typeface="Segoe UI" panose="020B0502040204020203" pitchFamily="34" charset="0"/>
              </a:rPr>
              <a:t>102,400 rows</a:t>
            </a:r>
          </a:p>
        </p:txBody>
      </p:sp>
      <p:sp>
        <p:nvSpPr>
          <p:cNvPr id="46" name="TextBox 45"/>
          <p:cNvSpPr txBox="1"/>
          <p:nvPr/>
        </p:nvSpPr>
        <p:spPr>
          <a:xfrm>
            <a:off x="6837126" y="3261213"/>
            <a:ext cx="2097011" cy="584775"/>
          </a:xfrm>
          <a:prstGeom prst="rect">
            <a:avLst/>
          </a:prstGeom>
          <a:noFill/>
        </p:spPr>
        <p:txBody>
          <a:bodyPr wrap="square" rtlCol="0">
            <a:spAutoFit/>
          </a:bodyPr>
          <a:lstStyle/>
          <a:p>
            <a:pPr lvl="0" algn="ctr"/>
            <a:r>
              <a:rPr lang="en-GB" sz="1600" b="0" dirty="0">
                <a:solidFill>
                  <a:srgbClr val="000000"/>
                </a:solidFill>
                <a:latin typeface="Segoe UI" panose="020B0502040204020203" pitchFamily="34" charset="0"/>
                <a:cs typeface="Segoe UI" panose="020B0502040204020203" pitchFamily="34" charset="0"/>
              </a:rPr>
              <a:t>Compressed column segments</a:t>
            </a:r>
          </a:p>
        </p:txBody>
      </p:sp>
    </p:spTree>
    <p:custDataLst>
      <p:tags r:id="rId1"/>
    </p:custDataLst>
    <p:extLst>
      <p:ext uri="{BB962C8B-B14F-4D97-AF65-F5344CB8AC3E}">
        <p14:creationId xmlns:p14="http://schemas.microsoft.com/office/powerpoint/2010/main" val="1000576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Index Fragmentation</a:t>
            </a:r>
            <a:endParaRPr lang="en-GB" dirty="0"/>
          </a:p>
        </p:txBody>
      </p:sp>
      <p:graphicFrame>
        <p:nvGraphicFramePr>
          <p:cNvPr id="4" name="Content Placeholder 1"/>
          <p:cNvGraphicFramePr>
            <a:graphicFrameLocks/>
          </p:cNvGraphicFramePr>
          <p:nvPr>
            <p:extLst>
              <p:ext uri="{D42A27DB-BD31-4B8C-83A1-F6EECF244321}">
                <p14:modId xmlns:p14="http://schemas.microsoft.com/office/powerpoint/2010/main" val="413895172"/>
              </p:ext>
            </p:extLst>
          </p:nvPr>
        </p:nvGraphicFramePr>
        <p:xfrm>
          <a:off x="550171" y="3179664"/>
          <a:ext cx="3407232" cy="1884731"/>
        </p:xfrm>
        <a:graphic>
          <a:graphicData uri="http://schemas.openxmlformats.org/drawingml/2006/table">
            <a:tbl>
              <a:tblPr firstRow="1" bandRow="1">
                <a:tableStyleId>{5C22544A-7EE6-4342-B048-85BDC9FD1C3A}</a:tableStyleId>
              </a:tblPr>
              <a:tblGrid>
                <a:gridCol w="3407232">
                  <a:extLst>
                    <a:ext uri="{9D8B030D-6E8A-4147-A177-3AD203B41FA5}">
                      <a16:colId xmlns:a16="http://schemas.microsoft.com/office/drawing/2014/main" val="1268690735"/>
                    </a:ext>
                  </a:extLst>
                </a:gridCol>
              </a:tblGrid>
              <a:tr h="540000">
                <a:tc>
                  <a:txBody>
                    <a:bodyPr/>
                    <a:lstStyle/>
                    <a:p>
                      <a:pPr algn="ctr"/>
                      <a:r>
                        <a:rPr lang="en-GB" sz="2000" dirty="0" smtClean="0">
                          <a:latin typeface="Segoe UI" panose="020B0502040204020203" pitchFamily="34" charset="0"/>
                          <a:cs typeface="Segoe UI" panose="020B0502040204020203" pitchFamily="34" charset="0"/>
                        </a:rPr>
                        <a:t>Reorganize</a:t>
                      </a:r>
                      <a:endParaRPr lang="en-GB" sz="2000" dirty="0">
                        <a:latin typeface="Segoe UI" panose="020B0502040204020203" pitchFamily="34" charset="0"/>
                        <a:cs typeface="Segoe UI" panose="020B0502040204020203" pitchFamily="34" charset="0"/>
                      </a:endParaRPr>
                    </a:p>
                  </a:txBody>
                  <a:tcPr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28575"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0070C0"/>
                    </a:solidFill>
                  </a:tcPr>
                </a:tc>
                <a:extLst>
                  <a:ext uri="{0D108BD9-81ED-4DB2-BD59-A6C34878D82A}">
                    <a16:rowId xmlns:a16="http://schemas.microsoft.com/office/drawing/2014/main" val="2989771388"/>
                  </a:ext>
                </a:extLst>
              </a:tr>
              <a:tr h="1344731">
                <a:tc>
                  <a:txBody>
                    <a:bodyPr/>
                    <a:lstStyle/>
                    <a:p>
                      <a:pPr algn="ctr">
                        <a:lnSpc>
                          <a:spcPct val="150000"/>
                        </a:lnSpc>
                      </a:pPr>
                      <a:r>
                        <a:rPr lang="en-GB" sz="2000" dirty="0" smtClean="0">
                          <a:latin typeface="Segoe UI" panose="020B0502040204020203" pitchFamily="34" charset="0"/>
                          <a:cs typeface="Segoe UI" panose="020B0502040204020203" pitchFamily="34" charset="0"/>
                        </a:rPr>
                        <a:t>Fragmentation</a:t>
                      </a:r>
                      <a:endParaRPr lang="en-GB" sz="2000" baseline="0" dirty="0" smtClean="0">
                        <a:latin typeface="Segoe UI" panose="020B0502040204020203" pitchFamily="34" charset="0"/>
                        <a:cs typeface="Segoe UI" panose="020B0502040204020203" pitchFamily="34" charset="0"/>
                      </a:endParaRPr>
                    </a:p>
                    <a:p>
                      <a:pPr algn="ctr"/>
                      <a:r>
                        <a:rPr lang="en-GB" sz="2000" baseline="0" dirty="0" smtClean="0">
                          <a:latin typeface="Segoe UI" panose="020B0502040204020203" pitchFamily="34" charset="0"/>
                          <a:cs typeface="Segoe UI" panose="020B0502040204020203" pitchFamily="34" charset="0"/>
                        </a:rPr>
                        <a:t>Between </a:t>
                      </a:r>
                      <a:r>
                        <a:rPr lang="en-GB" sz="2000" b="1" baseline="0" dirty="0" smtClean="0">
                          <a:latin typeface="Segoe UI" panose="020B0502040204020203" pitchFamily="34" charset="0"/>
                          <a:cs typeface="Segoe UI" panose="020B0502040204020203" pitchFamily="34" charset="0"/>
                        </a:rPr>
                        <a:t>5%</a:t>
                      </a:r>
                      <a:r>
                        <a:rPr lang="en-GB" sz="2000" baseline="0" dirty="0" smtClean="0">
                          <a:latin typeface="Segoe UI" panose="020B0502040204020203" pitchFamily="34" charset="0"/>
                          <a:cs typeface="Segoe UI" panose="020B0502040204020203" pitchFamily="34" charset="0"/>
                        </a:rPr>
                        <a:t> and </a:t>
                      </a:r>
                      <a:r>
                        <a:rPr lang="en-GB" sz="2000" b="1" baseline="0" dirty="0" smtClean="0">
                          <a:latin typeface="Segoe UI" panose="020B0502040204020203" pitchFamily="34" charset="0"/>
                          <a:cs typeface="Segoe UI" panose="020B0502040204020203" pitchFamily="34" charset="0"/>
                        </a:rPr>
                        <a:t>30%</a:t>
                      </a:r>
                      <a:endParaRPr lang="en-GB" sz="2000" b="1" dirty="0">
                        <a:latin typeface="Segoe UI" panose="020B0502040204020203" pitchFamily="34" charset="0"/>
                        <a:cs typeface="Segoe UI" panose="020B0502040204020203" pitchFamily="34" charset="0"/>
                      </a:endParaRPr>
                    </a:p>
                  </a:txBody>
                  <a:tcPr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285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541597991"/>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3314722956"/>
              </p:ext>
            </p:extLst>
          </p:nvPr>
        </p:nvGraphicFramePr>
        <p:xfrm>
          <a:off x="5137161" y="3179664"/>
          <a:ext cx="3407232" cy="1920731"/>
        </p:xfrm>
        <a:graphic>
          <a:graphicData uri="http://schemas.openxmlformats.org/drawingml/2006/table">
            <a:tbl>
              <a:tblPr firstRow="1" bandRow="1">
                <a:tableStyleId>{5C22544A-7EE6-4342-B048-85BDC9FD1C3A}</a:tableStyleId>
              </a:tblPr>
              <a:tblGrid>
                <a:gridCol w="3407232">
                  <a:extLst>
                    <a:ext uri="{9D8B030D-6E8A-4147-A177-3AD203B41FA5}">
                      <a16:colId xmlns:a16="http://schemas.microsoft.com/office/drawing/2014/main" val="1268690735"/>
                    </a:ext>
                  </a:extLst>
                </a:gridCol>
              </a:tblGrid>
              <a:tr h="576000">
                <a:tc>
                  <a:txBody>
                    <a:bodyPr/>
                    <a:lstStyle/>
                    <a:p>
                      <a:pPr algn="ctr"/>
                      <a:r>
                        <a:rPr lang="en-GB" sz="2000" dirty="0" smtClean="0">
                          <a:latin typeface="Segoe UI" panose="020B0502040204020203" pitchFamily="34" charset="0"/>
                          <a:cs typeface="Segoe UI" panose="020B0502040204020203" pitchFamily="34" charset="0"/>
                        </a:rPr>
                        <a:t>Rebuild</a:t>
                      </a:r>
                      <a:endParaRPr lang="en-GB" sz="2000" dirty="0">
                        <a:latin typeface="Segoe UI" panose="020B0502040204020203" pitchFamily="34" charset="0"/>
                        <a:cs typeface="Segoe UI" panose="020B0502040204020203" pitchFamily="34" charset="0"/>
                      </a:endParaRPr>
                    </a:p>
                  </a:txBody>
                  <a:tcPr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28575"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0070C0"/>
                    </a:solidFill>
                  </a:tcPr>
                </a:tc>
                <a:extLst>
                  <a:ext uri="{0D108BD9-81ED-4DB2-BD59-A6C34878D82A}">
                    <a16:rowId xmlns:a16="http://schemas.microsoft.com/office/drawing/2014/main" val="2989771388"/>
                  </a:ext>
                </a:extLst>
              </a:tr>
              <a:tr h="1344731">
                <a:tc>
                  <a:txBody>
                    <a:bodyPr/>
                    <a:lstStyle/>
                    <a:p>
                      <a:pPr algn="ctr">
                        <a:lnSpc>
                          <a:spcPct val="150000"/>
                        </a:lnSpc>
                      </a:pPr>
                      <a:r>
                        <a:rPr lang="en-GB" sz="2000" dirty="0" smtClean="0">
                          <a:latin typeface="Segoe UI" panose="020B0502040204020203" pitchFamily="34" charset="0"/>
                          <a:cs typeface="Segoe UI" panose="020B0502040204020203" pitchFamily="34" charset="0"/>
                        </a:rPr>
                        <a:t>Fragmentation</a:t>
                      </a:r>
                      <a:endParaRPr lang="en-GB" sz="2000" baseline="0" dirty="0" smtClean="0">
                        <a:latin typeface="Segoe UI" panose="020B0502040204020203" pitchFamily="34" charset="0"/>
                        <a:cs typeface="Segoe UI" panose="020B0502040204020203" pitchFamily="34" charset="0"/>
                      </a:endParaRPr>
                    </a:p>
                    <a:p>
                      <a:pPr algn="ctr"/>
                      <a:r>
                        <a:rPr lang="en-GB" sz="2000" baseline="0" dirty="0" smtClean="0">
                          <a:latin typeface="Segoe UI" panose="020B0502040204020203" pitchFamily="34" charset="0"/>
                          <a:cs typeface="Segoe UI" panose="020B0502040204020203" pitchFamily="34" charset="0"/>
                        </a:rPr>
                        <a:t>Greater than </a:t>
                      </a:r>
                      <a:r>
                        <a:rPr lang="en-GB" sz="2000" b="1" baseline="0" dirty="0" smtClean="0">
                          <a:latin typeface="Segoe UI" panose="020B0502040204020203" pitchFamily="34" charset="0"/>
                          <a:cs typeface="Segoe UI" panose="020B0502040204020203" pitchFamily="34" charset="0"/>
                        </a:rPr>
                        <a:t>30%</a:t>
                      </a:r>
                      <a:endParaRPr lang="en-GB" sz="2000" b="1" dirty="0">
                        <a:latin typeface="Segoe UI" panose="020B0502040204020203" pitchFamily="34" charset="0"/>
                        <a:cs typeface="Segoe UI" panose="020B0502040204020203" pitchFamily="34" charset="0"/>
                      </a:endParaRPr>
                    </a:p>
                  </a:txBody>
                  <a:tcPr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285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541597991"/>
                  </a:ext>
                </a:extLst>
              </a:tr>
            </a:tbl>
          </a:graphicData>
        </a:graphic>
      </p:graphicFrame>
      <p:sp>
        <p:nvSpPr>
          <p:cNvPr id="6" name="TextBox 5"/>
          <p:cNvSpPr txBox="1"/>
          <p:nvPr/>
        </p:nvSpPr>
        <p:spPr>
          <a:xfrm>
            <a:off x="4272196" y="3890425"/>
            <a:ext cx="635110" cy="523220"/>
          </a:xfrm>
          <a:prstGeom prst="rect">
            <a:avLst/>
          </a:prstGeom>
          <a:noFill/>
        </p:spPr>
        <p:txBody>
          <a:bodyPr wrap="none" rtlCol="0">
            <a:spAutoFit/>
          </a:bodyPr>
          <a:lstStyle/>
          <a:p>
            <a:pPr lvl="0"/>
            <a:r>
              <a:rPr lang="en-GB" sz="2800" dirty="0">
                <a:solidFill>
                  <a:srgbClr val="000000"/>
                </a:solidFill>
                <a:latin typeface="Segoe UI" panose="020B0502040204020203" pitchFamily="34" charset="0"/>
                <a:cs typeface="Segoe UI" panose="020B0502040204020203" pitchFamily="34" charset="0"/>
              </a:rPr>
              <a:t>vs.</a:t>
            </a:r>
          </a:p>
        </p:txBody>
      </p:sp>
      <p:sp>
        <p:nvSpPr>
          <p:cNvPr id="7" name="Rectangle 6"/>
          <p:cNvSpPr/>
          <p:nvPr/>
        </p:nvSpPr>
        <p:spPr>
          <a:xfrm>
            <a:off x="268357" y="1748544"/>
            <a:ext cx="8607286" cy="400110"/>
          </a:xfrm>
          <a:prstGeom prst="rect">
            <a:avLst/>
          </a:prstGeom>
        </p:spPr>
        <p:txBody>
          <a:bodyPr wrap="square">
            <a:spAutoFit/>
          </a:bodyPr>
          <a:lstStyle/>
          <a:p>
            <a:pPr lvl="0" algn="ctr"/>
            <a:r>
              <a:rPr lang="en-US" sz="2000" b="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 Use </a:t>
            </a:r>
            <a:r>
              <a:rPr lang="en-US" sz="200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sys.dm_db_index_physical_stats</a:t>
            </a:r>
            <a:r>
              <a:rPr lang="en-US" sz="2000" b="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 to determine index fragmentation</a:t>
            </a:r>
            <a:r>
              <a:rPr lang="en-US" sz="200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 </a:t>
            </a:r>
            <a:endParaRPr lang="en-GB" sz="2000" dirty="0">
              <a:solidFill>
                <a:srgbClr val="000000"/>
              </a:solidFill>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2841359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Columnstore Indexes and Memory Optimized Tables</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In-memory columnstore tables</a:t>
            </a:r>
          </a:p>
          <a:p>
            <a:pPr lvl="0"/>
            <a:r>
              <a:rPr lang="en-GB" b="0" kern="0" dirty="0">
                <a:solidFill>
                  <a:srgbClr val="000000"/>
                </a:solidFill>
              </a:rPr>
              <a:t>The index has to be declared at runtime</a:t>
            </a:r>
          </a:p>
          <a:p>
            <a:pPr lvl="0"/>
            <a:r>
              <a:rPr lang="en-GB" b="0" kern="0" dirty="0">
                <a:solidFill>
                  <a:srgbClr val="000000"/>
                </a:solidFill>
              </a:rPr>
              <a:t>Tables can be up to 2 TB in size</a:t>
            </a:r>
          </a:p>
          <a:p>
            <a:pPr lvl="0"/>
            <a:r>
              <a:rPr lang="en-GB" b="0" kern="0" dirty="0">
                <a:solidFill>
                  <a:srgbClr val="000000"/>
                </a:solidFill>
              </a:rPr>
              <a:t>Can be combined with rowstore index</a:t>
            </a:r>
          </a:p>
          <a:p>
            <a:pPr lvl="0"/>
            <a:r>
              <a:rPr lang="en-GB" b="0" kern="0" dirty="0">
                <a:solidFill>
                  <a:srgbClr val="000000"/>
                </a:solidFill>
              </a:rPr>
              <a:t>Enable real-time operational analytics</a:t>
            </a:r>
          </a:p>
          <a:p>
            <a:pPr marL="0" lvl="0" indent="0">
              <a:buNone/>
            </a:pPr>
            <a:endParaRPr lang="en-GB" b="0" kern="0" dirty="0">
              <a:solidFill>
                <a:srgbClr val="000000"/>
              </a:solidFill>
            </a:endParaRPr>
          </a:p>
          <a:p>
            <a:pPr marL="0" lvl="0" indent="0">
              <a:buNone/>
            </a:pPr>
            <a:r>
              <a:rPr lang="en-GB" b="0" kern="0" dirty="0">
                <a:solidFill>
                  <a:srgbClr val="000000"/>
                </a:solidFill>
              </a:rPr>
              <a:t>Memory Optimization Advisor can be used to support moving a table from being disk-based to being memory-optimized.</a:t>
            </a:r>
          </a:p>
        </p:txBody>
      </p:sp>
    </p:spTree>
    <p:custDataLst>
      <p:tags r:id="rId1"/>
    </p:custDataLst>
    <p:extLst>
      <p:ext uri="{BB962C8B-B14F-4D97-AF65-F5344CB8AC3E}">
        <p14:creationId xmlns:p14="http://schemas.microsoft.com/office/powerpoint/2010/main" val="1960385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Using Columnstore Indexes</a:t>
            </a:r>
            <a:endParaRPr lang="en-GB" dirty="0"/>
          </a:p>
        </p:txBody>
      </p:sp>
      <p:sp>
        <p:nvSpPr>
          <p:cNvPr id="3" name="Text Placeholder 2"/>
          <p:cNvSpPr>
            <a:spLocks noGrp="1"/>
          </p:cNvSpPr>
          <p:nvPr>
            <p:ph type="body" idx="1"/>
          </p:nvPr>
        </p:nvSpPr>
        <p:spPr/>
        <p:txBody>
          <a:bodyPr/>
          <a:lstStyle/>
          <a:p>
            <a:r>
              <a:rPr lang="en-GB" dirty="0" smtClean="0"/>
              <a:t>Exercise 1: Create a Columnstore Index on the FactProductInventory Table
Exercise 2: Create a Columnstore Index on the FactInternetSales Table
Exercise 3: Create a Memory Optimized Columnstore Table</a:t>
            </a:r>
            <a:endParaRPr lang="en-GB"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20767C-MIA-SQL</a:t>
            </a:r>
            <a:r>
              <a:rPr lang="en-GB" sz="2800" b="0" dirty="0">
                <a:latin typeface="Segoe UI" panose="020B0502040204020203" pitchFamily="34" charset="0"/>
              </a:rPr>
              <a:t> </a:t>
            </a: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solidFill>
                <a:srgbClr val="000000"/>
              </a:solidFill>
              <a:latin typeface="Segoe UI" panose="020B0502040204020203" pitchFamily="34" charset="0"/>
            </a:endParaRP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45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2956085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Introduction to Columnstore Indexes
Creating Columnstore Indexes
Working with Columnstore Indexes</a:t>
            </a:r>
            <a:endParaRPr lang="en-GB" dirty="0"/>
          </a:p>
        </p:txBody>
      </p:sp>
    </p:spTree>
    <p:custDataLst>
      <p:tags r:id="rId1"/>
    </p:custDataLst>
    <p:extLst>
      <p:ext uri="{BB962C8B-B14F-4D97-AF65-F5344CB8AC3E}">
        <p14:creationId xmlns:p14="http://schemas.microsoft.com/office/powerpoint/2010/main" val="1172478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4"/>
            <a:ext cx="8119156" cy="4580741"/>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Adventure Works has created a data warehouse for analytics processing of its current online sales business. Due to large business growth, existing analytical queries are no longer performing as required. There is also a growing issue of disk space. </a:t>
            </a:r>
          </a:p>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You have been tasked with optimizing the existing database workloads and, if possible, reducing the amount of disk space being used by the data warehouse.</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469646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r>
              <a:rPr lang="en-GB" dirty="0" smtClean="0"/>
              <a:t>Why do you think the disk space savings were so large?</a:t>
            </a:r>
            <a:endParaRPr lang="en-GB" dirty="0"/>
          </a:p>
        </p:txBody>
      </p:sp>
    </p:spTree>
    <p:custDataLst>
      <p:tags r:id="rId1"/>
    </p:custDataLst>
    <p:extLst>
      <p:ext uri="{BB962C8B-B14F-4D97-AF65-F5344CB8AC3E}">
        <p14:creationId xmlns:p14="http://schemas.microsoft.com/office/powerpoint/2010/main" val="3867227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US" dirty="0"/>
              <a:t>Columnstore indexes use disk compression to dramatically reduce disk I/O and, therefore, improve the speed of queries, especially in large data warehouse solutions. This module highlighted the benefits of using these indexes in the context of data warehousing, the improvements made in SQL Server, and the considerations needed to use columnstore indexes effectively in your solutions. </a:t>
            </a:r>
            <a:endParaRPr lang="en-GB" dirty="0"/>
          </a:p>
        </p:txBody>
      </p:sp>
    </p:spTree>
    <p:custDataLst>
      <p:tags r:id="rId1"/>
    </p:custDataLst>
    <p:extLst>
      <p:ext uri="{BB962C8B-B14F-4D97-AF65-F5344CB8AC3E}">
        <p14:creationId xmlns:p14="http://schemas.microsoft.com/office/powerpoint/2010/main" val="4192878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Introduction to Columnstore Indexes</a:t>
            </a:r>
            <a:endParaRPr lang="en-GB" dirty="0"/>
          </a:p>
        </p:txBody>
      </p:sp>
      <p:sp>
        <p:nvSpPr>
          <p:cNvPr id="3" name="Text Placeholder 2"/>
          <p:cNvSpPr>
            <a:spLocks noGrp="1"/>
          </p:cNvSpPr>
          <p:nvPr>
            <p:ph type="body" idx="1"/>
          </p:nvPr>
        </p:nvSpPr>
        <p:spPr/>
        <p:txBody>
          <a:bodyPr/>
          <a:lstStyle/>
          <a:p>
            <a:r>
              <a:rPr lang="en-GB" dirty="0" smtClean="0"/>
              <a:t>What Are Columnstore Indexes?
Nonclustered Columnstore Indexes
Clustered Columnstore Indexes
Demonstration: The Benefits of Using Columnstore Indexes</a:t>
            </a:r>
            <a:endParaRPr lang="en-GB" dirty="0"/>
          </a:p>
        </p:txBody>
      </p:sp>
    </p:spTree>
    <p:custDataLst>
      <p:tags r:id="rId1"/>
    </p:custDataLst>
    <p:extLst>
      <p:ext uri="{BB962C8B-B14F-4D97-AF65-F5344CB8AC3E}">
        <p14:creationId xmlns:p14="http://schemas.microsoft.com/office/powerpoint/2010/main" val="647545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Columnstore Indexes?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980915985"/>
              </p:ext>
            </p:extLst>
          </p:nvPr>
        </p:nvGraphicFramePr>
        <p:xfrm>
          <a:off x="426721" y="1365879"/>
          <a:ext cx="2643050" cy="1645920"/>
        </p:xfrm>
        <a:graphic>
          <a:graphicData uri="http://schemas.openxmlformats.org/drawingml/2006/table">
            <a:tbl>
              <a:tblPr firstRow="1" bandRow="1">
                <a:tableStyleId>{5C22544A-7EE6-4342-B048-85BDC9FD1C3A}</a:tableStyleId>
              </a:tblPr>
              <a:tblGrid>
                <a:gridCol w="2643050">
                  <a:extLst>
                    <a:ext uri="{9D8B030D-6E8A-4147-A177-3AD203B41FA5}">
                      <a16:colId xmlns:a16="http://schemas.microsoft.com/office/drawing/2014/main" val="3368958769"/>
                    </a:ext>
                  </a:extLst>
                </a:gridCol>
              </a:tblGrid>
              <a:tr h="151029">
                <a:tc>
                  <a:txBody>
                    <a:bodyPr/>
                    <a:lstStyle/>
                    <a:p>
                      <a:endParaRPr lang="en-GB" sz="600" dirty="0"/>
                    </a:p>
                  </a:txBody>
                  <a:tcPr>
                    <a:solidFill>
                      <a:srgbClr val="0070C0"/>
                    </a:solidFill>
                  </a:tcPr>
                </a:tc>
                <a:extLst>
                  <a:ext uri="{0D108BD9-81ED-4DB2-BD59-A6C34878D82A}">
                    <a16:rowId xmlns:a16="http://schemas.microsoft.com/office/drawing/2014/main" val="1522767299"/>
                  </a:ext>
                </a:extLst>
              </a:tr>
              <a:tr h="151029">
                <a:tc>
                  <a:txBody>
                    <a:bodyPr/>
                    <a:lstStyle/>
                    <a:p>
                      <a:endParaRPr lang="en-GB" sz="600" dirty="0"/>
                    </a:p>
                  </a:txBody>
                  <a:tcPr/>
                </a:tc>
                <a:extLst>
                  <a:ext uri="{0D108BD9-81ED-4DB2-BD59-A6C34878D82A}">
                    <a16:rowId xmlns:a16="http://schemas.microsoft.com/office/drawing/2014/main" val="2300082356"/>
                  </a:ext>
                </a:extLst>
              </a:tr>
              <a:tr h="151029">
                <a:tc>
                  <a:txBody>
                    <a:bodyPr/>
                    <a:lstStyle/>
                    <a:p>
                      <a:endParaRPr lang="en-GB" sz="600" dirty="0"/>
                    </a:p>
                  </a:txBody>
                  <a:tcPr>
                    <a:solidFill>
                      <a:srgbClr val="0070C0"/>
                    </a:solidFill>
                  </a:tcPr>
                </a:tc>
                <a:extLst>
                  <a:ext uri="{0D108BD9-81ED-4DB2-BD59-A6C34878D82A}">
                    <a16:rowId xmlns:a16="http://schemas.microsoft.com/office/drawing/2014/main" val="1784480964"/>
                  </a:ext>
                </a:extLst>
              </a:tr>
              <a:tr h="151029">
                <a:tc>
                  <a:txBody>
                    <a:bodyPr/>
                    <a:lstStyle/>
                    <a:p>
                      <a:endParaRPr lang="en-GB" sz="600" dirty="0"/>
                    </a:p>
                  </a:txBody>
                  <a:tcPr/>
                </a:tc>
                <a:extLst>
                  <a:ext uri="{0D108BD9-81ED-4DB2-BD59-A6C34878D82A}">
                    <a16:rowId xmlns:a16="http://schemas.microsoft.com/office/drawing/2014/main" val="2883772481"/>
                  </a:ext>
                </a:extLst>
              </a:tr>
              <a:tr h="151029">
                <a:tc>
                  <a:txBody>
                    <a:bodyPr/>
                    <a:lstStyle/>
                    <a:p>
                      <a:endParaRPr lang="en-GB" sz="600" dirty="0"/>
                    </a:p>
                  </a:txBody>
                  <a:tcPr>
                    <a:solidFill>
                      <a:srgbClr val="0070C0"/>
                    </a:solidFill>
                  </a:tcPr>
                </a:tc>
                <a:extLst>
                  <a:ext uri="{0D108BD9-81ED-4DB2-BD59-A6C34878D82A}">
                    <a16:rowId xmlns:a16="http://schemas.microsoft.com/office/drawing/2014/main" val="216432333"/>
                  </a:ext>
                </a:extLst>
              </a:tr>
              <a:tr h="151029">
                <a:tc>
                  <a:txBody>
                    <a:bodyPr/>
                    <a:lstStyle/>
                    <a:p>
                      <a:endParaRPr lang="en-GB" sz="600" dirty="0"/>
                    </a:p>
                  </a:txBody>
                  <a:tcPr/>
                </a:tc>
                <a:extLst>
                  <a:ext uri="{0D108BD9-81ED-4DB2-BD59-A6C34878D82A}">
                    <a16:rowId xmlns:a16="http://schemas.microsoft.com/office/drawing/2014/main" val="1925328115"/>
                  </a:ext>
                </a:extLst>
              </a:tr>
              <a:tr h="151029">
                <a:tc>
                  <a:txBody>
                    <a:bodyPr/>
                    <a:lstStyle/>
                    <a:p>
                      <a:endParaRPr lang="en-GB" sz="600" dirty="0"/>
                    </a:p>
                  </a:txBody>
                  <a:tcPr>
                    <a:solidFill>
                      <a:srgbClr val="0070C0"/>
                    </a:solidFill>
                  </a:tcPr>
                </a:tc>
                <a:extLst>
                  <a:ext uri="{0D108BD9-81ED-4DB2-BD59-A6C34878D82A}">
                    <a16:rowId xmlns:a16="http://schemas.microsoft.com/office/drawing/2014/main" val="214591663"/>
                  </a:ext>
                </a:extLst>
              </a:tr>
              <a:tr h="151029">
                <a:tc>
                  <a:txBody>
                    <a:bodyPr/>
                    <a:lstStyle/>
                    <a:p>
                      <a:endParaRPr lang="en-GB" sz="600" dirty="0"/>
                    </a:p>
                  </a:txBody>
                  <a:tcPr>
                    <a:noFill/>
                  </a:tcPr>
                </a:tc>
                <a:extLst>
                  <a:ext uri="{0D108BD9-81ED-4DB2-BD59-A6C34878D82A}">
                    <a16:rowId xmlns:a16="http://schemas.microsoft.com/office/drawing/2014/main" val="1258066630"/>
                  </a:ext>
                </a:extLst>
              </a:tr>
              <a:tr h="151029">
                <a:tc>
                  <a:txBody>
                    <a:bodyPr/>
                    <a:lstStyle/>
                    <a:p>
                      <a:endParaRPr lang="en-GB" sz="600" dirty="0"/>
                    </a:p>
                  </a:txBody>
                  <a:tcPr>
                    <a:solidFill>
                      <a:srgbClr val="0070C0"/>
                    </a:solidFill>
                  </a:tcPr>
                </a:tc>
                <a:extLst>
                  <a:ext uri="{0D108BD9-81ED-4DB2-BD59-A6C34878D82A}">
                    <a16:rowId xmlns:a16="http://schemas.microsoft.com/office/drawing/2014/main" val="409246334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2431578"/>
              </p:ext>
            </p:extLst>
          </p:nvPr>
        </p:nvGraphicFramePr>
        <p:xfrm>
          <a:off x="3248298" y="1365879"/>
          <a:ext cx="2643050" cy="1645920"/>
        </p:xfrm>
        <a:graphic>
          <a:graphicData uri="http://schemas.openxmlformats.org/drawingml/2006/table">
            <a:tbl>
              <a:tblPr firstRow="1" bandRow="1">
                <a:tableStyleId>{5C22544A-7EE6-4342-B048-85BDC9FD1C3A}</a:tableStyleId>
              </a:tblPr>
              <a:tblGrid>
                <a:gridCol w="2643050">
                  <a:extLst>
                    <a:ext uri="{9D8B030D-6E8A-4147-A177-3AD203B41FA5}">
                      <a16:colId xmlns:a16="http://schemas.microsoft.com/office/drawing/2014/main" val="3368958769"/>
                    </a:ext>
                  </a:extLst>
                </a:gridCol>
              </a:tblGrid>
              <a:tr h="151029">
                <a:tc>
                  <a:txBody>
                    <a:bodyPr/>
                    <a:lstStyle/>
                    <a:p>
                      <a:endParaRPr lang="en-GB" sz="600" dirty="0"/>
                    </a:p>
                  </a:txBody>
                  <a:tcPr>
                    <a:solidFill>
                      <a:srgbClr val="0070C0"/>
                    </a:solidFill>
                  </a:tcPr>
                </a:tc>
                <a:extLst>
                  <a:ext uri="{0D108BD9-81ED-4DB2-BD59-A6C34878D82A}">
                    <a16:rowId xmlns:a16="http://schemas.microsoft.com/office/drawing/2014/main" val="1522767299"/>
                  </a:ext>
                </a:extLst>
              </a:tr>
              <a:tr h="151029">
                <a:tc>
                  <a:txBody>
                    <a:bodyPr/>
                    <a:lstStyle/>
                    <a:p>
                      <a:endParaRPr lang="en-GB" sz="600" dirty="0"/>
                    </a:p>
                  </a:txBody>
                  <a:tcPr/>
                </a:tc>
                <a:extLst>
                  <a:ext uri="{0D108BD9-81ED-4DB2-BD59-A6C34878D82A}">
                    <a16:rowId xmlns:a16="http://schemas.microsoft.com/office/drawing/2014/main" val="2300082356"/>
                  </a:ext>
                </a:extLst>
              </a:tr>
              <a:tr h="151029">
                <a:tc>
                  <a:txBody>
                    <a:bodyPr/>
                    <a:lstStyle/>
                    <a:p>
                      <a:endParaRPr lang="en-GB" sz="600" dirty="0"/>
                    </a:p>
                  </a:txBody>
                  <a:tcPr>
                    <a:solidFill>
                      <a:srgbClr val="0070C0"/>
                    </a:solidFill>
                  </a:tcPr>
                </a:tc>
                <a:extLst>
                  <a:ext uri="{0D108BD9-81ED-4DB2-BD59-A6C34878D82A}">
                    <a16:rowId xmlns:a16="http://schemas.microsoft.com/office/drawing/2014/main" val="1784480964"/>
                  </a:ext>
                </a:extLst>
              </a:tr>
              <a:tr h="151029">
                <a:tc>
                  <a:txBody>
                    <a:bodyPr/>
                    <a:lstStyle/>
                    <a:p>
                      <a:endParaRPr lang="en-GB" sz="600" dirty="0"/>
                    </a:p>
                  </a:txBody>
                  <a:tcPr/>
                </a:tc>
                <a:extLst>
                  <a:ext uri="{0D108BD9-81ED-4DB2-BD59-A6C34878D82A}">
                    <a16:rowId xmlns:a16="http://schemas.microsoft.com/office/drawing/2014/main" val="2883772481"/>
                  </a:ext>
                </a:extLst>
              </a:tr>
              <a:tr h="151029">
                <a:tc>
                  <a:txBody>
                    <a:bodyPr/>
                    <a:lstStyle/>
                    <a:p>
                      <a:endParaRPr lang="en-GB" sz="600" dirty="0"/>
                    </a:p>
                  </a:txBody>
                  <a:tcPr>
                    <a:solidFill>
                      <a:srgbClr val="0070C0"/>
                    </a:solidFill>
                  </a:tcPr>
                </a:tc>
                <a:extLst>
                  <a:ext uri="{0D108BD9-81ED-4DB2-BD59-A6C34878D82A}">
                    <a16:rowId xmlns:a16="http://schemas.microsoft.com/office/drawing/2014/main" val="216432333"/>
                  </a:ext>
                </a:extLst>
              </a:tr>
              <a:tr h="151029">
                <a:tc>
                  <a:txBody>
                    <a:bodyPr/>
                    <a:lstStyle/>
                    <a:p>
                      <a:endParaRPr lang="en-GB" sz="600" dirty="0"/>
                    </a:p>
                  </a:txBody>
                  <a:tcPr/>
                </a:tc>
                <a:extLst>
                  <a:ext uri="{0D108BD9-81ED-4DB2-BD59-A6C34878D82A}">
                    <a16:rowId xmlns:a16="http://schemas.microsoft.com/office/drawing/2014/main" val="1925328115"/>
                  </a:ext>
                </a:extLst>
              </a:tr>
              <a:tr h="151029">
                <a:tc>
                  <a:txBody>
                    <a:bodyPr/>
                    <a:lstStyle/>
                    <a:p>
                      <a:endParaRPr lang="en-GB" sz="600" dirty="0"/>
                    </a:p>
                  </a:txBody>
                  <a:tcPr>
                    <a:solidFill>
                      <a:srgbClr val="0070C0"/>
                    </a:solidFill>
                  </a:tcPr>
                </a:tc>
                <a:extLst>
                  <a:ext uri="{0D108BD9-81ED-4DB2-BD59-A6C34878D82A}">
                    <a16:rowId xmlns:a16="http://schemas.microsoft.com/office/drawing/2014/main" val="214591663"/>
                  </a:ext>
                </a:extLst>
              </a:tr>
              <a:tr h="151029">
                <a:tc>
                  <a:txBody>
                    <a:bodyPr/>
                    <a:lstStyle/>
                    <a:p>
                      <a:endParaRPr lang="en-GB" sz="600" dirty="0"/>
                    </a:p>
                  </a:txBody>
                  <a:tcPr>
                    <a:noFill/>
                  </a:tcPr>
                </a:tc>
                <a:extLst>
                  <a:ext uri="{0D108BD9-81ED-4DB2-BD59-A6C34878D82A}">
                    <a16:rowId xmlns:a16="http://schemas.microsoft.com/office/drawing/2014/main" val="1258066630"/>
                  </a:ext>
                </a:extLst>
              </a:tr>
              <a:tr h="151029">
                <a:tc>
                  <a:txBody>
                    <a:bodyPr/>
                    <a:lstStyle/>
                    <a:p>
                      <a:endParaRPr lang="en-GB" sz="600" dirty="0"/>
                    </a:p>
                  </a:txBody>
                  <a:tcPr>
                    <a:solidFill>
                      <a:srgbClr val="0070C0"/>
                    </a:solidFill>
                  </a:tcPr>
                </a:tc>
                <a:extLst>
                  <a:ext uri="{0D108BD9-81ED-4DB2-BD59-A6C34878D82A}">
                    <a16:rowId xmlns:a16="http://schemas.microsoft.com/office/drawing/2014/main" val="409246334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17579250"/>
              </p:ext>
            </p:extLst>
          </p:nvPr>
        </p:nvGraphicFramePr>
        <p:xfrm>
          <a:off x="6069876" y="1365879"/>
          <a:ext cx="2643050" cy="1645920"/>
        </p:xfrm>
        <a:graphic>
          <a:graphicData uri="http://schemas.openxmlformats.org/drawingml/2006/table">
            <a:tbl>
              <a:tblPr firstRow="1" bandRow="1">
                <a:tableStyleId>{5C22544A-7EE6-4342-B048-85BDC9FD1C3A}</a:tableStyleId>
              </a:tblPr>
              <a:tblGrid>
                <a:gridCol w="2643050">
                  <a:extLst>
                    <a:ext uri="{9D8B030D-6E8A-4147-A177-3AD203B41FA5}">
                      <a16:colId xmlns:a16="http://schemas.microsoft.com/office/drawing/2014/main" val="3368958769"/>
                    </a:ext>
                  </a:extLst>
                </a:gridCol>
              </a:tblGrid>
              <a:tr h="151029">
                <a:tc>
                  <a:txBody>
                    <a:bodyPr/>
                    <a:lstStyle/>
                    <a:p>
                      <a:endParaRPr lang="en-GB" sz="600" dirty="0"/>
                    </a:p>
                  </a:txBody>
                  <a:tcPr>
                    <a:solidFill>
                      <a:srgbClr val="0070C0"/>
                    </a:solidFill>
                  </a:tcPr>
                </a:tc>
                <a:extLst>
                  <a:ext uri="{0D108BD9-81ED-4DB2-BD59-A6C34878D82A}">
                    <a16:rowId xmlns:a16="http://schemas.microsoft.com/office/drawing/2014/main" val="1522767299"/>
                  </a:ext>
                </a:extLst>
              </a:tr>
              <a:tr h="151029">
                <a:tc>
                  <a:txBody>
                    <a:bodyPr/>
                    <a:lstStyle/>
                    <a:p>
                      <a:endParaRPr lang="en-GB" sz="600" dirty="0"/>
                    </a:p>
                  </a:txBody>
                  <a:tcPr/>
                </a:tc>
                <a:extLst>
                  <a:ext uri="{0D108BD9-81ED-4DB2-BD59-A6C34878D82A}">
                    <a16:rowId xmlns:a16="http://schemas.microsoft.com/office/drawing/2014/main" val="2300082356"/>
                  </a:ext>
                </a:extLst>
              </a:tr>
              <a:tr h="151029">
                <a:tc>
                  <a:txBody>
                    <a:bodyPr/>
                    <a:lstStyle/>
                    <a:p>
                      <a:endParaRPr lang="en-GB" sz="600" dirty="0"/>
                    </a:p>
                  </a:txBody>
                  <a:tcPr>
                    <a:solidFill>
                      <a:srgbClr val="0070C0"/>
                    </a:solidFill>
                  </a:tcPr>
                </a:tc>
                <a:extLst>
                  <a:ext uri="{0D108BD9-81ED-4DB2-BD59-A6C34878D82A}">
                    <a16:rowId xmlns:a16="http://schemas.microsoft.com/office/drawing/2014/main" val="1784480964"/>
                  </a:ext>
                </a:extLst>
              </a:tr>
              <a:tr h="151029">
                <a:tc>
                  <a:txBody>
                    <a:bodyPr/>
                    <a:lstStyle/>
                    <a:p>
                      <a:endParaRPr lang="en-GB" sz="600" dirty="0"/>
                    </a:p>
                  </a:txBody>
                  <a:tcPr/>
                </a:tc>
                <a:extLst>
                  <a:ext uri="{0D108BD9-81ED-4DB2-BD59-A6C34878D82A}">
                    <a16:rowId xmlns:a16="http://schemas.microsoft.com/office/drawing/2014/main" val="2883772481"/>
                  </a:ext>
                </a:extLst>
              </a:tr>
              <a:tr h="151029">
                <a:tc>
                  <a:txBody>
                    <a:bodyPr/>
                    <a:lstStyle/>
                    <a:p>
                      <a:endParaRPr lang="en-GB" sz="600" dirty="0"/>
                    </a:p>
                  </a:txBody>
                  <a:tcPr>
                    <a:solidFill>
                      <a:srgbClr val="0070C0"/>
                    </a:solidFill>
                  </a:tcPr>
                </a:tc>
                <a:extLst>
                  <a:ext uri="{0D108BD9-81ED-4DB2-BD59-A6C34878D82A}">
                    <a16:rowId xmlns:a16="http://schemas.microsoft.com/office/drawing/2014/main" val="216432333"/>
                  </a:ext>
                </a:extLst>
              </a:tr>
              <a:tr h="151029">
                <a:tc>
                  <a:txBody>
                    <a:bodyPr/>
                    <a:lstStyle/>
                    <a:p>
                      <a:endParaRPr lang="en-GB" sz="600" dirty="0"/>
                    </a:p>
                  </a:txBody>
                  <a:tcPr/>
                </a:tc>
                <a:extLst>
                  <a:ext uri="{0D108BD9-81ED-4DB2-BD59-A6C34878D82A}">
                    <a16:rowId xmlns:a16="http://schemas.microsoft.com/office/drawing/2014/main" val="1925328115"/>
                  </a:ext>
                </a:extLst>
              </a:tr>
              <a:tr h="151029">
                <a:tc>
                  <a:txBody>
                    <a:bodyPr/>
                    <a:lstStyle/>
                    <a:p>
                      <a:endParaRPr lang="en-GB" sz="600" dirty="0"/>
                    </a:p>
                  </a:txBody>
                  <a:tcPr>
                    <a:solidFill>
                      <a:srgbClr val="0070C0"/>
                    </a:solidFill>
                  </a:tcPr>
                </a:tc>
                <a:extLst>
                  <a:ext uri="{0D108BD9-81ED-4DB2-BD59-A6C34878D82A}">
                    <a16:rowId xmlns:a16="http://schemas.microsoft.com/office/drawing/2014/main" val="214591663"/>
                  </a:ext>
                </a:extLst>
              </a:tr>
              <a:tr h="151029">
                <a:tc>
                  <a:txBody>
                    <a:bodyPr/>
                    <a:lstStyle/>
                    <a:p>
                      <a:endParaRPr lang="en-GB" sz="600" dirty="0"/>
                    </a:p>
                  </a:txBody>
                  <a:tcPr>
                    <a:noFill/>
                  </a:tcPr>
                </a:tc>
                <a:extLst>
                  <a:ext uri="{0D108BD9-81ED-4DB2-BD59-A6C34878D82A}">
                    <a16:rowId xmlns:a16="http://schemas.microsoft.com/office/drawing/2014/main" val="1258066630"/>
                  </a:ext>
                </a:extLst>
              </a:tr>
              <a:tr h="151029">
                <a:tc>
                  <a:txBody>
                    <a:bodyPr/>
                    <a:lstStyle/>
                    <a:p>
                      <a:endParaRPr lang="en-GB" sz="600" dirty="0"/>
                    </a:p>
                  </a:txBody>
                  <a:tcPr>
                    <a:solidFill>
                      <a:srgbClr val="0070C0"/>
                    </a:solidFill>
                  </a:tcPr>
                </a:tc>
                <a:extLst>
                  <a:ext uri="{0D108BD9-81ED-4DB2-BD59-A6C34878D82A}">
                    <a16:rowId xmlns:a16="http://schemas.microsoft.com/office/drawing/2014/main" val="4092463345"/>
                  </a:ext>
                </a:extLst>
              </a:tr>
            </a:tbl>
          </a:graphicData>
        </a:graphic>
      </p:graphicFrame>
      <p:sp>
        <p:nvSpPr>
          <p:cNvPr id="7" name="TextBox 6"/>
          <p:cNvSpPr txBox="1"/>
          <p:nvPr/>
        </p:nvSpPr>
        <p:spPr>
          <a:xfrm>
            <a:off x="3513909" y="896344"/>
            <a:ext cx="1899623"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Row Based Index</a:t>
            </a:r>
          </a:p>
        </p:txBody>
      </p:sp>
      <p:sp>
        <p:nvSpPr>
          <p:cNvPr id="8" name="TextBox 7"/>
          <p:cNvSpPr txBox="1"/>
          <p:nvPr/>
        </p:nvSpPr>
        <p:spPr>
          <a:xfrm>
            <a:off x="470263" y="3130092"/>
            <a:ext cx="2599507" cy="369332"/>
          </a:xfrm>
          <a:prstGeom prst="rect">
            <a:avLst/>
          </a:prstGeom>
          <a:noFill/>
        </p:spPr>
        <p:txBody>
          <a:bodyPr wrap="square" rtlCol="0">
            <a:spAutoFit/>
          </a:bodyPr>
          <a:lstStyle/>
          <a:p>
            <a:pPr lvl="0" algn="ctr"/>
            <a:r>
              <a:rPr lang="en-GB" b="0" dirty="0">
                <a:solidFill>
                  <a:srgbClr val="000000"/>
                </a:solidFill>
                <a:latin typeface="Segoe UI" panose="020B0502040204020203" pitchFamily="34" charset="0"/>
                <a:cs typeface="Segoe UI" panose="020B0502040204020203" pitchFamily="34" charset="0"/>
              </a:rPr>
              <a:t>Page 1</a:t>
            </a:r>
          </a:p>
        </p:txBody>
      </p:sp>
      <p:sp>
        <p:nvSpPr>
          <p:cNvPr id="9" name="TextBox 8"/>
          <p:cNvSpPr txBox="1"/>
          <p:nvPr/>
        </p:nvSpPr>
        <p:spPr>
          <a:xfrm>
            <a:off x="3226526" y="3130092"/>
            <a:ext cx="2599507" cy="369332"/>
          </a:xfrm>
          <a:prstGeom prst="rect">
            <a:avLst/>
          </a:prstGeom>
          <a:noFill/>
        </p:spPr>
        <p:txBody>
          <a:bodyPr wrap="square" rtlCol="0">
            <a:spAutoFit/>
          </a:bodyPr>
          <a:lstStyle/>
          <a:p>
            <a:pPr lvl="0" algn="ctr"/>
            <a:r>
              <a:rPr lang="en-GB" b="0" dirty="0">
                <a:solidFill>
                  <a:srgbClr val="000000"/>
                </a:solidFill>
                <a:latin typeface="Segoe UI" panose="020B0502040204020203" pitchFamily="34" charset="0"/>
                <a:cs typeface="Segoe UI" panose="020B0502040204020203" pitchFamily="34" charset="0"/>
              </a:rPr>
              <a:t>Page 2</a:t>
            </a:r>
          </a:p>
        </p:txBody>
      </p:sp>
      <p:sp>
        <p:nvSpPr>
          <p:cNvPr id="10" name="TextBox 9"/>
          <p:cNvSpPr txBox="1"/>
          <p:nvPr/>
        </p:nvSpPr>
        <p:spPr>
          <a:xfrm>
            <a:off x="6113417" y="3130092"/>
            <a:ext cx="2599507" cy="369332"/>
          </a:xfrm>
          <a:prstGeom prst="rect">
            <a:avLst/>
          </a:prstGeom>
          <a:noFill/>
        </p:spPr>
        <p:txBody>
          <a:bodyPr wrap="square" rtlCol="0">
            <a:spAutoFit/>
          </a:bodyPr>
          <a:lstStyle/>
          <a:p>
            <a:pPr lvl="0" algn="ctr"/>
            <a:r>
              <a:rPr lang="en-GB" b="0" dirty="0">
                <a:solidFill>
                  <a:srgbClr val="000000"/>
                </a:solidFill>
                <a:latin typeface="Segoe UI" panose="020B0502040204020203" pitchFamily="34" charset="0"/>
                <a:cs typeface="Segoe UI" panose="020B0502040204020203" pitchFamily="34" charset="0"/>
              </a:rPr>
              <a:t>Page 3</a:t>
            </a:r>
          </a:p>
        </p:txBody>
      </p:sp>
      <p:sp>
        <p:nvSpPr>
          <p:cNvPr id="11" name="TextBox 10"/>
          <p:cNvSpPr txBox="1"/>
          <p:nvPr/>
        </p:nvSpPr>
        <p:spPr>
          <a:xfrm rot="16200000">
            <a:off x="-628882" y="1987036"/>
            <a:ext cx="1627097" cy="369332"/>
          </a:xfrm>
          <a:prstGeom prst="rect">
            <a:avLst/>
          </a:prstGeom>
          <a:noFill/>
        </p:spPr>
        <p:txBody>
          <a:bodyPr wrap="square" rtlCol="0">
            <a:spAutoFit/>
          </a:bodyPr>
          <a:lstStyle/>
          <a:p>
            <a:pPr lvl="0" algn="ctr"/>
            <a:r>
              <a:rPr lang="en-GB" b="0" dirty="0">
                <a:solidFill>
                  <a:srgbClr val="000000"/>
                </a:solidFill>
                <a:latin typeface="Segoe UI" panose="020B0502040204020203" pitchFamily="34" charset="0"/>
                <a:cs typeface="Segoe UI" panose="020B0502040204020203" pitchFamily="34" charset="0"/>
              </a:rPr>
              <a:t>Rows</a:t>
            </a:r>
          </a:p>
        </p:txBody>
      </p:sp>
      <p:grpSp>
        <p:nvGrpSpPr>
          <p:cNvPr id="12" name="Group 11"/>
          <p:cNvGrpSpPr/>
          <p:nvPr/>
        </p:nvGrpSpPr>
        <p:grpSpPr>
          <a:xfrm>
            <a:off x="4010296" y="4232365"/>
            <a:ext cx="1136777" cy="1071155"/>
            <a:chOff x="2651759" y="4271554"/>
            <a:chExt cx="1136777" cy="2246811"/>
          </a:xfrm>
        </p:grpSpPr>
        <p:sp>
          <p:nvSpPr>
            <p:cNvPr id="13" name="Rectangle 12"/>
            <p:cNvSpPr/>
            <p:nvPr/>
          </p:nvSpPr>
          <p:spPr bwMode="auto">
            <a:xfrm>
              <a:off x="2651759" y="4271554"/>
              <a:ext cx="144000" cy="2246811"/>
            </a:xfrm>
            <a:prstGeom prst="rect">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14" name="Rectangle 13"/>
            <p:cNvSpPr/>
            <p:nvPr/>
          </p:nvSpPr>
          <p:spPr bwMode="auto">
            <a:xfrm>
              <a:off x="2982685" y="4271554"/>
              <a:ext cx="144000" cy="2246811"/>
            </a:xfrm>
            <a:prstGeom prst="rect">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15" name="Rectangle 14"/>
            <p:cNvSpPr/>
            <p:nvPr/>
          </p:nvSpPr>
          <p:spPr bwMode="auto">
            <a:xfrm>
              <a:off x="3313611" y="4271554"/>
              <a:ext cx="144000" cy="2246811"/>
            </a:xfrm>
            <a:prstGeom prst="rect">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16" name="Rectangle 15"/>
            <p:cNvSpPr/>
            <p:nvPr/>
          </p:nvSpPr>
          <p:spPr bwMode="auto">
            <a:xfrm>
              <a:off x="3644536" y="4271554"/>
              <a:ext cx="144000" cy="2246811"/>
            </a:xfrm>
            <a:prstGeom prst="rect">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sp>
        <p:nvSpPr>
          <p:cNvPr id="17" name="TextBox 16"/>
          <p:cNvSpPr txBox="1"/>
          <p:nvPr/>
        </p:nvSpPr>
        <p:spPr>
          <a:xfrm>
            <a:off x="3827417" y="3918857"/>
            <a:ext cx="509450" cy="369332"/>
          </a:xfrm>
          <a:prstGeom prst="rect">
            <a:avLst/>
          </a:prstGeom>
          <a:noFill/>
        </p:spPr>
        <p:txBody>
          <a:bodyPr wrap="square" rtlCol="0">
            <a:spAutoFit/>
          </a:bodyPr>
          <a:lstStyle/>
          <a:p>
            <a:pPr lvl="0" algn="ctr"/>
            <a:r>
              <a:rPr lang="en-GB" b="0" dirty="0">
                <a:solidFill>
                  <a:srgbClr val="000000"/>
                </a:solidFill>
                <a:latin typeface="Segoe UI" panose="020B0502040204020203" pitchFamily="34" charset="0"/>
                <a:cs typeface="Segoe UI" panose="020B0502040204020203" pitchFamily="34" charset="0"/>
              </a:rPr>
              <a:t>C1</a:t>
            </a:r>
          </a:p>
        </p:txBody>
      </p:sp>
      <p:sp>
        <p:nvSpPr>
          <p:cNvPr id="18" name="TextBox 17"/>
          <p:cNvSpPr txBox="1"/>
          <p:nvPr/>
        </p:nvSpPr>
        <p:spPr>
          <a:xfrm>
            <a:off x="4140926" y="3918857"/>
            <a:ext cx="509450" cy="369332"/>
          </a:xfrm>
          <a:prstGeom prst="rect">
            <a:avLst/>
          </a:prstGeom>
          <a:noFill/>
        </p:spPr>
        <p:txBody>
          <a:bodyPr wrap="square" rtlCol="0">
            <a:spAutoFit/>
          </a:bodyPr>
          <a:lstStyle/>
          <a:p>
            <a:pPr lvl="0" algn="ctr"/>
            <a:r>
              <a:rPr lang="en-GB" b="0" dirty="0">
                <a:solidFill>
                  <a:srgbClr val="000000"/>
                </a:solidFill>
                <a:latin typeface="Segoe UI" panose="020B0502040204020203" pitchFamily="34" charset="0"/>
                <a:cs typeface="Segoe UI" panose="020B0502040204020203" pitchFamily="34" charset="0"/>
              </a:rPr>
              <a:t>C2</a:t>
            </a:r>
          </a:p>
        </p:txBody>
      </p:sp>
      <p:sp>
        <p:nvSpPr>
          <p:cNvPr id="19" name="TextBox 18"/>
          <p:cNvSpPr txBox="1"/>
          <p:nvPr/>
        </p:nvSpPr>
        <p:spPr>
          <a:xfrm>
            <a:off x="4454434" y="3918857"/>
            <a:ext cx="509450" cy="369332"/>
          </a:xfrm>
          <a:prstGeom prst="rect">
            <a:avLst/>
          </a:prstGeom>
          <a:noFill/>
        </p:spPr>
        <p:txBody>
          <a:bodyPr wrap="square" rtlCol="0">
            <a:spAutoFit/>
          </a:bodyPr>
          <a:lstStyle/>
          <a:p>
            <a:pPr lvl="0" algn="ctr"/>
            <a:r>
              <a:rPr lang="en-GB" b="0" dirty="0">
                <a:solidFill>
                  <a:srgbClr val="000000"/>
                </a:solidFill>
                <a:latin typeface="Segoe UI" panose="020B0502040204020203" pitchFamily="34" charset="0"/>
                <a:cs typeface="Segoe UI" panose="020B0502040204020203" pitchFamily="34" charset="0"/>
              </a:rPr>
              <a:t>C3</a:t>
            </a:r>
          </a:p>
        </p:txBody>
      </p:sp>
      <p:sp>
        <p:nvSpPr>
          <p:cNvPr id="20" name="TextBox 19"/>
          <p:cNvSpPr txBox="1"/>
          <p:nvPr/>
        </p:nvSpPr>
        <p:spPr>
          <a:xfrm>
            <a:off x="4807131" y="3918857"/>
            <a:ext cx="509450" cy="369332"/>
          </a:xfrm>
          <a:prstGeom prst="rect">
            <a:avLst/>
          </a:prstGeom>
          <a:noFill/>
        </p:spPr>
        <p:txBody>
          <a:bodyPr wrap="square" rtlCol="0">
            <a:spAutoFit/>
          </a:bodyPr>
          <a:lstStyle/>
          <a:p>
            <a:pPr lvl="0" algn="ctr"/>
            <a:r>
              <a:rPr lang="en-GB" b="0" dirty="0">
                <a:solidFill>
                  <a:srgbClr val="000000"/>
                </a:solidFill>
                <a:latin typeface="Segoe UI" panose="020B0502040204020203" pitchFamily="34" charset="0"/>
                <a:cs typeface="Segoe UI" panose="020B0502040204020203" pitchFamily="34" charset="0"/>
              </a:rPr>
              <a:t>C4</a:t>
            </a:r>
          </a:p>
        </p:txBody>
      </p:sp>
      <p:grpSp>
        <p:nvGrpSpPr>
          <p:cNvPr id="21" name="Group 20"/>
          <p:cNvGrpSpPr/>
          <p:nvPr/>
        </p:nvGrpSpPr>
        <p:grpSpPr>
          <a:xfrm>
            <a:off x="4010296" y="5394960"/>
            <a:ext cx="1136777" cy="1071155"/>
            <a:chOff x="2651759" y="4271554"/>
            <a:chExt cx="1136777" cy="2246811"/>
          </a:xfrm>
        </p:grpSpPr>
        <p:sp>
          <p:nvSpPr>
            <p:cNvPr id="22" name="Rectangle 21"/>
            <p:cNvSpPr/>
            <p:nvPr/>
          </p:nvSpPr>
          <p:spPr bwMode="auto">
            <a:xfrm>
              <a:off x="2651759" y="4271554"/>
              <a:ext cx="144000" cy="2246811"/>
            </a:xfrm>
            <a:prstGeom prst="rect">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23" name="Rectangle 22"/>
            <p:cNvSpPr/>
            <p:nvPr/>
          </p:nvSpPr>
          <p:spPr bwMode="auto">
            <a:xfrm>
              <a:off x="2982685" y="4271554"/>
              <a:ext cx="144000" cy="2246811"/>
            </a:xfrm>
            <a:prstGeom prst="rect">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24" name="Rectangle 23"/>
            <p:cNvSpPr/>
            <p:nvPr/>
          </p:nvSpPr>
          <p:spPr bwMode="auto">
            <a:xfrm>
              <a:off x="3313611" y="4271554"/>
              <a:ext cx="144000" cy="2246811"/>
            </a:xfrm>
            <a:prstGeom prst="rect">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25" name="Rectangle 24"/>
            <p:cNvSpPr/>
            <p:nvPr/>
          </p:nvSpPr>
          <p:spPr bwMode="auto">
            <a:xfrm>
              <a:off x="3644536" y="4271554"/>
              <a:ext cx="144000" cy="2246811"/>
            </a:xfrm>
            <a:prstGeom prst="rect">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cxnSp>
        <p:nvCxnSpPr>
          <p:cNvPr id="26" name="Straight Connector 25"/>
          <p:cNvCxnSpPr/>
          <p:nvPr/>
        </p:nvCxnSpPr>
        <p:spPr bwMode="auto">
          <a:xfrm>
            <a:off x="418011" y="3775166"/>
            <a:ext cx="8268789" cy="0"/>
          </a:xfrm>
          <a:prstGeom prst="line">
            <a:avLst/>
          </a:prstGeom>
          <a:gradFill rotWithShape="1">
            <a:gsLst>
              <a:gs pos="0">
                <a:srgbClr val="E4CD9A"/>
              </a:gs>
              <a:gs pos="100000">
                <a:srgbClr val="EEEFD7"/>
              </a:gs>
            </a:gsLst>
            <a:lin ang="2700000" scaled="1"/>
          </a:gradFill>
          <a:ln w="9525" cap="flat" cmpd="sng" algn="ctr">
            <a:solidFill>
              <a:schemeClr val="tx1"/>
            </a:solidFill>
            <a:prstDash val="dash"/>
            <a:round/>
            <a:headEnd type="none" w="med" len="med"/>
            <a:tailEnd type="none" w="med" len="med"/>
          </a:ln>
          <a:effectLst/>
        </p:spPr>
      </p:cxnSp>
      <p:sp>
        <p:nvSpPr>
          <p:cNvPr id="27" name="TextBox 26"/>
          <p:cNvSpPr txBox="1"/>
          <p:nvPr/>
        </p:nvSpPr>
        <p:spPr>
          <a:xfrm>
            <a:off x="1449978" y="4514756"/>
            <a:ext cx="2258952"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Column Based Index</a:t>
            </a:r>
          </a:p>
        </p:txBody>
      </p:sp>
      <p:sp>
        <p:nvSpPr>
          <p:cNvPr id="28" name="TextBox 27"/>
          <p:cNvSpPr txBox="1"/>
          <p:nvPr/>
        </p:nvSpPr>
        <p:spPr>
          <a:xfrm>
            <a:off x="5604752" y="5703476"/>
            <a:ext cx="3418500" cy="646331"/>
          </a:xfrm>
          <a:prstGeom prst="rect">
            <a:avLst/>
          </a:prstGeom>
          <a:noFill/>
        </p:spPr>
        <p:txBody>
          <a:bodyPr wrap="none" rtlCol="0">
            <a:spAutoFit/>
          </a:bodyPr>
          <a:lstStyle/>
          <a:p>
            <a:pPr lvl="0" algn="ctr"/>
            <a:r>
              <a:rPr lang="en-GB" b="0" dirty="0">
                <a:solidFill>
                  <a:srgbClr val="000000"/>
                </a:solidFill>
                <a:latin typeface="Segoe UI" panose="020B0502040204020203" pitchFamily="34" charset="0"/>
                <a:cs typeface="Segoe UI" panose="020B0502040204020203" pitchFamily="34" charset="0"/>
              </a:rPr>
              <a:t>Pages only contain one column </a:t>
            </a:r>
          </a:p>
          <a:p>
            <a:pPr lvl="0" algn="ctr"/>
            <a:r>
              <a:rPr lang="en-GB" b="0" dirty="0">
                <a:solidFill>
                  <a:srgbClr val="000000"/>
                </a:solidFill>
                <a:latin typeface="Segoe UI" panose="020B0502040204020203" pitchFamily="34" charset="0"/>
                <a:cs typeface="Segoe UI" panose="020B0502040204020203" pitchFamily="34" charset="0"/>
              </a:rPr>
              <a:t>from many rows </a:t>
            </a:r>
          </a:p>
        </p:txBody>
      </p:sp>
    </p:spTree>
    <p:custDataLst>
      <p:tags r:id="rId1"/>
    </p:custDataLst>
    <p:extLst>
      <p:ext uri="{BB962C8B-B14F-4D97-AF65-F5344CB8AC3E}">
        <p14:creationId xmlns:p14="http://schemas.microsoft.com/office/powerpoint/2010/main" val="205102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Nonclustered Columnstore Indexes</a:t>
            </a:r>
            <a:endParaRPr lang="en-GB" dirty="0"/>
          </a:p>
        </p:txBody>
      </p:sp>
      <p:graphicFrame>
        <p:nvGraphicFramePr>
          <p:cNvPr id="4" name="Content Placeholder 1"/>
          <p:cNvGraphicFramePr>
            <a:graphicFrameLocks/>
          </p:cNvGraphicFramePr>
          <p:nvPr>
            <p:extLst>
              <p:ext uri="{D42A27DB-BD31-4B8C-83A1-F6EECF244321}">
                <p14:modId xmlns:p14="http://schemas.microsoft.com/office/powerpoint/2010/main" val="384243875"/>
              </p:ext>
            </p:extLst>
          </p:nvPr>
        </p:nvGraphicFramePr>
        <p:xfrm>
          <a:off x="894945" y="1371599"/>
          <a:ext cx="7587574" cy="4837476"/>
        </p:xfrm>
        <a:graphic>
          <a:graphicData uri="http://schemas.openxmlformats.org/drawingml/2006/table">
            <a:tbl>
              <a:tblPr firstRow="1" bandRow="1">
                <a:tableStyleId>{5C22544A-7EE6-4342-B048-85BDC9FD1C3A}</a:tableStyleId>
              </a:tblPr>
              <a:tblGrid>
                <a:gridCol w="7587574">
                  <a:extLst>
                    <a:ext uri="{9D8B030D-6E8A-4147-A177-3AD203B41FA5}">
                      <a16:colId xmlns:a16="http://schemas.microsoft.com/office/drawing/2014/main" val="1268690735"/>
                    </a:ext>
                  </a:extLst>
                </a:gridCol>
              </a:tblGrid>
              <a:tr h="806246">
                <a:tc>
                  <a:txBody>
                    <a:bodyPr/>
                    <a:lstStyle/>
                    <a:p>
                      <a:pPr algn="ctr"/>
                      <a:r>
                        <a:rPr lang="en-GB" sz="2400" b="1" dirty="0" smtClean="0">
                          <a:solidFill>
                            <a:schemeClr val="bg1"/>
                          </a:solidFill>
                          <a:latin typeface="Segoe UI" panose="020B0502040204020203" pitchFamily="34" charset="0"/>
                          <a:cs typeface="Segoe UI" panose="020B0502040204020203" pitchFamily="34" charset="0"/>
                        </a:rPr>
                        <a:t>Characteristics</a:t>
                      </a:r>
                      <a:endParaRPr lang="en-GB" sz="2400" b="1" dirty="0">
                        <a:solidFill>
                          <a:schemeClr val="bg1"/>
                        </a:solidFill>
                        <a:latin typeface="Segoe UI" panose="020B0502040204020203" pitchFamily="34" charset="0"/>
                        <a:cs typeface="Segoe UI" panose="020B0502040204020203" pitchFamily="34" charset="0"/>
                      </a:endParaRPr>
                    </a:p>
                  </a:txBody>
                  <a:tcPr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28575"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0070C0"/>
                    </a:solidFill>
                  </a:tcPr>
                </a:tc>
                <a:extLst>
                  <a:ext uri="{0D108BD9-81ED-4DB2-BD59-A6C34878D82A}">
                    <a16:rowId xmlns:a16="http://schemas.microsoft.com/office/drawing/2014/main" val="2989771388"/>
                  </a:ext>
                </a:extLst>
              </a:tr>
              <a:tr h="806246">
                <a:tc>
                  <a:txBody>
                    <a:bodyPr/>
                    <a:lstStyle/>
                    <a:p>
                      <a:pPr algn="ctr"/>
                      <a:r>
                        <a:rPr lang="en-GB" sz="2400" b="0" dirty="0" smtClean="0">
                          <a:latin typeface="Segoe UI" panose="020B0502040204020203" pitchFamily="34" charset="0"/>
                          <a:cs typeface="Segoe UI" panose="020B0502040204020203" pitchFamily="34" charset="0"/>
                        </a:rPr>
                        <a:t>Contains some</a:t>
                      </a:r>
                      <a:r>
                        <a:rPr lang="en-GB" sz="2400" b="0" baseline="0" dirty="0" smtClean="0">
                          <a:latin typeface="Segoe UI" panose="020B0502040204020203" pitchFamily="34" charset="0"/>
                          <a:cs typeface="Segoe UI" panose="020B0502040204020203" pitchFamily="34" charset="0"/>
                        </a:rPr>
                        <a:t> or all columns</a:t>
                      </a:r>
                      <a:endParaRPr lang="en-GB" sz="2400" b="0" dirty="0">
                        <a:latin typeface="Segoe UI" panose="020B0502040204020203" pitchFamily="34" charset="0"/>
                        <a:cs typeface="Segoe UI" panose="020B0502040204020203" pitchFamily="34" charset="0"/>
                      </a:endParaRPr>
                    </a:p>
                  </a:txBody>
                  <a:tcPr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tcPr>
                </a:tc>
                <a:extLst>
                  <a:ext uri="{0D108BD9-81ED-4DB2-BD59-A6C34878D82A}">
                    <a16:rowId xmlns:a16="http://schemas.microsoft.com/office/drawing/2014/main" val="2470742676"/>
                  </a:ext>
                </a:extLst>
              </a:tr>
              <a:tr h="806246">
                <a:tc>
                  <a:txBody>
                    <a:bodyPr/>
                    <a:lstStyle/>
                    <a:p>
                      <a:pPr algn="ctr"/>
                      <a:r>
                        <a:rPr lang="en-GB" sz="2400" b="0" dirty="0" smtClean="0">
                          <a:latin typeface="Segoe UI" panose="020B0502040204020203" pitchFamily="34" charset="0"/>
                          <a:cs typeface="Segoe UI" panose="020B0502040204020203" pitchFamily="34" charset="0"/>
                        </a:rPr>
                        <a:t>Used in combination with rowstore</a:t>
                      </a:r>
                      <a:r>
                        <a:rPr lang="en-GB" sz="2400" b="0" baseline="0" dirty="0" smtClean="0">
                          <a:latin typeface="Segoe UI" panose="020B0502040204020203" pitchFamily="34" charset="0"/>
                          <a:cs typeface="Segoe UI" panose="020B0502040204020203" pitchFamily="34" charset="0"/>
                        </a:rPr>
                        <a:t> tables</a:t>
                      </a:r>
                      <a:endParaRPr lang="en-GB" sz="2400" b="0" dirty="0">
                        <a:latin typeface="Segoe UI" panose="020B0502040204020203" pitchFamily="34" charset="0"/>
                        <a:cs typeface="Segoe UI" panose="020B0502040204020203" pitchFamily="34" charset="0"/>
                      </a:endParaRPr>
                    </a:p>
                  </a:txBody>
                  <a:tcPr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tcPr>
                </a:tc>
                <a:extLst>
                  <a:ext uri="{0D108BD9-81ED-4DB2-BD59-A6C34878D82A}">
                    <a16:rowId xmlns:a16="http://schemas.microsoft.com/office/drawing/2014/main" val="1878058577"/>
                  </a:ext>
                </a:extLst>
              </a:tr>
              <a:tr h="806246">
                <a:tc>
                  <a:txBody>
                    <a:bodyPr/>
                    <a:lstStyle/>
                    <a:p>
                      <a:pPr algn="ctr"/>
                      <a:r>
                        <a:rPr lang="en-GB" sz="2400" b="0" dirty="0" smtClean="0">
                          <a:latin typeface="Segoe UI" panose="020B0502040204020203" pitchFamily="34" charset="0"/>
                          <a:cs typeface="Segoe UI" panose="020B0502040204020203" pitchFamily="34" charset="0"/>
                        </a:rPr>
                        <a:t>Updatable</a:t>
                      </a:r>
                      <a:endParaRPr lang="en-GB" sz="2400" b="0" dirty="0">
                        <a:latin typeface="Segoe UI" panose="020B0502040204020203" pitchFamily="34" charset="0"/>
                        <a:cs typeface="Segoe UI" panose="020B0502040204020203" pitchFamily="34" charset="0"/>
                      </a:endParaRPr>
                    </a:p>
                  </a:txBody>
                  <a:tcPr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tcPr>
                </a:tc>
                <a:extLst>
                  <a:ext uri="{0D108BD9-81ED-4DB2-BD59-A6C34878D82A}">
                    <a16:rowId xmlns:a16="http://schemas.microsoft.com/office/drawing/2014/main" val="3559859939"/>
                  </a:ext>
                </a:extLst>
              </a:tr>
              <a:tr h="806246">
                <a:tc>
                  <a:txBody>
                    <a:bodyPr/>
                    <a:lstStyle/>
                    <a:p>
                      <a:pPr algn="ctr"/>
                      <a:r>
                        <a:rPr lang="en-GB" sz="2400" b="0" dirty="0" smtClean="0">
                          <a:latin typeface="Segoe UI" panose="020B0502040204020203" pitchFamily="34" charset="0"/>
                          <a:cs typeface="Segoe UI" panose="020B0502040204020203" pitchFamily="34" charset="0"/>
                        </a:rPr>
                        <a:t>Can be filtered</a:t>
                      </a:r>
                    </a:p>
                  </a:txBody>
                  <a:tcPr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tcPr>
                </a:tc>
                <a:extLst>
                  <a:ext uri="{0D108BD9-81ED-4DB2-BD59-A6C34878D82A}">
                    <a16:rowId xmlns:a16="http://schemas.microsoft.com/office/drawing/2014/main" val="1541597991"/>
                  </a:ext>
                </a:extLst>
              </a:tr>
              <a:tr h="806246">
                <a:tc>
                  <a:txBody>
                    <a:bodyPr/>
                    <a:lstStyle/>
                    <a:p>
                      <a:pPr algn="ctr"/>
                      <a:r>
                        <a:rPr lang="en-GB" sz="2400" b="0" dirty="0" smtClean="0">
                          <a:latin typeface="Segoe UI" panose="020B0502040204020203" pitchFamily="34" charset="0"/>
                          <a:cs typeface="Segoe UI" panose="020B0502040204020203" pitchFamily="34" charset="0"/>
                        </a:rPr>
                        <a:t>Uses more space than just a rowstore</a:t>
                      </a:r>
                    </a:p>
                  </a:txBody>
                  <a:tcPr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B w="285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2798494053"/>
                  </a:ext>
                </a:extLst>
              </a:tr>
            </a:tbl>
          </a:graphicData>
        </a:graphic>
      </p:graphicFrame>
    </p:spTree>
    <p:custDataLst>
      <p:tags r:id="rId1"/>
    </p:custDataLst>
    <p:extLst>
      <p:ext uri="{BB962C8B-B14F-4D97-AF65-F5344CB8AC3E}">
        <p14:creationId xmlns:p14="http://schemas.microsoft.com/office/powerpoint/2010/main" val="358374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Clustered Columnstore Indexes</a:t>
            </a:r>
            <a:endParaRPr lang="en-GB" dirty="0"/>
          </a:p>
        </p:txBody>
      </p:sp>
      <p:graphicFrame>
        <p:nvGraphicFramePr>
          <p:cNvPr id="4" name="Content Placeholder 1"/>
          <p:cNvGraphicFramePr>
            <a:graphicFrameLocks/>
          </p:cNvGraphicFramePr>
          <p:nvPr>
            <p:extLst>
              <p:ext uri="{D42A27DB-BD31-4B8C-83A1-F6EECF244321}">
                <p14:modId xmlns:p14="http://schemas.microsoft.com/office/powerpoint/2010/main" val="4001813646"/>
              </p:ext>
            </p:extLst>
          </p:nvPr>
        </p:nvGraphicFramePr>
        <p:xfrm>
          <a:off x="894945" y="2032441"/>
          <a:ext cx="7587574" cy="3784700"/>
        </p:xfrm>
        <a:graphic>
          <a:graphicData uri="http://schemas.openxmlformats.org/drawingml/2006/table">
            <a:tbl>
              <a:tblPr firstRow="1" bandRow="1">
                <a:tableStyleId>{5C22544A-7EE6-4342-B048-85BDC9FD1C3A}</a:tableStyleId>
              </a:tblPr>
              <a:tblGrid>
                <a:gridCol w="7587574">
                  <a:extLst>
                    <a:ext uri="{9D8B030D-6E8A-4147-A177-3AD203B41FA5}">
                      <a16:colId xmlns:a16="http://schemas.microsoft.com/office/drawing/2014/main" val="1268690735"/>
                    </a:ext>
                  </a:extLst>
                </a:gridCol>
              </a:tblGrid>
              <a:tr h="756940">
                <a:tc>
                  <a:txBody>
                    <a:bodyPr/>
                    <a:lstStyle/>
                    <a:p>
                      <a:pPr algn="ctr"/>
                      <a:r>
                        <a:rPr lang="en-GB" sz="2400" b="1" dirty="0" smtClean="0">
                          <a:solidFill>
                            <a:schemeClr val="bg1"/>
                          </a:solidFill>
                          <a:latin typeface="Segoe UI" panose="020B0502040204020203" pitchFamily="34" charset="0"/>
                          <a:cs typeface="Segoe UI" panose="020B0502040204020203" pitchFamily="34" charset="0"/>
                        </a:rPr>
                        <a:t>Characteristics</a:t>
                      </a:r>
                      <a:endParaRPr lang="en-GB" sz="2400" b="1" dirty="0">
                        <a:solidFill>
                          <a:schemeClr val="bg1"/>
                        </a:solidFill>
                        <a:latin typeface="Segoe UI" panose="020B0502040204020203" pitchFamily="34" charset="0"/>
                        <a:cs typeface="Segoe UI" panose="020B0502040204020203" pitchFamily="34" charset="0"/>
                      </a:endParaRPr>
                    </a:p>
                  </a:txBody>
                  <a:tcPr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28575"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0070C0"/>
                    </a:solidFill>
                  </a:tcPr>
                </a:tc>
                <a:extLst>
                  <a:ext uri="{0D108BD9-81ED-4DB2-BD59-A6C34878D82A}">
                    <a16:rowId xmlns:a16="http://schemas.microsoft.com/office/drawing/2014/main" val="2989771388"/>
                  </a:ext>
                </a:extLst>
              </a:tr>
              <a:tr h="756940">
                <a:tc>
                  <a:txBody>
                    <a:bodyPr/>
                    <a:lstStyle/>
                    <a:p>
                      <a:pPr algn="ctr"/>
                      <a:r>
                        <a:rPr lang="en-GB" sz="2400" b="0" dirty="0" smtClean="0">
                          <a:latin typeface="Segoe UI" panose="020B0502040204020203" pitchFamily="34" charset="0"/>
                          <a:cs typeface="Segoe UI" panose="020B0502040204020203" pitchFamily="34" charset="0"/>
                        </a:rPr>
                        <a:t>Must contain </a:t>
                      </a:r>
                      <a:r>
                        <a:rPr lang="en-GB" sz="2400" b="0" baseline="0" dirty="0" smtClean="0">
                          <a:latin typeface="Segoe UI" panose="020B0502040204020203" pitchFamily="34" charset="0"/>
                          <a:cs typeface="Segoe UI" panose="020B0502040204020203" pitchFamily="34" charset="0"/>
                        </a:rPr>
                        <a:t>all columns</a:t>
                      </a:r>
                      <a:endParaRPr lang="en-GB" sz="2400" b="0" dirty="0">
                        <a:latin typeface="Segoe UI" panose="020B0502040204020203" pitchFamily="34" charset="0"/>
                        <a:cs typeface="Segoe UI" panose="020B0502040204020203" pitchFamily="34" charset="0"/>
                      </a:endParaRPr>
                    </a:p>
                  </a:txBody>
                  <a:tcPr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tcPr>
                </a:tc>
                <a:extLst>
                  <a:ext uri="{0D108BD9-81ED-4DB2-BD59-A6C34878D82A}">
                    <a16:rowId xmlns:a16="http://schemas.microsoft.com/office/drawing/2014/main" val="2470742676"/>
                  </a:ext>
                </a:extLst>
              </a:tr>
              <a:tr h="756940">
                <a:tc>
                  <a:txBody>
                    <a:bodyPr/>
                    <a:lstStyle/>
                    <a:p>
                      <a:pPr algn="ctr"/>
                      <a:r>
                        <a:rPr lang="en-GB" sz="2400" b="0" dirty="0" smtClean="0">
                          <a:latin typeface="Segoe UI" panose="020B0502040204020203" pitchFamily="34" charset="0"/>
                          <a:cs typeface="Segoe UI" panose="020B0502040204020203" pitchFamily="34" charset="0"/>
                        </a:rPr>
                        <a:t>Optimizes data</a:t>
                      </a:r>
                      <a:r>
                        <a:rPr lang="en-GB" sz="2400" b="0" baseline="0" dirty="0" smtClean="0">
                          <a:latin typeface="Segoe UI" panose="020B0502040204020203" pitchFamily="34" charset="0"/>
                          <a:cs typeface="Segoe UI" panose="020B0502040204020203" pitchFamily="34" charset="0"/>
                        </a:rPr>
                        <a:t> for storage and performance</a:t>
                      </a:r>
                      <a:endParaRPr lang="en-GB" sz="2400" b="0" dirty="0">
                        <a:latin typeface="Segoe UI" panose="020B0502040204020203" pitchFamily="34" charset="0"/>
                        <a:cs typeface="Segoe UI" panose="020B0502040204020203" pitchFamily="34" charset="0"/>
                      </a:endParaRPr>
                    </a:p>
                  </a:txBody>
                  <a:tcPr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tcPr>
                </a:tc>
                <a:extLst>
                  <a:ext uri="{0D108BD9-81ED-4DB2-BD59-A6C34878D82A}">
                    <a16:rowId xmlns:a16="http://schemas.microsoft.com/office/drawing/2014/main" val="1878058577"/>
                  </a:ext>
                </a:extLst>
              </a:tr>
              <a:tr h="756940">
                <a:tc>
                  <a:txBody>
                    <a:bodyPr/>
                    <a:lstStyle/>
                    <a:p>
                      <a:pPr algn="ctr"/>
                      <a:r>
                        <a:rPr lang="en-GB" sz="2400" b="0" dirty="0" smtClean="0">
                          <a:latin typeface="Segoe UI" panose="020B0502040204020203" pitchFamily="34" charset="0"/>
                          <a:cs typeface="Segoe UI" panose="020B0502040204020203" pitchFamily="34" charset="0"/>
                        </a:rPr>
                        <a:t>Row</a:t>
                      </a:r>
                      <a:r>
                        <a:rPr lang="en-GB" sz="2400" b="0" baseline="0" dirty="0" smtClean="0">
                          <a:latin typeface="Segoe UI" panose="020B0502040204020203" pitchFamily="34" charset="0"/>
                          <a:cs typeface="Segoe UI" panose="020B0502040204020203" pitchFamily="34" charset="0"/>
                        </a:rPr>
                        <a:t> based</a:t>
                      </a:r>
                      <a:r>
                        <a:rPr lang="en-GB" sz="2400" b="0" dirty="0" smtClean="0">
                          <a:latin typeface="Segoe UI" panose="020B0502040204020203" pitchFamily="34" charset="0"/>
                          <a:cs typeface="Segoe UI" panose="020B0502040204020203" pitchFamily="34" charset="0"/>
                        </a:rPr>
                        <a:t> indexes can be added on top</a:t>
                      </a:r>
                      <a:endParaRPr lang="en-GB" sz="2400" b="0" dirty="0">
                        <a:latin typeface="Segoe UI" panose="020B0502040204020203" pitchFamily="34" charset="0"/>
                        <a:cs typeface="Segoe UI" panose="020B0502040204020203" pitchFamily="34" charset="0"/>
                      </a:endParaRPr>
                    </a:p>
                  </a:txBody>
                  <a:tcPr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tcPr>
                </a:tc>
                <a:extLst>
                  <a:ext uri="{0D108BD9-81ED-4DB2-BD59-A6C34878D82A}">
                    <a16:rowId xmlns:a16="http://schemas.microsoft.com/office/drawing/2014/main" val="3559859939"/>
                  </a:ext>
                </a:extLst>
              </a:tr>
              <a:tr h="756940">
                <a:tc>
                  <a:txBody>
                    <a:bodyPr/>
                    <a:lstStyle/>
                    <a:p>
                      <a:pPr algn="ctr"/>
                      <a:r>
                        <a:rPr lang="en-GB" sz="2400" b="0" dirty="0" smtClean="0">
                          <a:latin typeface="Segoe UI" panose="020B0502040204020203" pitchFamily="34" charset="0"/>
                          <a:cs typeface="Segoe UI" panose="020B0502040204020203" pitchFamily="34" charset="0"/>
                        </a:rPr>
                        <a:t>Cannot be filtered</a:t>
                      </a:r>
                      <a:endParaRPr lang="en-GB" sz="2400" b="0" dirty="0">
                        <a:latin typeface="Segoe UI" panose="020B0502040204020203" pitchFamily="34" charset="0"/>
                        <a:cs typeface="Segoe UI" panose="020B0502040204020203" pitchFamily="34" charset="0"/>
                      </a:endParaRPr>
                    </a:p>
                  </a:txBody>
                  <a:tcPr anchor="ctr">
                    <a:lnL w="28575" cap="flat" cmpd="sng" algn="ctr">
                      <a:solidFill>
                        <a:srgbClr val="0070C0"/>
                      </a:solidFill>
                      <a:prstDash val="solid"/>
                      <a:round/>
                      <a:headEnd type="none" w="med" len="med"/>
                      <a:tailEnd type="none" w="med" len="med"/>
                    </a:lnL>
                    <a:lnR w="28575" cap="flat" cmpd="sng" algn="ctr">
                      <a:solidFill>
                        <a:srgbClr val="0070C0"/>
                      </a:solidFill>
                      <a:prstDash val="solid"/>
                      <a:round/>
                      <a:headEnd type="none" w="med" len="med"/>
                      <a:tailEnd type="none" w="med" len="med"/>
                    </a:lnR>
                    <a:lnB w="28575"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541597991"/>
                  </a:ext>
                </a:extLst>
              </a:tr>
            </a:tbl>
          </a:graphicData>
        </a:graphic>
      </p:graphicFrame>
    </p:spTree>
    <p:custDataLst>
      <p:tags r:id="rId1"/>
    </p:custDataLst>
    <p:extLst>
      <p:ext uri="{BB962C8B-B14F-4D97-AF65-F5344CB8AC3E}">
        <p14:creationId xmlns:p14="http://schemas.microsoft.com/office/powerpoint/2010/main" val="1773636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6e2a396-05c2-4a62-a436-ecaa5dde5d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The Benefits of Using Columnstore Indexes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 create a columnstore index</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1888461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573592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bf58bc2c-1ed7-4506-978c-ddd784b7952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Creating Columnstore Indexes</a:t>
            </a:r>
            <a:endParaRPr lang="en-GB" dirty="0"/>
          </a:p>
        </p:txBody>
      </p:sp>
      <p:sp>
        <p:nvSpPr>
          <p:cNvPr id="3" name="Text Placeholder 2"/>
          <p:cNvSpPr>
            <a:spLocks noGrp="1"/>
          </p:cNvSpPr>
          <p:nvPr>
            <p:ph type="body" idx="1"/>
          </p:nvPr>
        </p:nvSpPr>
        <p:spPr/>
        <p:txBody>
          <a:bodyPr/>
          <a:lstStyle/>
          <a:p>
            <a:r>
              <a:rPr lang="en-GB" dirty="0" smtClean="0"/>
              <a:t>Creating a Nonclustered Columnstore Index
Creating a Clustered Columnstore Index
Creating a Clustered Columnstore Table with Primary and Foreign Keys
Demonstration: Creating Columnstore Indexes Using SQL Server Management Studio</a:t>
            </a:r>
            <a:endParaRPr lang="en-GB" dirty="0"/>
          </a:p>
        </p:txBody>
      </p:sp>
    </p:spTree>
    <p:custDataLst>
      <p:tags r:id="rId1"/>
    </p:custDataLst>
    <p:extLst>
      <p:ext uri="{BB962C8B-B14F-4D97-AF65-F5344CB8AC3E}">
        <p14:creationId xmlns:p14="http://schemas.microsoft.com/office/powerpoint/2010/main" val="17227228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127</TotalTime>
  <Words>2007</Words>
  <Application>Microsoft Office PowerPoint</Application>
  <PresentationFormat>On-screen Show (4:3)</PresentationFormat>
  <Paragraphs>252</Paragraphs>
  <Slides>22</Slides>
  <Notes>22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Times New Roman</vt:lpstr>
      <vt:lpstr>Segoe UI</vt:lpstr>
      <vt:lpstr>Arial</vt:lpstr>
      <vt:lpstr>Consolas</vt:lpstr>
      <vt:lpstr>Calibri</vt:lpstr>
      <vt:lpstr>Wingdings</vt:lpstr>
      <vt:lpstr>Verdana</vt:lpstr>
      <vt:lpstr>NG_MOC_Core_ModuleNew2</vt:lpstr>
      <vt:lpstr>Module 4</vt:lpstr>
      <vt:lpstr>Module Overview</vt:lpstr>
      <vt:lpstr>Lesson 1: Introduction to Columnstore Indexes</vt:lpstr>
      <vt:lpstr>What Are Columnstore Indexes?</vt:lpstr>
      <vt:lpstr>Nonclustered Columnstore Indexes</vt:lpstr>
      <vt:lpstr>Clustered Columnstore Indexes</vt:lpstr>
      <vt:lpstr>Demonstration: The Benefits of Using Columnstore Indexes</vt:lpstr>
      <vt:lpstr>PowerPoint Presentation</vt:lpstr>
      <vt:lpstr>Lesson 2: Creating Columnstore Indexes</vt:lpstr>
      <vt:lpstr>Creating a Nonclustered Columnstore Index</vt:lpstr>
      <vt:lpstr>Creating a Clustered Columnstore Index</vt:lpstr>
      <vt:lpstr>Creating a Clustered Columnstore Table with Primary and Foreign Keys</vt:lpstr>
      <vt:lpstr>Demonstration: Creating Columnstore Indexes Using SQL Server Management Studio</vt:lpstr>
      <vt:lpstr>PowerPoint Presentation</vt:lpstr>
      <vt:lpstr>Lesson 3: Working with Columnstore Indexes</vt:lpstr>
      <vt:lpstr>Managing Columnstore Indexes</vt:lpstr>
      <vt:lpstr>Index Fragmentation</vt:lpstr>
      <vt:lpstr>Columnstore Indexes and Memory Optimized Tables</vt:lpstr>
      <vt:lpstr>Lab: Using Columnstore Indexes</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Richard Strange</dc:creator>
  <cp:lastModifiedBy>Richard Strange</cp:lastModifiedBy>
  <cp:revision>3</cp:revision>
  <dcterms:created xsi:type="dcterms:W3CDTF">2017-12-13T11:19:56Z</dcterms:created>
  <dcterms:modified xsi:type="dcterms:W3CDTF">2017-12-13T14:04:21Z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9E73DFBE-FC2B-40C9-AF08-C993A894AACA</vt:lpwstr>
  </property>
  <property fmtid="{D5CDD505-2E9C-101B-9397-08002B2CF9AE}" pid="3" name="ArticulatePath">
    <vt:lpwstr>20767C_04</vt:lpwstr>
  </property>
</Properties>
</file>