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97" r:id="rId16"/>
    <p:sldId id="298"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99" r:id="rId32"/>
    <p:sldId id="300" r:id="rId33"/>
    <p:sldId id="301"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x="9144000" cy="6858000" type="screen4x3"/>
  <p:notesSz cx="6858000" cy="9144000"/>
  <p:embeddedFontLst>
    <p:embeddedFont>
      <p:font typeface="Segoe UI" panose="020B0502040204020203" pitchFamily="34" charset="0"/>
      <p:regular r:id="rId49"/>
      <p:bold r:id="rId50"/>
      <p:italic r:id="rId51"/>
      <p:boldItalic r:id="rId52"/>
    </p:embeddedFont>
    <p:embeddedFont>
      <p:font typeface="Lucida Sans Unicode" panose="020B0602030504020204" pitchFamily="34" charset="0"/>
      <p:regular r:id="rId53"/>
    </p:embeddedFont>
    <p:embeddedFont>
      <p:font typeface="Consolas" panose="020B0609020204030204" pitchFamily="49" charset="0"/>
      <p:regular r:id="rId54"/>
      <p:bold r:id="rId55"/>
      <p:italic r:id="rId56"/>
      <p:boldItalic r:id="rId57"/>
    </p:embeddedFont>
    <p:embeddedFont>
      <p:font typeface="Calibri" panose="020F0502020204030204" pitchFamily="34" charset="0"/>
      <p:regular r:id="rId58"/>
      <p:bold r:id="rId59"/>
      <p:italic r:id="rId60"/>
      <p:boldItalic r:id="rId61"/>
    </p:embeddedFont>
    <p:embeddedFont>
      <p:font typeface="Verdana" panose="020B0604030504040204" pitchFamily="34" charset="0"/>
      <p:regular r:id="rId62"/>
      <p:bold r:id="rId63"/>
      <p:italic r:id="rId64"/>
      <p:boldItalic r:id="rId65"/>
    </p:embeddedFont>
  </p:embeddedFontLst>
  <p:custDataLst>
    <p:tags r:id="rId6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font" Target="fonts/font1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66"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61"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font" Target="fonts/font8.fntdata"/><Relationship Id="rId64" Type="http://schemas.openxmlformats.org/officeDocument/2006/relationships/font" Target="fonts/font1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font" Target="fonts/font14.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17D0EC-210C-48CA-A3E4-5C512C36D934}" type="datetimeFigureOut">
              <a:rPr lang="en-GB" smtClean="0"/>
              <a:t>13/12/2017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BDD51-6BD0-43C0-BE74-99672E4F6F81}" type="slidenum">
              <a:rPr lang="en-GB" smtClean="0"/>
              <a:t>‹#›</a:t>
            </a:fld>
            <a:endParaRPr lang="en-GB" dirty="0"/>
          </a:p>
        </p:txBody>
      </p:sp>
    </p:spTree>
    <p:extLst>
      <p:ext uri="{BB962C8B-B14F-4D97-AF65-F5344CB8AC3E}">
        <p14:creationId xmlns:p14="http://schemas.microsoft.com/office/powerpoint/2010/main" val="3560856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go.microsoft.com/fwlink/?LinkId=512034"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20767C-MIA-CLI</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There are demonstrations and labs in this course that require access to Microsoft® Azure®. Therefore, you need to allow sufficient time for the setup and configuration of a pass that gives access to Microsoft Azure for you and your students.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Details of how to acquire Microsoft Azure passes for your class are available here: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Access to Microsoft Learning Azure Passes for Students of Authorized Microsoft Learning Partners</a:t>
            </a:r>
          </a:p>
          <a:p>
            <a:pPr>
              <a:lnSpc>
                <a:spcPct val="107000"/>
              </a:lnSpc>
              <a:spcAft>
                <a:spcPts val="800"/>
              </a:spcAft>
            </a:pPr>
            <a:r>
              <a:rPr lang="en-GB" sz="1000" u="sng" dirty="0">
                <a:latin typeface="Arial" panose="020B0604020202020204" pitchFamily="34" charset="0"/>
                <a:ea typeface="Calibri" panose="020F0502020204030204" pitchFamily="34" charset="0"/>
                <a:cs typeface="Segoe UI" panose="020B0502040204020203" pitchFamily="34" charset="0"/>
                <a:hlinkClick r:id="rId3"/>
              </a:rPr>
              <a:t>http://go.microsoft.com/fwlink/?LinkId=512034</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5BDD51-6BD0-43C0-BE74-99672E4F6F81}"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3357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299440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02074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further information on how to manually specify a rule and add other IP addresses can be found at the forward link referenced in the manual.</a:t>
            </a:r>
          </a:p>
        </p:txBody>
      </p:sp>
      <p:sp>
        <p:nvSpPr>
          <p:cNvPr id="4" name="Slide Number Placeholder 3"/>
          <p:cNvSpPr>
            <a:spLocks noGrp="1"/>
          </p:cNvSpPr>
          <p:nvPr>
            <p:ph type="sldNum" sz="quarter" idx="10"/>
          </p:nvPr>
        </p:nvSpPr>
        <p:spPr/>
        <p:txBody>
          <a:bodyPr/>
          <a:lstStyle/>
          <a:p>
            <a:fld id="{125BDD51-6BD0-43C0-BE74-99672E4F6F81}"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7426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5764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Start the </a:t>
            </a:r>
            <a:r>
              <a:rPr lang="en-GB" sz="1000" b="1" dirty="0">
                <a:latin typeface="Arial" panose="020B0604020202020204" pitchFamily="34" charset="0"/>
                <a:ea typeface="Calibri" panose="020F0502020204030204" pitchFamily="34" charset="0"/>
                <a:cs typeface="Times New Roman" panose="02020603050405020304" pitchFamily="18" charset="0"/>
              </a:rPr>
              <a:t>MT17B-WS2016-NAT</a:t>
            </a:r>
            <a:r>
              <a:rPr lang="en-GB" sz="1000" dirty="0">
                <a:latin typeface="Arial" panose="020B0604020202020204" pitchFamily="34" charset="0"/>
                <a:ea typeface="Calibri" panose="020F0502020204030204" pitchFamily="34" charset="0"/>
                <a:cs typeface="Times New Roman" panose="02020603050405020304" pitchFamily="18" charset="0"/>
              </a:rPr>
              <a:t>,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an Azure SQL Data Warehouse Database and Server</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MT17B-WS2016-NAT</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 </a:t>
            </a:r>
            <a:r>
              <a:rPr lang="en-US" sz="1000" dirty="0">
                <a:latin typeface="Arial" panose="020B0604020202020204" pitchFamily="34" charset="0"/>
                <a:ea typeface="Times New Roman" panose="02020603050405020304" pitchFamily="18" charset="0"/>
                <a:cs typeface="Times New Roman" panose="02020603050405020304" pitchFamily="18" charset="0"/>
              </a:rPr>
              <a:t>virtual machines are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D:\Demofiles\Mod05</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Run as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when prompted to confirm that you want to run the command file, and then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Open </a:t>
            </a:r>
            <a:r>
              <a:rPr lang="en-US" sz="1000" dirty="0">
                <a:latin typeface="Arial" panose="020B0604020202020204" pitchFamily="34" charset="0"/>
                <a:ea typeface="Times New Roman" panose="02020603050405020304" pitchFamily="18" charset="0"/>
                <a:cs typeface="Times New Roman" panose="02020603050405020304" pitchFamily="18" charset="0"/>
              </a:rPr>
              <a:t>Microsoft Internet Explorer®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go to </a:t>
            </a:r>
            <a:r>
              <a:rPr lang="en-US" sz="1000" b="1" dirty="0">
                <a:latin typeface="Arial" panose="020B0604020202020204" pitchFamily="34" charset="0"/>
                <a:ea typeface="Times New Roman" panose="02020603050405020304" pitchFamily="18" charset="0"/>
                <a:cs typeface="Times New Roman" panose="02020603050405020304" pitchFamily="18" charset="0"/>
              </a:rPr>
              <a:t>https://portal.azure.com/</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Sign in to the Azure portal with your Azure pass or Microsoft account credentials.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a:t>
            </a:r>
            <a:r>
              <a:rPr lang="en-US" sz="1000" b="1" dirty="0">
                <a:latin typeface="Arial" panose="020B0604020202020204" pitchFamily="34" charset="0"/>
                <a:ea typeface="Times New Roman" panose="02020603050405020304" pitchFamily="18" charset="0"/>
                <a:cs typeface="Times New Roman" panose="02020603050405020304" pitchFamily="18" charset="0"/>
              </a:rPr>
              <a:t> 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SQL Data Warehouse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SQL Data Warehouse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Resource group</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new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dirty="0">
                <a:latin typeface="Arial" panose="020B0604020202020204" pitchFamily="34" charset="0"/>
                <a:ea typeface="Times New Roman" panose="02020603050405020304" pitchFamily="18" charset="0"/>
                <a:cs typeface="Times New Roman" panose="02020603050405020304" pitchFamily="18" charset="0"/>
              </a:rPr>
              <a:t>name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BikeSalesRG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Configure required settings, </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new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New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followed by your initials, followed by today’s date. For example, if your initials are CN and the date is 15 March 2018,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20767ccn15mar18</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 server name must be unique; if the name is unique and valid, a green tick appears.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Server admin 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BikeSalesadmin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Confirm 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boxes, type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Location</a:t>
            </a:r>
            <a:r>
              <a:rPr lang="en-US" sz="1000" dirty="0">
                <a:latin typeface="Arial" panose="020B0604020202020204" pitchFamily="34" charset="0"/>
                <a:ea typeface="Times New Roman" panose="02020603050405020304" pitchFamily="18" charset="0"/>
                <a:cs typeface="Times New Roman" panose="02020603050405020304" pitchFamily="18" charset="0"/>
              </a:rPr>
              <a:t>, select a region nearest your current geographical location,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5BDD51-6BD0-43C0-BE74-99672E4F6F81}"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1376876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Data Warehouse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 Tier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Move the slider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DW200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Apply</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Data Warehouse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source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has the value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Blank database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It will take some time for the new server and database to be created. The Azure portal will notify you when this step is finished.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Change the Performance Settings</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Resource groups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BikeSalesRG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BikeSalesRG</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Scale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blade, drag the slider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DW100</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performance level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Yes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Close the Scale blade.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Configure the Azure Firewall </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Azure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All resources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&lt;Server Name&gt;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(where &lt;Server Name&gt; is the name of the SQL server you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&lt;Server Name&gt;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blade,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Settings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Firewall / Virtual Networks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firewall settings blade,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client IP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the firewall changes are complete,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Leave Internet Explorer open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5BDD51-6BD0-43C0-BE74-99672E4F6F81}" type="slidenum">
              <a:rPr lang="en-GB" smtClean="0"/>
              <a:t>15</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131946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Connect to the Azure Server with SQL Server Management Studio</a:t>
            </a:r>
          </a:p>
          <a:p>
            <a:pPr marL="342900" lvl="0" indent="-342900">
              <a:lnSpc>
                <a:spcPct val="115000"/>
              </a:lnSpc>
              <a:spcAft>
                <a:spcPts val="995"/>
              </a:spcAft>
              <a:buFont typeface="+mj-lt"/>
              <a:buAutoNum type="arabicPeriod"/>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engine instance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using </a:t>
            </a:r>
            <a:r>
              <a:rPr lang="en-US" sz="1000" dirty="0" smtClean="0">
                <a:solidFill>
                  <a:srgbClr val="000000"/>
                </a:solidFill>
                <a:latin typeface="Arial" panose="020B0604020202020204" pitchFamily="34" charset="0"/>
                <a:ea typeface="Times New Roman" panose="02020603050405020304" pitchFamily="18" charset="0"/>
                <a:cs typeface="Times New Roman" panose="02020603050405020304" pitchFamily="18" charset="0"/>
              </a:rPr>
              <a:t>Windows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Object Explorer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to Server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dialog box, enter the following values,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&lt;Server Name&gt;.database.windows.net (where &lt;Server Name&gt; is the name of the server you created)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SQL Server Authentication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Login</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BikeSalesadmin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Object Explorer</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under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&lt;Server Name&gt;.database.windows.net</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database is listed.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Leave SQL Server Management Studio open.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Which of the following statements about a logical server is correct?</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You must create a new logical server each time you create a new database.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 logical server is not a physical server.</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You are charged for each logical server you create.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more databases that a logical server hosts, the more the performance of the logical server will decrease.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You can change the DWU performance of the logical server.</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A logical server is not a physical server.</a:t>
            </a:r>
            <a:endParaRPr lang="en-GB" dirty="0"/>
          </a:p>
        </p:txBody>
      </p:sp>
      <p:sp>
        <p:nvSpPr>
          <p:cNvPr id="4" name="Slide Number Placeholder 3"/>
          <p:cNvSpPr>
            <a:spLocks noGrp="1"/>
          </p:cNvSpPr>
          <p:nvPr>
            <p:ph type="sldNum" sz="quarter" idx="10"/>
          </p:nvPr>
        </p:nvSpPr>
        <p:spPr/>
        <p:txBody>
          <a:bodyPr/>
          <a:lstStyle/>
          <a:p>
            <a:fld id="{125BDD51-6BD0-43C0-BE74-99672E4F6F81}" type="slidenum">
              <a:rPr lang="en-GB" smtClean="0"/>
              <a:t>16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5837599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1757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151728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9566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60808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1941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4177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669385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that, if the legacy databases use schemas that you wish to maintain a reference to, you can prefix the name of each new table with a reference to the schema where the legacy table is situated.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gender column in a table would be a suitable hashed column. True or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)True</a:t>
            </a:r>
          </a:p>
        </p:txBody>
      </p:sp>
      <p:sp>
        <p:nvSpPr>
          <p:cNvPr id="4" name="Slide Number Placeholder 3"/>
          <p:cNvSpPr>
            <a:spLocks noGrp="1"/>
          </p:cNvSpPr>
          <p:nvPr>
            <p:ph type="sldNum" sz="quarter" idx="10"/>
          </p:nvPr>
        </p:nvSpPr>
        <p:spPr/>
        <p:txBody>
          <a:bodyPr/>
          <a:lstStyle/>
          <a:p>
            <a:fld id="{125BDD51-6BD0-43C0-BE74-99672E4F6F81}"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5420922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016360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6501850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94851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10550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the forward link in the manual for a more detailed list of features that are not supported.</a:t>
            </a:r>
          </a:p>
        </p:txBody>
      </p:sp>
      <p:sp>
        <p:nvSpPr>
          <p:cNvPr id="4" name="Slide Number Placeholder 3"/>
          <p:cNvSpPr>
            <a:spLocks noGrp="1"/>
          </p:cNvSpPr>
          <p:nvPr>
            <p:ph type="sldNum" sz="quarter" idx="10"/>
          </p:nvPr>
        </p:nvSpPr>
        <p:spPr/>
        <p:txBody>
          <a:bodyPr/>
          <a:lstStyle/>
          <a:p>
            <a:fld id="{125BDD51-6BD0-43C0-BE74-99672E4F6F81}"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518704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the forward link in the manual for the list of Transact-SQL not supported.</a:t>
            </a:r>
          </a:p>
        </p:txBody>
      </p:sp>
      <p:sp>
        <p:nvSpPr>
          <p:cNvPr id="4" name="Slide Number Placeholder 3"/>
          <p:cNvSpPr>
            <a:spLocks noGrp="1"/>
          </p:cNvSpPr>
          <p:nvPr>
            <p:ph type="sldNum" sz="quarter" idx="10"/>
          </p:nvPr>
        </p:nvSpPr>
        <p:spPr/>
        <p:txBody>
          <a:bodyPr/>
          <a:lstStyle/>
          <a:p>
            <a:fld id="{125BDD51-6BD0-43C0-BE74-99672E4F6F81}"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92803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78458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Install the Data Warehouse Migration Utility</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D:\Demofiles\Mod05\Installdwmigrationutility</a:t>
            </a:r>
            <a:r>
              <a:rPr lang="en-US" sz="1000" dirty="0">
                <a:latin typeface="Arial" panose="020B0604020202020204" pitchFamily="34" charset="0"/>
                <a:ea typeface="Times New Roman" panose="02020603050405020304" pitchFamily="18" charset="0"/>
                <a:cs typeface="Times New Roman" panose="02020603050405020304" pitchFamily="18" charset="0"/>
              </a:rPr>
              <a:t> folder,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WarehouseMigrationUtility.msi</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Installation Folder </a:t>
            </a:r>
            <a:r>
              <a:rPr lang="en-US" sz="1000" dirty="0">
                <a:latin typeface="Arial" panose="020B0604020202020204" pitchFamily="34" charset="0"/>
                <a:ea typeface="Times New Roman" panose="02020603050405020304" pitchFamily="18" charset="0"/>
                <a:cs typeface="Times New Roman" panose="02020603050405020304" pitchFamily="18" charset="0"/>
              </a:rPr>
              <a:t>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License Agreement</a:t>
            </a:r>
            <a:r>
              <a:rPr lang="en-US" sz="1000" dirty="0">
                <a:latin typeface="Arial" panose="020B0604020202020204" pitchFamily="34" charset="0"/>
                <a:ea typeface="Times New Roman" panose="02020603050405020304" pitchFamily="18" charset="0"/>
                <a:cs typeface="Times New Roman" panose="02020603050405020304" pitchFamily="18" charset="0"/>
              </a:rPr>
              <a:t> page, review the License Agreement,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 Agree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Next</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Installation Complete</a:t>
            </a:r>
            <a:r>
              <a:rPr lang="en-US" sz="1000" dirty="0">
                <a:latin typeface="Arial" panose="020B0604020202020204" pitchFamily="34" charset="0"/>
                <a:ea typeface="Times New Roman" panose="02020603050405020304" pitchFamily="18" charset="0"/>
                <a:cs typeface="Times New Roman" panose="02020603050405020304" pitchFamily="18" charset="0"/>
              </a:rPr>
              <a:t> page,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Close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Minimize all open applications and note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latin typeface="Arial" panose="020B0604020202020204" pitchFamily="34" charset="0"/>
                <a:ea typeface="Times New Roman" panose="02020603050405020304" pitchFamily="18" charset="0"/>
                <a:cs typeface="Times New Roman" panose="02020603050405020304" pitchFamily="18" charset="0"/>
              </a:rPr>
              <a:t> icon on the desktop.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Check Compatibility of the Legacy Database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Studio, in Object Explorer, under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each of the following tables,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review the data they contain: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b="1" dirty="0">
                <a:latin typeface="Arial" panose="020B0604020202020204" pitchFamily="34" charset="0"/>
                <a:ea typeface="Times New Roman" panose="02020603050405020304" pitchFamily="18" charset="0"/>
                <a:cs typeface="Times New Roman" panose="02020603050405020304" pitchFamily="18" charset="0"/>
              </a:rPr>
              <a:t>dbo.DimCustomers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b="1" dirty="0">
                <a:latin typeface="Arial" panose="020B0604020202020204" pitchFamily="34" charset="0"/>
                <a:ea typeface="Times New Roman" panose="02020603050405020304" pitchFamily="18" charset="0"/>
                <a:cs typeface="Times New Roman" panose="02020603050405020304" pitchFamily="18" charset="0"/>
              </a:rPr>
              <a:t>dbo.DimProducts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b="1" dirty="0">
                <a:latin typeface="Arial" panose="020B0604020202020204" pitchFamily="34" charset="0"/>
                <a:ea typeface="Times New Roman" panose="02020603050405020304" pitchFamily="18" charset="0"/>
                <a:cs typeface="Times New Roman" panose="02020603050405020304" pitchFamily="18" charset="0"/>
              </a:rPr>
              <a:t>dbo.DimResellers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b="1" dirty="0">
                <a:latin typeface="Arial" panose="020B0604020202020204" pitchFamily="34" charset="0"/>
                <a:ea typeface="Times New Roman" panose="02020603050405020304" pitchFamily="18" charset="0"/>
                <a:cs typeface="Times New Roman" panose="02020603050405020304" pitchFamily="18" charset="0"/>
              </a:rPr>
              <a:t>dbo.FactInternetSales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mj-lt"/>
              <a:buAutoNum type="alphaLcPeriod"/>
            </a:pPr>
            <a:r>
              <a:rPr lang="en-US" sz="1000" b="1" dirty="0">
                <a:latin typeface="Arial" panose="020B0604020202020204" pitchFamily="34" charset="0"/>
                <a:ea typeface="Times New Roman" panose="02020603050405020304" pitchFamily="18" charset="0"/>
                <a:cs typeface="Times New Roman" panose="02020603050405020304" pitchFamily="18" charset="0"/>
              </a:rPr>
              <a:t>dbo.FactResellerSales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5BDD51-6BD0-43C0-BE74-99672E4F6F81}"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0797047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Minimize all windows, and then, on the desktop,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note the following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SQL Server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mj-lt"/>
              <a:buAutoNum type="alphaLcPeriod"/>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Azure SQL Data Warehouse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 MIGRATION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List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 Compatibility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save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 – DatabaseCompatibilityReport.xlsx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Saved Successfully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20767C-MIA-CLI</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 and log in as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Student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File Explorer, in the address bar,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\\MIA-SQL\D$\Demofiles\Mod05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press Enter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 – DatabaseCompatibilityReport.xlsx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and review the data in the Excel spreadsheet, and then close Excel without saving changes.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5"/>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Switch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virtual machine.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Migrate the Schema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 MIGRATION 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 List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Selected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Table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check box. Note that the check boxes for all tables in the database are now selected,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Schema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Schema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note the script that has been generated for each table, and then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Script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p:txBody>
          <a:bodyPr/>
          <a:lstStyle/>
          <a:p>
            <a:fld id="{125BDD51-6BD0-43C0-BE74-99672E4F6F81}" type="slidenum">
              <a:rPr lang="en-GB" smtClean="0"/>
              <a:t>31</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380700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 MIGRATION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enter the following values,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wait for the script to run: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BikeSalesDW</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&lt;Server Name&gt;.database.windows.net (where &lt;Server Name&gt; is the name of the server you created previously)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Authentication</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Standard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 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BikeSalesAdmin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1">
              <a:lnSpc>
                <a:spcPct val="115000"/>
              </a:lnSpc>
              <a:spcAft>
                <a:spcPts val="995"/>
              </a:spcAft>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Password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Pa55w.rd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Script Applied Successfully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Migrate the Data</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Schema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Migrate 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Migration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 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 MIGRATION 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Package(s) Generated Successfully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File Explorer navigate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D:\Demofiles\Mod05</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run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BikeSalesDW_Export.bat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as Administrator.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BikeSalesDW_Import.bat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script, and wait for the script to complete.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WAREHOUSE MIGRATION UTILITY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window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125BDD51-6BD0-43C0-BE74-99672E4F6F81}" type="slidenum">
              <a:rPr lang="en-GB" smtClean="0"/>
              <a:t>32</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749090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Check the Data Has Been Migrated Successfully</a:t>
            </a:r>
          </a:p>
          <a:p>
            <a:pPr marL="342900" lvl="0" indent="-342900">
              <a:lnSpc>
                <a:spcPct val="115000"/>
              </a:lnSpc>
              <a:spcAft>
                <a:spcPts val="995"/>
              </a:spcAft>
              <a:buFont typeface="+mj-lt"/>
              <a:buAutoNum type="arabicPeriod"/>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 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Object Explorer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under &lt;</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Server Name&gt;.database.windows.net,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right-click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BikeSalesDW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 Query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Microsoft SQL Server Management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message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query pane, type the following SQL: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DimCustomers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DimProducts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DimResellers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FactInternetSales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539750" marR="73025" lvl="0">
              <a:lnSpc>
                <a:spcPct val="115000"/>
              </a:lnSpc>
              <a:spcBef>
                <a:spcPts val="600"/>
              </a:spcBef>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 FROM FactResellerSales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check the data has been migrated to each of the five tables, highlight the first line,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review the data, and then repeat the process for the four other lines.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without saving any changes. Close any other windows that are open.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If you are migrating a schema using the Data Warehouse Migration Utility, and some of the data in the schema has features that are incompatible with Azure SQL Data Warehouse, the migration will continue.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)True</a:t>
            </a:r>
          </a:p>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)False</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(√)True</a:t>
            </a:r>
            <a:endParaRPr lang="en-GB" dirty="0"/>
          </a:p>
        </p:txBody>
      </p:sp>
      <p:sp>
        <p:nvSpPr>
          <p:cNvPr id="4" name="Slide Number Placeholder 3"/>
          <p:cNvSpPr>
            <a:spLocks noGrp="1"/>
          </p:cNvSpPr>
          <p:nvPr>
            <p:ph type="sldNum" sz="quarter" idx="10"/>
          </p:nvPr>
        </p:nvSpPr>
        <p:spPr/>
        <p:txBody>
          <a:bodyPr/>
          <a:lstStyle/>
          <a:p>
            <a:fld id="{125BDD51-6BD0-43C0-BE74-99672E4F6F81}" type="slidenum">
              <a:rPr lang="en-GB" smtClean="0"/>
              <a:t>33</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6316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88903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3656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instructions in this section refer to creating and configuring a V1 Data Factory. At the time of writing, V2 was only in preview and was subject to change.</a:t>
            </a:r>
          </a:p>
        </p:txBody>
      </p:sp>
      <p:sp>
        <p:nvSpPr>
          <p:cNvPr id="4" name="Slide Number Placeholder 3"/>
          <p:cNvSpPr>
            <a:spLocks noGrp="1"/>
          </p:cNvSpPr>
          <p:nvPr>
            <p:ph type="sldNum" sz="quarter" idx="10"/>
          </p:nvPr>
        </p:nvSpPr>
        <p:spPr/>
        <p:txBody>
          <a:bodyPr/>
          <a:lstStyle/>
          <a:p>
            <a:fld id="{125BDD51-6BD0-43C0-BE74-99672E4F6F81}"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96383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6323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45654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335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388338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9330108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lesson, the pipeline activity that copies data from the on-premises database to the Azure SQL Data Warehouse database does not contain any connection strings for the databases. Why is it not necessary to specify the connection strings?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activity receives the connection strings indirectly by referring to the source and destination datasets. Each dataset references a linked server, which contains a connection string.</a:t>
            </a:r>
          </a:p>
        </p:txBody>
      </p:sp>
      <p:sp>
        <p:nvSpPr>
          <p:cNvPr id="4" name="Slide Number Placeholder 3"/>
          <p:cNvSpPr>
            <a:spLocks noGrp="1"/>
          </p:cNvSpPr>
          <p:nvPr>
            <p:ph type="sldNum" sz="quarter" idx="10"/>
          </p:nvPr>
        </p:nvSpPr>
        <p:spPr/>
        <p:txBody>
          <a:bodyPr/>
          <a:lstStyle/>
          <a:p>
            <a:fld id="{125BDD51-6BD0-43C0-BE74-99672E4F6F81}"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23196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Create an Azure SQL Data Warehouse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 that you can migrate your </a:t>
            </a:r>
            <a:r>
              <a:rPr lang="en-GB" sz="1000" b="1" dirty="0">
                <a:latin typeface="Arial" panose="020B0604020202020204" pitchFamily="34" charset="0"/>
                <a:ea typeface="Calibri" panose="020F0502020204030204" pitchFamily="34" charset="0"/>
                <a:cs typeface="Times New Roman" panose="02020603050405020304" pitchFamily="18" charset="0"/>
              </a:rPr>
              <a:t>FoodOrdersDW</a:t>
            </a:r>
            <a:r>
              <a:rPr lang="en-GB" sz="1000" dirty="0">
                <a:latin typeface="Arial" panose="020B0604020202020204" pitchFamily="34" charset="0"/>
                <a:ea typeface="Calibri" panose="020F0502020204030204" pitchFamily="34" charset="0"/>
                <a:cs typeface="Times New Roman" panose="02020603050405020304" pitchFamily="18" charset="0"/>
              </a:rPr>
              <a:t> database to Azure SQL Data Warehouse, you must first create a new Azure SQL Data Warehouse database using the Azure portal. As part of the process, you must also create a logical server for the database and configure the firewall settings so that you can connect to the server using SSMS on your computer. You will decide the name of the logical server, which must be globally unique.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If students try to create their new database in task 2 on an existing server, they will be unable to specify a new resource group as described in the steps. In this scenario, advise students to create a new server rather than using an existing one. To make the server name unique, type the same server name as used previously, followed by </a:t>
            </a:r>
            <a:r>
              <a:rPr lang="en-GB" sz="1000" b="1" dirty="0">
                <a:latin typeface="Arial" panose="020B0604020202020204" pitchFamily="34" charset="0"/>
                <a:ea typeface="Calibri" panose="020F0502020204030204" pitchFamily="34" charset="0"/>
                <a:cs typeface="Times New Roman" panose="02020603050405020304" pitchFamily="18" charset="0"/>
              </a:rPr>
              <a:t>lab</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Migrate to an Azure SQL Data Warehouse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Now that you have implemented the </a:t>
            </a:r>
            <a:r>
              <a:rPr lang="en-GB" sz="1000" b="1" dirty="0">
                <a:latin typeface="Arial" panose="020B0604020202020204" pitchFamily="34" charset="0"/>
                <a:ea typeface="Calibri" panose="020F0502020204030204" pitchFamily="34" charset="0"/>
                <a:cs typeface="Times New Roman" panose="02020603050405020304" pitchFamily="18" charset="0"/>
              </a:rPr>
              <a:t>FoodOrdersDW</a:t>
            </a:r>
            <a:r>
              <a:rPr lang="en-GB" sz="1000" dirty="0">
                <a:latin typeface="Arial" panose="020B0604020202020204" pitchFamily="34" charset="0"/>
                <a:ea typeface="Calibri" panose="020F0502020204030204" pitchFamily="34" charset="0"/>
                <a:cs typeface="Times New Roman" panose="02020603050405020304" pitchFamily="18" charset="0"/>
              </a:rPr>
              <a:t> database on Azure SQL Data Warehouse, you are ready to migrate the data in the </a:t>
            </a:r>
            <a:r>
              <a:rPr lang="en-GB" sz="1000" b="1" dirty="0">
                <a:latin typeface="Arial" panose="020B0604020202020204" pitchFamily="34" charset="0"/>
                <a:ea typeface="Calibri" panose="020F0502020204030204" pitchFamily="34" charset="0"/>
                <a:cs typeface="Times New Roman" panose="02020603050405020304" pitchFamily="18" charset="0"/>
              </a:rPr>
              <a:t>FoodOrdersDW</a:t>
            </a:r>
            <a:r>
              <a:rPr lang="en-GB" sz="1000" dirty="0">
                <a:latin typeface="Arial" panose="020B0604020202020204" pitchFamily="34" charset="0"/>
                <a:ea typeface="Calibri" panose="020F0502020204030204" pitchFamily="34" charset="0"/>
                <a:cs typeface="Times New Roman" panose="02020603050405020304" pitchFamily="18" charset="0"/>
              </a:rPr>
              <a:t> database on the MIA-SQL server to the Azure SQL Data Warehouse database by using the </a:t>
            </a: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Data Warehouse Migration Utility. You must first check the compatibility of the legacy data with Azure SQL Data Warehouse, migrate the schema, and then migrate the data in the tables. </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Copy Data with the Azure Data Factory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legacy data warehouse, the latest data for the call centre orders is currently entered into a table in a separate database called </a:t>
            </a:r>
            <a:r>
              <a:rPr lang="en-GB" sz="1000" b="1" dirty="0">
                <a:latin typeface="Arial" panose="020B0604020202020204" pitchFamily="34" charset="0"/>
                <a:ea typeface="Calibri" panose="020F0502020204030204" pitchFamily="34" charset="0"/>
                <a:cs typeface="Times New Roman" panose="02020603050405020304" pitchFamily="18" charset="0"/>
              </a:rPr>
              <a:t>RecentCallCentreOrders</a:t>
            </a:r>
            <a:r>
              <a:rPr lang="en-GB" sz="1000" dirty="0">
                <a:latin typeface="Arial" panose="020B0604020202020204" pitchFamily="34" charset="0"/>
                <a:ea typeface="Calibri" panose="020F0502020204030204" pitchFamily="34" charset="0"/>
                <a:cs typeface="Times New Roman" panose="02020603050405020304" pitchFamily="18" charset="0"/>
              </a:rPr>
              <a:t>. You are considering a scenario where you have a process that regularly copies the data in this table to a table in the Azure SQL Data Warehouse. As a prototype, you want to schedule a pipeline activity in the Azure Data Factory that will copy the data in the </a:t>
            </a:r>
            <a:r>
              <a:rPr lang="en-GB" sz="1000" b="1" dirty="0">
                <a:latin typeface="Arial" panose="020B0604020202020204" pitchFamily="34" charset="0"/>
                <a:ea typeface="Calibri" panose="020F0502020204030204" pitchFamily="34" charset="0"/>
                <a:cs typeface="Times New Roman" panose="02020603050405020304" pitchFamily="18" charset="0"/>
              </a:rPr>
              <a:t>CallCentreOrders</a:t>
            </a:r>
            <a:r>
              <a:rPr lang="en-GB" sz="1000" dirty="0">
                <a:latin typeface="Arial" panose="020B0604020202020204" pitchFamily="34" charset="0"/>
                <a:ea typeface="Calibri" panose="020F0502020204030204" pitchFamily="34" charset="0"/>
                <a:cs typeface="Times New Roman" panose="02020603050405020304" pitchFamily="18" charset="0"/>
              </a:rPr>
              <a:t> table, in the </a:t>
            </a:r>
            <a:r>
              <a:rPr lang="en-GB" sz="1000" b="1" dirty="0">
                <a:latin typeface="Arial" panose="020B0604020202020204" pitchFamily="34" charset="0"/>
                <a:ea typeface="Calibri" panose="020F0502020204030204" pitchFamily="34" charset="0"/>
                <a:cs typeface="Times New Roman" panose="02020603050405020304" pitchFamily="18" charset="0"/>
              </a:rPr>
              <a:t>RecentCallCentreOrders</a:t>
            </a:r>
            <a:r>
              <a:rPr lang="en-GB" sz="1000" dirty="0">
                <a:latin typeface="Arial" panose="020B0604020202020204" pitchFamily="34" charset="0"/>
                <a:ea typeface="Calibri" panose="020F0502020204030204" pitchFamily="34" charset="0"/>
                <a:cs typeface="Times New Roman" panose="02020603050405020304" pitchFamily="18" charset="0"/>
              </a:rPr>
              <a:t> database on the </a:t>
            </a:r>
            <a:r>
              <a:rPr lang="en-GB" sz="1000" b="1" dirty="0">
                <a:latin typeface="Arial" panose="020B0604020202020204" pitchFamily="34" charset="0"/>
                <a:ea typeface="Calibri" panose="020F0502020204030204" pitchFamily="34" charset="0"/>
                <a:cs typeface="Times New Roman" panose="02020603050405020304" pitchFamily="18" charset="0"/>
              </a:rPr>
              <a:t>MIA-SQL</a:t>
            </a:r>
            <a:r>
              <a:rPr lang="en-GB" sz="1000" dirty="0">
                <a:latin typeface="Arial" panose="020B0604020202020204" pitchFamily="34" charset="0"/>
                <a:ea typeface="Calibri" panose="020F0502020204030204" pitchFamily="34" charset="0"/>
                <a:cs typeface="Times New Roman" panose="02020603050405020304" pitchFamily="18" charset="0"/>
              </a:rPr>
              <a:t> server, to the </a:t>
            </a:r>
            <a:r>
              <a:rPr lang="en-GB" sz="1000" b="1" dirty="0">
                <a:latin typeface="Arial" panose="020B0604020202020204" pitchFamily="34" charset="0"/>
                <a:ea typeface="Calibri" panose="020F0502020204030204" pitchFamily="34" charset="0"/>
                <a:cs typeface="Times New Roman" panose="02020603050405020304" pitchFamily="18" charset="0"/>
              </a:rPr>
              <a:t>FactCallCentreOrders</a:t>
            </a:r>
            <a:r>
              <a:rPr lang="en-GB" sz="1000" dirty="0">
                <a:latin typeface="Arial" panose="020B0604020202020204" pitchFamily="34" charset="0"/>
                <a:ea typeface="Calibri" panose="020F0502020204030204" pitchFamily="34" charset="0"/>
                <a:cs typeface="Times New Roman" panose="02020603050405020304" pitchFamily="18" charset="0"/>
              </a:rPr>
              <a:t> table in the Azure SQL Data Warehouse database.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Instructor Note: The steps in this lab have been automated by Microsoft with a new Copy data action in the Azure portal. If time permits, consider demonstrating this new approach after the students have completed their lab.</a:t>
            </a:r>
          </a:p>
        </p:txBody>
      </p:sp>
      <p:sp>
        <p:nvSpPr>
          <p:cNvPr id="4" name="Slide Number Placeholder 3"/>
          <p:cNvSpPr>
            <a:spLocks noGrp="1"/>
          </p:cNvSpPr>
          <p:nvPr>
            <p:ph type="sldNum" sz="quarter" idx="10"/>
          </p:nvPr>
        </p:nvSpPr>
        <p:spPr/>
        <p:txBody>
          <a:bodyPr/>
          <a:lstStyle/>
          <a:p>
            <a:fld id="{125BDD51-6BD0-43C0-BE74-99672E4F6F81}"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3024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25BDD51-6BD0-43C0-BE74-99672E4F6F81}"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351685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125BDD51-6BD0-43C0-BE74-99672E4F6F81}"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18880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45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512559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How do you add other logins to an Azure SQL Data Warehouse logical server?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After you have created the logical server, you can connect to it using SQL Server Management Studio. You can then add the logins in the same way as you would with a SQL server.</a:t>
            </a:r>
          </a:p>
        </p:txBody>
      </p:sp>
      <p:sp>
        <p:nvSpPr>
          <p:cNvPr id="4" name="Slide Number Placeholder 3"/>
          <p:cNvSpPr>
            <a:spLocks noGrp="1"/>
          </p:cNvSpPr>
          <p:nvPr>
            <p:ph type="sldNum" sz="quarter" idx="10"/>
          </p:nvPr>
        </p:nvSpPr>
        <p:spPr/>
        <p:txBody>
          <a:bodyPr/>
          <a:lstStyle/>
          <a:p>
            <a:fld id="{125BDD51-6BD0-43C0-BE74-99672E4F6F81}" type="slidenum">
              <a:rPr lang="en-GB" smtClean="0"/>
              <a:t>46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94586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9330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65680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the forward link in the manual for more information about setting up an external table in PolyBase.</a:t>
            </a:r>
          </a:p>
        </p:txBody>
      </p:sp>
      <p:sp>
        <p:nvSpPr>
          <p:cNvPr id="4" name="Slide Number Placeholder 3"/>
          <p:cNvSpPr>
            <a:spLocks noGrp="1"/>
          </p:cNvSpPr>
          <p:nvPr>
            <p:ph type="sldNum" sz="quarter" idx="10"/>
          </p:nvPr>
        </p:nvSpPr>
        <p:spPr/>
        <p:txBody>
          <a:bodyPr/>
          <a:lstStyle/>
          <a:p>
            <a:fld id="{125BDD51-6BD0-43C0-BE74-99672E4F6F81}"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9852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are working on a data warehouse that sometimes requires executions with very high workloads, but also goes for long periods of time with a very low workload requirement. If you migrate this data warehouse to Azure SQL Data Warehouse, how can you improve the efficiency of resource allocation?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can set the DWU performance to a high level during the periods when the workload requirements are high, and set the DWU performance to a low level during the periods when the workload requirements are low.</a:t>
            </a:r>
          </a:p>
        </p:txBody>
      </p:sp>
      <p:sp>
        <p:nvSpPr>
          <p:cNvPr id="4" name="Slide Number Placeholder 3"/>
          <p:cNvSpPr>
            <a:spLocks noGrp="1"/>
          </p:cNvSpPr>
          <p:nvPr>
            <p:ph type="sldNum" sz="quarter" idx="10"/>
          </p:nvPr>
        </p:nvSpPr>
        <p:spPr/>
        <p:txBody>
          <a:bodyPr/>
          <a:lstStyle/>
          <a:p>
            <a:fld id="{125BDD51-6BD0-43C0-BE74-99672E4F6F81}"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1200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125BDD51-6BD0-43C0-BE74-99672E4F6F81}"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5: Implementing an Azure SQL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39979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3905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9214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3238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818423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01767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77495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5018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41529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8140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24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712213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418100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096246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6.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6.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6.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2.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2.xml"/><Relationship Id="rId1" Type="http://schemas.openxmlformats.org/officeDocument/2006/relationships/tags" Target="../tags/tag4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5</a:t>
            </a:r>
            <a:endParaRPr lang="en-GB" dirty="0"/>
          </a:p>
        </p:txBody>
      </p:sp>
      <p:sp>
        <p:nvSpPr>
          <p:cNvPr id="3" name="Subtitle 2"/>
          <p:cNvSpPr>
            <a:spLocks noGrp="1"/>
          </p:cNvSpPr>
          <p:nvPr>
            <p:ph type="subTitle" sz="quarter" idx="1"/>
          </p:nvPr>
        </p:nvSpPr>
        <p:spPr/>
        <p:txBody>
          <a:bodyPr/>
          <a:lstStyle/>
          <a:p>
            <a:r>
              <a:rPr lang="en-GB" dirty="0" smtClean="0"/>
              <a:t>Implementing an Azure SQL Data Warehouse
</a:t>
            </a:r>
            <a:endParaRPr lang="en-GB" dirty="0"/>
          </a:p>
        </p:txBody>
      </p:sp>
    </p:spTree>
    <p:custDataLst>
      <p:tags r:id="rId1"/>
    </p:custDataLst>
    <p:extLst>
      <p:ext uri="{BB962C8B-B14F-4D97-AF65-F5344CB8AC3E}">
        <p14:creationId xmlns:p14="http://schemas.microsoft.com/office/powerpoint/2010/main" val="35322216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Logical server</a:t>
            </a:r>
          </a:p>
          <a:p>
            <a:pPr lvl="0"/>
            <a:r>
              <a:rPr lang="en-US" b="0" kern="0" dirty="0">
                <a:solidFill>
                  <a:srgbClr val="000000"/>
                </a:solidFill>
              </a:rPr>
              <a:t>Specify:</a:t>
            </a:r>
          </a:p>
          <a:p>
            <a:pPr lvl="1"/>
            <a:r>
              <a:rPr lang="en-US" b="0" kern="0" dirty="0">
                <a:solidFill>
                  <a:srgbClr val="000000"/>
                </a:solidFill>
              </a:rPr>
              <a:t>Server name that has not been used</a:t>
            </a:r>
          </a:p>
          <a:p>
            <a:pPr lvl="1"/>
            <a:r>
              <a:rPr lang="en-US" b="0" kern="0" dirty="0">
                <a:solidFill>
                  <a:srgbClr val="000000"/>
                </a:solidFill>
              </a:rPr>
              <a:t>Server admin logon</a:t>
            </a:r>
          </a:p>
          <a:p>
            <a:pPr lvl="1"/>
            <a:r>
              <a:rPr lang="en-US" b="0" kern="0" dirty="0">
                <a:solidFill>
                  <a:srgbClr val="000000"/>
                </a:solidFill>
              </a:rPr>
              <a:t>Password</a:t>
            </a:r>
          </a:p>
          <a:p>
            <a:pPr lvl="1"/>
            <a:r>
              <a:rPr lang="en-US" b="0" kern="0" dirty="0">
                <a:solidFill>
                  <a:srgbClr val="000000"/>
                </a:solidFill>
              </a:rPr>
              <a:t>Location nearest to you</a:t>
            </a:r>
          </a:p>
          <a:p>
            <a:pPr lvl="0"/>
            <a:r>
              <a:rPr lang="en-US" b="0" kern="0" dirty="0">
                <a:solidFill>
                  <a:srgbClr val="000000"/>
                </a:solidFill>
              </a:rPr>
              <a:t>Create database in same process</a:t>
            </a:r>
          </a:p>
        </p:txBody>
      </p:sp>
    </p:spTree>
    <p:custDataLst>
      <p:tags r:id="rId1"/>
    </p:custDataLst>
    <p:extLst>
      <p:ext uri="{BB962C8B-B14F-4D97-AF65-F5344CB8AC3E}">
        <p14:creationId xmlns:p14="http://schemas.microsoft.com/office/powerpoint/2010/main" val="3085754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Create database</a:t>
            </a:r>
          </a:p>
          <a:p>
            <a:pPr lvl="1"/>
            <a:r>
              <a:rPr lang="en-US" b="0" kern="0" dirty="0">
                <a:solidFill>
                  <a:srgbClr val="000000"/>
                </a:solidFill>
              </a:rPr>
              <a:t>Name of database</a:t>
            </a:r>
          </a:p>
          <a:p>
            <a:pPr lvl="1"/>
            <a:r>
              <a:rPr lang="en-US" b="0" kern="0" dirty="0">
                <a:solidFill>
                  <a:srgbClr val="000000"/>
                </a:solidFill>
              </a:rPr>
              <a:t>Drag slider to change DWU performance</a:t>
            </a:r>
          </a:p>
          <a:p>
            <a:pPr lvl="1"/>
            <a:r>
              <a:rPr lang="en-US" b="0" kern="0" dirty="0">
                <a:solidFill>
                  <a:srgbClr val="000000"/>
                </a:solidFill>
              </a:rPr>
              <a:t>Create a new server or use existing server</a:t>
            </a:r>
          </a:p>
          <a:p>
            <a:pPr lvl="1"/>
            <a:r>
              <a:rPr lang="en-US" b="0" kern="0" dirty="0">
                <a:solidFill>
                  <a:srgbClr val="000000"/>
                </a:solidFill>
              </a:rPr>
              <a:t>Source</a:t>
            </a:r>
          </a:p>
          <a:p>
            <a:pPr lvl="1"/>
            <a:r>
              <a:rPr lang="en-US" b="0" kern="0" dirty="0">
                <a:solidFill>
                  <a:srgbClr val="000000"/>
                </a:solidFill>
              </a:rPr>
              <a:t>Create a new resource group or use existing resource group</a:t>
            </a:r>
          </a:p>
          <a:p>
            <a:pPr lvl="0"/>
            <a:r>
              <a:rPr lang="en-US" b="0" kern="0" dirty="0">
                <a:solidFill>
                  <a:srgbClr val="000000"/>
                </a:solidFill>
              </a:rPr>
              <a:t>DWU settings</a:t>
            </a:r>
          </a:p>
          <a:p>
            <a:pPr lvl="1"/>
            <a:r>
              <a:rPr lang="en-US" b="0" kern="0" dirty="0">
                <a:solidFill>
                  <a:srgbClr val="000000"/>
                </a:solidFill>
              </a:rPr>
              <a:t>Scale</a:t>
            </a:r>
          </a:p>
          <a:p>
            <a:pPr lvl="1"/>
            <a:r>
              <a:rPr lang="en-US" b="0" kern="0" dirty="0">
                <a:solidFill>
                  <a:srgbClr val="000000"/>
                </a:solidFill>
              </a:rPr>
              <a:t>Pause/start</a:t>
            </a:r>
          </a:p>
          <a:p>
            <a:pPr lvl="1"/>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75564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the Server Firewall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Add client IP address before connecting</a:t>
            </a:r>
          </a:p>
          <a:p>
            <a:pPr lvl="0"/>
            <a:r>
              <a:rPr lang="en-US" b="0" kern="0" dirty="0">
                <a:solidFill>
                  <a:srgbClr val="000000"/>
                </a:solidFill>
              </a:rPr>
              <a:t>Client IP address may change</a:t>
            </a:r>
          </a:p>
          <a:p>
            <a:pPr lvl="0"/>
            <a:r>
              <a:rPr lang="en-US" b="0" kern="0" dirty="0">
                <a:solidFill>
                  <a:srgbClr val="000000"/>
                </a:solidFill>
              </a:rPr>
              <a:t>Specify rule:</a:t>
            </a:r>
          </a:p>
          <a:p>
            <a:pPr lvl="1"/>
            <a:r>
              <a:rPr lang="en-US" b="0" kern="0" dirty="0">
                <a:solidFill>
                  <a:srgbClr val="000000"/>
                </a:solidFill>
              </a:rPr>
              <a:t>Range of IP addresses to allow for change</a:t>
            </a:r>
          </a:p>
          <a:p>
            <a:pPr lvl="1"/>
            <a:r>
              <a:rPr lang="en-US" b="0" kern="0" dirty="0">
                <a:solidFill>
                  <a:srgbClr val="000000"/>
                </a:solidFill>
              </a:rPr>
              <a:t>IP addresses for other client computers</a:t>
            </a:r>
          </a:p>
          <a:p>
            <a:pPr lvl="0"/>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91935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49f14be4-6435-4c26-9540-9bf92a9c75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Connecting to Azure Database Using SQL Server Management Studio</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Fully qualified server name</a:t>
            </a:r>
          </a:p>
          <a:p>
            <a:pPr lvl="0"/>
            <a:r>
              <a:rPr lang="en-US" b="0" kern="0" dirty="0">
                <a:solidFill>
                  <a:srgbClr val="000000"/>
                </a:solidFill>
              </a:rPr>
              <a:t>Connect to server using SSMS</a:t>
            </a:r>
          </a:p>
          <a:p>
            <a:pPr lvl="0"/>
            <a:r>
              <a:rPr lang="en-US" b="0" kern="0" dirty="0">
                <a:solidFill>
                  <a:srgbClr val="000000"/>
                </a:solidFill>
              </a:rPr>
              <a:t>USE statement not supported</a:t>
            </a:r>
          </a:p>
          <a:p>
            <a:pPr lvl="0"/>
            <a:r>
              <a:rPr lang="en-US" b="0" kern="0" dirty="0">
                <a:solidFill>
                  <a:srgbClr val="000000"/>
                </a:solidFill>
              </a:rPr>
              <a:t>Right-click database, New Query</a:t>
            </a:r>
          </a:p>
          <a:p>
            <a:pPr lvl="0"/>
            <a:r>
              <a:rPr lang="en-US" b="0" kern="0" dirty="0">
                <a:solidFill>
                  <a:srgbClr val="000000"/>
                </a:solidFill>
              </a:rPr>
              <a:t>Most Transact-SQL supported in Azure SQL Data Warehouse databases</a:t>
            </a:r>
          </a:p>
        </p:txBody>
      </p:sp>
    </p:spTree>
    <p:custDataLst>
      <p:tags r:id="rId1"/>
    </p:custDataLst>
    <p:extLst>
      <p:ext uri="{BB962C8B-B14F-4D97-AF65-F5344CB8AC3E}">
        <p14:creationId xmlns:p14="http://schemas.microsoft.com/office/powerpoint/2010/main" val="80405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94b08707-49af-4d9c-b168-5d9205ba992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and Configuring an Azure SQL Data Warehouse Database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an Azure SQL Data Warehouse Database and server</a:t>
            </a:r>
          </a:p>
          <a:p>
            <a:pPr lvl="0"/>
            <a:r>
              <a:rPr lang="en-GB" b="0" kern="0" dirty="0">
                <a:solidFill>
                  <a:srgbClr val="000000"/>
                </a:solidFill>
              </a:rPr>
              <a:t>Change the performance settings</a:t>
            </a:r>
          </a:p>
          <a:p>
            <a:pPr lvl="0"/>
            <a:r>
              <a:rPr lang="en-GB" b="0" kern="0" dirty="0">
                <a:solidFill>
                  <a:srgbClr val="000000"/>
                </a:solidFill>
              </a:rPr>
              <a:t>Configure the Azure firewall</a:t>
            </a:r>
          </a:p>
          <a:p>
            <a:pPr lvl="0"/>
            <a:r>
              <a:rPr lang="en-GB" b="0" kern="0" dirty="0">
                <a:solidFill>
                  <a:srgbClr val="000000"/>
                </a:solidFill>
              </a:rPr>
              <a:t>Connect to the Azure server with SQL Server Management Studio</a:t>
            </a:r>
          </a:p>
          <a:p>
            <a:pPr lvl="0"/>
            <a:endParaRPr lang="en-GB"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796776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106131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10124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Developing an Azure SQL Data Warehouse</a:t>
            </a:r>
            <a:endParaRPr lang="en-GB" dirty="0"/>
          </a:p>
        </p:txBody>
      </p:sp>
      <p:sp>
        <p:nvSpPr>
          <p:cNvPr id="3" name="Text Placeholder 2"/>
          <p:cNvSpPr>
            <a:spLocks noGrp="1"/>
          </p:cNvSpPr>
          <p:nvPr>
            <p:ph type="body" idx="1"/>
          </p:nvPr>
        </p:nvSpPr>
        <p:spPr/>
        <p:txBody>
          <a:bodyPr/>
          <a:lstStyle/>
          <a:p>
            <a:r>
              <a:rPr lang="en-GB" dirty="0" smtClean="0"/>
              <a:t>Concurrency and Memory Allocation
Data Distribution
CREATE TABLE AS SELECT
GROUP BY Limitations
Temporary Tables
User Defined Schemas</a:t>
            </a:r>
            <a:endParaRPr lang="en-GB" dirty="0"/>
          </a:p>
        </p:txBody>
      </p:sp>
    </p:spTree>
    <p:custDataLst>
      <p:tags r:id="rId1"/>
    </p:custDataLst>
    <p:extLst>
      <p:ext uri="{BB962C8B-B14F-4D97-AF65-F5344CB8AC3E}">
        <p14:creationId xmlns:p14="http://schemas.microsoft.com/office/powerpoint/2010/main" val="279363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Concurrency and Memory Allocation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Resource class</a:t>
            </a:r>
          </a:p>
          <a:p>
            <a:pPr lvl="0"/>
            <a:r>
              <a:rPr lang="en-US" b="0" kern="0" dirty="0">
                <a:solidFill>
                  <a:srgbClr val="000000"/>
                </a:solidFill>
              </a:rPr>
              <a:t>Concurrency slots</a:t>
            </a:r>
          </a:p>
          <a:p>
            <a:pPr lvl="1"/>
            <a:r>
              <a:rPr lang="en-US" b="0" kern="0" dirty="0">
                <a:solidFill>
                  <a:srgbClr val="000000"/>
                </a:solidFill>
              </a:rPr>
              <a:t>Query may use more than one concurrency slot</a:t>
            </a:r>
          </a:p>
          <a:p>
            <a:pPr lvl="1"/>
            <a:r>
              <a:rPr lang="en-US" b="0" kern="0" dirty="0">
                <a:solidFill>
                  <a:srgbClr val="000000"/>
                </a:solidFill>
              </a:rPr>
              <a:t>Dependent on resource class and DWU service level</a:t>
            </a:r>
          </a:p>
          <a:p>
            <a:pPr lvl="0"/>
            <a:r>
              <a:rPr lang="en-US" b="0" kern="0" dirty="0">
                <a:solidFill>
                  <a:srgbClr val="000000"/>
                </a:solidFill>
              </a:rPr>
              <a:t>Concurrent queries</a:t>
            </a:r>
          </a:p>
          <a:p>
            <a:pPr lvl="1"/>
            <a:r>
              <a:rPr lang="en-US" b="0" kern="0" dirty="0">
                <a:solidFill>
                  <a:srgbClr val="000000"/>
                </a:solidFill>
              </a:rPr>
              <a:t>Maximum of 32 queries</a:t>
            </a:r>
          </a:p>
          <a:p>
            <a:pPr lvl="1"/>
            <a:r>
              <a:rPr lang="en-US" b="0" kern="0" dirty="0">
                <a:solidFill>
                  <a:srgbClr val="000000"/>
                </a:solidFill>
              </a:rPr>
              <a:t>Maximum slots dependent on DWU service level</a:t>
            </a:r>
          </a:p>
          <a:p>
            <a:pPr lvl="0"/>
            <a:r>
              <a:rPr lang="en-US" b="0" kern="0" dirty="0">
                <a:solidFill>
                  <a:srgbClr val="000000"/>
                </a:solidFill>
              </a:rPr>
              <a:t>Memory allocation</a:t>
            </a:r>
          </a:p>
          <a:p>
            <a:pPr lvl="1"/>
            <a:r>
              <a:rPr lang="en-US" b="0" kern="0" dirty="0">
                <a:solidFill>
                  <a:srgbClr val="000000"/>
                </a:solidFill>
              </a:rPr>
              <a:t>Dependent on resource class and DWU service level</a:t>
            </a:r>
          </a:p>
          <a:p>
            <a:pPr lvl="1"/>
            <a:endParaRPr lang="en-US" b="0" kern="0" dirty="0">
              <a:solidFill>
                <a:srgbClr val="000000"/>
              </a:solidFill>
            </a:endParaRPr>
          </a:p>
        </p:txBody>
      </p:sp>
    </p:spTree>
    <p:custDataLst>
      <p:tags r:id="rId1"/>
    </p:custDataLst>
    <p:extLst>
      <p:ext uri="{BB962C8B-B14F-4D97-AF65-F5344CB8AC3E}">
        <p14:creationId xmlns:p14="http://schemas.microsoft.com/office/powerpoint/2010/main" val="3989647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e589248f-cda0-4985-9f5c-14516b71862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Distribution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Data in tables allocated to distributions</a:t>
            </a:r>
          </a:p>
          <a:p>
            <a:pPr lvl="0"/>
            <a:r>
              <a:rPr lang="en-US" b="0" kern="0" dirty="0">
                <a:solidFill>
                  <a:srgbClr val="000000"/>
                </a:solidFill>
              </a:rPr>
              <a:t>Round-robin distribution</a:t>
            </a:r>
          </a:p>
          <a:p>
            <a:pPr lvl="1"/>
            <a:r>
              <a:rPr lang="en-US" b="0" kern="0" dirty="0">
                <a:solidFill>
                  <a:srgbClr val="000000"/>
                </a:solidFill>
              </a:rPr>
              <a:t>Random distribution allocation</a:t>
            </a:r>
          </a:p>
          <a:p>
            <a:pPr lvl="0"/>
            <a:r>
              <a:rPr lang="en-US" b="0" kern="0" dirty="0">
                <a:solidFill>
                  <a:srgbClr val="000000"/>
                </a:solidFill>
              </a:rPr>
              <a:t>Hash distribution</a:t>
            </a:r>
          </a:p>
          <a:p>
            <a:pPr lvl="1"/>
            <a:r>
              <a:rPr lang="en-US" b="0" kern="0" dirty="0">
                <a:solidFill>
                  <a:srgbClr val="000000"/>
                </a:solidFill>
              </a:rPr>
              <a:t>Choose hashed column</a:t>
            </a:r>
          </a:p>
          <a:p>
            <a:pPr lvl="1"/>
            <a:r>
              <a:rPr lang="en-US" b="0" kern="0" dirty="0">
                <a:solidFill>
                  <a:srgbClr val="000000"/>
                </a:solidFill>
              </a:rPr>
              <a:t>Distribution determined by function of column value</a:t>
            </a:r>
          </a:p>
          <a:p>
            <a:pPr lvl="1"/>
            <a:r>
              <a:rPr lang="en-US" b="0" kern="0" dirty="0">
                <a:solidFill>
                  <a:srgbClr val="000000"/>
                </a:solidFill>
              </a:rPr>
              <a:t>Ensure hashed column has even spread of data</a:t>
            </a:r>
          </a:p>
        </p:txBody>
      </p:sp>
    </p:spTree>
    <p:custDataLst>
      <p:tags r:id="rId1"/>
    </p:custDataLst>
    <p:extLst>
      <p:ext uri="{BB962C8B-B14F-4D97-AF65-F5344CB8AC3E}">
        <p14:creationId xmlns:p14="http://schemas.microsoft.com/office/powerpoint/2010/main" val="2772001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Advantages of Azure SQL Data Warehouse
Implementing an Azure SQL Data Warehouse Database
Developing an Azure SQL Data Warehouse
Migrating to an Azure SQL Data Warehouse
Copying Data with the Azure Data Factory</a:t>
            </a:r>
            <a:endParaRPr lang="en-GB" dirty="0"/>
          </a:p>
        </p:txBody>
      </p:sp>
    </p:spTree>
    <p:custDataLst>
      <p:tags r:id="rId1"/>
    </p:custDataLst>
    <p:extLst>
      <p:ext uri="{BB962C8B-B14F-4D97-AF65-F5344CB8AC3E}">
        <p14:creationId xmlns:p14="http://schemas.microsoft.com/office/powerpoint/2010/main" val="28742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TABLE AS SELECT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Makes copy of a table</a:t>
            </a:r>
          </a:p>
          <a:p>
            <a:pPr lvl="0"/>
            <a:r>
              <a:rPr lang="en-US" b="0" kern="0" dirty="0">
                <a:solidFill>
                  <a:srgbClr val="000000"/>
                </a:solidFill>
              </a:rPr>
              <a:t>Can set index properties and distribution type</a:t>
            </a: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endParaRPr lang="en-US" b="0" kern="0" dirty="0">
              <a:solidFill>
                <a:srgbClr val="000000"/>
              </a:solidFill>
            </a:endParaRPr>
          </a:p>
          <a:p>
            <a:pPr lvl="0"/>
            <a:r>
              <a:rPr lang="en-US" b="0" kern="0" dirty="0">
                <a:solidFill>
                  <a:srgbClr val="000000"/>
                </a:solidFill>
              </a:rPr>
              <a:t>Use to work around unsupported features</a:t>
            </a:r>
            <a:br>
              <a:rPr lang="en-US" b="0" kern="0" dirty="0">
                <a:solidFill>
                  <a:srgbClr val="000000"/>
                </a:solidFill>
              </a:rPr>
            </a:br>
            <a:endParaRPr lang="en-US" b="0" kern="0" dirty="0">
              <a:solidFill>
                <a:srgbClr val="000000"/>
              </a:solidFill>
            </a:endParaRPr>
          </a:p>
        </p:txBody>
      </p:sp>
      <p:sp>
        <p:nvSpPr>
          <p:cNvPr id="5" name="AutoShape 3"/>
          <p:cNvSpPr>
            <a:spLocks noChangeArrowheads="1"/>
          </p:cNvSpPr>
          <p:nvPr/>
        </p:nvSpPr>
        <p:spPr bwMode="auto">
          <a:xfrm>
            <a:off x="756072" y="2227072"/>
            <a:ext cx="7272338" cy="3046988"/>
          </a:xfrm>
          <a:prstGeom prst="roundRect">
            <a:avLst>
              <a:gd name="adj" fmla="val 0"/>
            </a:avLst>
          </a:prstGeom>
          <a:solidFill>
            <a:srgbClr val="D3D3D3"/>
          </a:solidFill>
          <a:ln w="9525" algn="ctr">
            <a:solidFill>
              <a:schemeClr val="accent1"/>
            </a:solidFill>
            <a:round/>
            <a:headEnd/>
            <a:tailEnd/>
          </a:ln>
          <a:effectLst/>
        </p:spPr>
        <p:txBody>
          <a:bodyPr wrap="square" anchor="ctr">
            <a:spAutoFit/>
          </a:bodyPr>
          <a:lstStyle/>
          <a:p>
            <a:pPr lvl="0"/>
            <a:r>
              <a:rPr lang="en-GB" sz="2400" b="0" dirty="0">
                <a:solidFill>
                  <a:srgbClr val="0000FF"/>
                </a:solidFill>
                <a:latin typeface="Consolas" panose="020B0609020204030204" pitchFamily="49" charset="0"/>
              </a:rPr>
              <a:t>CREATE</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TABLE</a:t>
            </a:r>
            <a:r>
              <a:rPr lang="en-GB" sz="2400" b="0" dirty="0">
                <a:solidFill>
                  <a:prstClr val="black"/>
                </a:solidFill>
                <a:latin typeface="Consolas" panose="020B0609020204030204" pitchFamily="49" charset="0"/>
              </a:rPr>
              <a:t> Countries_New</a:t>
            </a:r>
          </a:p>
          <a:p>
            <a:pPr lvl="0"/>
            <a:r>
              <a:rPr lang="en-GB" sz="2400" b="0" dirty="0">
                <a:solidFill>
                  <a:srgbClr val="0000FF"/>
                </a:solidFill>
                <a:latin typeface="Consolas" panose="020B0609020204030204" pitchFamily="49" charset="0"/>
              </a:rPr>
              <a:t>WITH</a:t>
            </a:r>
            <a:endParaRPr lang="en-GB" sz="2400" b="0" dirty="0">
              <a:solidFill>
                <a:prstClr val="black"/>
              </a:solidFill>
              <a:latin typeface="Consolas" panose="020B0609020204030204" pitchFamily="49" charset="0"/>
            </a:endParaRPr>
          </a:p>
          <a:p>
            <a:pPr lvl="0"/>
            <a:r>
              <a:rPr lang="en-GB" sz="2400" b="0" dirty="0">
                <a:solidFill>
                  <a:srgbClr val="808080"/>
                </a:solidFill>
                <a:latin typeface="Consolas" panose="020B0609020204030204" pitchFamily="49" charset="0"/>
              </a:rPr>
              <a:t>(</a:t>
            </a:r>
          </a:p>
          <a:p>
            <a:pPr lvl="0"/>
            <a:r>
              <a:rPr lang="en-GB" sz="2400" b="0" dirty="0">
                <a:solidFill>
                  <a:srgbClr val="808080"/>
                </a:solidFill>
                <a:latin typeface="Consolas" panose="020B0609020204030204" pitchFamily="49" charset="0"/>
              </a:rPr>
              <a:t> </a:t>
            </a:r>
            <a:r>
              <a:rPr lang="en-GB" sz="2400" b="0" dirty="0">
                <a:solidFill>
                  <a:srgbClr val="0000FF"/>
                </a:solidFill>
                <a:latin typeface="Consolas" panose="020B0609020204030204" pitchFamily="49" charset="0"/>
              </a:rPr>
              <a:t>CLUSTERED</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COLUMNSTORE</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INDEX,</a:t>
            </a:r>
            <a:endParaRPr lang="en-GB" sz="2400" b="0" dirty="0">
              <a:solidFill>
                <a:prstClr val="black"/>
              </a:solidFill>
              <a:latin typeface="Consolas" panose="020B0609020204030204" pitchFamily="49" charset="0"/>
            </a:endParaRPr>
          </a:p>
          <a:p>
            <a:pPr lvl="0"/>
            <a:r>
              <a:rPr lang="en-GB" sz="2400" b="0" dirty="0">
                <a:solidFill>
                  <a:srgbClr val="808080"/>
                </a:solidFill>
                <a:latin typeface="Consolas" panose="020B0609020204030204" pitchFamily="49" charset="0"/>
              </a:rPr>
              <a:t> </a:t>
            </a:r>
            <a:r>
              <a:rPr lang="en-GB" sz="2400" b="0" dirty="0">
                <a:solidFill>
                  <a:srgbClr val="0000FF"/>
                </a:solidFill>
                <a:latin typeface="Consolas" panose="020B0609020204030204" pitchFamily="49" charset="0"/>
              </a:rPr>
              <a:t>DISTRIBUTION</a:t>
            </a:r>
            <a:r>
              <a:rPr lang="en-GB" sz="2400" b="0" dirty="0">
                <a:solidFill>
                  <a:prstClr val="black"/>
                </a:solidFill>
                <a:latin typeface="Consolas" panose="020B0609020204030204" pitchFamily="49" charset="0"/>
              </a:rPr>
              <a:t> </a:t>
            </a:r>
            <a:r>
              <a:rPr lang="en-GB" sz="2400" b="0" dirty="0">
                <a:solidFill>
                  <a:srgbClr val="808080"/>
                </a:solidFill>
                <a:latin typeface="Consolas" panose="020B0609020204030204" pitchFamily="49" charset="0"/>
              </a:rPr>
              <a:t>=</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HASH</a:t>
            </a:r>
            <a:r>
              <a:rPr lang="en-GB" sz="2400" b="0" dirty="0">
                <a:solidFill>
                  <a:srgbClr val="808080"/>
                </a:solidFill>
                <a:latin typeface="Consolas" panose="020B0609020204030204" pitchFamily="49" charset="0"/>
              </a:rPr>
              <a:t>(</a:t>
            </a:r>
            <a:r>
              <a:rPr lang="en-GB" sz="2400" b="0" dirty="0">
                <a:solidFill>
                  <a:prstClr val="black"/>
                </a:solidFill>
                <a:latin typeface="Consolas" panose="020B0609020204030204" pitchFamily="49" charset="0"/>
              </a:rPr>
              <a:t>CountryKey</a:t>
            </a:r>
            <a:r>
              <a:rPr lang="en-GB" sz="2400" b="0" dirty="0">
                <a:solidFill>
                  <a:srgbClr val="808080"/>
                </a:solidFill>
                <a:latin typeface="Consolas" panose="020B0609020204030204" pitchFamily="49" charset="0"/>
              </a:rPr>
              <a:t>)</a:t>
            </a:r>
            <a:endParaRPr lang="en-GB" sz="2400" b="0" dirty="0">
              <a:solidFill>
                <a:prstClr val="black"/>
              </a:solidFill>
              <a:latin typeface="Consolas" panose="020B0609020204030204" pitchFamily="49" charset="0"/>
            </a:endParaRPr>
          </a:p>
          <a:p>
            <a:pPr lvl="0"/>
            <a:r>
              <a:rPr lang="en-GB" sz="2400" b="0" dirty="0">
                <a:solidFill>
                  <a:srgbClr val="808080"/>
                </a:solidFill>
                <a:latin typeface="Consolas" panose="020B0609020204030204" pitchFamily="49" charset="0"/>
              </a:rPr>
              <a:t>)</a:t>
            </a:r>
            <a:endParaRPr lang="en-GB" sz="2400" b="0" dirty="0">
              <a:solidFill>
                <a:prstClr val="black"/>
              </a:solidFill>
              <a:latin typeface="Consolas" panose="020B0609020204030204" pitchFamily="49" charset="0"/>
            </a:endParaRPr>
          </a:p>
          <a:p>
            <a:pPr lvl="0"/>
            <a:r>
              <a:rPr lang="en-GB" sz="2400" b="0" dirty="0">
                <a:solidFill>
                  <a:srgbClr val="0000FF"/>
                </a:solidFill>
                <a:latin typeface="Consolas" panose="020B0609020204030204" pitchFamily="49" charset="0"/>
              </a:rPr>
              <a:t>AS</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SELECT</a:t>
            </a:r>
            <a:r>
              <a:rPr lang="en-GB" sz="2400" b="0" dirty="0">
                <a:solidFill>
                  <a:prstClr val="black"/>
                </a:solidFill>
                <a:latin typeface="Consolas" panose="020B0609020204030204" pitchFamily="49" charset="0"/>
              </a:rPr>
              <a:t> </a:t>
            </a:r>
            <a:r>
              <a:rPr lang="en-GB" sz="2400" b="0" dirty="0">
                <a:solidFill>
                  <a:srgbClr val="808080"/>
                </a:solidFill>
                <a:latin typeface="Consolas" panose="020B0609020204030204" pitchFamily="49" charset="0"/>
              </a:rPr>
              <a:t>*</a:t>
            </a:r>
            <a:r>
              <a:rPr lang="en-GB" sz="2400" b="0" dirty="0">
                <a:solidFill>
                  <a:prstClr val="black"/>
                </a:solidFill>
                <a:latin typeface="Consolas" panose="020B0609020204030204" pitchFamily="49" charset="0"/>
              </a:rPr>
              <a:t> </a:t>
            </a:r>
            <a:r>
              <a:rPr lang="en-GB" sz="2400" b="0" dirty="0">
                <a:solidFill>
                  <a:srgbClr val="0000FF"/>
                </a:solidFill>
                <a:latin typeface="Consolas" panose="020B0609020204030204" pitchFamily="49" charset="0"/>
              </a:rPr>
              <a:t>FROM</a:t>
            </a:r>
            <a:r>
              <a:rPr lang="en-GB" sz="2400" b="0" dirty="0">
                <a:solidFill>
                  <a:prstClr val="black"/>
                </a:solidFill>
                <a:latin typeface="Consolas" panose="020B0609020204030204" pitchFamily="49" charset="0"/>
              </a:rPr>
              <a:t> Countries</a:t>
            </a:r>
          </a:p>
          <a:p>
            <a:pPr lvl="0"/>
            <a:r>
              <a:rPr lang="en-GB" sz="2400" b="0" dirty="0">
                <a:solidFill>
                  <a:srgbClr val="808080"/>
                </a:solidFill>
                <a:latin typeface="Consolas" panose="020B0609020204030204" pitchFamily="49" charset="0"/>
              </a:rPr>
              <a:t>;</a:t>
            </a:r>
            <a:endParaRPr lang="en-US" sz="2400" b="0" dirty="0">
              <a:solidFill>
                <a:srgbClr val="000000"/>
              </a:solidFill>
              <a:latin typeface="Lucida Sans Unicode" panose="020B0602030504020204" pitchFamily="34" charset="0"/>
              <a:cs typeface="Lucida Sans Unicode" panose="020B0602030504020204" pitchFamily="34" charset="0"/>
            </a:endParaRPr>
          </a:p>
        </p:txBody>
      </p:sp>
    </p:spTree>
    <p:custDataLst>
      <p:tags r:id="rId1"/>
    </p:custDataLst>
    <p:extLst>
      <p:ext uri="{BB962C8B-B14F-4D97-AF65-F5344CB8AC3E}">
        <p14:creationId xmlns:p14="http://schemas.microsoft.com/office/powerpoint/2010/main" val="3201049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 BY Limitations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GROUP BY clause is supported</a:t>
            </a:r>
          </a:p>
          <a:p>
            <a:pPr lvl="0"/>
            <a:r>
              <a:rPr lang="en-US" b="0" kern="0" dirty="0">
                <a:solidFill>
                  <a:srgbClr val="000000"/>
                </a:solidFill>
              </a:rPr>
              <a:t>GROUPING SETS, CUBE and ROLLUP subclauses are not supported</a:t>
            </a:r>
          </a:p>
          <a:p>
            <a:pPr lvl="0"/>
            <a:r>
              <a:rPr lang="en-US" b="0" kern="0" dirty="0">
                <a:solidFill>
                  <a:srgbClr val="000000"/>
                </a:solidFill>
              </a:rPr>
              <a:t>UNION ALL operator is supported</a:t>
            </a:r>
          </a:p>
          <a:p>
            <a:pPr lvl="0"/>
            <a:r>
              <a:rPr lang="en-US" b="0" kern="0" dirty="0">
                <a:solidFill>
                  <a:srgbClr val="000000"/>
                </a:solidFill>
              </a:rPr>
              <a:t>When migrating to Azure SQL Data Warehouse, ensure queries containing unsupported clauses are amended</a:t>
            </a:r>
          </a:p>
        </p:txBody>
      </p:sp>
    </p:spTree>
    <p:custDataLst>
      <p:tags r:id="rId1"/>
    </p:custDataLst>
    <p:extLst>
      <p:ext uri="{BB962C8B-B14F-4D97-AF65-F5344CB8AC3E}">
        <p14:creationId xmlns:p14="http://schemas.microsoft.com/office/powerpoint/2010/main" val="4160096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7ac65eb7-41e3-4cec-a367-7c32a7810ef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Temporary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Local temporary tables can be accessed anywhere within session</a:t>
            </a:r>
          </a:p>
          <a:p>
            <a:pPr lvl="0"/>
            <a:r>
              <a:rPr lang="en-US" b="0" kern="0" dirty="0">
                <a:solidFill>
                  <a:srgbClr val="000000"/>
                </a:solidFill>
              </a:rPr>
              <a:t>Global temporary tables are not supported</a:t>
            </a:r>
          </a:p>
        </p:txBody>
      </p:sp>
    </p:spTree>
    <p:custDataLst>
      <p:tags r:id="rId1"/>
    </p:custDataLst>
    <p:extLst>
      <p:ext uri="{BB962C8B-B14F-4D97-AF65-F5344CB8AC3E}">
        <p14:creationId xmlns:p14="http://schemas.microsoft.com/office/powerpoint/2010/main" val="222551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75d27e77-bed0-4bdf-a21b-7013917301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User Defined Schemas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All data in one database</a:t>
            </a:r>
          </a:p>
          <a:p>
            <a:pPr lvl="0"/>
            <a:r>
              <a:rPr lang="en-GB" b="0" kern="0" dirty="0">
                <a:solidFill>
                  <a:srgbClr val="000000"/>
                </a:solidFill>
              </a:rPr>
              <a:t>Use schemas to identify legacy databases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784177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3bfde88c-4767-4f65-aed4-3e8aef5fd0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Migrating to an Azure SQL Data Warehouse</a:t>
            </a:r>
            <a:endParaRPr lang="en-GB" dirty="0"/>
          </a:p>
        </p:txBody>
      </p:sp>
      <p:sp>
        <p:nvSpPr>
          <p:cNvPr id="3" name="Text Placeholder 2"/>
          <p:cNvSpPr>
            <a:spLocks noGrp="1"/>
          </p:cNvSpPr>
          <p:nvPr>
            <p:ph type="body" idx="1"/>
          </p:nvPr>
        </p:nvSpPr>
        <p:spPr/>
        <p:txBody>
          <a:bodyPr/>
          <a:lstStyle/>
          <a:p>
            <a:r>
              <a:rPr lang="en-GB" dirty="0" smtClean="0"/>
              <a:t>The Data Warehouse Migration Utility
Migrating Data with the Data Warehouse Migration Utility
Other Migration Tools
Differences Between SQL Server and Azure SQL Data Warehouse Schemas
Updating Transact-SQL
Demonstration: Migrating a Database to Azure SQL Data Warehouse</a:t>
            </a:r>
            <a:endParaRPr lang="en-GB" dirty="0"/>
          </a:p>
        </p:txBody>
      </p:sp>
    </p:spTree>
    <p:custDataLst>
      <p:tags r:id="rId1"/>
    </p:custDataLst>
    <p:extLst>
      <p:ext uri="{BB962C8B-B14F-4D97-AF65-F5344CB8AC3E}">
        <p14:creationId xmlns:p14="http://schemas.microsoft.com/office/powerpoint/2010/main" val="369074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e9a62f3b-b6de-47e5-8b8f-f75dc5ac20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Warehouse Migration Utility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Advantages</a:t>
            </a:r>
          </a:p>
          <a:p>
            <a:pPr lvl="1"/>
            <a:r>
              <a:rPr lang="en-US" b="0" kern="0" dirty="0">
                <a:solidFill>
                  <a:srgbClr val="000000"/>
                </a:solidFill>
              </a:rPr>
              <a:t>Straightforward</a:t>
            </a:r>
          </a:p>
          <a:p>
            <a:pPr lvl="1"/>
            <a:r>
              <a:rPr lang="en-US" b="0" kern="0" dirty="0">
                <a:solidFill>
                  <a:srgbClr val="000000"/>
                </a:solidFill>
              </a:rPr>
              <a:t>Multiple tables</a:t>
            </a:r>
          </a:p>
          <a:p>
            <a:pPr lvl="1"/>
            <a:r>
              <a:rPr lang="en-US" b="0" kern="0" dirty="0">
                <a:solidFill>
                  <a:srgbClr val="000000"/>
                </a:solidFill>
              </a:rPr>
              <a:t>Specify distribution type</a:t>
            </a:r>
          </a:p>
          <a:p>
            <a:pPr lvl="1"/>
            <a:r>
              <a:rPr lang="en-US" b="0" kern="0" dirty="0">
                <a:solidFill>
                  <a:srgbClr val="000000"/>
                </a:solidFill>
              </a:rPr>
              <a:t>Notification of incompatibility</a:t>
            </a:r>
          </a:p>
          <a:p>
            <a:pPr lvl="0"/>
            <a:r>
              <a:rPr lang="en-US" b="0" kern="0" dirty="0">
                <a:solidFill>
                  <a:srgbClr val="000000"/>
                </a:solidFill>
              </a:rPr>
              <a:t>Download from Internet</a:t>
            </a:r>
          </a:p>
          <a:p>
            <a:pPr lvl="0"/>
            <a:r>
              <a:rPr lang="en-US" b="0" kern="0" dirty="0">
                <a:solidFill>
                  <a:srgbClr val="000000"/>
                </a:solidFill>
              </a:rPr>
              <a:t>Must have BCP and Excel installed</a:t>
            </a:r>
          </a:p>
          <a:p>
            <a:pPr lvl="1"/>
            <a:endParaRPr lang="en-US" b="0" kern="0" dirty="0">
              <a:solidFill>
                <a:srgbClr val="000000"/>
              </a:solidFill>
            </a:endParaRPr>
          </a:p>
        </p:txBody>
      </p:sp>
    </p:spTree>
    <p:custDataLst>
      <p:tags r:id="rId1"/>
    </p:custDataLst>
    <p:extLst>
      <p:ext uri="{BB962C8B-B14F-4D97-AF65-F5344CB8AC3E}">
        <p14:creationId xmlns:p14="http://schemas.microsoft.com/office/powerpoint/2010/main" val="2393592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8074d073-fa24-42d2-98c2-d37d22478d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Migrating Data with the Data Warehouse Migration Utility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Check compatibility</a:t>
            </a:r>
          </a:p>
          <a:p>
            <a:pPr lvl="0"/>
            <a:r>
              <a:rPr lang="en-US" b="0" kern="0" dirty="0">
                <a:solidFill>
                  <a:srgbClr val="000000"/>
                </a:solidFill>
              </a:rPr>
              <a:t>Migrate schema</a:t>
            </a:r>
          </a:p>
          <a:p>
            <a:pPr lvl="0"/>
            <a:r>
              <a:rPr lang="en-US" b="0" kern="0" dirty="0">
                <a:solidFill>
                  <a:srgbClr val="000000"/>
                </a:solidFill>
              </a:rPr>
              <a:t>Migrate data</a:t>
            </a:r>
          </a:p>
          <a:p>
            <a:pPr lvl="1"/>
            <a:r>
              <a:rPr lang="en-US" b="0" kern="0" dirty="0">
                <a:solidFill>
                  <a:srgbClr val="000000"/>
                </a:solidFill>
              </a:rPr>
              <a:t>bcp commands to export and import</a:t>
            </a:r>
          </a:p>
        </p:txBody>
      </p:sp>
    </p:spTree>
    <p:custDataLst>
      <p:tags r:id="rId1"/>
    </p:custDataLst>
    <p:extLst>
      <p:ext uri="{BB962C8B-B14F-4D97-AF65-F5344CB8AC3E}">
        <p14:creationId xmlns:p14="http://schemas.microsoft.com/office/powerpoint/2010/main" val="13648029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9235a64f-f73f-4169-bba1-21655875ba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Migration Tools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000" b="0" kern="0" dirty="0">
                <a:solidFill>
                  <a:srgbClr val="000000"/>
                </a:solidFill>
              </a:rPr>
              <a:t>Options for loading data into an Azure SQL Data Warehouse include:</a:t>
            </a:r>
          </a:p>
          <a:p>
            <a:pPr lvl="1"/>
            <a:r>
              <a:rPr lang="en-US" sz="1600" kern="0" dirty="0">
                <a:solidFill>
                  <a:srgbClr val="000000"/>
                </a:solidFill>
              </a:rPr>
              <a:t>Azure Feature Pack for Integration Services (SSIS)</a:t>
            </a:r>
          </a:p>
          <a:p>
            <a:pPr lvl="2"/>
            <a:r>
              <a:rPr lang="en-US" sz="1400" b="0" kern="0" dirty="0">
                <a:solidFill>
                  <a:srgbClr val="000000"/>
                </a:solidFill>
              </a:rPr>
              <a:t>Downloadable extension for SSIS that facilitates the movement of data between on-premises and cloud</a:t>
            </a:r>
          </a:p>
          <a:p>
            <a:pPr lvl="1"/>
            <a:r>
              <a:rPr lang="en-US" sz="1600" kern="0" dirty="0">
                <a:solidFill>
                  <a:srgbClr val="000000"/>
                </a:solidFill>
              </a:rPr>
              <a:t>SSIS</a:t>
            </a:r>
          </a:p>
          <a:p>
            <a:pPr lvl="2"/>
            <a:r>
              <a:rPr lang="en-US" sz="1400" b="0" kern="0" dirty="0">
                <a:solidFill>
                  <a:srgbClr val="000000"/>
                </a:solidFill>
              </a:rPr>
              <a:t>Add Azure SQL Data Warehouse connection in data flows</a:t>
            </a:r>
          </a:p>
          <a:p>
            <a:pPr lvl="2"/>
            <a:r>
              <a:rPr lang="en-US" sz="1400" b="0" kern="0" dirty="0">
                <a:solidFill>
                  <a:srgbClr val="000000"/>
                </a:solidFill>
              </a:rPr>
              <a:t>Use SQL Agent to schedule regular transfer of data</a:t>
            </a:r>
          </a:p>
          <a:p>
            <a:pPr lvl="1"/>
            <a:r>
              <a:rPr lang="en-US" sz="1600" kern="0" dirty="0">
                <a:solidFill>
                  <a:srgbClr val="000000"/>
                </a:solidFill>
              </a:rPr>
              <a:t>Bulk Copy Program (bcp)</a:t>
            </a:r>
          </a:p>
          <a:p>
            <a:pPr lvl="2"/>
            <a:r>
              <a:rPr lang="en-US" sz="1400" b="0" kern="0" dirty="0">
                <a:solidFill>
                  <a:srgbClr val="000000"/>
                </a:solidFill>
              </a:rPr>
              <a:t>Useful for small data, use bcp to copy data to flat files and load into the data warehouse destination</a:t>
            </a:r>
          </a:p>
          <a:p>
            <a:pPr lvl="1"/>
            <a:r>
              <a:rPr lang="en-US" sz="1600" kern="0" dirty="0">
                <a:solidFill>
                  <a:srgbClr val="000000"/>
                </a:solidFill>
              </a:rPr>
              <a:t>AZCopy</a:t>
            </a:r>
          </a:p>
          <a:p>
            <a:pPr lvl="2"/>
            <a:r>
              <a:rPr lang="en-US" sz="1400" b="0" kern="0" dirty="0">
                <a:solidFill>
                  <a:srgbClr val="000000"/>
                </a:solidFill>
              </a:rPr>
              <a:t>Copy data from flat files into Blob storage, and use PolyBase to load into data warehouse</a:t>
            </a:r>
          </a:p>
          <a:p>
            <a:pPr lvl="1"/>
            <a:r>
              <a:rPr lang="en-US" sz="1600" kern="0" dirty="0">
                <a:solidFill>
                  <a:srgbClr val="000000"/>
                </a:solidFill>
              </a:rPr>
              <a:t>Import/Export</a:t>
            </a:r>
          </a:p>
          <a:p>
            <a:pPr lvl="2"/>
            <a:r>
              <a:rPr lang="en-US" sz="1400" b="0" kern="0" dirty="0">
                <a:solidFill>
                  <a:srgbClr val="000000"/>
                </a:solidFill>
              </a:rPr>
              <a:t>For data larger than 10TB, bcp data to files, copy to disks and ship to Microsoft</a:t>
            </a:r>
          </a:p>
          <a:p>
            <a:pPr lvl="1"/>
            <a:r>
              <a:rPr lang="en-US" sz="1600" kern="0" dirty="0">
                <a:solidFill>
                  <a:srgbClr val="000000"/>
                </a:solidFill>
              </a:rPr>
              <a:t>PolyBase and T-SQL</a:t>
            </a:r>
          </a:p>
          <a:p>
            <a:pPr lvl="2"/>
            <a:r>
              <a:rPr lang="en-US" sz="1400" b="0" kern="0" dirty="0">
                <a:solidFill>
                  <a:srgbClr val="000000"/>
                </a:solidFill>
              </a:rPr>
              <a:t>Move UTF-8 formatted data in text files to Azure Blob storage or HDInsight, then use T-SQL command to load into the data warehouse</a:t>
            </a:r>
          </a:p>
          <a:p>
            <a:pPr lvl="2"/>
            <a:r>
              <a:rPr lang="en-US" sz="1400" b="0" kern="0" dirty="0">
                <a:solidFill>
                  <a:srgbClr val="000000"/>
                </a:solidFill>
              </a:rPr>
              <a:t>PolyBase uses the massively parallel processing (MPP) architecture for fast loading</a:t>
            </a:r>
          </a:p>
        </p:txBody>
      </p:sp>
    </p:spTree>
    <p:custDataLst>
      <p:tags r:id="rId1"/>
    </p:custDataLst>
    <p:extLst>
      <p:ext uri="{BB962C8B-B14F-4D97-AF65-F5344CB8AC3E}">
        <p14:creationId xmlns:p14="http://schemas.microsoft.com/office/powerpoint/2010/main" val="24195173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6ddf04cf-579a-4e07-8bae-bfba73cccf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Differences Between SQL Server and Azure SQL Data Warehouse Schemas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Some table features not supported</a:t>
            </a:r>
          </a:p>
          <a:p>
            <a:pPr lvl="1"/>
            <a:r>
              <a:rPr lang="en-US" b="0" kern="0" dirty="0">
                <a:solidFill>
                  <a:srgbClr val="000000"/>
                </a:solidFill>
              </a:rPr>
              <a:t>Primary Keys</a:t>
            </a:r>
          </a:p>
          <a:p>
            <a:pPr lvl="1"/>
            <a:r>
              <a:rPr lang="en-US" b="0" kern="0" dirty="0">
                <a:solidFill>
                  <a:srgbClr val="000000"/>
                </a:solidFill>
              </a:rPr>
              <a:t>Foreign Keys</a:t>
            </a:r>
          </a:p>
          <a:p>
            <a:pPr lvl="1"/>
            <a:r>
              <a:rPr lang="en-US" b="0" kern="0" dirty="0">
                <a:solidFill>
                  <a:srgbClr val="000000"/>
                </a:solidFill>
              </a:rPr>
              <a:t>Unique Indexes</a:t>
            </a:r>
          </a:p>
          <a:p>
            <a:pPr lvl="1"/>
            <a:r>
              <a:rPr lang="en-US" b="0" kern="0" dirty="0">
                <a:solidFill>
                  <a:srgbClr val="000000"/>
                </a:solidFill>
              </a:rPr>
              <a:t>Constraints</a:t>
            </a:r>
          </a:p>
          <a:p>
            <a:pPr lvl="0"/>
            <a:r>
              <a:rPr lang="en-US" b="0" kern="0" dirty="0">
                <a:solidFill>
                  <a:srgbClr val="000000"/>
                </a:solidFill>
              </a:rPr>
              <a:t>Some data types not supported</a:t>
            </a:r>
          </a:p>
          <a:p>
            <a:pPr lvl="1"/>
            <a:r>
              <a:rPr lang="en-US" b="0" kern="0" dirty="0">
                <a:solidFill>
                  <a:srgbClr val="000000"/>
                </a:solidFill>
              </a:rPr>
              <a:t>numeric</a:t>
            </a:r>
          </a:p>
          <a:p>
            <a:pPr lvl="1"/>
            <a:r>
              <a:rPr lang="en-US" b="0" kern="0" dirty="0">
                <a:solidFill>
                  <a:srgbClr val="000000"/>
                </a:solidFill>
              </a:rPr>
              <a:t>nvarchar(max)</a:t>
            </a:r>
          </a:p>
          <a:p>
            <a:pPr lvl="1"/>
            <a:r>
              <a:rPr lang="en-US" b="0" kern="0" dirty="0">
                <a:solidFill>
                  <a:srgbClr val="000000"/>
                </a:solidFill>
              </a:rPr>
              <a:t>varchar(max)</a:t>
            </a:r>
          </a:p>
        </p:txBody>
      </p:sp>
    </p:spTree>
    <p:custDataLst>
      <p:tags r:id="rId1"/>
    </p:custDataLst>
    <p:extLst>
      <p:ext uri="{BB962C8B-B14F-4D97-AF65-F5344CB8AC3E}">
        <p14:creationId xmlns:p14="http://schemas.microsoft.com/office/powerpoint/2010/main" val="4017019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0a204c89-f913-41d9-926e-e02166d258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Updating Transact-SQL</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Some Transact-SQL not supported</a:t>
            </a:r>
          </a:p>
          <a:p>
            <a:pPr lvl="0"/>
            <a:r>
              <a:rPr lang="en-US" b="0" kern="0" dirty="0">
                <a:solidFill>
                  <a:srgbClr val="000000"/>
                </a:solidFill>
              </a:rPr>
              <a:t>Rewrite to achieve same result</a:t>
            </a:r>
          </a:p>
        </p:txBody>
      </p:sp>
    </p:spTree>
    <p:custDataLst>
      <p:tags r:id="rId1"/>
    </p:custDataLst>
    <p:extLst>
      <p:ext uri="{BB962C8B-B14F-4D97-AF65-F5344CB8AC3E}">
        <p14:creationId xmlns:p14="http://schemas.microsoft.com/office/powerpoint/2010/main" val="910837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Advantages of Azure SQL Data Warehouse</a:t>
            </a:r>
            <a:endParaRPr lang="en-GB" dirty="0"/>
          </a:p>
        </p:txBody>
      </p:sp>
      <p:sp>
        <p:nvSpPr>
          <p:cNvPr id="3" name="Text Placeholder 2"/>
          <p:cNvSpPr>
            <a:spLocks noGrp="1"/>
          </p:cNvSpPr>
          <p:nvPr>
            <p:ph type="body" idx="1"/>
          </p:nvPr>
        </p:nvSpPr>
        <p:spPr/>
        <p:txBody>
          <a:bodyPr/>
          <a:lstStyle/>
          <a:p>
            <a:r>
              <a:rPr lang="en-GB" dirty="0" smtClean="0"/>
              <a:t>What is Azure SQL Data Warehouse?
Scalability and Cost
Security and Availability
PolyBase
Hybrid Cloud</a:t>
            </a:r>
            <a:endParaRPr lang="en-GB" dirty="0"/>
          </a:p>
        </p:txBody>
      </p:sp>
    </p:spTree>
    <p:custDataLst>
      <p:tags r:id="rId1"/>
    </p:custDataLst>
    <p:extLst>
      <p:ext uri="{BB962C8B-B14F-4D97-AF65-F5344CB8AC3E}">
        <p14:creationId xmlns:p14="http://schemas.microsoft.com/office/powerpoint/2010/main" val="655154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73977787-1532-461e-a358-0b81032a377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Migrating a Database to Azure SQL Data Warehouse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Install the Data Warehouse Migration Utility</a:t>
            </a:r>
          </a:p>
          <a:p>
            <a:pPr lvl="0"/>
            <a:r>
              <a:rPr lang="en-GB" b="0" kern="0" dirty="0">
                <a:solidFill>
                  <a:srgbClr val="000000"/>
                </a:solidFill>
              </a:rPr>
              <a:t>Check compatibility of the legacy database</a:t>
            </a:r>
          </a:p>
          <a:p>
            <a:pPr lvl="0"/>
            <a:r>
              <a:rPr lang="en-GB" b="0" kern="0" dirty="0">
                <a:solidFill>
                  <a:srgbClr val="000000"/>
                </a:solidFill>
              </a:rPr>
              <a:t>Migrate the schema</a:t>
            </a:r>
          </a:p>
          <a:p>
            <a:pPr lvl="0"/>
            <a:r>
              <a:rPr lang="en-GB" b="0" kern="0" dirty="0">
                <a:solidFill>
                  <a:srgbClr val="000000"/>
                </a:solidFill>
              </a:rPr>
              <a:t>Migrate the data</a:t>
            </a:r>
          </a:p>
          <a:p>
            <a:pPr marL="0" lvl="0" indent="0">
              <a:buNone/>
            </a:pPr>
            <a:endParaRPr lang="en-GB"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5094411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494783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482434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471723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name="f9e1547f-1ba0-40ae-a5b1-1130ecc224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5: Copying Data with the Azure Data Factory</a:t>
            </a:r>
            <a:endParaRPr lang="en-GB" dirty="0"/>
          </a:p>
        </p:txBody>
      </p:sp>
      <p:sp>
        <p:nvSpPr>
          <p:cNvPr id="3" name="Text Placeholder 2"/>
          <p:cNvSpPr>
            <a:spLocks noGrp="1"/>
          </p:cNvSpPr>
          <p:nvPr>
            <p:ph type="body" idx="1"/>
          </p:nvPr>
        </p:nvSpPr>
        <p:spPr/>
        <p:txBody>
          <a:bodyPr/>
          <a:lstStyle/>
          <a:p>
            <a:r>
              <a:rPr lang="en-GB" dirty="0" smtClean="0"/>
              <a:t>The Azure Data Factory
Creating a Data Factory
Setting Up a Data Gateway for the On-Premises Server
Setting up a Linked Service
Setting Up a Dataset
Setting Up a Pipeline Activity to Copy Data
Data Factory Diagram</a:t>
            </a:r>
            <a:endParaRPr lang="en-GB" dirty="0"/>
          </a:p>
        </p:txBody>
      </p:sp>
    </p:spTree>
    <p:custDataLst>
      <p:tags r:id="rId1"/>
    </p:custDataLst>
    <p:extLst>
      <p:ext uri="{BB962C8B-B14F-4D97-AF65-F5344CB8AC3E}">
        <p14:creationId xmlns:p14="http://schemas.microsoft.com/office/powerpoint/2010/main" val="6238886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421bb0a9-8a99-445b-9f64-af45658e9eb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Azure Data Factory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Capabilities and application to Azure SQL Data Warehouse</a:t>
            </a:r>
          </a:p>
          <a:p>
            <a:pPr lvl="0"/>
            <a:r>
              <a:rPr lang="en-GB" b="0" kern="0" dirty="0">
                <a:solidFill>
                  <a:srgbClr val="000000"/>
                </a:solidFill>
              </a:rPr>
              <a:t>Entities</a:t>
            </a:r>
          </a:p>
          <a:p>
            <a:pPr lvl="1"/>
            <a:r>
              <a:rPr lang="en-GB" b="0" kern="0" dirty="0">
                <a:solidFill>
                  <a:srgbClr val="000000"/>
                </a:solidFill>
              </a:rPr>
              <a:t>Activity</a:t>
            </a:r>
          </a:p>
          <a:p>
            <a:pPr lvl="1"/>
            <a:r>
              <a:rPr lang="en-GB" b="0" kern="0" dirty="0">
                <a:solidFill>
                  <a:srgbClr val="000000"/>
                </a:solidFill>
              </a:rPr>
              <a:t>Pipeline</a:t>
            </a:r>
          </a:p>
          <a:p>
            <a:pPr lvl="1"/>
            <a:r>
              <a:rPr lang="en-GB" b="0" kern="0" dirty="0">
                <a:solidFill>
                  <a:srgbClr val="000000"/>
                </a:solidFill>
              </a:rPr>
              <a:t>Dataset</a:t>
            </a:r>
          </a:p>
          <a:p>
            <a:pPr lvl="1"/>
            <a:r>
              <a:rPr lang="en-GB" b="0" kern="0" dirty="0">
                <a:solidFill>
                  <a:srgbClr val="000000"/>
                </a:solidFill>
              </a:rPr>
              <a:t>Linked service</a:t>
            </a:r>
          </a:p>
          <a:p>
            <a:pPr lvl="0"/>
            <a:r>
              <a:rPr lang="en-GB" b="0" kern="0" dirty="0">
                <a:solidFill>
                  <a:srgbClr val="000000"/>
                </a:solidFill>
              </a:rPr>
              <a:t>Scheduling</a:t>
            </a:r>
          </a:p>
          <a:p>
            <a:pPr lvl="0"/>
            <a:r>
              <a:rPr lang="en-GB" b="0" kern="0" dirty="0">
                <a:solidFill>
                  <a:srgbClr val="000000"/>
                </a:solidFill>
              </a:rPr>
              <a:t>JSON templates</a:t>
            </a:r>
          </a:p>
          <a:p>
            <a:pPr lvl="1"/>
            <a:r>
              <a:rPr lang="en-GB" b="0" kern="0" dirty="0">
                <a:solidFill>
                  <a:srgbClr val="000000"/>
                </a:solidFill>
              </a:rPr>
              <a:t>Edit parameters in script</a:t>
            </a:r>
          </a:p>
          <a:p>
            <a:pPr lvl="1"/>
            <a:r>
              <a:rPr lang="en-GB" b="0" kern="0" dirty="0">
                <a:solidFill>
                  <a:srgbClr val="000000"/>
                </a:solidFill>
              </a:rPr>
              <a:t>Replace \ with </a:t>
            </a:r>
            <a:r>
              <a:rPr lang="en-GB" b="0" kern="0" dirty="0" smtClean="0">
                <a:solidFill>
                  <a:srgbClr val="000000"/>
                </a:solidFill>
              </a:rPr>
              <a:t>\\</a:t>
            </a:r>
            <a:endParaRPr lang="en-GB" b="0" kern="0" dirty="0">
              <a:solidFill>
                <a:srgbClr val="000000"/>
              </a:solidFill>
            </a:endParaRPr>
          </a:p>
        </p:txBody>
      </p:sp>
    </p:spTree>
    <p:custDataLst>
      <p:tags r:id="rId1"/>
    </p:custDataLst>
    <p:extLst>
      <p:ext uri="{BB962C8B-B14F-4D97-AF65-F5344CB8AC3E}">
        <p14:creationId xmlns:p14="http://schemas.microsoft.com/office/powerpoint/2010/main" val="222095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55119027-33b3-445a-8d99-26e8d23300a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Creating a Data Factory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Factory contains entities for activities</a:t>
            </a:r>
          </a:p>
          <a:p>
            <a:pPr lvl="0"/>
            <a:r>
              <a:rPr lang="en-US" b="0" kern="0" dirty="0">
                <a:solidFill>
                  <a:srgbClr val="000000"/>
                </a:solidFill>
              </a:rPr>
              <a:t>Specify</a:t>
            </a:r>
          </a:p>
          <a:p>
            <a:pPr lvl="1"/>
            <a:r>
              <a:rPr lang="en-US" b="0" kern="0" dirty="0">
                <a:solidFill>
                  <a:srgbClr val="000000"/>
                </a:solidFill>
              </a:rPr>
              <a:t>Name</a:t>
            </a:r>
          </a:p>
          <a:p>
            <a:pPr lvl="1"/>
            <a:r>
              <a:rPr lang="en-US" b="0" kern="0" dirty="0">
                <a:solidFill>
                  <a:srgbClr val="000000"/>
                </a:solidFill>
              </a:rPr>
              <a:t>Resource group name</a:t>
            </a:r>
          </a:p>
          <a:p>
            <a:pPr lvl="1"/>
            <a:r>
              <a:rPr lang="en-US" b="0" kern="0" dirty="0">
                <a:solidFill>
                  <a:srgbClr val="000000"/>
                </a:solidFill>
              </a:rPr>
              <a:t>Region</a:t>
            </a:r>
          </a:p>
        </p:txBody>
      </p:sp>
    </p:spTree>
    <p:custDataLst>
      <p:tags r:id="rId1"/>
    </p:custDataLst>
    <p:extLst>
      <p:ext uri="{BB962C8B-B14F-4D97-AF65-F5344CB8AC3E}">
        <p14:creationId xmlns:p14="http://schemas.microsoft.com/office/powerpoint/2010/main" val="32958439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c666b282-799c-446a-8581-b150b3f39b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a Data Gateway for the On-Premises Server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Access data factory from on-premises server</a:t>
            </a:r>
          </a:p>
          <a:p>
            <a:pPr lvl="0"/>
            <a:r>
              <a:rPr lang="en-GB" b="0" kern="0" dirty="0">
                <a:solidFill>
                  <a:srgbClr val="000000"/>
                </a:solidFill>
              </a:rPr>
              <a:t>Create new gateway</a:t>
            </a:r>
          </a:p>
          <a:p>
            <a:pPr lvl="0"/>
            <a:r>
              <a:rPr lang="en-GB" b="0" kern="0" dirty="0">
                <a:solidFill>
                  <a:srgbClr val="000000"/>
                </a:solidFill>
              </a:rPr>
              <a:t>Install on computer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236854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31cceef4-1de8-4b43-9500-82f88aa0c8b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a Linked Service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New data store</a:t>
            </a:r>
          </a:p>
          <a:p>
            <a:pPr lvl="0"/>
            <a:r>
              <a:rPr lang="en-GB" b="0" kern="0" dirty="0">
                <a:solidFill>
                  <a:srgbClr val="000000"/>
                </a:solidFill>
              </a:rPr>
              <a:t>Edit parameters in JSON script</a:t>
            </a:r>
          </a:p>
          <a:p>
            <a:pPr lvl="1"/>
            <a:r>
              <a:rPr lang="en-US" b="0" kern="0" dirty="0">
                <a:solidFill>
                  <a:srgbClr val="000000"/>
                </a:solidFill>
              </a:rPr>
              <a:t>name</a:t>
            </a:r>
          </a:p>
          <a:p>
            <a:pPr lvl="1"/>
            <a:r>
              <a:rPr lang="en-US" b="0" kern="0" dirty="0">
                <a:solidFill>
                  <a:srgbClr val="000000"/>
                </a:solidFill>
              </a:rPr>
              <a:t>connectionString</a:t>
            </a:r>
          </a:p>
          <a:p>
            <a:pPr lvl="2"/>
            <a:r>
              <a:rPr lang="en-US" b="0" kern="0" dirty="0">
                <a:solidFill>
                  <a:srgbClr val="000000"/>
                </a:solidFill>
              </a:rPr>
              <a:t>Integrated Security</a:t>
            </a:r>
          </a:p>
          <a:p>
            <a:pPr lvl="2"/>
            <a:r>
              <a:rPr lang="en-US" b="0" kern="0" dirty="0">
                <a:solidFill>
                  <a:srgbClr val="000000"/>
                </a:solidFill>
              </a:rPr>
              <a:t>User ID</a:t>
            </a:r>
          </a:p>
          <a:p>
            <a:pPr lvl="2"/>
            <a:r>
              <a:rPr lang="en-US" b="0" kern="0" dirty="0">
                <a:solidFill>
                  <a:srgbClr val="000000"/>
                </a:solidFill>
              </a:rPr>
              <a:t>Password</a:t>
            </a:r>
          </a:p>
          <a:p>
            <a:pPr lvl="1"/>
            <a:r>
              <a:rPr lang="en-US" b="0" kern="0" dirty="0">
                <a:solidFill>
                  <a:srgbClr val="000000"/>
                </a:solidFill>
              </a:rPr>
              <a:t>gatewayName</a:t>
            </a:r>
          </a:p>
          <a:p>
            <a:pPr lvl="1"/>
            <a:r>
              <a:rPr lang="en-GB" b="0" kern="0" dirty="0">
                <a:solidFill>
                  <a:srgbClr val="000000"/>
                </a:solidFill>
              </a:rPr>
              <a:t>userName: Use for Windows authentication</a:t>
            </a:r>
          </a:p>
          <a:p>
            <a:pPr lvl="1"/>
            <a:r>
              <a:rPr lang="en-GB" b="0" kern="0" dirty="0">
                <a:solidFill>
                  <a:srgbClr val="000000"/>
                </a:solidFill>
              </a:rPr>
              <a:t>password: Use for Windows authentication</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799491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3dca4b9e-38f1-49ce-ad74-7e27eb6e2f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a Dataset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New dataset</a:t>
            </a:r>
          </a:p>
          <a:p>
            <a:pPr lvl="0"/>
            <a:r>
              <a:rPr lang="en-GB" b="0" kern="0" dirty="0">
                <a:solidFill>
                  <a:srgbClr val="000000"/>
                </a:solidFill>
              </a:rPr>
              <a:t>Edit parameters in JSON script</a:t>
            </a:r>
          </a:p>
          <a:p>
            <a:pPr lvl="1"/>
            <a:r>
              <a:rPr lang="en-US" b="0" kern="0" dirty="0">
                <a:solidFill>
                  <a:srgbClr val="000000"/>
                </a:solidFill>
              </a:rPr>
              <a:t>name</a:t>
            </a:r>
          </a:p>
          <a:p>
            <a:pPr lvl="1"/>
            <a:r>
              <a:rPr lang="en-US" b="0" kern="0" dirty="0">
                <a:solidFill>
                  <a:srgbClr val="000000"/>
                </a:solidFill>
              </a:rPr>
              <a:t>linkedServiceName</a:t>
            </a:r>
          </a:p>
          <a:p>
            <a:pPr lvl="1"/>
            <a:r>
              <a:rPr lang="en-US" b="0" kern="0" dirty="0">
                <a:solidFill>
                  <a:srgbClr val="000000"/>
                </a:solidFill>
              </a:rPr>
              <a:t>tableName</a:t>
            </a:r>
          </a:p>
          <a:p>
            <a:pPr lvl="1"/>
            <a:r>
              <a:rPr lang="en-US" b="0" kern="0" dirty="0">
                <a:solidFill>
                  <a:srgbClr val="000000"/>
                </a:solidFill>
              </a:rPr>
              <a:t>frequency</a:t>
            </a:r>
          </a:p>
          <a:p>
            <a:pPr lvl="1"/>
            <a:r>
              <a:rPr lang="en-US" b="0" kern="0" dirty="0">
                <a:solidFill>
                  <a:srgbClr val="000000"/>
                </a:solidFill>
              </a:rPr>
              <a:t>interval</a:t>
            </a:r>
          </a:p>
        </p:txBody>
      </p:sp>
    </p:spTree>
    <p:custDataLst>
      <p:tags r:id="rId1"/>
    </p:custDataLst>
    <p:extLst>
      <p:ext uri="{BB962C8B-B14F-4D97-AF65-F5344CB8AC3E}">
        <p14:creationId xmlns:p14="http://schemas.microsoft.com/office/powerpoint/2010/main" val="184445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Azure SQL Data Warehouse?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Cloud-based database</a:t>
            </a:r>
          </a:p>
          <a:p>
            <a:pPr lvl="1"/>
            <a:r>
              <a:rPr lang="en-US" b="0" kern="0" dirty="0">
                <a:solidFill>
                  <a:srgbClr val="000000"/>
                </a:solidFill>
              </a:rPr>
              <a:t>Relational and nonrelational</a:t>
            </a:r>
          </a:p>
          <a:p>
            <a:pPr lvl="1"/>
            <a:r>
              <a:rPr lang="en-US" b="0" kern="0" dirty="0">
                <a:solidFill>
                  <a:srgbClr val="000000"/>
                </a:solidFill>
              </a:rPr>
              <a:t>Enterprise workloads</a:t>
            </a:r>
          </a:p>
          <a:p>
            <a:pPr lvl="1"/>
            <a:r>
              <a:rPr lang="en-US" b="0" kern="0" dirty="0">
                <a:solidFill>
                  <a:srgbClr val="000000"/>
                </a:solidFill>
              </a:rPr>
              <a:t>Integrated with Azure</a:t>
            </a:r>
          </a:p>
          <a:p>
            <a:pPr lvl="1"/>
            <a:r>
              <a:rPr lang="en-US" b="0" kern="0" dirty="0">
                <a:solidFill>
                  <a:srgbClr val="000000"/>
                </a:solidFill>
              </a:rPr>
              <a:t>Fully managed service</a:t>
            </a:r>
          </a:p>
          <a:p>
            <a:pPr lvl="0"/>
            <a:r>
              <a:rPr lang="en-US" b="0" kern="0" dirty="0">
                <a:solidFill>
                  <a:srgbClr val="000000"/>
                </a:solidFill>
              </a:rPr>
              <a:t>Benefits include:</a:t>
            </a:r>
          </a:p>
          <a:p>
            <a:pPr lvl="1"/>
            <a:r>
              <a:rPr lang="en-GB" b="0" kern="0" dirty="0">
                <a:solidFill>
                  <a:srgbClr val="000000"/>
                </a:solidFill>
              </a:rPr>
              <a:t>Massive parallel processing</a:t>
            </a:r>
          </a:p>
          <a:p>
            <a:pPr lvl="1"/>
            <a:r>
              <a:rPr lang="en-GB" b="0" kern="0" dirty="0">
                <a:solidFill>
                  <a:srgbClr val="000000"/>
                </a:solidFill>
              </a:rPr>
              <a:t>Advanced query optimization</a:t>
            </a:r>
          </a:p>
          <a:p>
            <a:pPr lvl="1"/>
            <a:r>
              <a:rPr lang="en-GB" b="0" kern="0" dirty="0">
                <a:solidFill>
                  <a:srgbClr val="000000"/>
                </a:solidFill>
              </a:rPr>
              <a:t>Columnstore indexes</a:t>
            </a:r>
          </a:p>
          <a:p>
            <a:pPr lvl="1"/>
            <a:r>
              <a:rPr lang="en-GB" b="0" kern="0" dirty="0">
                <a:solidFill>
                  <a:srgbClr val="000000"/>
                </a:solidFill>
              </a:rPr>
              <a:t>PolyBase integration </a:t>
            </a:r>
          </a:p>
          <a:p>
            <a:pPr lvl="1"/>
            <a:r>
              <a:rPr lang="en-GB" b="0" kern="0" dirty="0">
                <a:solidFill>
                  <a:srgbClr val="000000"/>
                </a:solidFill>
              </a:rPr>
              <a:t>Auditing</a:t>
            </a:r>
          </a:p>
          <a:p>
            <a:pPr lvl="1"/>
            <a:r>
              <a:rPr lang="en-US" b="0" kern="0" dirty="0" smtClean="0">
                <a:solidFill>
                  <a:srgbClr val="000000"/>
                </a:solidFill>
              </a:rPr>
              <a:t>Scalability</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8211874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a171f7b8-f4de-4e61-a8ba-7824924610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Setting Up a Pipeline Activity to Copy Data</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New pipeline</a:t>
            </a:r>
          </a:p>
          <a:p>
            <a:pPr lvl="0"/>
            <a:r>
              <a:rPr lang="en-GB" b="0" kern="0" dirty="0">
                <a:solidFill>
                  <a:srgbClr val="000000"/>
                </a:solidFill>
              </a:rPr>
              <a:t>Edit parameters in JSON script</a:t>
            </a:r>
          </a:p>
          <a:p>
            <a:pPr lvl="1"/>
            <a:r>
              <a:rPr lang="en-US" b="0" kern="0" dirty="0">
                <a:solidFill>
                  <a:srgbClr val="000000"/>
                </a:solidFill>
              </a:rPr>
              <a:t>name</a:t>
            </a:r>
          </a:p>
          <a:p>
            <a:pPr lvl="1"/>
            <a:r>
              <a:rPr lang="en-US" b="0" kern="0" dirty="0">
                <a:solidFill>
                  <a:srgbClr val="000000"/>
                </a:solidFill>
              </a:rPr>
              <a:t>start</a:t>
            </a:r>
          </a:p>
          <a:p>
            <a:pPr lvl="1"/>
            <a:r>
              <a:rPr lang="en-US" b="0" kern="0" dirty="0">
                <a:solidFill>
                  <a:srgbClr val="000000"/>
                </a:solidFill>
              </a:rPr>
              <a:t>end</a:t>
            </a:r>
          </a:p>
          <a:p>
            <a:pPr lvl="0"/>
            <a:r>
              <a:rPr lang="en-US" b="0" kern="0" dirty="0">
                <a:solidFill>
                  <a:srgbClr val="000000"/>
                </a:solidFill>
              </a:rPr>
              <a:t>Add activity script</a:t>
            </a:r>
          </a:p>
        </p:txBody>
      </p:sp>
    </p:spTree>
    <p:custDataLst>
      <p:tags r:id="rId1"/>
    </p:custDataLst>
    <p:extLst>
      <p:ext uri="{BB962C8B-B14F-4D97-AF65-F5344CB8AC3E}">
        <p14:creationId xmlns:p14="http://schemas.microsoft.com/office/powerpoint/2010/main" val="7580048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74be2d8a-85f1-44f3-bca2-11f97ff0e61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Factory Diagram</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Shows data flow</a:t>
            </a:r>
          </a:p>
          <a:p>
            <a:pPr lvl="0"/>
            <a:r>
              <a:rPr lang="en-US" b="0" kern="0" dirty="0">
                <a:solidFill>
                  <a:srgbClr val="000000"/>
                </a:solidFill>
              </a:rPr>
              <a:t>Pipeline properties</a:t>
            </a:r>
          </a:p>
          <a:p>
            <a:pPr lvl="1"/>
            <a:r>
              <a:rPr lang="en-US" b="0" kern="0" dirty="0">
                <a:solidFill>
                  <a:srgbClr val="000000"/>
                </a:solidFill>
              </a:rPr>
              <a:t>Activities</a:t>
            </a:r>
          </a:p>
          <a:p>
            <a:pPr lvl="1"/>
            <a:r>
              <a:rPr lang="en-US" b="0" kern="0" dirty="0">
                <a:solidFill>
                  <a:srgbClr val="000000"/>
                </a:solidFill>
              </a:rPr>
              <a:t>Datasets</a:t>
            </a:r>
          </a:p>
          <a:p>
            <a:pPr lvl="0"/>
            <a:r>
              <a:rPr lang="en-US" b="0" kern="0" dirty="0">
                <a:solidFill>
                  <a:srgbClr val="000000"/>
                </a:solidFill>
              </a:rPr>
              <a:t>Dataset properties</a:t>
            </a:r>
          </a:p>
          <a:p>
            <a:pPr lvl="1"/>
            <a:r>
              <a:rPr lang="en-US" b="0" kern="0" dirty="0">
                <a:solidFill>
                  <a:srgbClr val="000000"/>
                </a:solidFill>
              </a:rPr>
              <a:t>Data slices</a:t>
            </a:r>
          </a:p>
        </p:txBody>
      </p:sp>
    </p:spTree>
    <p:custDataLst>
      <p:tags r:id="rId1"/>
    </p:custDataLst>
    <p:extLst>
      <p:ext uri="{BB962C8B-B14F-4D97-AF65-F5344CB8AC3E}">
        <p14:creationId xmlns:p14="http://schemas.microsoft.com/office/powerpoint/2010/main" val="16441661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 an Azure SQL Data Warehouse</a:t>
            </a:r>
            <a:endParaRPr lang="en-GB" dirty="0"/>
          </a:p>
        </p:txBody>
      </p:sp>
      <p:sp>
        <p:nvSpPr>
          <p:cNvPr id="3" name="Text Placeholder 2"/>
          <p:cNvSpPr>
            <a:spLocks noGrp="1"/>
          </p:cNvSpPr>
          <p:nvPr>
            <p:ph type="body" idx="1"/>
          </p:nvPr>
        </p:nvSpPr>
        <p:spPr/>
        <p:txBody>
          <a:bodyPr/>
          <a:lstStyle/>
          <a:p>
            <a:r>
              <a:rPr lang="en-GB" dirty="0" smtClean="0"/>
              <a:t>Exercise 1: Create an Azure SQL Data Warehouse Database
Exercise 2: Migrate to an Azure SQL Data Warehouse Database
Exercise 3: Copy Data with the Azure Data Factory</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477192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A data warehouse containing food orders might need to rapidly expand; however, this is not definite, so the executive board have decided not to purchase the hardware to support the expanded database and instead wish to implement an Azure SQL Data Warehouse. You have been asked to implement a preliminary test system that uses a cutdown version of the data warehouse</a:t>
            </a:r>
            <a:r>
              <a:rPr lang="en-GB" sz="2800" b="0" dirty="0" smtClean="0">
                <a:latin typeface="Segoe UI" panose="020B0502040204020203" pitchFamily="34" charset="0"/>
                <a:ea typeface="Calibri" panose="020F0502020204030204" pitchFamily="34" charset="0"/>
                <a:cs typeface="Times New Roman" panose="02020603050405020304" pitchFamily="18" charset="0"/>
              </a:rPr>
              <a:t>.</a:t>
            </a:r>
            <a:endParaRPr lang="en-GB" sz="2800" b="0" dirty="0">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4305794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Lab Scenario860707277_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t>
            </a:r>
            <a:r>
              <a:rPr lang="en-GB" dirty="0" smtClean="0"/>
              <a:t>Scenario (Continued)</a:t>
            </a:r>
            <a:endParaRPr lang="en-GB" dirty="0"/>
          </a:p>
        </p:txBody>
      </p:sp>
      <p:sp>
        <p:nvSpPr>
          <p:cNvPr id="3" name="Text Placeholder 2"/>
          <p:cNvSpPr>
            <a:spLocks noGrp="1"/>
          </p:cNvSpPr>
          <p:nvPr>
            <p:ph type="body" idx="1"/>
          </p:nvPr>
        </p:nvSpPr>
        <p:spPr/>
        <p:txBody>
          <a:bodyPr/>
          <a:lstStyle/>
          <a:p>
            <a:pPr marL="0" lvl="0" indent="0">
              <a:spcAft>
                <a:spcPts val="800"/>
              </a:spcAft>
              <a:buClrTx/>
              <a:buSzTx/>
              <a:buNone/>
            </a:pPr>
            <a:r>
              <a:rPr lang="en-GB" kern="1200" dirty="0">
                <a:solidFill>
                  <a:srgbClr val="000000"/>
                </a:solidFill>
                <a:ea typeface="Calibri" panose="020F0502020204030204" pitchFamily="34" charset="0"/>
                <a:cs typeface="Times New Roman" panose="02020603050405020304" pitchFamily="18" charset="0"/>
              </a:rPr>
              <a:t>In this lab, you will create an Azure SQL Data Warehouse database on a new Azure logical server. You will then use the Data </a:t>
            </a:r>
            <a:r>
              <a:rPr lang="en-GB" kern="1200" dirty="0" smtClean="0">
                <a:solidFill>
                  <a:srgbClr val="000000"/>
                </a:solidFill>
                <a:ea typeface="Calibri" panose="020F0502020204030204" pitchFamily="34" charset="0"/>
                <a:cs typeface="Times New Roman" panose="02020603050405020304" pitchFamily="18" charset="0"/>
              </a:rPr>
              <a:t>Warehouse Migration </a:t>
            </a:r>
            <a:r>
              <a:rPr lang="en-GB" kern="1200" dirty="0">
                <a:solidFill>
                  <a:srgbClr val="000000"/>
                </a:solidFill>
                <a:ea typeface="Calibri" panose="020F0502020204030204" pitchFamily="34" charset="0"/>
                <a:cs typeface="Times New Roman" panose="02020603050405020304" pitchFamily="18" charset="0"/>
              </a:rPr>
              <a:t>Utility to migrate the data in the FoodOrdersDW database on the MIA-SQL server to the new Azure SQL Data Warehouse database. Finally, you will test the capabilities of the Azure Data Factory by setting up a scheduled pipeline activity that copies data from another database on the MIA-SQL server to a table in the new Azure SQL Data Warehouse database</a:t>
            </a:r>
            <a:r>
              <a:rPr lang="en-GB" kern="1200" dirty="0" smtClean="0">
                <a:solidFill>
                  <a:srgbClr val="000000"/>
                </a:solidFill>
                <a:ea typeface="Calibri" panose="020F0502020204030204" pitchFamily="34" charset="0"/>
                <a:cs typeface="Times New Roman" panose="02020603050405020304" pitchFamily="18" charset="0"/>
              </a:rPr>
              <a:t>.</a:t>
            </a:r>
            <a:endParaRPr lang="en-GB" kern="1200" dirty="0">
              <a:solidFill>
                <a:srgbClr val="000000"/>
              </a:solidFill>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099459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bacf945f-02bb-4300-93df-8b6567427c0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r>
              <a:rPr lang="en-US" dirty="0"/>
              <a:t>In this lab, you have used the tools provided by Microsoft to manage data between on-premises and Azure Data Warehouses. You will be able to make better decisions around where, and how, to store your organizations data</a:t>
            </a:r>
            <a:r>
              <a:rPr lang="en-US" dirty="0" smtClean="0"/>
              <a:t>.</a:t>
            </a:r>
            <a:endParaRPr lang="en-GB" dirty="0"/>
          </a:p>
        </p:txBody>
      </p:sp>
    </p:spTree>
    <p:custDataLst>
      <p:tags r:id="rId1"/>
    </p:custDataLst>
    <p:extLst>
      <p:ext uri="{BB962C8B-B14F-4D97-AF65-F5344CB8AC3E}">
        <p14:creationId xmlns:p14="http://schemas.microsoft.com/office/powerpoint/2010/main" val="1549982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4118288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Scalability and Cost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No upfront cost</a:t>
            </a:r>
          </a:p>
          <a:p>
            <a:pPr lvl="0"/>
            <a:r>
              <a:rPr lang="en-US" b="0" kern="0" dirty="0">
                <a:solidFill>
                  <a:srgbClr val="000000"/>
                </a:solidFill>
              </a:rPr>
              <a:t>Storage</a:t>
            </a:r>
          </a:p>
          <a:p>
            <a:pPr lvl="1"/>
            <a:r>
              <a:rPr lang="en-US" b="0" kern="0" dirty="0">
                <a:solidFill>
                  <a:srgbClr val="000000"/>
                </a:solidFill>
              </a:rPr>
              <a:t>Adjusts automatically</a:t>
            </a:r>
          </a:p>
          <a:p>
            <a:pPr lvl="1"/>
            <a:r>
              <a:rPr lang="en-US" b="0" kern="0" dirty="0">
                <a:solidFill>
                  <a:srgbClr val="000000"/>
                </a:solidFill>
              </a:rPr>
              <a:t>Cost based on storage used</a:t>
            </a:r>
          </a:p>
          <a:p>
            <a:pPr lvl="0"/>
            <a:r>
              <a:rPr lang="en-US" b="0" kern="0" dirty="0">
                <a:solidFill>
                  <a:srgbClr val="000000"/>
                </a:solidFill>
              </a:rPr>
              <a:t>Compute</a:t>
            </a:r>
          </a:p>
          <a:p>
            <a:pPr lvl="1"/>
            <a:r>
              <a:rPr lang="en-US" b="0" kern="0" dirty="0">
                <a:solidFill>
                  <a:srgbClr val="000000"/>
                </a:solidFill>
              </a:rPr>
              <a:t>Determines execution performance</a:t>
            </a:r>
          </a:p>
          <a:p>
            <a:pPr lvl="1"/>
            <a:r>
              <a:rPr lang="en-US" b="0" kern="0" dirty="0">
                <a:solidFill>
                  <a:srgbClr val="000000"/>
                </a:solidFill>
              </a:rPr>
              <a:t>Data Warehouse Unit (DWU)</a:t>
            </a:r>
          </a:p>
          <a:p>
            <a:pPr lvl="1"/>
            <a:r>
              <a:rPr lang="en-US" b="0" kern="0" dirty="0">
                <a:solidFill>
                  <a:srgbClr val="000000"/>
                </a:solidFill>
              </a:rPr>
              <a:t>Increase or decrease DWU</a:t>
            </a:r>
          </a:p>
          <a:p>
            <a:pPr lvl="1"/>
            <a:r>
              <a:rPr lang="en-US" b="0" kern="0" dirty="0">
                <a:solidFill>
                  <a:srgbClr val="000000"/>
                </a:solidFill>
              </a:rPr>
              <a:t>Cost based on DWU used</a:t>
            </a:r>
          </a:p>
          <a:p>
            <a:pPr lvl="1"/>
            <a:r>
              <a:rPr lang="en-US" b="0" kern="0" dirty="0">
                <a:solidFill>
                  <a:srgbClr val="000000"/>
                </a:solidFill>
              </a:rPr>
              <a:t>Pause and start</a:t>
            </a:r>
          </a:p>
        </p:txBody>
      </p:sp>
    </p:spTree>
    <p:custDataLst>
      <p:tags r:id="rId1"/>
    </p:custDataLst>
    <p:extLst>
      <p:ext uri="{BB962C8B-B14F-4D97-AF65-F5344CB8AC3E}">
        <p14:creationId xmlns:p14="http://schemas.microsoft.com/office/powerpoint/2010/main" val="252710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0eb35725-52af-4995-a981-f2a1f804d5e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Security and Availability</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Security</a:t>
            </a:r>
          </a:p>
          <a:p>
            <a:pPr lvl="1"/>
            <a:r>
              <a:rPr lang="en-US" b="0" kern="0" dirty="0">
                <a:solidFill>
                  <a:srgbClr val="000000"/>
                </a:solidFill>
              </a:rPr>
              <a:t>Firewall</a:t>
            </a:r>
          </a:p>
          <a:p>
            <a:pPr lvl="1"/>
            <a:r>
              <a:rPr lang="en-GB" b="0" kern="0" dirty="0">
                <a:solidFill>
                  <a:srgbClr val="000000"/>
                </a:solidFill>
              </a:rPr>
              <a:t>Add logins</a:t>
            </a:r>
          </a:p>
          <a:p>
            <a:pPr lvl="1"/>
            <a:r>
              <a:rPr lang="en-GB" b="0" kern="0" dirty="0">
                <a:solidFill>
                  <a:srgbClr val="000000"/>
                </a:solidFill>
              </a:rPr>
              <a:t>Set authorisation</a:t>
            </a:r>
          </a:p>
          <a:p>
            <a:pPr lvl="1"/>
            <a:r>
              <a:rPr lang="en-US" b="0" kern="0" dirty="0">
                <a:solidFill>
                  <a:srgbClr val="000000"/>
                </a:solidFill>
              </a:rPr>
              <a:t>Auditing</a:t>
            </a:r>
          </a:p>
          <a:p>
            <a:pPr lvl="0"/>
            <a:r>
              <a:rPr lang="en-US" b="0" kern="0" dirty="0">
                <a:solidFill>
                  <a:srgbClr val="000000"/>
                </a:solidFill>
              </a:rPr>
              <a:t>Availability </a:t>
            </a:r>
          </a:p>
          <a:p>
            <a:pPr lvl="1"/>
            <a:r>
              <a:rPr lang="en-US" b="0" kern="0" dirty="0">
                <a:solidFill>
                  <a:srgbClr val="000000"/>
                </a:solidFill>
              </a:rPr>
              <a:t>Can restore in different region</a:t>
            </a:r>
          </a:p>
          <a:p>
            <a:pPr lvl="1"/>
            <a:r>
              <a:rPr lang="en-GB" b="0" kern="0" dirty="0">
                <a:solidFill>
                  <a:srgbClr val="000000"/>
                </a:solidFill>
              </a:rPr>
              <a:t>Can choose restore point in last seven days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2258489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56a44c8-d0bc-4114-b851-0363ad3b82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PolyBase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Can access unstructured data in other systems</a:t>
            </a:r>
          </a:p>
          <a:p>
            <a:pPr lvl="0"/>
            <a:r>
              <a:rPr lang="en-US" b="0" kern="0" dirty="0">
                <a:solidFill>
                  <a:srgbClr val="000000"/>
                </a:solidFill>
              </a:rPr>
              <a:t>Set up external table to link to data source</a:t>
            </a:r>
          </a:p>
          <a:p>
            <a:pPr lvl="0"/>
            <a:r>
              <a:rPr lang="en-US" b="0" kern="0" dirty="0">
                <a:solidFill>
                  <a:srgbClr val="000000"/>
                </a:solidFill>
              </a:rPr>
              <a:t>Query external table as normal table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57783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1e540592-eb7f-4c96-be9f-b011d269fa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Hybrid Cloud</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Can integrate between on-premises, cloud, and unstructured data sources</a:t>
            </a:r>
          </a:p>
          <a:p>
            <a:pPr lvl="0"/>
            <a:r>
              <a:rPr lang="en-US" b="0" kern="0" dirty="0">
                <a:solidFill>
                  <a:srgbClr val="000000"/>
                </a:solidFill>
              </a:rPr>
              <a:t>Use PolyBase to query and copy data with Transact-SQL</a:t>
            </a:r>
          </a:p>
          <a:p>
            <a:pPr lvl="0"/>
            <a:r>
              <a:rPr lang="en-US" b="0" kern="0" dirty="0">
                <a:solidFill>
                  <a:srgbClr val="000000"/>
                </a:solidFill>
              </a:rPr>
              <a:t>Schedule data copy using Azure Data Factory</a:t>
            </a:r>
          </a:p>
        </p:txBody>
      </p:sp>
    </p:spTree>
    <p:custDataLst>
      <p:tags r:id="rId1"/>
    </p:custDataLst>
    <p:extLst>
      <p:ext uri="{BB962C8B-B14F-4D97-AF65-F5344CB8AC3E}">
        <p14:creationId xmlns:p14="http://schemas.microsoft.com/office/powerpoint/2010/main" val="293150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Implementing an Azure SQL Data Warehouse Database</a:t>
            </a:r>
            <a:endParaRPr lang="en-GB" dirty="0"/>
          </a:p>
        </p:txBody>
      </p:sp>
      <p:sp>
        <p:nvSpPr>
          <p:cNvPr id="3" name="Text Placeholder 2"/>
          <p:cNvSpPr>
            <a:spLocks noGrp="1"/>
          </p:cNvSpPr>
          <p:nvPr>
            <p:ph type="body" idx="1"/>
          </p:nvPr>
        </p:nvSpPr>
        <p:spPr/>
        <p:txBody>
          <a:bodyPr/>
          <a:lstStyle/>
          <a:p>
            <a:r>
              <a:rPr lang="en-GB" dirty="0" smtClean="0"/>
              <a:t>Creating a Server
Creating a Database
Configuring the Server Firewall
Connecting to Azure Database Using SQL Server Management Studio
Demonstration: Creating and Configuring an Azure SQL Data Warehouse Database</a:t>
            </a:r>
            <a:endParaRPr lang="en-GB" dirty="0"/>
          </a:p>
        </p:txBody>
      </p:sp>
    </p:spTree>
    <p:custDataLst>
      <p:tags r:id="rId1"/>
    </p:custDataLst>
    <p:extLst>
      <p:ext uri="{BB962C8B-B14F-4D97-AF65-F5344CB8AC3E}">
        <p14:creationId xmlns:p14="http://schemas.microsoft.com/office/powerpoint/2010/main" val="3285288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15</TotalTime>
  <Words>4362</Words>
  <Application>Microsoft Office PowerPoint</Application>
  <PresentationFormat>On-screen Show (4:3)</PresentationFormat>
  <Paragraphs>586</Paragraphs>
  <Slides>46</Slides>
  <Notes>46</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46</vt:i4>
      </vt:variant>
    </vt:vector>
  </HeadingPairs>
  <TitlesOfParts>
    <vt:vector size="55" baseType="lpstr">
      <vt:lpstr>Times New Roman</vt:lpstr>
      <vt:lpstr>Segoe UI</vt:lpstr>
      <vt:lpstr>Arial</vt:lpstr>
      <vt:lpstr>Lucida Sans Unicode</vt:lpstr>
      <vt:lpstr>Consolas</vt:lpstr>
      <vt:lpstr>Calibri</vt:lpstr>
      <vt:lpstr>Wingdings</vt:lpstr>
      <vt:lpstr>Verdana</vt:lpstr>
      <vt:lpstr>NG_MOC_Core_ModuleNew2</vt:lpstr>
      <vt:lpstr>Module 5</vt:lpstr>
      <vt:lpstr>Module Overview</vt:lpstr>
      <vt:lpstr>Lesson 1: Advantages of Azure SQL Data Warehouse</vt:lpstr>
      <vt:lpstr>What is Azure SQL Data Warehouse?</vt:lpstr>
      <vt:lpstr>Scalability and Cost</vt:lpstr>
      <vt:lpstr>Security and Availability</vt:lpstr>
      <vt:lpstr>PolyBase</vt:lpstr>
      <vt:lpstr>Hybrid Cloud</vt:lpstr>
      <vt:lpstr>Lesson 2: Implementing an Azure SQL Data Warehouse Database</vt:lpstr>
      <vt:lpstr>Creating a Server</vt:lpstr>
      <vt:lpstr>Creating a Database</vt:lpstr>
      <vt:lpstr>Configuring the Server Firewall</vt:lpstr>
      <vt:lpstr>Connecting to Azure Database Using SQL Server Management Studio</vt:lpstr>
      <vt:lpstr>Demonstration: Creating and Configuring an Azure SQL Data Warehouse Database</vt:lpstr>
      <vt:lpstr>PowerPoint Presentation</vt:lpstr>
      <vt:lpstr>PowerPoint Presentation</vt:lpstr>
      <vt:lpstr>Lesson 3: Developing an Azure SQL Data Warehouse</vt:lpstr>
      <vt:lpstr>Concurrency and Memory Allocation</vt:lpstr>
      <vt:lpstr>Data Distribution</vt:lpstr>
      <vt:lpstr>CREATE TABLE AS SELECT</vt:lpstr>
      <vt:lpstr>GROUP BY Limitations</vt:lpstr>
      <vt:lpstr>Temporary Tables</vt:lpstr>
      <vt:lpstr>User Defined Schemas</vt:lpstr>
      <vt:lpstr>Lesson 4: Migrating to an Azure SQL Data Warehouse</vt:lpstr>
      <vt:lpstr>The Data Warehouse Migration Utility</vt:lpstr>
      <vt:lpstr>Migrating Data with the Data Warehouse Migration Utility</vt:lpstr>
      <vt:lpstr>Other Migration Tools</vt:lpstr>
      <vt:lpstr>Differences Between SQL Server and Azure SQL Data Warehouse Schemas</vt:lpstr>
      <vt:lpstr>Updating Transact-SQL</vt:lpstr>
      <vt:lpstr>Demonstration: Migrating a Database to Azure SQL Data Warehouse</vt:lpstr>
      <vt:lpstr>PowerPoint Presentation</vt:lpstr>
      <vt:lpstr>PowerPoint Presentation</vt:lpstr>
      <vt:lpstr>PowerPoint Presentation</vt:lpstr>
      <vt:lpstr>Lesson 5: Copying Data with the Azure Data Factory</vt:lpstr>
      <vt:lpstr>The Azure Data Factory</vt:lpstr>
      <vt:lpstr>Creating a Data Factory</vt:lpstr>
      <vt:lpstr>Setting Up a Data Gateway for the On-Premises Server</vt:lpstr>
      <vt:lpstr>Setting up a Linked Service</vt:lpstr>
      <vt:lpstr>Setting Up a Dataset</vt:lpstr>
      <vt:lpstr>Setting Up a Pipeline Activity to Copy Data</vt:lpstr>
      <vt:lpstr>Data Factory Diagram</vt:lpstr>
      <vt:lpstr>Lab: Implement an Azure SQL Data Warehouse</vt:lpstr>
      <vt:lpstr>Lab Scenario</vt:lpstr>
      <vt:lpstr>Lab Scenario (Continued)</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Richard Strange</dc:creator>
  <cp:lastModifiedBy>Richard Strange</cp:lastModifiedBy>
  <cp:revision>5</cp:revision>
  <dcterms:created xsi:type="dcterms:W3CDTF">2017-12-13T16:32:18Z</dcterms:created>
  <dcterms:modified xsi:type="dcterms:W3CDTF">2017-12-13T16:48:38Z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7F90668F-85C1-4727-8522-28CFD0717DAF</vt:lpwstr>
  </property>
  <property fmtid="{D5CDD505-2E9C-101B-9397-08002B2CF9AE}" pid="3" name="ArticulatePath">
    <vt:lpwstr>20767C_05</vt:lpwstr>
  </property>
</Properties>
</file>