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3" r:id="rId14"/>
    <p:sldId id="268" r:id="rId15"/>
    <p:sldId id="269" r:id="rId16"/>
    <p:sldId id="284" r:id="rId17"/>
    <p:sldId id="285" r:id="rId18"/>
    <p:sldId id="286" r:id="rId19"/>
    <p:sldId id="287" r:id="rId20"/>
    <p:sldId id="270" r:id="rId21"/>
    <p:sldId id="271" r:id="rId22"/>
    <p:sldId id="272" r:id="rId23"/>
    <p:sldId id="273" r:id="rId24"/>
    <p:sldId id="274" r:id="rId25"/>
    <p:sldId id="275" r:id="rId26"/>
    <p:sldId id="276" r:id="rId27"/>
    <p:sldId id="277" r:id="rId28"/>
    <p:sldId id="288" r:id="rId29"/>
    <p:sldId id="289" r:id="rId30"/>
    <p:sldId id="290" r:id="rId31"/>
    <p:sldId id="291" r:id="rId32"/>
    <p:sldId id="292" r:id="rId33"/>
    <p:sldId id="278" r:id="rId34"/>
    <p:sldId id="279" r:id="rId35"/>
    <p:sldId id="280" r:id="rId36"/>
    <p:sldId id="281" r:id="rId37"/>
    <p:sldId id="282" r:id="rId38"/>
  </p:sldIdLst>
  <p:sldSz cx="9144000" cy="6858000" type="screen4x3"/>
  <p:notesSz cx="6858000" cy="9144000"/>
  <p:embeddedFontLst>
    <p:embeddedFont>
      <p:font typeface="Segoe UI" panose="020B0502040204020203" pitchFamily="3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Lst>
  <p:custDataLst>
    <p:tags r:id="rId52"/>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E4F92-7B10-43E2-905D-4F37CC4B3EF1}" type="datetimeFigureOut">
              <a:rPr lang="en-GB" smtClean="0"/>
              <a:t>14/12/2017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33777-E58F-4491-93B1-A90172346A59}" type="slidenum">
              <a:rPr lang="en-GB" smtClean="0"/>
              <a:t>‹#›</a:t>
            </a:fld>
            <a:endParaRPr lang="en-GB" dirty="0"/>
          </a:p>
        </p:txBody>
      </p:sp>
    </p:spTree>
    <p:extLst>
      <p:ext uri="{BB962C8B-B14F-4D97-AF65-F5344CB8AC3E}">
        <p14:creationId xmlns:p14="http://schemas.microsoft.com/office/powerpoint/2010/main" val="852796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 used in the lab for this module includes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20767C-MIA-DC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at the beginning of the module so that the services are ready before they start the lab.</a:t>
            </a:r>
          </a:p>
        </p:txBody>
      </p:sp>
      <p:sp>
        <p:nvSpPr>
          <p:cNvPr id="4" name="Slide Number Placeholder 3"/>
          <p:cNvSpPr>
            <a:spLocks noGrp="1"/>
          </p:cNvSpPr>
          <p:nvPr>
            <p:ph type="sldNum" sz="quarter" idx="10"/>
          </p:nvPr>
        </p:nvSpPr>
        <p:spPr/>
        <p:txBody>
          <a:bodyPr/>
          <a:lstStyle/>
          <a:p>
            <a:fld id="{CF033777-E58F-4491-93B1-A90172346A59}"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12909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F033777-E58F-4491-93B1-A90172346A59}"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3198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the suggested techniques in this topic are not exhaustive or prescriptive. Many BI professionals spend a lot of time simply running Transact-SQL queries in Microsoft SQL Server Management Studio (SSMS) to gain an understanding of the source data required to incorporate into a data warehousing solution.</a:t>
            </a:r>
          </a:p>
        </p:txBody>
      </p:sp>
      <p:sp>
        <p:nvSpPr>
          <p:cNvPr id="4" name="Slide Number Placeholder 3"/>
          <p:cNvSpPr>
            <a:spLocks noGrp="1"/>
          </p:cNvSpPr>
          <p:nvPr>
            <p:ph type="sldNum" sz="quarter" idx="10"/>
          </p:nvPr>
        </p:nvSpPr>
        <p:spPr/>
        <p:txBody>
          <a:bodyPr/>
          <a:lstStyle/>
          <a:p>
            <a:fld id="{CF033777-E58F-4491-93B1-A90172346A59}"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98904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20767C-MIA-DC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Extract Data with the Import and Export Data Wizard</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D:\Demofiles\Mod06</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you are prompted to confirm,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wait for the batch file to complete.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Search Windows</a:t>
            </a:r>
            <a:r>
              <a:rPr lang="en-US" sz="1000" dirty="0">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Import and Export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Import and Export Data (64-bit)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Welcome to SQL Server Import and Export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Wizard</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Choose a Data Source</a:t>
            </a:r>
            <a:r>
              <a:rPr lang="en-US" sz="1000" dirty="0">
                <a:latin typeface="Arial" panose="020B0604020202020204" pitchFamily="34" charset="0"/>
                <a:ea typeface="Times New Roman" panose="02020603050405020304" pitchFamily="18" charset="0"/>
                <a:cs typeface="Times New Roman" panose="02020603050405020304" pitchFamily="18" charset="0"/>
              </a:rPr>
              <a:t> page, set the following options,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latin typeface="Arial" panose="020B0604020202020204" pitchFamily="34" charset="0"/>
                <a:ea typeface="Times New Roman" panose="02020603050405020304" pitchFamily="18" charset="0"/>
                <a:cs typeface="Times New Roman" panose="02020603050405020304" pitchFamily="18" charset="0"/>
              </a:rPr>
              <a:t>: SQL Server Native Client 11.0</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latin typeface="Arial" panose="020B0604020202020204" pitchFamily="34" charset="0"/>
                <a:ea typeface="Times New Roman" panose="02020603050405020304" pitchFamily="18" charset="0"/>
                <a:cs typeface="Times New Roman" panose="02020603050405020304" pitchFamily="18" charset="0"/>
              </a:rPr>
              <a:t>: MIA-SQL</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Authentication</a:t>
            </a:r>
            <a:r>
              <a:rPr lang="en-US" sz="1000" dirty="0">
                <a:latin typeface="Arial" panose="020B0604020202020204" pitchFamily="34" charset="0"/>
                <a:ea typeface="Times New Roman" panose="02020603050405020304" pitchFamily="18" charset="0"/>
                <a:cs typeface="Times New Roman" panose="02020603050405020304" pitchFamily="18" charset="0"/>
              </a:rPr>
              <a:t>: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Database</a:t>
            </a:r>
            <a:r>
              <a:rPr lang="en-US" sz="1000" dirty="0">
                <a:latin typeface="Arial" panose="020B0604020202020204" pitchFamily="34" charset="0"/>
                <a:ea typeface="Times New Roman" panose="02020603050405020304" pitchFamily="18" charset="0"/>
                <a:cs typeface="Times New Roman" panose="02020603050405020304" pitchFamily="18" charset="0"/>
              </a:rPr>
              <a:t>: ResellerSales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Choose a Destination</a:t>
            </a:r>
            <a:r>
              <a:rPr lang="en-US" sz="1000" dirty="0">
                <a:latin typeface="Arial" panose="020B0604020202020204" pitchFamily="34" charset="0"/>
                <a:ea typeface="Times New Roman" panose="02020603050405020304" pitchFamily="18" charset="0"/>
                <a:cs typeface="Times New Roman" panose="02020603050405020304" pitchFamily="18" charset="0"/>
              </a:rPr>
              <a:t> page, select the following options,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Destination</a:t>
            </a:r>
            <a:r>
              <a:rPr lang="en-US" sz="1000" dirty="0">
                <a:latin typeface="Arial" panose="020B0604020202020204" pitchFamily="34" charset="0"/>
                <a:ea typeface="Times New Roman" panose="02020603050405020304" pitchFamily="18" charset="0"/>
                <a:cs typeface="Times New Roman" panose="02020603050405020304" pitchFamily="18" charset="0"/>
              </a:rPr>
              <a:t>: Flat File Destination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a:latin typeface="Arial" panose="020B0604020202020204" pitchFamily="34" charset="0"/>
                <a:ea typeface="Times New Roman" panose="02020603050405020304" pitchFamily="18" charset="0"/>
                <a:cs typeface="Times New Roman" panose="02020603050405020304" pitchFamily="18" charset="0"/>
              </a:rPr>
              <a:t>: D:\Demofiles\Mod06\Top 500 Resellers.csv</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Text qualifier</a:t>
            </a:r>
            <a:r>
              <a:rPr lang="en-US" sz="1000" dirty="0">
                <a:latin typeface="Arial" panose="020B0604020202020204" pitchFamily="34" charset="0"/>
                <a:ea typeface="Times New Roman" panose="02020603050405020304" pitchFamily="18" charset="0"/>
                <a:cs typeface="Times New Roman" panose="02020603050405020304" pitchFamily="18" charset="0"/>
              </a:rPr>
              <a:t>: " (this is used to enclose exported text values in quotation marks. This is required because some European address formats include a comma, and these must be distinguished from the commas that are used to separate each column value in the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exported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text file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F033777-E58F-4491-93B1-A90172346A59}"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755777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Table Copy or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Write a query to specify the data to transfer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Provide a Source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enter the following Transact-SQL code,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TOP 500 * FROM Resellers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Flat File 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and Run Package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only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immediately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Complete the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data extraction has completed successfully,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Explore Source Data</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Notepad, and 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D:\Demofiles\Mod06\Top 500 Resellers.csv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Scroll through the data to examine it. Note that many of the addresses for resellers in France include a comma. If no text qualifier had been selected in the Import and Export Data Wizard, these commas would have created additional columns in these rows, making the data difficult to examine as a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Notepad without saving any changes.</a:t>
            </a:r>
            <a:endParaRPr lang="en-GB" dirty="0"/>
          </a:p>
        </p:txBody>
      </p:sp>
      <p:sp>
        <p:nvSpPr>
          <p:cNvPr id="4" name="Slide Number Placeholder 3"/>
          <p:cNvSpPr>
            <a:spLocks noGrp="1"/>
          </p:cNvSpPr>
          <p:nvPr>
            <p:ph type="sldNum" sz="quarter" idx="10"/>
          </p:nvPr>
        </p:nvSpPr>
        <p:spPr/>
        <p:txBody>
          <a:bodyPr/>
          <a:lstStyle/>
          <a:p>
            <a:fld id="{CF033777-E58F-4491-93B1-A90172346A59}" type="slidenum">
              <a:rPr lang="en-GB" smtClean="0"/>
              <a:t>13</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20432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F033777-E58F-4491-93B1-A90172346A59}"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0982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the Data Profiling Task </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Data Tools.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New</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Project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 Project</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select the following values,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Project Template</a:t>
            </a:r>
            <a:r>
              <a:rPr lang="en-US" sz="1000" dirty="0">
                <a:latin typeface="Arial" panose="020B0604020202020204" pitchFamily="34" charset="0"/>
                <a:ea typeface="Times New Roman" panose="02020603050405020304" pitchFamily="18" charset="0"/>
                <a:cs typeface="Times New Roman" panose="02020603050405020304" pitchFamily="18" charset="0"/>
              </a:rPr>
              <a:t>: Integration Services Project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ProfilingDemo</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Location</a:t>
            </a:r>
            <a:r>
              <a:rPr lang="en-US" sz="1000" dirty="0">
                <a:latin typeface="Arial" panose="020B0604020202020204" pitchFamily="34" charset="0"/>
                <a:ea typeface="Times New Roman" panose="02020603050405020304" pitchFamily="18" charset="0"/>
                <a:cs typeface="Times New Roman" panose="02020603050405020304" pitchFamily="18" charset="0"/>
              </a:rPr>
              <a:t>: D:\Demofiles\Mod06</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Solution name</a:t>
            </a:r>
            <a:r>
              <a:rPr lang="en-US" sz="1000" dirty="0">
                <a:latin typeface="Arial" panose="020B0604020202020204" pitchFamily="34" charset="0"/>
                <a:ea typeface="Times New Roman" panose="02020603050405020304" pitchFamily="18" charset="0"/>
                <a:cs typeface="Times New Roman" panose="02020603050405020304" pitchFamily="18" charset="0"/>
              </a:rPr>
              <a:t>: ProfilingDemo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Solution Explorer pane,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Connection Managers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Connection Manager</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 SSIS Connection Manager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ADO.NET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Configure ADO.NET Connection Manager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Connection Manager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enter the following values,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latin typeface="Arial" panose="020B0604020202020204" pitchFamily="34" charset="0"/>
                <a:ea typeface="Times New Roman" panose="02020603050405020304" pitchFamily="18" charset="0"/>
                <a:cs typeface="Times New Roman" panose="02020603050405020304" pitchFamily="18" charset="0"/>
              </a:rPr>
              <a:t>: localhost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Log on to the server</a:t>
            </a:r>
            <a:r>
              <a:rPr lang="en-US" sz="1000" dirty="0">
                <a:latin typeface="Arial" panose="020B0604020202020204" pitchFamily="34" charset="0"/>
                <a:ea typeface="Times New Roman" panose="02020603050405020304" pitchFamily="18" charset="0"/>
                <a:cs typeface="Times New Roman" panose="02020603050405020304" pitchFamily="18" charset="0"/>
              </a:rPr>
              <a:t>: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Select or enter a database name</a:t>
            </a:r>
            <a:r>
              <a:rPr lang="en-US" sz="1000" dirty="0">
                <a:latin typeface="Arial" panose="020B0604020202020204" pitchFamily="34" charset="0"/>
                <a:ea typeface="Times New Roman" panose="02020603050405020304" pitchFamily="18" charset="0"/>
                <a:cs typeface="Times New Roman" panose="02020603050405020304" pitchFamily="18" charset="0"/>
              </a:rPr>
              <a:t>: ResellerSales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Configure ADO.NET Connection Manager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verify that a data connection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localhost.ResellerSales</a:t>
            </a:r>
            <a:r>
              <a:rPr lang="en-US" sz="1000" dirty="0">
                <a:latin typeface="Arial" panose="020B0604020202020204" pitchFamily="34" charset="0"/>
                <a:ea typeface="Times New Roman" panose="02020603050405020304" pitchFamily="18" charset="0"/>
                <a:cs typeface="Times New Roman" panose="02020603050405020304" pitchFamily="18" charset="0"/>
              </a:rPr>
              <a:t> is listed,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the SSIS Toolbox pane is not visible, 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Package.dtsx [Design]</a:t>
            </a:r>
            <a:r>
              <a:rPr lang="en-US" sz="1000" dirty="0">
                <a:latin typeface="Arial" panose="020B0604020202020204" pitchFamily="34" charset="0"/>
                <a:ea typeface="Times New Roman" panose="02020603050405020304" pitchFamily="18" charset="0"/>
                <a:cs typeface="Times New Roman" panose="02020603050405020304" pitchFamily="18" charset="0"/>
              </a:rPr>
              <a:t> pane, and then on the </a:t>
            </a: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SSIS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SSIS Toolbox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F033777-E58F-4491-93B1-A90172346A59}"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654009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SSIS Toolbox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Profiling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add it to the Control Flow surface.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Profiling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on the Control Flow surface.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Profiling Task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&lt;New File connection…&gt;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Connection Manager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Usage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D:\Demofiles\Mod06\Reseller Sales Data Profile.xml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Profiling Task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OverwriteDestination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Profiling Task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Profile Requests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Profile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Statistics Profile Request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RequestID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Request Properties pane, set the following property values: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localhost.ResellerSales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TableOrView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[dbo].[SalesOrderHeader]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OrderDate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Profiling Task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Project/ Solution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Project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 Reseller Sales.sln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D:\DemoFiles\Mod06\Profilerequests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saving your changes to the previous solution if you are prompted.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SSIS Packages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Package.dtsx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Profiling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on the Control Flow surface.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F033777-E58F-4491-93B1-A90172346A59}" type="slidenum">
              <a:rPr lang="en-GB" smtClean="0"/>
              <a:t>16</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23607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Profiling Task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Profile Requests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and then note the profile requests.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Length Distribution Profile Request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row and note the following settings in the Request Properties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localhost.ResellerSales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TableOrView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[dbo].[Resellers]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AddressLine1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Null Ratio Profile Request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row and note the following settings in the Request Properties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localhost.ResellerSales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TableOrView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[dbo].[Resellers]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AddressLine2</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Inclusion Profile Request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row and note the following settings in the Request Properties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localhost.ResellerSales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SubsetTableOrView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[dbo].[SalesOrderHeader]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SupersetTableOrView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[dbo].[PaymentTypes]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InclusionColumns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1200150" lvl="2" indent="-2857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Subset side 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PaymentType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1200150" lvl="2" indent="-2857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Superset side 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PaymentTypeKey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InclusionThresholdSetting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SupersetColumnsKeyThresholdSetting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Profiling Task Editor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startAt="2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F033777-E58F-4491-93B1-A90172346A59}" type="slidenum">
              <a:rPr lang="en-GB" smtClean="0"/>
              <a:t>17</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53675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View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Data Profiling Report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Data Profiling task has completed, with the package still running,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Profiling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Profiling Task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Profile Viewer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Maximize the Data Profile Viewer window and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[dbo].[SalesOrderHeader]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Statistics Profiles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Review the minimum and maximum values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OrderDate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[dbo].[Resellers]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Length Distribution Profiles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the bar chart for any of the column lengths,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Drill Down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 to view the source data that matches the selected column length.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Data Profile Viewer window,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Profiling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close SSDT, saving your changes if prompted.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Start screen,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Data Profile Viewer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Profile Viewer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appears, maximize 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Reseller Sales Data Profile.xml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[dbo].[Resellers]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Null Ratio Profiles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view the null statistics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AddressLine2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AddressLine2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Drill Down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 to view the source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[dbo].[SalesOrderHeader]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Inclusion Profiles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review the inclusion statistics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PaymentType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inclusion violation for the payment type value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Drill Down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view the source data.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PaymentTypes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includes two payment types, using the value 1 for invoice-based payments and the value 2 for credit account payments. The Data Profiling task has revealed that for some sales, the value 0 is used, which might indicate an invalid data entry or may be used to indicate some other kind of payment that does not exist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PaymentTypes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Data Profile Viewer window</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F033777-E58F-4491-93B1-A90172346A59}" type="slidenum">
              <a:rPr lang="en-GB" smtClean="0"/>
              <a:t>18</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78652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are examining a database that has a Sales table containing a column named Product. It appears that this column references a column named ProductKey in a Product table. You want to use the Data Profiling task to check whether all values of the Product column in the Sales table have a matching value in the ProductKey column of the Product table. What type of profiling request can you use to achieve this?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Candidate Key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Column Null Ratio</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Value Inclusion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Column Statistics</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Value Inclusion</a:t>
            </a:r>
            <a:endParaRPr lang="en-GB" dirty="0"/>
          </a:p>
        </p:txBody>
      </p:sp>
      <p:sp>
        <p:nvSpPr>
          <p:cNvPr id="4" name="Slide Number Placeholder 3"/>
          <p:cNvSpPr>
            <a:spLocks noGrp="1"/>
          </p:cNvSpPr>
          <p:nvPr>
            <p:ph type="sldNum" sz="quarter" idx="10"/>
          </p:nvPr>
        </p:nvSpPr>
        <p:spPr/>
        <p:txBody>
          <a:bodyPr/>
          <a:lstStyle/>
          <a:p>
            <a:fld id="{CF033777-E58F-4491-93B1-A90172346A59}" type="slidenum">
              <a:rPr lang="en-GB" smtClean="0"/>
              <a:t>19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9667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F033777-E58F-4491-93B1-A90172346A59}"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32294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F033777-E58F-4491-93B1-A90172346A59}"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36439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that project-level connection managers are listed in Solution Explorer and the Connection Managers pane for the packages in which they are used. Package-level connection managers are listed in the Connection Managers pane for the packages in which they are used but not in Solution Explorer.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the note at the end of the topic. SSDT caches details of previously-created connections, and you can reuse them when you produce connection managers.</a:t>
            </a:r>
          </a:p>
        </p:txBody>
      </p:sp>
      <p:sp>
        <p:nvSpPr>
          <p:cNvPr id="4" name="Slide Number Placeholder 3"/>
          <p:cNvSpPr>
            <a:spLocks noGrp="1"/>
          </p:cNvSpPr>
          <p:nvPr>
            <p:ph type="sldNum" sz="quarter" idx="10"/>
          </p:nvPr>
        </p:nvSpPr>
        <p:spPr/>
        <p:txBody>
          <a:bodyPr/>
          <a:lstStyle/>
          <a:p>
            <a:fld id="{CF033777-E58F-4491-93B1-A90172346A59}"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890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the central role of the Data Flow task in an ETL solution. In many ways, the other control flow tasks are primarily used to support this. Explain that is why this course covers the Data Flow task before discussing other control flow tasks and containers.</a:t>
            </a:r>
          </a:p>
        </p:txBody>
      </p:sp>
      <p:sp>
        <p:nvSpPr>
          <p:cNvPr id="4" name="Slide Number Placeholder 3"/>
          <p:cNvSpPr>
            <a:spLocks noGrp="1"/>
          </p:cNvSpPr>
          <p:nvPr>
            <p:ph type="sldNum" sz="quarter" idx="10"/>
          </p:nvPr>
        </p:nvSpPr>
        <p:spPr/>
        <p:txBody>
          <a:bodyPr/>
          <a:lstStyle/>
          <a:p>
            <a:fld id="{CF033777-E58F-4491-93B1-A90172346A59}"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38750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Describe the database and file data sources that are supported. Point out that custom data sources are discussed in Module 12: </a:t>
            </a:r>
            <a:r>
              <a:rPr lang="en-GB" sz="1000" i="1" dirty="0">
                <a:latin typeface="Arial" panose="020B0604020202020204" pitchFamily="34" charset="0"/>
                <a:ea typeface="Calibri" panose="020F0502020204030204" pitchFamily="34" charset="0"/>
                <a:cs typeface="Times New Roman" panose="02020603050405020304" pitchFamily="18" charset="0"/>
              </a:rPr>
              <a:t>Extending SQL Server Integration Services</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F033777-E58F-4491-93B1-A90172346A59}"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71738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Describe the database, file, SQL Server Analysis Services, and rowset data destination components that are supported. Point out that custom data destinations are discussed in Module 12: </a:t>
            </a:r>
            <a:r>
              <a:rPr lang="en-GB" sz="1000" i="1" dirty="0">
                <a:latin typeface="Arial" panose="020B0604020202020204" pitchFamily="34" charset="0"/>
                <a:ea typeface="Calibri" panose="020F0502020204030204" pitchFamily="34" charset="0"/>
                <a:cs typeface="Times New Roman" panose="02020603050405020304" pitchFamily="18" charset="0"/>
              </a:rPr>
              <a:t>Extending SQL Server Integration Services.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F033777-E58F-4491-93B1-A90172346A59}"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92273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Describe the row, rowset, split and join, auditing, and BI data transformation components that are supported. Point out that custom transformations are discussed in Module 12: </a:t>
            </a:r>
            <a:r>
              <a:rPr lang="en-GB" sz="1000" i="1" dirty="0">
                <a:latin typeface="Arial" panose="020B0604020202020204" pitchFamily="34" charset="0"/>
                <a:ea typeface="Calibri" panose="020F0502020204030204" pitchFamily="34" charset="0"/>
                <a:cs typeface="Times New Roman" panose="02020603050405020304" pitchFamily="18" charset="0"/>
              </a:rPr>
              <a:t>Extending SQL Server Integration Services</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is not sufficient time in this course to explore every transformation in detail. The labs provide the opportunity to work with some of the most commonly-used transformations, but students should refer to the SQL Server Technical Documentation for details about other transformations.</a:t>
            </a:r>
          </a:p>
        </p:txBody>
      </p:sp>
      <p:sp>
        <p:nvSpPr>
          <p:cNvPr id="4" name="Slide Number Placeholder 3"/>
          <p:cNvSpPr>
            <a:spLocks noGrp="1"/>
          </p:cNvSpPr>
          <p:nvPr>
            <p:ph type="sldNum" sz="quarter" idx="10"/>
          </p:nvPr>
        </p:nvSpPr>
        <p:spPr/>
        <p:txBody>
          <a:bodyPr/>
          <a:lstStyle/>
          <a:p>
            <a:fld id="{CF033777-E58F-4491-93B1-A90172346A59}"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9707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the link to Data Flow Performance Features at the end of the topic. More information on optimizing the data flow can be found by following this link.</a:t>
            </a:r>
          </a:p>
        </p:txBody>
      </p:sp>
      <p:sp>
        <p:nvSpPr>
          <p:cNvPr id="4" name="Slide Number Placeholder 3"/>
          <p:cNvSpPr>
            <a:spLocks noGrp="1"/>
          </p:cNvSpPr>
          <p:nvPr>
            <p:ph type="sldNum" sz="quarter" idx="10"/>
          </p:nvPr>
        </p:nvSpPr>
        <p:spPr/>
        <p:txBody>
          <a:bodyPr/>
          <a:lstStyle/>
          <a:p>
            <a:fld id="{CF033777-E58F-4491-93B1-A90172346A59}"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66557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Configure a Data Source Component</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Products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Tables</a:t>
            </a:r>
            <a:r>
              <a:rPr lang="en-US" sz="1000" dirty="0">
                <a:latin typeface="Arial" panose="020B0604020202020204" pitchFamily="34" charset="0"/>
                <a:ea typeface="Times New Roman" panose="02020603050405020304" pitchFamily="18" charset="0"/>
                <a:cs typeface="Times New Roman" panose="02020603050405020304" pitchFamily="18" charset="0"/>
              </a:rPr>
              <a:t>. Right-click each of the following tables,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review the data they contain.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dbo.Product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dbo.ProductCategory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dbo.ProductSubcategory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Tables</a:t>
            </a:r>
            <a:r>
              <a:rPr lang="en-US" sz="1000" dirty="0">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dbo.DimProduct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 to verify that this table is empty.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Data Tools and create a new Integration Services project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DataFlowDemo</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D:\Demofiles\Mod06</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SSIS Packages</a:t>
            </a:r>
            <a:r>
              <a:rPr lang="en-US" sz="1000" dirty="0">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Package.dtsx,</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Rename</a:t>
            </a:r>
            <a:r>
              <a:rPr lang="en-US" sz="1000" dirty="0">
                <a:latin typeface="Arial" panose="020B0604020202020204" pitchFamily="34" charset="0"/>
                <a:ea typeface="Times New Roman" panose="02020603050405020304" pitchFamily="18" charset="0"/>
                <a:cs typeface="Times New Roman" panose="02020603050405020304" pitchFamily="18" charset="0"/>
              </a:rPr>
              <a:t>. Change the package name to </a:t>
            </a:r>
            <a:r>
              <a:rPr lang="en-US" sz="1000" b="1" dirty="0">
                <a:latin typeface="Arial" panose="020B0604020202020204" pitchFamily="34" charset="0"/>
                <a:ea typeface="Times New Roman" panose="02020603050405020304" pitchFamily="18" charset="0"/>
                <a:cs typeface="Times New Roman" panose="02020603050405020304" pitchFamily="18" charset="0"/>
              </a:rPr>
              <a:t>ExtractProducts.dtsx.</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Connection Managers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Connection Manager</a:t>
            </a:r>
            <a:r>
              <a:rPr lang="en-US" sz="1000" dirty="0">
                <a:latin typeface="Arial" panose="020B0604020202020204" pitchFamily="34" charset="0"/>
                <a:ea typeface="Times New Roman" panose="02020603050405020304" pitchFamily="18" charset="0"/>
                <a:cs typeface="Times New Roman" panose="02020603050405020304" pitchFamily="18" charset="0"/>
              </a:rPr>
              <a:t>. Add a new </a:t>
            </a:r>
            <a:r>
              <a:rPr lang="en-US" sz="1000" b="1" dirty="0">
                <a:latin typeface="Arial" panose="020B0604020202020204" pitchFamily="34" charset="0"/>
                <a:ea typeface="Times New Roman" panose="02020603050405020304" pitchFamily="18" charset="0"/>
                <a:cs typeface="Times New Roman" panose="02020603050405020304" pitchFamily="18" charset="0"/>
              </a:rPr>
              <a:t>OLEDB</a:t>
            </a:r>
            <a:r>
              <a:rPr lang="en-US" sz="1000" dirty="0">
                <a:latin typeface="Arial" panose="020B0604020202020204" pitchFamily="34" charset="0"/>
                <a:ea typeface="Times New Roman" panose="02020603050405020304" pitchFamily="18" charset="0"/>
                <a:cs typeface="Times New Roman" panose="02020603050405020304" pitchFamily="18" charset="0"/>
              </a:rPr>
              <a:t> connection manager with the following settings: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latin typeface="Arial" panose="020B0604020202020204" pitchFamily="34" charset="0"/>
                <a:ea typeface="Times New Roman" panose="02020603050405020304" pitchFamily="18" charset="0"/>
                <a:cs typeface="Times New Roman" panose="02020603050405020304" pitchFamily="18" charset="0"/>
              </a:rPr>
              <a:t>: localhost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Log on to the server</a:t>
            </a:r>
            <a:r>
              <a:rPr lang="en-US" sz="1000" dirty="0">
                <a:latin typeface="Arial" panose="020B0604020202020204" pitchFamily="34" charset="0"/>
                <a:ea typeface="Times New Roman" panose="02020603050405020304" pitchFamily="18" charset="0"/>
                <a:cs typeface="Times New Roman" panose="02020603050405020304" pitchFamily="18" charset="0"/>
              </a:rPr>
              <a:t>: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Select or enter a database name</a:t>
            </a:r>
            <a:r>
              <a:rPr lang="en-US" sz="1000" dirty="0">
                <a:latin typeface="Arial" panose="020B0604020202020204" pitchFamily="34" charset="0"/>
                <a:ea typeface="Times New Roman" panose="02020603050405020304" pitchFamily="18" charset="0"/>
                <a:cs typeface="Times New Roman" panose="02020603050405020304" pitchFamily="18" charset="0"/>
              </a:rPr>
              <a:t>: Products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SSIS Toolbox</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Favorites</a:t>
            </a:r>
            <a:r>
              <a:rPr lang="en-US" sz="1000" dirty="0">
                <a:latin typeface="Arial" panose="020B0604020202020204" pitchFamily="34" charset="0"/>
                <a:ea typeface="Times New Roman" panose="02020603050405020304" pitchFamily="18" charset="0"/>
                <a:cs typeface="Times New Roman" panose="02020603050405020304" pitchFamily="18" charset="0"/>
              </a:rPr>
              <a:t> section,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Data Flow Task</a:t>
            </a:r>
            <a:r>
              <a:rPr lang="en-US" sz="1000" dirty="0">
                <a:latin typeface="Arial" panose="020B0604020202020204" pitchFamily="34" charset="0"/>
                <a:ea typeface="Times New Roman" panose="02020603050405020304" pitchFamily="18" charset="0"/>
                <a:cs typeface="Times New Roman" panose="02020603050405020304" pitchFamily="18" charset="0"/>
              </a:rPr>
              <a:t> to add it to the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Control Flow surface.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F033777-E58F-4491-93B1-A90172346A59}"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607061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Flow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Change its name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Extract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Extract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switch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SSIS Toolbox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Favorites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 Assistant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add a source component to the Data Flow surface.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 Assistant - Add New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list of types,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list of connection managers,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localhost.Products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OLE DB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double-click it to edit its settings.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OLE DB Source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view the list of available tables and views in the drop-down list.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 the data access mode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Command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enter the following Transact-SQL code: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ProductKey, ProductName FROM Product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Build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 Builder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ProductSubcategoryKey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StandardCost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ListPrice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OLE DB Source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see a data preview,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Preview Query 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OLE DB Source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view the list of external columns that the query has returned and the output columns generated by the data source,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 a Derived Column Transformation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SSIS Toolbox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Derived 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add a derived column transformation component to the Data Flow surface, and then position it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source. </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Derived 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transformation component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Calculate Profit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source component, and then drag the blue output arrow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Calculate Profit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transformation component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F033777-E58F-4491-93B1-A90172346A59}" type="slidenum">
              <a:rPr lang="en-GB" smtClean="0"/>
              <a:t>28</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25201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Calculate Profit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transformation component to edit its settings,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Derived Column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Profit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&lt;add as new column&gt;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Derived 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ListPrice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to the Expression box.</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Expression box, after [ListPrice], type a minus sign (–),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StandardCost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to the Expression box to create the following expression: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[ListPrice]-[StandardCost]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ensure that it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Currency [DT_CY]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 a Lookup Transformation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SSIS Toolbox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add a lookup transformation component to the Data Flow surface, and then position it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Calculate Profit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transformation component.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transformation component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Calculate Profit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transformation component, and then drag the blue output arrow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transformation component.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transformation component to edit its settings.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Transformation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how to handle rows with no matching entries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Redirect rows to no match output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Transformation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localhost.Products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connection manager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results of an SQL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move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and then open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LookupProductCategories.sql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view the product category data, note that it includes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ProductSubcategoryKey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close the preview</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F033777-E58F-4491-93B1-A90172346A59}" type="slidenum">
              <a:rPr lang="en-GB" smtClean="0"/>
              <a:t>29</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91923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F033777-E58F-4491-93B1-A90172346A59}"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72152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Transformation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Input 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ProductSubcategoryKey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ProductSubCategoryKey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Lookup 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ProductSubcategoryName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ProductCategoryName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columns to add them as new columns to the data flow,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a Destination Component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Solution Explorer, create a new OLE DB connection manager with the following settings: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localhost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 on to the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Windows Authentication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or enter a database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DemoDW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SSIS Toolbox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Favorites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Destination Assistant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add a destination component to the Data Flow surface.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Destination Assistant - Add New 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list of types,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list of connection managers,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localhost.DemoDW,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 the OLE DB destination component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DemoDW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position it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transformation component.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transformation component, and then drag the blue output arrow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destination component.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Input Output Selection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Output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Match Output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destination component to edit its settings,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table or the view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[dbo].[DimProduct</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dirty="0"/>
          </a:p>
        </p:txBody>
      </p:sp>
      <p:sp>
        <p:nvSpPr>
          <p:cNvPr id="4" name="Slide Number Placeholder 3"/>
          <p:cNvSpPr>
            <a:spLocks noGrp="1"/>
          </p:cNvSpPr>
          <p:nvPr>
            <p:ph type="sldNum" sz="quarter" idx="10"/>
          </p:nvPr>
        </p:nvSpPr>
        <p:spPr/>
        <p:txBody>
          <a:bodyPr/>
          <a:lstStyle/>
          <a:p>
            <a:fld id="{CF033777-E58F-4491-93B1-A90172346A59}" type="slidenum">
              <a:rPr lang="en-GB" smtClean="0"/>
              <a:t>30</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82491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OLE DB Destination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Mappings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note that input columns are automatically mapped to destination columns with the same name.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Input 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Destination 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SSIS Toolbox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Other Destinations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Flat File 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add a destination component to the Data Flow surface, and then position it to the right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transformation component.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 the flat file destination component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Uncategorized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transformation component, and then drag the blue output arrow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Uncategorized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destination component.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Lookup No Match Output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automatically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Uncategorized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destination component to edit its settings,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Flat File Format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Delimited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Flat File Connection Manager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name the new connection manager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Unmatched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specify the file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D:\Demofiles\Mod06\UnmatchedProducts.csv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Flat File Destination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Mappings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and note that the input columns are mapped to destination columns with the same names,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observe the data flow as it runs. Note that the number of rows transferred along each path is shown in front of the arrows connecting the components in the data flow.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data flow has completed,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SSDT, saving your changes if you are prompted</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Notepad to examine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Unmatched Products.csv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flat file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Note that there were no unmatched products.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SQL Server Management Studio to view the contents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DimProduct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and note that the product data has been transferred.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F033777-E58F-4491-93B1-A90172346A59}" type="slidenum">
              <a:rPr lang="en-GB" smtClean="0"/>
              <a:t>31</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834901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a lookup transformation component, the source of the lookup columns is a table, view, or SQL statement that you must specify. Why do you not need to specify the source of the input columns?</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a source/transformation component is connected to the next component in the data flow, all output columns from the source/transformation component are input into the next component. The input columns in a lookup transformation are therefore determined by the columns output from the previous source/ transformation component in the data flow.</a:t>
            </a:r>
            <a:endParaRPr lang="en-GB" dirty="0"/>
          </a:p>
        </p:txBody>
      </p:sp>
      <p:sp>
        <p:nvSpPr>
          <p:cNvPr id="4" name="Slide Number Placeholder 3"/>
          <p:cNvSpPr>
            <a:spLocks noGrp="1"/>
          </p:cNvSpPr>
          <p:nvPr>
            <p:ph type="sldNum" sz="quarter" idx="10"/>
          </p:nvPr>
        </p:nvSpPr>
        <p:spPr/>
        <p:txBody>
          <a:bodyPr/>
          <a:lstStyle/>
          <a:p>
            <a:fld id="{CF033777-E58F-4491-93B1-A90172346A59}" type="slidenum">
              <a:rPr lang="en-GB" smtClean="0"/>
              <a:t>32</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17457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lab instructions are deliberately designed to be high level, so students need to think carefully about what they are trying to accomplish and work out how best to proceed. Encourage students to read the scenario information carefully and collaborate with each other to meet the requirements. Remind students that, if they find a particular task or exercise too challenging, there are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like all other labs in this course, students must start by running a setup script to prepare the lab environment.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Exploring Source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designed a data warehouse schema for Adventure Works Cycles. You must now design an ETL process to populate it with data from various source systems. Before creating the ETL solution, you have decided to examine the source data so you can understand it better.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Transferring Data by Using a Data Flow Task</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Now you have explored the source data in the </a:t>
            </a:r>
            <a:r>
              <a:rPr lang="en-GB" sz="1000" b="1" dirty="0">
                <a:latin typeface="Arial" panose="020B0604020202020204" pitchFamily="34" charset="0"/>
                <a:ea typeface="Calibri" panose="020F0502020204030204" pitchFamily="34" charset="0"/>
                <a:cs typeface="Times New Roman" panose="02020603050405020304" pitchFamily="18" charset="0"/>
              </a:rPr>
              <a:t>InternetSales</a:t>
            </a:r>
            <a:r>
              <a:rPr lang="en-GB" sz="1000" dirty="0">
                <a:latin typeface="Arial" panose="020B0604020202020204" pitchFamily="34" charset="0"/>
                <a:ea typeface="Calibri" panose="020F0502020204030204" pitchFamily="34" charset="0"/>
                <a:cs typeface="Times New Roman" panose="02020603050405020304" pitchFamily="18" charset="0"/>
              </a:rPr>
              <a:t> database, you are ready to start implementing data flows for the ETL process. A colleague has already implemented data flows for reseller sales data, and you plan to model your Internet sales data flows on those.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Using Transformation Components in a Data Flow</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implemented a simple data flow to transfer customer data to the staging database. Now you must implement a data flow for Internet sales records. The new data flow adds a new column containing the total sales amount for each line item (which is derived by multiplying the list price by the quantity of units purchased), and uses a product key value to find additional data in a separate Products database. Once again, you will model your solution on a data flow that a colleague has already implemented for reseller sales data.</a:t>
            </a:r>
          </a:p>
        </p:txBody>
      </p:sp>
      <p:sp>
        <p:nvSpPr>
          <p:cNvPr id="4" name="Slide Number Placeholder 3"/>
          <p:cNvSpPr>
            <a:spLocks noGrp="1"/>
          </p:cNvSpPr>
          <p:nvPr>
            <p:ph type="sldNum" sz="quarter" idx="10"/>
          </p:nvPr>
        </p:nvSpPr>
        <p:spPr/>
        <p:txBody>
          <a:bodyPr/>
          <a:lstStyle/>
          <a:p>
            <a:fld id="{CF033777-E58F-4491-93B1-A90172346A59}"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471933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CF033777-E58F-4491-93B1-A90172346A59}"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56997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CF033777-E58F-4491-93B1-A90172346A59}"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32787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F033777-E58F-4491-93B1-A90172346A59}"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83314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How could you determine the range of OrderDate values in a data source to plan a time dimension table in a data warehouse?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could use SQL Server Management Studio to query for the MIN and MAX values of the OrderDate column. Alternatively, you could extract the data from the table to Excel and use formulas to determine the minimum and maximum values. Lastly, you could retrieve the Column Statistics profile request in the Data Profiling task.</a:t>
            </a:r>
          </a:p>
        </p:txBody>
      </p:sp>
      <p:sp>
        <p:nvSpPr>
          <p:cNvPr id="4" name="Slide Number Placeholder 3"/>
          <p:cNvSpPr>
            <a:spLocks noGrp="1"/>
          </p:cNvSpPr>
          <p:nvPr>
            <p:ph type="sldNum" sz="quarter" idx="10"/>
          </p:nvPr>
        </p:nvSpPr>
        <p:spPr/>
        <p:txBody>
          <a:bodyPr/>
          <a:lstStyle/>
          <a:p>
            <a:fld id="{CF033777-E58F-4491-93B1-A90172346A59}"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14304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all these options and other, third-party ETL solutions, are valid, but that SSIS provides the most versatile platform, and will therefore be the main focus of this module—and the rest of the course.</a:t>
            </a:r>
          </a:p>
        </p:txBody>
      </p:sp>
      <p:sp>
        <p:nvSpPr>
          <p:cNvPr id="4" name="Slide Number Placeholder 3"/>
          <p:cNvSpPr>
            <a:spLocks noGrp="1"/>
          </p:cNvSpPr>
          <p:nvPr>
            <p:ph type="sldNum" sz="quarter" idx="10"/>
          </p:nvPr>
        </p:nvSpPr>
        <p:spPr/>
        <p:txBody>
          <a:bodyPr/>
          <a:lstStyle/>
          <a:p>
            <a:fld id="{CF033777-E58F-4491-93B1-A90172346A59}"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55753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F033777-E58F-4491-93B1-A90172346A59}"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4550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students have worked with previous releases of SSIS, emphasize the new project-level deployment model and explain that it will be discussed in more depth in Module 13:</a:t>
            </a:r>
            <a:r>
              <a:rPr lang="en-GB" sz="1000" i="1" dirty="0">
                <a:latin typeface="Arial" panose="020B0604020202020204" pitchFamily="34" charset="0"/>
                <a:ea typeface="Calibri" panose="020F0502020204030204" pitchFamily="34" charset="0"/>
                <a:cs typeface="Times New Roman" panose="02020603050405020304" pitchFamily="18" charset="0"/>
              </a:rPr>
              <a:t> Deploying and Configuring SSIS Packages</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F033777-E58F-4491-93B1-A90172346A59}"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83763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Open SSDT and point out the different elements in the user interface and the </a:t>
            </a:r>
            <a:r>
              <a:rPr lang="en-GB" sz="1000" b="1" dirty="0">
                <a:latin typeface="Arial" panose="020B0604020202020204" pitchFamily="34" charset="0"/>
                <a:ea typeface="Calibri" panose="020F0502020204030204" pitchFamily="34" charset="0"/>
                <a:cs typeface="Times New Roman" panose="02020603050405020304" pitchFamily="18" charset="0"/>
              </a:rPr>
              <a:t>Variables</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SSIS Toolbox</a:t>
            </a:r>
            <a:r>
              <a:rPr lang="en-GB" sz="1000" dirty="0">
                <a:latin typeface="Arial" panose="020B0604020202020204" pitchFamily="34" charset="0"/>
                <a:ea typeface="Calibri" panose="020F0502020204030204" pitchFamily="34" charset="0"/>
                <a:cs typeface="Times New Roman" panose="02020603050405020304" pitchFamily="18" charset="0"/>
              </a:rPr>
              <a:t> buttons at the upper right of the design surface.</a:t>
            </a:r>
          </a:p>
        </p:txBody>
      </p:sp>
      <p:sp>
        <p:nvSpPr>
          <p:cNvPr id="4" name="Slide Number Placeholder 3"/>
          <p:cNvSpPr>
            <a:spLocks noGrp="1"/>
          </p:cNvSpPr>
          <p:nvPr>
            <p:ph type="sldNum" sz="quarter" idx="10"/>
          </p:nvPr>
        </p:nvSpPr>
        <p:spPr/>
        <p:txBody>
          <a:bodyPr/>
          <a:lstStyle/>
          <a:p>
            <a:fld id="{CF033777-E58F-4491-93B1-A90172346A59}"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96191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Connection Managers pane in SSDT shows all of the connection managers in the current project. True or false?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)True</a:t>
            </a:r>
          </a:p>
        </p:txBody>
      </p:sp>
      <p:sp>
        <p:nvSpPr>
          <p:cNvPr id="4" name="Slide Number Placeholder 3"/>
          <p:cNvSpPr>
            <a:spLocks noGrp="1"/>
          </p:cNvSpPr>
          <p:nvPr>
            <p:ph type="sldNum" sz="quarter" idx="10"/>
          </p:nvPr>
        </p:nvSpPr>
        <p:spPr/>
        <p:txBody>
          <a:bodyPr/>
          <a:lstStyle/>
          <a:p>
            <a:fld id="{CF033777-E58F-4491-93B1-A90172346A59}"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13656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F033777-E58F-4491-93B1-A90172346A59}"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6: Creating an ETL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2864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0551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47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2531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6181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513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364184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1179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787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0966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95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8286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93720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20750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6</a:t>
            </a:r>
            <a:endParaRPr lang="en-GB" dirty="0"/>
          </a:p>
        </p:txBody>
      </p:sp>
      <p:sp>
        <p:nvSpPr>
          <p:cNvPr id="3" name="Subtitle 2"/>
          <p:cNvSpPr>
            <a:spLocks noGrp="1"/>
          </p:cNvSpPr>
          <p:nvPr>
            <p:ph type="subTitle" sz="quarter" idx="1"/>
          </p:nvPr>
        </p:nvSpPr>
        <p:spPr/>
        <p:txBody>
          <a:bodyPr/>
          <a:lstStyle/>
          <a:p>
            <a:r>
              <a:rPr lang="en-GB" dirty="0" smtClean="0"/>
              <a:t>Creating an ETL Solution
</a:t>
            </a:r>
            <a:endParaRPr lang="en-GB" dirty="0"/>
          </a:p>
        </p:txBody>
      </p:sp>
    </p:spTree>
    <p:custDataLst>
      <p:tags r:id="rId1"/>
    </p:custDataLst>
    <p:extLst>
      <p:ext uri="{BB962C8B-B14F-4D97-AF65-F5344CB8AC3E}">
        <p14:creationId xmlns:p14="http://schemas.microsoft.com/office/powerpoint/2010/main" val="650892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Explore Source Data?</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Understand business data:</a:t>
            </a:r>
          </a:p>
          <a:p>
            <a:pPr lvl="1"/>
            <a:r>
              <a:rPr lang="en-US" b="0" kern="0" dirty="0">
                <a:solidFill>
                  <a:srgbClr val="000000"/>
                </a:solidFill>
              </a:rPr>
              <a:t>What business entities are represented</a:t>
            </a:r>
          </a:p>
          <a:p>
            <a:pPr lvl="1"/>
            <a:r>
              <a:rPr lang="en-US" b="0" kern="0" dirty="0">
                <a:solidFill>
                  <a:srgbClr val="000000"/>
                </a:solidFill>
              </a:rPr>
              <a:t>How to interpret values and codes</a:t>
            </a:r>
          </a:p>
          <a:p>
            <a:pPr lvl="1"/>
            <a:r>
              <a:rPr lang="en-US" b="0" kern="0" dirty="0">
                <a:solidFill>
                  <a:srgbClr val="000000"/>
                </a:solidFill>
              </a:rPr>
              <a:t>Relationships between business entities</a:t>
            </a:r>
          </a:p>
          <a:p>
            <a:pPr lvl="1"/>
            <a:endParaRPr lang="en-US" b="0" kern="0" dirty="0">
              <a:solidFill>
                <a:srgbClr val="000000"/>
              </a:solidFill>
            </a:endParaRPr>
          </a:p>
          <a:p>
            <a:pPr lvl="0"/>
            <a:r>
              <a:rPr lang="en-US" b="0" kern="0" dirty="0">
                <a:solidFill>
                  <a:srgbClr val="000000"/>
                </a:solidFill>
              </a:rPr>
              <a:t>Examine data for:</a:t>
            </a:r>
          </a:p>
          <a:p>
            <a:pPr lvl="1"/>
            <a:r>
              <a:rPr lang="en-US" b="0" kern="0" dirty="0">
                <a:solidFill>
                  <a:srgbClr val="000000"/>
                </a:solidFill>
              </a:rPr>
              <a:t>Column data types and lengths</a:t>
            </a:r>
          </a:p>
          <a:p>
            <a:pPr lvl="1"/>
            <a:r>
              <a:rPr lang="en-US" b="0" kern="0" dirty="0">
                <a:solidFill>
                  <a:srgbClr val="000000"/>
                </a:solidFill>
              </a:rPr>
              <a:t>Data volume and sparseness</a:t>
            </a:r>
          </a:p>
          <a:p>
            <a:pPr lvl="1"/>
            <a:r>
              <a:rPr lang="en-US" b="0" kern="0" dirty="0">
                <a:solidFill>
                  <a:srgbClr val="000000"/>
                </a:solidFill>
              </a:rPr>
              <a:t>Data quality issues</a:t>
            </a:r>
            <a:endParaRPr lang="en-US" sz="2000" b="0" kern="0" dirty="0">
              <a:solidFill>
                <a:srgbClr val="000000"/>
              </a:solidFill>
            </a:endParaRP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206911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Examining Source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Extract a sample of data:</a:t>
            </a:r>
          </a:p>
          <a:p>
            <a:pPr lvl="1"/>
            <a:r>
              <a:rPr lang="en-US" b="0" kern="0" dirty="0">
                <a:solidFill>
                  <a:srgbClr val="000000"/>
                </a:solidFill>
              </a:rPr>
              <a:t>Run queries in SSMS</a:t>
            </a:r>
          </a:p>
          <a:p>
            <a:pPr lvl="1"/>
            <a:r>
              <a:rPr lang="en-US" b="0" kern="0" dirty="0">
                <a:solidFill>
                  <a:srgbClr val="000000"/>
                </a:solidFill>
              </a:rPr>
              <a:t>Create an SSIS package that extracts a sample of data</a:t>
            </a:r>
          </a:p>
          <a:p>
            <a:pPr lvl="1"/>
            <a:r>
              <a:rPr lang="en-US" b="0" kern="0" dirty="0">
                <a:solidFill>
                  <a:srgbClr val="000000"/>
                </a:solidFill>
              </a:rPr>
              <a:t>Use the Import and Export Data Wizard</a:t>
            </a:r>
          </a:p>
          <a:p>
            <a:pPr lvl="1"/>
            <a:endParaRPr lang="en-US" b="0" kern="0" dirty="0">
              <a:solidFill>
                <a:srgbClr val="000000"/>
              </a:solidFill>
            </a:endParaRPr>
          </a:p>
          <a:p>
            <a:pPr lvl="0"/>
            <a:r>
              <a:rPr lang="en-US" b="0" kern="0" dirty="0">
                <a:solidFill>
                  <a:srgbClr val="000000"/>
                </a:solidFill>
              </a:rPr>
              <a:t>Examine the data using an appropriate application such as Excel</a:t>
            </a:r>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30443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04be2d2-e3ad-458b-8975-3923ec2acf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Exploring Source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GB" b="0" kern="0" dirty="0">
                <a:solidFill>
                  <a:srgbClr val="000000"/>
                </a:solidFill>
              </a:rPr>
              <a:t>Extract data by using the Import and Export Data Wizard</a:t>
            </a:r>
            <a:endParaRPr lang="en-US" b="0" kern="0" dirty="0">
              <a:solidFill>
                <a:srgbClr val="000000"/>
              </a:solidFill>
            </a:endParaRPr>
          </a:p>
          <a:p>
            <a:pPr lvl="0"/>
            <a:r>
              <a:rPr lang="en-GB" b="0" kern="0" dirty="0">
                <a:solidFill>
                  <a:srgbClr val="000000"/>
                </a:solidFill>
              </a:rPr>
              <a:t>Explore the data</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79222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897168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Profiling Source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the Data Profiling task in SSIS to report data statistics:</a:t>
            </a:r>
          </a:p>
          <a:p>
            <a:pPr lvl="1"/>
            <a:r>
              <a:rPr lang="en-US" b="0" kern="0" dirty="0">
                <a:solidFill>
                  <a:srgbClr val="000000"/>
                </a:solidFill>
              </a:rPr>
              <a:t>Candidate key</a:t>
            </a:r>
          </a:p>
          <a:p>
            <a:pPr lvl="1"/>
            <a:r>
              <a:rPr lang="en-US" b="0" kern="0" dirty="0">
                <a:solidFill>
                  <a:srgbClr val="000000"/>
                </a:solidFill>
              </a:rPr>
              <a:t>Column length distribution</a:t>
            </a:r>
          </a:p>
          <a:p>
            <a:pPr lvl="1"/>
            <a:r>
              <a:rPr lang="en-US" b="0" kern="0" dirty="0">
                <a:solidFill>
                  <a:srgbClr val="000000"/>
                </a:solidFill>
              </a:rPr>
              <a:t>Column null ratio</a:t>
            </a:r>
          </a:p>
          <a:p>
            <a:pPr lvl="1"/>
            <a:r>
              <a:rPr lang="en-US" b="0" kern="0" dirty="0">
                <a:solidFill>
                  <a:srgbClr val="000000"/>
                </a:solidFill>
              </a:rPr>
              <a:t>Column pattern</a:t>
            </a:r>
          </a:p>
          <a:p>
            <a:pPr lvl="1"/>
            <a:r>
              <a:rPr lang="en-US" b="0" kern="0" dirty="0">
                <a:solidFill>
                  <a:srgbClr val="000000"/>
                </a:solidFill>
              </a:rPr>
              <a:t>Column statistics</a:t>
            </a:r>
          </a:p>
          <a:p>
            <a:pPr lvl="1"/>
            <a:r>
              <a:rPr lang="en-US" b="0" kern="0" dirty="0">
                <a:solidFill>
                  <a:srgbClr val="000000"/>
                </a:solidFill>
              </a:rPr>
              <a:t>Column value distribution</a:t>
            </a:r>
          </a:p>
          <a:p>
            <a:pPr lvl="1"/>
            <a:r>
              <a:rPr lang="en-US" b="0" kern="0" dirty="0">
                <a:solidFill>
                  <a:srgbClr val="000000"/>
                </a:solidFill>
              </a:rPr>
              <a:t>Functional dependency</a:t>
            </a:r>
          </a:p>
          <a:p>
            <a:pPr lvl="1"/>
            <a:r>
              <a:rPr lang="en-US" b="0" kern="0" dirty="0">
                <a:solidFill>
                  <a:srgbClr val="000000"/>
                </a:solidFill>
              </a:rPr>
              <a:t>Value inclusion</a:t>
            </a:r>
          </a:p>
          <a:p>
            <a:pPr lvl="0"/>
            <a:r>
              <a:rPr lang="en-US" b="0" kern="0" dirty="0">
                <a:solidFill>
                  <a:srgbClr val="000000"/>
                </a:solidFill>
              </a:rPr>
              <a:t>View the profile in the Data Profile Viewer</a:t>
            </a:r>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2532296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a3a1040-0833-4910-b9bc-c719a7e5f6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Data Profiling Task</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Use the Data Profiling Task</a:t>
            </a:r>
          </a:p>
          <a:p>
            <a:pPr lvl="0"/>
            <a:r>
              <a:rPr lang="en-GB" b="0" kern="0" dirty="0">
                <a:solidFill>
                  <a:srgbClr val="000000"/>
                </a:solidFill>
              </a:rPr>
              <a:t>View a Data Profiling Report</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86177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16732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482603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991348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256606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Introduction to ETL with SSIS
Exploring Source Data
Implementing Data Flow</a:t>
            </a:r>
            <a:endParaRPr lang="en-GB" dirty="0"/>
          </a:p>
        </p:txBody>
      </p:sp>
    </p:spTree>
    <p:custDataLst>
      <p:tags r:id="rId1"/>
    </p:custDataLst>
    <p:extLst>
      <p:ext uri="{BB962C8B-B14F-4D97-AF65-F5344CB8AC3E}">
        <p14:creationId xmlns:p14="http://schemas.microsoft.com/office/powerpoint/2010/main" val="82046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Implementing Data Flow</a:t>
            </a:r>
            <a:endParaRPr lang="en-GB" dirty="0"/>
          </a:p>
        </p:txBody>
      </p:sp>
      <p:sp>
        <p:nvSpPr>
          <p:cNvPr id="3" name="Text Placeholder 2"/>
          <p:cNvSpPr>
            <a:spLocks noGrp="1"/>
          </p:cNvSpPr>
          <p:nvPr>
            <p:ph type="body" idx="1"/>
          </p:nvPr>
        </p:nvSpPr>
        <p:spPr/>
        <p:txBody>
          <a:bodyPr/>
          <a:lstStyle/>
          <a:p>
            <a:r>
              <a:rPr lang="en-GB" dirty="0" smtClean="0"/>
              <a:t>Connection Managers
The Data Flow Task
Data Source Components
Data Destination Components
Data Transformation Components
Optimizing Data Flow Performance
Demonstration: Implementing a Data Flow</a:t>
            </a:r>
            <a:endParaRPr lang="en-GB" dirty="0"/>
          </a:p>
        </p:txBody>
      </p:sp>
    </p:spTree>
    <p:custDataLst>
      <p:tags r:id="rId1"/>
    </p:custDataLst>
    <p:extLst>
      <p:ext uri="{BB962C8B-B14F-4D97-AF65-F5344CB8AC3E}">
        <p14:creationId xmlns:p14="http://schemas.microsoft.com/office/powerpoint/2010/main" val="3659010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Connection Managers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 connection to a data source or destination:</a:t>
            </a:r>
          </a:p>
          <a:p>
            <a:pPr lvl="1"/>
            <a:r>
              <a:rPr lang="en-US" b="0" kern="0" dirty="0">
                <a:solidFill>
                  <a:srgbClr val="000000"/>
                </a:solidFill>
              </a:rPr>
              <a:t>Provider (for example, ADO.NET, OLE DB, or flat file)</a:t>
            </a:r>
          </a:p>
          <a:p>
            <a:pPr lvl="1"/>
            <a:r>
              <a:rPr lang="en-US" b="0" kern="0" dirty="0">
                <a:solidFill>
                  <a:srgbClr val="000000"/>
                </a:solidFill>
              </a:rPr>
              <a:t>Connection string</a:t>
            </a:r>
          </a:p>
          <a:p>
            <a:pPr lvl="1"/>
            <a:r>
              <a:rPr lang="en-US" b="0" kern="0" dirty="0">
                <a:solidFill>
                  <a:srgbClr val="000000"/>
                </a:solidFill>
              </a:rPr>
              <a:t>Credentials</a:t>
            </a:r>
          </a:p>
          <a:p>
            <a:pPr lvl="1"/>
            <a:endParaRPr lang="en-US" b="0" kern="0" dirty="0">
              <a:solidFill>
                <a:srgbClr val="000000"/>
              </a:solidFill>
            </a:endParaRPr>
          </a:p>
          <a:p>
            <a:pPr lvl="0"/>
            <a:r>
              <a:rPr lang="en-US" b="0" kern="0" dirty="0">
                <a:solidFill>
                  <a:srgbClr val="000000"/>
                </a:solidFill>
              </a:rPr>
              <a:t>Project or package level:</a:t>
            </a:r>
          </a:p>
          <a:p>
            <a:pPr lvl="1"/>
            <a:r>
              <a:rPr lang="en-US" b="0" kern="0" dirty="0">
                <a:solidFill>
                  <a:srgbClr val="000000"/>
                </a:solidFill>
              </a:rPr>
              <a:t>Project-level connection managers can be shared across multiple packages</a:t>
            </a:r>
          </a:p>
          <a:p>
            <a:pPr lvl="1"/>
            <a:r>
              <a:rPr lang="en-US" b="0" kern="0" dirty="0">
                <a:solidFill>
                  <a:srgbClr val="000000"/>
                </a:solidFill>
              </a:rPr>
              <a:t>Package-level connection managers exist only in that package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63467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Data Flow Task</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core control flow task in most SSIS packages</a:t>
            </a:r>
          </a:p>
          <a:p>
            <a:pPr lvl="0"/>
            <a:r>
              <a:rPr lang="en-US" b="0" kern="0" dirty="0">
                <a:solidFill>
                  <a:srgbClr val="000000"/>
                </a:solidFill>
              </a:rPr>
              <a:t>Encapsulates a data flow pipeline</a:t>
            </a:r>
          </a:p>
          <a:p>
            <a:pPr lvl="0"/>
            <a:r>
              <a:rPr lang="en-US" b="0" kern="0" dirty="0">
                <a:solidFill>
                  <a:srgbClr val="000000"/>
                </a:solidFill>
              </a:rPr>
              <a:t>Define the pipeline for the task on the Data Flow tab</a:t>
            </a:r>
          </a:p>
        </p:txBody>
      </p:sp>
    </p:spTree>
    <p:custDataLst>
      <p:tags r:id="rId1"/>
    </p:custDataLst>
    <p:extLst>
      <p:ext uri="{BB962C8B-B14F-4D97-AF65-F5344CB8AC3E}">
        <p14:creationId xmlns:p14="http://schemas.microsoft.com/office/powerpoint/2010/main" val="1524407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Source Components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source of data for a data flow:</a:t>
            </a:r>
          </a:p>
          <a:p>
            <a:pPr lvl="1"/>
            <a:r>
              <a:rPr lang="en-US" b="0" kern="0" dirty="0">
                <a:solidFill>
                  <a:srgbClr val="000000"/>
                </a:solidFill>
              </a:rPr>
              <a:t>Connection manager</a:t>
            </a:r>
          </a:p>
          <a:p>
            <a:pPr lvl="1"/>
            <a:r>
              <a:rPr lang="en-US" b="0" kern="0" dirty="0">
                <a:solidFill>
                  <a:srgbClr val="000000"/>
                </a:solidFill>
              </a:rPr>
              <a:t>Table, view, or query </a:t>
            </a:r>
          </a:p>
          <a:p>
            <a:pPr lvl="1"/>
            <a:r>
              <a:rPr lang="en-US" b="0" kern="0" dirty="0">
                <a:solidFill>
                  <a:srgbClr val="000000"/>
                </a:solidFill>
              </a:rPr>
              <a:t>Columns that are included</a:t>
            </a:r>
          </a:p>
          <a:p>
            <a:pPr lvl="1"/>
            <a:endParaRPr lang="en-US" b="0" kern="0" dirty="0">
              <a:solidFill>
                <a:srgbClr val="000000"/>
              </a:solidFill>
            </a:endParaRPr>
          </a:p>
          <a:p>
            <a:pPr lvl="0"/>
            <a:r>
              <a:rPr lang="en-US" b="0" kern="0" dirty="0">
                <a:solidFill>
                  <a:srgbClr val="000000"/>
                </a:solidFill>
              </a:rPr>
              <a:t>Many sources supported:</a:t>
            </a:r>
          </a:p>
          <a:p>
            <a:pPr lvl="1"/>
            <a:r>
              <a:rPr lang="en-US" b="0" kern="0" dirty="0">
                <a:solidFill>
                  <a:srgbClr val="000000"/>
                </a:solidFill>
              </a:rPr>
              <a:t>Database </a:t>
            </a:r>
          </a:p>
          <a:p>
            <a:pPr lvl="1"/>
            <a:r>
              <a:rPr lang="en-US" b="0" kern="0" dirty="0">
                <a:solidFill>
                  <a:srgbClr val="000000"/>
                </a:solidFill>
              </a:rPr>
              <a:t>File </a:t>
            </a:r>
          </a:p>
          <a:p>
            <a:pPr lvl="1"/>
            <a:r>
              <a:rPr lang="en-US" b="0" kern="0" dirty="0">
                <a:solidFill>
                  <a:srgbClr val="000000"/>
                </a:solidFill>
              </a:rPr>
              <a:t>Custom</a:t>
            </a:r>
          </a:p>
        </p:txBody>
      </p:sp>
    </p:spTree>
    <p:custDataLst>
      <p:tags r:id="rId1"/>
    </p:custDataLst>
    <p:extLst>
      <p:ext uri="{BB962C8B-B14F-4D97-AF65-F5344CB8AC3E}">
        <p14:creationId xmlns:p14="http://schemas.microsoft.com/office/powerpoint/2010/main" val="3095872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d5265e50-93e2-44c9-a240-6acc893b163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Destination Components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Endpoint for a data flow:</a:t>
            </a:r>
          </a:p>
          <a:p>
            <a:pPr lvl="1"/>
            <a:r>
              <a:rPr lang="en-US" b="0" kern="0" dirty="0">
                <a:solidFill>
                  <a:srgbClr val="000000"/>
                </a:solidFill>
              </a:rPr>
              <a:t>Connection manager</a:t>
            </a:r>
          </a:p>
          <a:p>
            <a:pPr lvl="1"/>
            <a:r>
              <a:rPr lang="en-US" b="0" kern="0" dirty="0">
                <a:solidFill>
                  <a:srgbClr val="000000"/>
                </a:solidFill>
              </a:rPr>
              <a:t>Table or view </a:t>
            </a:r>
          </a:p>
          <a:p>
            <a:pPr lvl="1"/>
            <a:r>
              <a:rPr lang="en-US" b="0" kern="0" dirty="0">
                <a:solidFill>
                  <a:srgbClr val="000000"/>
                </a:solidFill>
              </a:rPr>
              <a:t>Column mapping</a:t>
            </a:r>
          </a:p>
          <a:p>
            <a:pPr lvl="0"/>
            <a:r>
              <a:rPr lang="en-US" b="0" kern="0" dirty="0">
                <a:solidFill>
                  <a:srgbClr val="000000"/>
                </a:solidFill>
              </a:rPr>
              <a:t>Multiple destination types:</a:t>
            </a:r>
          </a:p>
          <a:p>
            <a:pPr lvl="1"/>
            <a:r>
              <a:rPr lang="en-US" b="0" kern="0" dirty="0">
                <a:solidFill>
                  <a:srgbClr val="000000"/>
                </a:solidFill>
              </a:rPr>
              <a:t>Database</a:t>
            </a:r>
          </a:p>
          <a:p>
            <a:pPr lvl="1"/>
            <a:r>
              <a:rPr lang="en-US" b="0" kern="0" dirty="0">
                <a:solidFill>
                  <a:srgbClr val="000000"/>
                </a:solidFill>
              </a:rPr>
              <a:t>File</a:t>
            </a:r>
          </a:p>
          <a:p>
            <a:pPr lvl="1"/>
            <a:r>
              <a:rPr lang="en-US" b="0" kern="0" dirty="0">
                <a:solidFill>
                  <a:srgbClr val="000000"/>
                </a:solidFill>
              </a:rPr>
              <a:t>SQL Server Analysis Services</a:t>
            </a:r>
          </a:p>
          <a:p>
            <a:pPr lvl="1"/>
            <a:r>
              <a:rPr lang="en-US" b="0" kern="0" dirty="0">
                <a:solidFill>
                  <a:srgbClr val="000000"/>
                </a:solidFill>
              </a:rPr>
              <a:t>Rowset</a:t>
            </a:r>
          </a:p>
          <a:p>
            <a:pPr lvl="1"/>
            <a:r>
              <a:rPr lang="en-GB" b="0" kern="0" dirty="0">
                <a:solidFill>
                  <a:srgbClr val="000000"/>
                </a:solidFill>
              </a:rPr>
              <a:t>Other</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4192934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fe53344f-41ce-4bed-8128-2540ca260e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Transformation Components</a:t>
            </a:r>
            <a:endParaRPr lang="en-GB" dirty="0"/>
          </a:p>
        </p:txBody>
      </p:sp>
      <p:sp>
        <p:nvSpPr>
          <p:cNvPr id="4" name="Content Placeholder 2"/>
          <p:cNvSpPr txBox="1">
            <a:spLocks/>
          </p:cNvSpPr>
          <p:nvPr/>
        </p:nvSpPr>
        <p:spPr>
          <a:xfrm>
            <a:off x="474553" y="794654"/>
            <a:ext cx="8119156" cy="578948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Perform operations on rows of data</a:t>
            </a:r>
          </a:p>
          <a:p>
            <a:pPr lvl="0"/>
            <a:r>
              <a:rPr lang="en-US" b="0" kern="0" dirty="0">
                <a:solidFill>
                  <a:srgbClr val="000000"/>
                </a:solidFill>
              </a:rPr>
              <a:t>Use inputs and outputs</a:t>
            </a:r>
          </a:p>
          <a:p>
            <a:pPr lvl="0"/>
            <a:r>
              <a:rPr lang="en-US" b="0" kern="0" dirty="0">
                <a:solidFill>
                  <a:srgbClr val="000000"/>
                </a:solidFill>
              </a:rPr>
              <a:t>Multiple transformation types:</a:t>
            </a:r>
          </a:p>
          <a:p>
            <a:pPr lvl="1"/>
            <a:r>
              <a:rPr lang="en-US" b="0" kern="0" dirty="0">
                <a:solidFill>
                  <a:srgbClr val="000000"/>
                </a:solidFill>
              </a:rPr>
              <a:t>Row Transformations</a:t>
            </a:r>
          </a:p>
          <a:p>
            <a:pPr lvl="1"/>
            <a:r>
              <a:rPr lang="en-US" b="0" kern="0" dirty="0">
                <a:solidFill>
                  <a:srgbClr val="000000"/>
                </a:solidFill>
              </a:rPr>
              <a:t>Rowset Transformations</a:t>
            </a:r>
          </a:p>
          <a:p>
            <a:pPr lvl="1"/>
            <a:r>
              <a:rPr lang="en-US" b="0" kern="0" dirty="0">
                <a:solidFill>
                  <a:srgbClr val="000000"/>
                </a:solidFill>
              </a:rPr>
              <a:t>Split and Join Transformations</a:t>
            </a:r>
          </a:p>
          <a:p>
            <a:pPr lvl="1"/>
            <a:r>
              <a:rPr lang="en-US" b="0" kern="0" dirty="0">
                <a:solidFill>
                  <a:srgbClr val="000000"/>
                </a:solidFill>
              </a:rPr>
              <a:t>Auditing Transformations</a:t>
            </a:r>
          </a:p>
          <a:p>
            <a:pPr lvl="1"/>
            <a:r>
              <a:rPr lang="en-US" b="0" kern="0" dirty="0">
                <a:solidFill>
                  <a:srgbClr val="000000"/>
                </a:solidFill>
              </a:rPr>
              <a:t>BI Transformations</a:t>
            </a:r>
          </a:p>
          <a:p>
            <a:pPr lvl="1"/>
            <a:r>
              <a:rPr lang="en-US" b="0" kern="0" dirty="0">
                <a:solidFill>
                  <a:srgbClr val="000000"/>
                </a:solidFill>
              </a:rPr>
              <a:t>Custom Transformations</a:t>
            </a:r>
          </a:p>
          <a:p>
            <a:pPr lvl="0"/>
            <a:r>
              <a:rPr lang="en-US" b="0" kern="0" dirty="0">
                <a:solidFill>
                  <a:srgbClr val="000000"/>
                </a:solidFill>
              </a:rPr>
              <a:t>Blocking types:</a:t>
            </a:r>
          </a:p>
          <a:p>
            <a:pPr lvl="1"/>
            <a:r>
              <a:rPr lang="en-US" b="0" kern="0" dirty="0">
                <a:solidFill>
                  <a:srgbClr val="000000"/>
                </a:solidFill>
              </a:rPr>
              <a:t>Non-blocking</a:t>
            </a:r>
          </a:p>
          <a:p>
            <a:pPr lvl="1"/>
            <a:r>
              <a:rPr lang="en-US" b="0" kern="0" dirty="0">
                <a:solidFill>
                  <a:srgbClr val="000000"/>
                </a:solidFill>
              </a:rPr>
              <a:t>Partial-blocking</a:t>
            </a:r>
          </a:p>
          <a:p>
            <a:pPr lvl="1"/>
            <a:r>
              <a:rPr lang="en-US" b="0" kern="0" dirty="0" smtClean="0">
                <a:solidFill>
                  <a:srgbClr val="000000"/>
                </a:solidFill>
              </a:rPr>
              <a:t>Blocking</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4089631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262bdbe-3659-4a42-b970-0cd3174bf8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Optimizing Data Flow Performance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Optimize queries:</a:t>
            </a:r>
          </a:p>
          <a:p>
            <a:pPr lvl="1"/>
            <a:r>
              <a:rPr lang="en-US" b="0" kern="0" dirty="0">
                <a:solidFill>
                  <a:srgbClr val="000000"/>
                </a:solidFill>
              </a:rPr>
              <a:t>Select only the rows and columns that you need</a:t>
            </a:r>
          </a:p>
          <a:p>
            <a:pPr lvl="1"/>
            <a:endParaRPr lang="en-US" b="0" kern="0" dirty="0">
              <a:solidFill>
                <a:srgbClr val="000000"/>
              </a:solidFill>
            </a:endParaRPr>
          </a:p>
          <a:p>
            <a:pPr lvl="0"/>
            <a:r>
              <a:rPr lang="en-US" b="0" kern="0" dirty="0">
                <a:solidFill>
                  <a:srgbClr val="000000"/>
                </a:solidFill>
              </a:rPr>
              <a:t>Avoid unnecessary sorting:</a:t>
            </a:r>
          </a:p>
          <a:p>
            <a:pPr lvl="1"/>
            <a:r>
              <a:rPr lang="en-US" b="0" kern="0" dirty="0">
                <a:solidFill>
                  <a:srgbClr val="000000"/>
                </a:solidFill>
              </a:rPr>
              <a:t>Use pre-sorted data where possible</a:t>
            </a:r>
          </a:p>
          <a:p>
            <a:pPr lvl="1"/>
            <a:r>
              <a:rPr lang="en-US" b="0" kern="0" dirty="0">
                <a:solidFill>
                  <a:srgbClr val="000000"/>
                </a:solidFill>
              </a:rPr>
              <a:t>Set the </a:t>
            </a:r>
            <a:r>
              <a:rPr lang="en-US" kern="0" dirty="0">
                <a:solidFill>
                  <a:srgbClr val="000000"/>
                </a:solidFill>
              </a:rPr>
              <a:t>IsSorted</a:t>
            </a:r>
            <a:r>
              <a:rPr lang="en-US" b="0" kern="0" dirty="0">
                <a:solidFill>
                  <a:srgbClr val="000000"/>
                </a:solidFill>
              </a:rPr>
              <a:t> property where applicable</a:t>
            </a:r>
          </a:p>
          <a:p>
            <a:pPr lvl="1"/>
            <a:endParaRPr lang="en-US" b="0" kern="0" dirty="0">
              <a:solidFill>
                <a:srgbClr val="000000"/>
              </a:solidFill>
            </a:endParaRPr>
          </a:p>
          <a:p>
            <a:pPr lvl="0"/>
            <a:r>
              <a:rPr lang="en-US" b="0" kern="0" dirty="0">
                <a:solidFill>
                  <a:srgbClr val="000000"/>
                </a:solidFill>
              </a:rPr>
              <a:t>Configure Data Flow task properties:</a:t>
            </a:r>
          </a:p>
          <a:p>
            <a:pPr lvl="1"/>
            <a:r>
              <a:rPr lang="en-US" b="0" kern="0" dirty="0">
                <a:solidFill>
                  <a:srgbClr val="000000"/>
                </a:solidFill>
              </a:rPr>
              <a:t>Buffer size</a:t>
            </a:r>
          </a:p>
          <a:p>
            <a:pPr lvl="1"/>
            <a:r>
              <a:rPr lang="en-US" b="0" kern="0" dirty="0">
                <a:solidFill>
                  <a:srgbClr val="000000"/>
                </a:solidFill>
              </a:rPr>
              <a:t>Temporary storage location</a:t>
            </a:r>
          </a:p>
          <a:p>
            <a:pPr lvl="1"/>
            <a:r>
              <a:rPr lang="en-US" b="0" kern="0" dirty="0">
                <a:solidFill>
                  <a:srgbClr val="000000"/>
                </a:solidFill>
              </a:rPr>
              <a:t>Parallelism</a:t>
            </a:r>
          </a:p>
          <a:p>
            <a:pPr lvl="1"/>
            <a:r>
              <a:rPr lang="en-US" b="0" kern="0" dirty="0">
                <a:solidFill>
                  <a:srgbClr val="000000"/>
                </a:solidFill>
              </a:rPr>
              <a:t>Optimized mode</a:t>
            </a:r>
          </a:p>
        </p:txBody>
      </p:sp>
    </p:spTree>
    <p:custDataLst>
      <p:tags r:id="rId1"/>
    </p:custDataLst>
    <p:extLst>
      <p:ext uri="{BB962C8B-B14F-4D97-AF65-F5344CB8AC3E}">
        <p14:creationId xmlns:p14="http://schemas.microsoft.com/office/powerpoint/2010/main" val="192363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07fa420e-1403-4dbd-953c-f1462902b7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Implementing a Data Flow</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Configure a data source</a:t>
            </a:r>
          </a:p>
          <a:p>
            <a:pPr lvl="0"/>
            <a:r>
              <a:rPr lang="en-GB" b="0" kern="0" dirty="0">
                <a:solidFill>
                  <a:srgbClr val="000000"/>
                </a:solidFill>
              </a:rPr>
              <a:t>Use a derived column transformation</a:t>
            </a:r>
          </a:p>
          <a:p>
            <a:pPr lvl="0"/>
            <a:r>
              <a:rPr lang="en-GB" b="0" kern="0" dirty="0">
                <a:solidFill>
                  <a:srgbClr val="000000"/>
                </a:solidFill>
              </a:rPr>
              <a:t>Use a lookup transformation</a:t>
            </a:r>
          </a:p>
          <a:p>
            <a:pPr lvl="0"/>
            <a:r>
              <a:rPr lang="en-GB" b="0" kern="0" dirty="0">
                <a:solidFill>
                  <a:srgbClr val="000000"/>
                </a:solidFill>
              </a:rPr>
              <a:t>Configure a destination</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2408616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960144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529004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ETL with SSIS</a:t>
            </a:r>
            <a:endParaRPr lang="en-GB" dirty="0"/>
          </a:p>
        </p:txBody>
      </p:sp>
      <p:sp>
        <p:nvSpPr>
          <p:cNvPr id="3" name="Text Placeholder 2"/>
          <p:cNvSpPr>
            <a:spLocks noGrp="1"/>
          </p:cNvSpPr>
          <p:nvPr>
            <p:ph type="body" idx="1"/>
          </p:nvPr>
        </p:nvSpPr>
        <p:spPr/>
        <p:txBody>
          <a:bodyPr/>
          <a:lstStyle/>
          <a:p>
            <a:r>
              <a:rPr lang="en-GB" dirty="0" smtClean="0"/>
              <a:t>Options for ETL
What Is SSIS?
SSIS Projects and Packages
The SSIS Design Environment
Upgrading from Previous Versions</a:t>
            </a:r>
            <a:endParaRPr lang="en-GB" dirty="0"/>
          </a:p>
        </p:txBody>
      </p:sp>
    </p:spTree>
    <p:custDataLst>
      <p:tags r:id="rId1"/>
    </p:custDataLst>
    <p:extLst>
      <p:ext uri="{BB962C8B-B14F-4D97-AF65-F5344CB8AC3E}">
        <p14:creationId xmlns:p14="http://schemas.microsoft.com/office/powerpoint/2010/main" val="3310765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88182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532290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85740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Implementing Data Flow in an SSIS Package</a:t>
            </a:r>
            <a:endParaRPr lang="en-GB" dirty="0"/>
          </a:p>
        </p:txBody>
      </p:sp>
      <p:sp>
        <p:nvSpPr>
          <p:cNvPr id="3" name="Text Placeholder 2"/>
          <p:cNvSpPr>
            <a:spLocks noGrp="1"/>
          </p:cNvSpPr>
          <p:nvPr>
            <p:ph type="body" idx="1"/>
          </p:nvPr>
        </p:nvSpPr>
        <p:spPr/>
        <p:txBody>
          <a:bodyPr/>
          <a:lstStyle/>
          <a:p>
            <a:r>
              <a:rPr lang="en-GB" dirty="0" smtClean="0"/>
              <a:t>Exercise 1: Exploring Source Data
Exercise 2: Transferring Data by Using a Data Flow Task
Exercise 3: Using Transformation Components in a Data Flow</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2507313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693866"/>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In this lab, you will focus on the extraction of customer and sales order data from the InternetSales database used by the company’s e-commerce site, which you must load into the Staging database. This database contains customer data (in a table named Customers), and sales order data (in tables named SalesOrderHeader and SalesOrderDetail). You will extract sales order data at the line item level of granularity. The total sales amount for each sales order line item is then calculated by multiplying the unit price of the product purchased by the quantity ordered. </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36812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t>
            </a:r>
            <a:r>
              <a:rPr lang="en-GB" dirty="0" smtClean="0"/>
              <a:t>Scenario (Continued)</a:t>
            </a:r>
            <a:endParaRPr lang="en-GB" dirty="0"/>
          </a:p>
        </p:txBody>
      </p:sp>
      <p:sp>
        <p:nvSpPr>
          <p:cNvPr id="3" name="Text Placeholder 2"/>
          <p:cNvSpPr>
            <a:spLocks noGrp="1"/>
          </p:cNvSpPr>
          <p:nvPr>
            <p:ph type="body" idx="1"/>
          </p:nvPr>
        </p:nvSpPr>
        <p:spPr/>
        <p:txBody>
          <a:bodyPr/>
          <a:lstStyle/>
          <a:p>
            <a:pPr marL="0" indent="0">
              <a:buNone/>
            </a:pPr>
            <a:r>
              <a:rPr lang="en-GB" kern="1200" dirty="0">
                <a:solidFill>
                  <a:srgbClr val="000000"/>
                </a:solidFill>
                <a:ea typeface="Calibri" panose="020F0502020204030204" pitchFamily="34" charset="0"/>
                <a:cs typeface="Times New Roman" panose="02020603050405020304" pitchFamily="18" charset="0"/>
              </a:rPr>
              <a:t>Additionally, the sales order data includes only the ID of the product purchased, so your data flow must look up the details of each product in a separate Products database.</a:t>
            </a:r>
            <a:endParaRPr lang="en-GB" dirty="0"/>
          </a:p>
        </p:txBody>
      </p:sp>
    </p:spTree>
    <p:custDataLst>
      <p:tags r:id="rId1"/>
    </p:custDataLst>
    <p:extLst>
      <p:ext uri="{BB962C8B-B14F-4D97-AF65-F5344CB8AC3E}">
        <p14:creationId xmlns:p14="http://schemas.microsoft.com/office/powerpoint/2010/main" val="2114894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d0ee0421-5d55-42b1-95eb-c739b51c7b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en-US" dirty="0"/>
              <a:t>Extract and profile source </a:t>
            </a:r>
            <a:r>
              <a:rPr lang="en-US" dirty="0" smtClean="0"/>
              <a:t>data</a:t>
            </a:r>
            <a:endParaRPr lang="en-GB" dirty="0"/>
          </a:p>
          <a:p>
            <a:pPr lvl="0"/>
            <a:r>
              <a:rPr lang="en-US" dirty="0"/>
              <a:t>Implement a data </a:t>
            </a:r>
            <a:r>
              <a:rPr lang="en-US" dirty="0" smtClean="0"/>
              <a:t>flow</a:t>
            </a:r>
            <a:endParaRPr lang="en-GB" dirty="0"/>
          </a:p>
          <a:p>
            <a:pPr lvl="0"/>
            <a:r>
              <a:rPr lang="en-US" dirty="0"/>
              <a:t>Use transformation components in a data </a:t>
            </a:r>
            <a:r>
              <a:rPr lang="en-US" dirty="0" smtClean="0"/>
              <a:t>flow</a:t>
            </a:r>
            <a:endParaRPr lang="en-GB" dirty="0"/>
          </a:p>
          <a:p>
            <a:endParaRPr lang="en-GB" dirty="0"/>
          </a:p>
        </p:txBody>
      </p:sp>
    </p:spTree>
    <p:custDataLst>
      <p:tags r:id="rId1"/>
    </p:custDataLst>
    <p:extLst>
      <p:ext uri="{BB962C8B-B14F-4D97-AF65-F5344CB8AC3E}">
        <p14:creationId xmlns:p14="http://schemas.microsoft.com/office/powerpoint/2010/main" val="3700073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19102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Options for ETL</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SQL Server Integration Services</a:t>
            </a:r>
          </a:p>
          <a:p>
            <a:pPr lvl="0"/>
            <a:r>
              <a:rPr lang="en-GB" b="0" kern="0" dirty="0">
                <a:solidFill>
                  <a:srgbClr val="000000"/>
                </a:solidFill>
              </a:rPr>
              <a:t>The Import and Export Data Wizard</a:t>
            </a:r>
          </a:p>
          <a:p>
            <a:pPr lvl="0"/>
            <a:r>
              <a:rPr lang="en-GB" b="0" kern="0" dirty="0">
                <a:solidFill>
                  <a:srgbClr val="000000"/>
                </a:solidFill>
              </a:rPr>
              <a:t>Transact-SQL</a:t>
            </a:r>
          </a:p>
          <a:p>
            <a:pPr lvl="0"/>
            <a:r>
              <a:rPr lang="en-GB" b="0" kern="0" dirty="0">
                <a:solidFill>
                  <a:srgbClr val="000000"/>
                </a:solidFill>
              </a:rPr>
              <a:t>The bcp utility</a:t>
            </a:r>
          </a:p>
          <a:p>
            <a:pPr lvl="0"/>
            <a:r>
              <a:rPr lang="en-GB" b="0" kern="0" dirty="0">
                <a:solidFill>
                  <a:srgbClr val="000000"/>
                </a:solidFill>
              </a:rPr>
              <a:t>Replication</a:t>
            </a:r>
            <a:endParaRPr lang="en-US" b="0" kern="0" dirty="0">
              <a:solidFill>
                <a:srgbClr val="000000"/>
              </a:solidFill>
            </a:endParaRP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183045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SSIS?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 platform for ETL operations</a:t>
            </a:r>
          </a:p>
          <a:p>
            <a:pPr lvl="0"/>
            <a:r>
              <a:rPr lang="en-US" b="0" kern="0" dirty="0">
                <a:solidFill>
                  <a:srgbClr val="000000"/>
                </a:solidFill>
              </a:rPr>
              <a:t>Installed as a feature of SQL Server</a:t>
            </a:r>
          </a:p>
          <a:p>
            <a:pPr lvl="0"/>
            <a:r>
              <a:rPr lang="en-US" b="0" kern="0" dirty="0">
                <a:solidFill>
                  <a:srgbClr val="000000"/>
                </a:solidFill>
              </a:rPr>
              <a:t>Control flow engine:</a:t>
            </a:r>
          </a:p>
          <a:p>
            <a:pPr lvl="1"/>
            <a:r>
              <a:rPr lang="en-US" b="0" kern="0" dirty="0">
                <a:solidFill>
                  <a:srgbClr val="000000"/>
                </a:solidFill>
              </a:rPr>
              <a:t>Runtime resources and operational support for data flow</a:t>
            </a:r>
          </a:p>
          <a:p>
            <a:pPr lvl="0"/>
            <a:r>
              <a:rPr lang="en-US" b="0" kern="0" dirty="0">
                <a:solidFill>
                  <a:srgbClr val="000000"/>
                </a:solidFill>
              </a:rPr>
              <a:t>Data flow engine:</a:t>
            </a:r>
          </a:p>
          <a:p>
            <a:pPr lvl="1"/>
            <a:r>
              <a:rPr lang="en-US" b="0" kern="0" dirty="0">
                <a:solidFill>
                  <a:srgbClr val="000000"/>
                </a:solidFill>
              </a:rPr>
              <a:t>Pipeline architecture for buffer-oriented rowset processing</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42651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SSIS Projects and Packages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Project Deployment Model:</a:t>
            </a:r>
          </a:p>
          <a:p>
            <a:pPr lvl="1"/>
            <a:r>
              <a:rPr lang="en-GB" b="0" kern="0" dirty="0">
                <a:solidFill>
                  <a:srgbClr val="000000"/>
                </a:solidFill>
              </a:rPr>
              <a:t>Multiple packages are deployed in a single project</a:t>
            </a:r>
          </a:p>
          <a:p>
            <a:pPr lvl="0"/>
            <a:endParaRPr lang="en-GB" b="0" kern="0" dirty="0">
              <a:solidFill>
                <a:srgbClr val="000000"/>
              </a:solidFill>
            </a:endParaRPr>
          </a:p>
          <a:p>
            <a:pPr lvl="0"/>
            <a:r>
              <a:rPr lang="en-GB" b="0" kern="0" dirty="0">
                <a:solidFill>
                  <a:srgbClr val="000000"/>
                </a:solidFill>
              </a:rPr>
              <a:t>Package Deployment Model:</a:t>
            </a:r>
          </a:p>
          <a:p>
            <a:pPr lvl="1"/>
            <a:r>
              <a:rPr lang="en-GB" b="0" kern="0" dirty="0">
                <a:solidFill>
                  <a:srgbClr val="000000"/>
                </a:solidFill>
              </a:rPr>
              <a:t>SSIS packages are deployed and managed individually</a:t>
            </a:r>
            <a:endParaRPr lang="en-US" b="0" kern="0" dirty="0">
              <a:solidFill>
                <a:srgbClr val="000000"/>
              </a:solidFill>
            </a:endParaRP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239786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6b23c467-fe49-4db6-89f9-589d889182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SSIS Design Environment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Solution Explorer</a:t>
            </a:r>
          </a:p>
          <a:p>
            <a:pPr lvl="0"/>
            <a:r>
              <a:rPr lang="en-US" b="0" kern="0" dirty="0">
                <a:solidFill>
                  <a:srgbClr val="000000"/>
                </a:solidFill>
              </a:rPr>
              <a:t>Properties pane</a:t>
            </a:r>
          </a:p>
          <a:p>
            <a:pPr lvl="0"/>
            <a:r>
              <a:rPr lang="en-US" b="0" kern="0" dirty="0">
                <a:solidFill>
                  <a:srgbClr val="000000"/>
                </a:solidFill>
              </a:rPr>
              <a:t>Control Flow design surface</a:t>
            </a:r>
          </a:p>
          <a:p>
            <a:pPr lvl="0"/>
            <a:r>
              <a:rPr lang="en-US" b="0" kern="0" dirty="0">
                <a:solidFill>
                  <a:srgbClr val="000000"/>
                </a:solidFill>
              </a:rPr>
              <a:t>Data Flow design surface</a:t>
            </a:r>
          </a:p>
          <a:p>
            <a:pPr lvl="0"/>
            <a:r>
              <a:rPr lang="en-US" b="0" kern="0" dirty="0">
                <a:solidFill>
                  <a:srgbClr val="000000"/>
                </a:solidFill>
              </a:rPr>
              <a:t>Parameters tab</a:t>
            </a:r>
          </a:p>
          <a:p>
            <a:pPr lvl="0"/>
            <a:r>
              <a:rPr lang="en-US" b="0" kern="0" dirty="0">
                <a:solidFill>
                  <a:srgbClr val="000000"/>
                </a:solidFill>
              </a:rPr>
              <a:t>Event Handlers design surface</a:t>
            </a:r>
          </a:p>
          <a:p>
            <a:pPr lvl="0"/>
            <a:r>
              <a:rPr lang="en-US" b="0" kern="0" dirty="0">
                <a:solidFill>
                  <a:srgbClr val="000000"/>
                </a:solidFill>
              </a:rPr>
              <a:t>Package Explorer</a:t>
            </a:r>
          </a:p>
          <a:p>
            <a:pPr lvl="0"/>
            <a:r>
              <a:rPr lang="en-US" b="0" kern="0" dirty="0">
                <a:solidFill>
                  <a:srgbClr val="000000"/>
                </a:solidFill>
              </a:rPr>
              <a:t>Connection Managers pane</a:t>
            </a:r>
          </a:p>
          <a:p>
            <a:pPr lvl="0"/>
            <a:r>
              <a:rPr lang="en-US" b="0" kern="0" dirty="0">
                <a:solidFill>
                  <a:srgbClr val="000000"/>
                </a:solidFill>
              </a:rPr>
              <a:t>Variables pane</a:t>
            </a:r>
          </a:p>
          <a:p>
            <a:pPr lvl="0"/>
            <a:r>
              <a:rPr lang="en-US" b="0" kern="0" dirty="0">
                <a:solidFill>
                  <a:srgbClr val="000000"/>
                </a:solidFill>
              </a:rPr>
              <a:t>SSIS Toolbox</a:t>
            </a:r>
          </a:p>
        </p:txBody>
      </p:sp>
    </p:spTree>
    <p:custDataLst>
      <p:tags r:id="rId1"/>
    </p:custDataLst>
    <p:extLst>
      <p:ext uri="{BB962C8B-B14F-4D97-AF65-F5344CB8AC3E}">
        <p14:creationId xmlns:p14="http://schemas.microsoft.com/office/powerpoint/2010/main" val="298102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f974924-9f1c-40b5-973d-41b9593114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Upgrading from Previous Versions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Upgrading Packages in a Project:</a:t>
            </a:r>
          </a:p>
          <a:p>
            <a:pPr lvl="1"/>
            <a:r>
              <a:rPr lang="en-US" b="0" kern="0" dirty="0">
                <a:solidFill>
                  <a:srgbClr val="000000"/>
                </a:solidFill>
              </a:rPr>
              <a:t>Open project file in SQL Server Data Tools</a:t>
            </a:r>
          </a:p>
          <a:p>
            <a:pPr lvl="1"/>
            <a:r>
              <a:rPr lang="en-US" b="0" kern="0" dirty="0">
                <a:solidFill>
                  <a:srgbClr val="000000"/>
                </a:solidFill>
              </a:rPr>
              <a:t>SSIS Package Upgrade Wizard will automatically be activated</a:t>
            </a:r>
          </a:p>
          <a:p>
            <a:pPr lvl="0"/>
            <a:r>
              <a:rPr lang="en-US" b="0" kern="0" dirty="0">
                <a:solidFill>
                  <a:srgbClr val="000000"/>
                </a:solidFill>
              </a:rPr>
              <a:t>Upgrading a Single Package:</a:t>
            </a:r>
          </a:p>
          <a:p>
            <a:pPr lvl="1"/>
            <a:r>
              <a:rPr lang="en-US" b="0" kern="0" dirty="0">
                <a:solidFill>
                  <a:srgbClr val="000000"/>
                </a:solidFill>
              </a:rPr>
              <a:t>Open package file in SQL Server Data Tools</a:t>
            </a:r>
          </a:p>
          <a:p>
            <a:pPr lvl="1"/>
            <a:r>
              <a:rPr lang="en-US" b="0" kern="0" dirty="0">
                <a:solidFill>
                  <a:srgbClr val="000000"/>
                </a:solidFill>
              </a:rPr>
              <a:t>Package will automatically be upgraded</a:t>
            </a:r>
          </a:p>
          <a:p>
            <a:pPr lvl="0"/>
            <a:r>
              <a:rPr lang="en-US" b="0" kern="0" dirty="0">
                <a:solidFill>
                  <a:srgbClr val="000000"/>
                </a:solidFill>
              </a:rPr>
              <a:t>Scripts:</a:t>
            </a:r>
          </a:p>
          <a:p>
            <a:pPr lvl="1"/>
            <a:r>
              <a:rPr lang="en-US" b="0" kern="0" dirty="0">
                <a:solidFill>
                  <a:srgbClr val="000000"/>
                </a:solidFill>
              </a:rPr>
              <a:t>Migrated VSA scripts are automatically updated to VSTA</a:t>
            </a:r>
          </a:p>
          <a:p>
            <a:pPr lvl="1"/>
            <a:r>
              <a:rPr lang="en-US" b="0" kern="0" dirty="0">
                <a:solidFill>
                  <a:srgbClr val="000000"/>
                </a:solidFill>
              </a:rPr>
              <a:t>Microsoft ActiveX scripts are no longer supported and must be replaced</a:t>
            </a:r>
          </a:p>
        </p:txBody>
      </p:sp>
    </p:spTree>
    <p:custDataLst>
      <p:tags r:id="rId1"/>
    </p:custDataLst>
    <p:extLst>
      <p:ext uri="{BB962C8B-B14F-4D97-AF65-F5344CB8AC3E}">
        <p14:creationId xmlns:p14="http://schemas.microsoft.com/office/powerpoint/2010/main" val="194192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Exploring Source Data</a:t>
            </a:r>
            <a:endParaRPr lang="en-GB" dirty="0"/>
          </a:p>
        </p:txBody>
      </p:sp>
      <p:sp>
        <p:nvSpPr>
          <p:cNvPr id="3" name="Text Placeholder 2"/>
          <p:cNvSpPr>
            <a:spLocks noGrp="1"/>
          </p:cNvSpPr>
          <p:nvPr>
            <p:ph type="body" idx="1"/>
          </p:nvPr>
        </p:nvSpPr>
        <p:spPr/>
        <p:txBody>
          <a:bodyPr/>
          <a:lstStyle/>
          <a:p>
            <a:r>
              <a:rPr lang="en-GB" dirty="0" smtClean="0"/>
              <a:t>Why Explore Source Data?
Examining Source Data
Demonstration: Exploring Source Data
Profiling Source Data
Demonstration: Using the Data Profiling Task</a:t>
            </a:r>
            <a:endParaRPr lang="en-GB" dirty="0"/>
          </a:p>
        </p:txBody>
      </p:sp>
    </p:spTree>
    <p:custDataLst>
      <p:tags r:id="rId1"/>
    </p:custDataLst>
    <p:extLst>
      <p:ext uri="{BB962C8B-B14F-4D97-AF65-F5344CB8AC3E}">
        <p14:creationId xmlns:p14="http://schemas.microsoft.com/office/powerpoint/2010/main" val="35056993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11</TotalTime>
  <Words>5309</Words>
  <Application>Microsoft Office PowerPoint</Application>
  <PresentationFormat>On-screen Show (4:3)</PresentationFormat>
  <Paragraphs>516</Paragraphs>
  <Slides>37</Slides>
  <Notes>37</Notes>
  <HiddenSlides>10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Segoe UI</vt:lpstr>
      <vt:lpstr>Symbol</vt:lpstr>
      <vt:lpstr>Arial</vt:lpstr>
      <vt:lpstr>Calibri</vt:lpstr>
      <vt:lpstr>Wingdings</vt:lpstr>
      <vt:lpstr>Verdana</vt:lpstr>
      <vt:lpstr>Times New Roman</vt:lpstr>
      <vt:lpstr>Courier New</vt:lpstr>
      <vt:lpstr>NG_MOC_Core_ModuleNew2</vt:lpstr>
      <vt:lpstr>Module 6</vt:lpstr>
      <vt:lpstr>Module Overview</vt:lpstr>
      <vt:lpstr>Lesson 1: Introduction to ETL with SSIS</vt:lpstr>
      <vt:lpstr>Options for ETL</vt:lpstr>
      <vt:lpstr>What Is SSIS?</vt:lpstr>
      <vt:lpstr>SSIS Projects and Packages</vt:lpstr>
      <vt:lpstr>The SSIS Design Environment</vt:lpstr>
      <vt:lpstr>Upgrading from Previous Versions</vt:lpstr>
      <vt:lpstr>Lesson 2: Exploring Source Data</vt:lpstr>
      <vt:lpstr>Why Explore Source Data?</vt:lpstr>
      <vt:lpstr>Examining Source Data</vt:lpstr>
      <vt:lpstr>Demonstration: Exploring Source Data</vt:lpstr>
      <vt:lpstr>PowerPoint Presentation</vt:lpstr>
      <vt:lpstr>Profiling Source Data</vt:lpstr>
      <vt:lpstr>Demonstration: Using the Data Profiling Task</vt:lpstr>
      <vt:lpstr>PowerPoint Presentation</vt:lpstr>
      <vt:lpstr>PowerPoint Presentation</vt:lpstr>
      <vt:lpstr>PowerPoint Presentation</vt:lpstr>
      <vt:lpstr>PowerPoint Presentation</vt:lpstr>
      <vt:lpstr>Lesson 3: Implementing Data Flow</vt:lpstr>
      <vt:lpstr>Connection Managers</vt:lpstr>
      <vt:lpstr>The Data Flow Task</vt:lpstr>
      <vt:lpstr>Data Source Components</vt:lpstr>
      <vt:lpstr>Data Destination Components</vt:lpstr>
      <vt:lpstr>Data Transformation Components</vt:lpstr>
      <vt:lpstr>Optimizing Data Flow Performance</vt:lpstr>
      <vt:lpstr>Demonstration: Implementing a Data Flow</vt:lpstr>
      <vt:lpstr>PowerPoint Presentation</vt:lpstr>
      <vt:lpstr>PowerPoint Presentation</vt:lpstr>
      <vt:lpstr>PowerPoint Presentation</vt:lpstr>
      <vt:lpstr>PowerPoint Presentation</vt:lpstr>
      <vt:lpstr>PowerPoint Presentation</vt:lpstr>
      <vt:lpstr>Lab: Implementing Data Flow in an SSIS Package</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Richard Strange</dc:creator>
  <cp:lastModifiedBy>Richard Strange</cp:lastModifiedBy>
  <cp:revision>4</cp:revision>
  <dcterms:created xsi:type="dcterms:W3CDTF">2017-12-14T13:17:36Z</dcterms:created>
  <dcterms:modified xsi:type="dcterms:W3CDTF">2017-12-14T13:29:19Z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A1D881BB-CB2B-491A-848A-34EC63836BE9</vt:lpwstr>
  </property>
  <property fmtid="{D5CDD505-2E9C-101B-9397-08002B2CF9AE}" pid="3" name="ArticulatePath">
    <vt:lpwstr>20767C_06</vt:lpwstr>
  </property>
</Properties>
</file>