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6"/>
  </p:notesMasterIdLst>
  <p:sldIdLst>
    <p:sldId id="256" r:id="rId2"/>
    <p:sldId id="257" r:id="rId3"/>
    <p:sldId id="258" r:id="rId4"/>
    <p:sldId id="259" r:id="rId5"/>
    <p:sldId id="260" r:id="rId6"/>
    <p:sldId id="261" r:id="rId7"/>
    <p:sldId id="262" r:id="rId8"/>
    <p:sldId id="291" r:id="rId9"/>
    <p:sldId id="292" r:id="rId10"/>
    <p:sldId id="293" r:id="rId11"/>
    <p:sldId id="263" r:id="rId12"/>
    <p:sldId id="264" r:id="rId13"/>
    <p:sldId id="265" r:id="rId14"/>
    <p:sldId id="266" r:id="rId15"/>
    <p:sldId id="267" r:id="rId16"/>
    <p:sldId id="268" r:id="rId17"/>
    <p:sldId id="269" r:id="rId18"/>
    <p:sldId id="294" r:id="rId19"/>
    <p:sldId id="270" r:id="rId20"/>
    <p:sldId id="271" r:id="rId21"/>
    <p:sldId id="272" r:id="rId22"/>
    <p:sldId id="273" r:id="rId23"/>
    <p:sldId id="274" r:id="rId24"/>
    <p:sldId id="275" r:id="rId25"/>
    <p:sldId id="296" r:id="rId26"/>
    <p:sldId id="276" r:id="rId27"/>
    <p:sldId id="277" r:id="rId28"/>
    <p:sldId id="297" r:id="rId29"/>
    <p:sldId id="278" r:id="rId30"/>
    <p:sldId id="279" r:id="rId31"/>
    <p:sldId id="280" r:id="rId32"/>
    <p:sldId id="281" r:id="rId33"/>
    <p:sldId id="282" r:id="rId34"/>
    <p:sldId id="283" r:id="rId35"/>
    <p:sldId id="284" r:id="rId36"/>
    <p:sldId id="298" r:id="rId37"/>
    <p:sldId id="285" r:id="rId38"/>
    <p:sldId id="286" r:id="rId39"/>
    <p:sldId id="299" r:id="rId40"/>
    <p:sldId id="300" r:id="rId41"/>
    <p:sldId id="287" r:id="rId42"/>
    <p:sldId id="288" r:id="rId43"/>
    <p:sldId id="289" r:id="rId44"/>
    <p:sldId id="290" r:id="rId45"/>
  </p:sldIdLst>
  <p:sldSz cx="9144000" cy="6858000" type="screen4x3"/>
  <p:notesSz cx="6858000" cy="9144000"/>
  <p:embeddedFontLst>
    <p:embeddedFont>
      <p:font typeface="Segoe UI" panose="020B0502040204020203" pitchFamily="34" charset="0"/>
      <p:regular r:id="rId47"/>
      <p:bold r:id="rId48"/>
      <p:italic r:id="rId49"/>
      <p:boldItalic r:id="rId50"/>
    </p:embeddedFont>
    <p:embeddedFont>
      <p:font typeface="Lucida Sans Typewriter" panose="020B0509030504030204" pitchFamily="49" charset="0"/>
      <p:regular r:id="rId51"/>
      <p:bold r:id="rId52"/>
      <p:italic r:id="rId53"/>
      <p:boldItalic r:id="rId54"/>
    </p:embeddedFont>
    <p:embeddedFont>
      <p:font typeface="Calibri" panose="020F0502020204030204" pitchFamily="34" charset="0"/>
      <p:regular r:id="rId55"/>
      <p:bold r:id="rId56"/>
      <p:italic r:id="rId57"/>
      <p:boldItalic r:id="rId58"/>
    </p:embeddedFont>
    <p:embeddedFont>
      <p:font typeface="Verdana" panose="020B0604030504040204" pitchFamily="34" charset="0"/>
      <p:regular r:id="rId59"/>
      <p:bold r:id="rId60"/>
      <p:italic r:id="rId61"/>
      <p:boldItalic r:id="rId62"/>
    </p:embeddedFont>
  </p:embeddedFontLst>
  <p:custDataLst>
    <p:tags r:id="rId63"/>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tags" Target="tags/tag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C7BD85-ACEA-4073-A60F-82620A172C33}" type="datetimeFigureOut">
              <a:rPr lang="en-GB" smtClean="0"/>
              <a:t>14/12/2017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F3EF1B-9DE5-4631-B9CE-9FEB4167A6EE}" type="slidenum">
              <a:rPr lang="en-GB" smtClean="0"/>
              <a:t>‹#›</a:t>
            </a:fld>
            <a:endParaRPr lang="en-GB" dirty="0"/>
          </a:p>
        </p:txBody>
      </p:sp>
    </p:spTree>
    <p:extLst>
      <p:ext uri="{BB962C8B-B14F-4D97-AF65-F5344CB8AC3E}">
        <p14:creationId xmlns:p14="http://schemas.microsoft.com/office/powerpoint/2010/main" val="24478871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beginning of the module so that the services are ready before they start the lab.</a:t>
            </a:r>
          </a:p>
        </p:txBody>
      </p:sp>
      <p:sp>
        <p:nvSpPr>
          <p:cNvPr id="4" name="Slide Number Placeholder 3"/>
          <p:cNvSpPr>
            <a:spLocks noGrp="1"/>
          </p:cNvSpPr>
          <p:nvPr>
            <p:ph type="sldNum" sz="quarter" idx="10"/>
          </p:nvPr>
        </p:nvSpPr>
        <p:spPr/>
        <p:txBody>
          <a:bodyPr/>
          <a:lstStyle/>
          <a:p>
            <a:fld id="{31F3EF1B-9DE5-4631-B9CE-9FEB4167A6E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137700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You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can view the email message that was sent by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C:\inetpub\mailroot\Drop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Use Notepad to examine the .eml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Data Tools,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run the package again. This time, all the File System tasks should succeed because the folder was created during the previous execution. Consequently,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is not executed.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 and 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Save the solution files if prompted.</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28516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82958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of the following is one of the key advantages of developing multiple packages within an SSIS solution?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It isolates individual units of workflow in the solution.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It creates reusable units of workflow that you can use multiple times in an ETL process.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Multiple packages result in a less cluttered workspace.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4: Multiple small packages use fewer resources than a single large package.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It creates reusable units of workflow that you can use multiple times in an ETL process.</a:t>
            </a:r>
          </a:p>
        </p:txBody>
      </p:sp>
      <p:sp>
        <p:nvSpPr>
          <p:cNvPr id="4" name="Slide Number Placeholder 3"/>
          <p:cNvSpPr>
            <a:spLocks noGrp="1"/>
          </p:cNvSpPr>
          <p:nvPr>
            <p:ph type="sldNum" sz="quarter" idx="10"/>
          </p:nvPr>
        </p:nvSpPr>
        <p:spPr/>
        <p:txBody>
          <a:bodyPr/>
          <a:lstStyle/>
          <a:p>
            <a:fld id="{31F3EF1B-9DE5-4631-B9CE-9FEB4167A6E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4297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207180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to students that the fully qualified naming syntax for variables is </a:t>
            </a:r>
            <a:r>
              <a:rPr lang="en-GB" sz="1000" b="1" dirty="0">
                <a:latin typeface="Arial" panose="020B0604020202020204" pitchFamily="34" charset="0"/>
                <a:ea typeface="Calibri" panose="020F0502020204030204" pitchFamily="34" charset="0"/>
                <a:cs typeface="Times New Roman" panose="02020603050405020304" pitchFamily="18" charset="0"/>
              </a:rPr>
              <a:t>namespace::variable_name</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31F3EF1B-9DE5-4631-B9CE-9FEB4167A6E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504446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94314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507998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31629"/>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Variable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VariablesAndParameters.sln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Flow.dtsx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View</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Other Windows</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Variables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 Variable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add a variable with the following properties: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fName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Scope</a:t>
            </a:r>
            <a:r>
              <a:rPr lang="en-US" sz="1000" dirty="0">
                <a:latin typeface="Arial" panose="020B0604020202020204" pitchFamily="34" charset="0"/>
                <a:ea typeface="Times New Roman" panose="02020603050405020304" pitchFamily="18" charset="0"/>
                <a:cs typeface="Times New Roman" panose="02020603050405020304" pitchFamily="18" charset="0"/>
              </a:rPr>
              <a:t>: Control Flow</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Data type</a:t>
            </a:r>
            <a:r>
              <a:rPr lang="en-US" sz="1000" dirty="0">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Value</a:t>
            </a:r>
            <a:r>
              <a:rPr lang="en-US" sz="1000" dirty="0">
                <a:latin typeface="Arial" panose="020B0604020202020204" pitchFamily="34" charset="0"/>
                <a:ea typeface="Times New Roman" panose="02020603050405020304" pitchFamily="18" charset="0"/>
                <a:cs typeface="Times New Roman" panose="02020603050405020304" pitchFamily="18" charset="0"/>
              </a:rPr>
              <a:t>: Demo1.txt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Parameter</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Project.params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Project.params [Design] pane,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Add Parameter</a:t>
            </a:r>
            <a:r>
              <a:rPr lang="en-US" sz="1000" dirty="0">
                <a:latin typeface="Arial" panose="020B0604020202020204" pitchFamily="34" charset="0"/>
                <a:ea typeface="Times New Roman" panose="02020603050405020304" pitchFamily="18" charset="0"/>
                <a:cs typeface="Times New Roman" panose="02020603050405020304" pitchFamily="18" charset="0"/>
              </a:rPr>
              <a:t> and add a parameter with the following properties: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FolderPath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Data type:</a:t>
            </a:r>
            <a:r>
              <a:rPr lang="en-US" sz="1000" dirty="0">
                <a:latin typeface="Arial" panose="020B0604020202020204" pitchFamily="34" charset="0"/>
                <a:ea typeface="Times New Roman" panose="02020603050405020304" pitchFamily="18" charset="0"/>
                <a:cs typeface="Times New Roman" panose="02020603050405020304" pitchFamily="18" charset="0"/>
              </a:rPr>
              <a:t> String</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Value</a:t>
            </a:r>
            <a:r>
              <a:rPr lang="en-US" sz="1000" dirty="0">
                <a:latin typeface="Arial" panose="020B0604020202020204" pitchFamily="34" charset="0"/>
                <a:ea typeface="Times New Roman" panose="02020603050405020304" pitchFamily="18" charset="0"/>
                <a:cs typeface="Times New Roman" panose="02020603050405020304" pitchFamily="18" charset="0"/>
              </a:rPr>
              <a:t>: D:\Demofiles\Mod07\Files\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600"/>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Sensitive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False</a:t>
            </a: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Required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p>
          <a:p>
            <a:pPr marL="800100" lvl="1" indent="-342900">
              <a:lnSpc>
                <a:spcPct val="115000"/>
              </a:lnSpc>
              <a:spcAft>
                <a:spcPts val="600"/>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Description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containing text files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Note: Be sure to include the trailing “\” in the Value property.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Save all files and close the Project.params [Design] window</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435665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Use </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 Variable and a Parameter in an Expression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Flow.dtsx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package design surface, in the Connection Managers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connection manager, and then press F4.</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Properties pane,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box, click the ellipsis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select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ConnectionString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box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the ellipsis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expand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Variables and Parameters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$Project::folderPath</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parameters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type a plus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symbol, and then 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User::fName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variable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box to create the following expression: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@[$Project::folderPath]+@[User::fName]</a:t>
            </a: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Evaluate 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verify that the expression produces the result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D:\Demofiles\Mod07\Files\Demo1.txt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and then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project, and when it has completed, stop debugging and 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verify that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Demo1.txt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copied.</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18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649703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03834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366905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difference between containers and groups.</a:t>
            </a:r>
          </a:p>
        </p:txBody>
      </p:sp>
      <p:sp>
        <p:nvSpPr>
          <p:cNvPr id="4" name="Slide Number Placeholder 3"/>
          <p:cNvSpPr>
            <a:spLocks noGrp="1"/>
          </p:cNvSpPr>
          <p:nvPr>
            <p:ph type="sldNum" sz="quarter" idx="10"/>
          </p:nvPr>
        </p:nvSpPr>
        <p:spPr/>
        <p:txBody>
          <a:bodyPr/>
          <a:lstStyle/>
          <a:p>
            <a:fld id="{31F3EF1B-9DE5-4631-B9CE-9FEB4167A6E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20194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unlike a group, a sequence exists at design time and run time.</a:t>
            </a:r>
          </a:p>
        </p:txBody>
      </p:sp>
      <p:sp>
        <p:nvSpPr>
          <p:cNvPr id="4" name="Slide Number Placeholder 3"/>
          <p:cNvSpPr>
            <a:spLocks noGrp="1"/>
          </p:cNvSpPr>
          <p:nvPr>
            <p:ph type="sldNum" sz="quarter" idx="10"/>
          </p:nvPr>
        </p:nvSpPr>
        <p:spPr/>
        <p:txBody>
          <a:bodyPr/>
          <a:lstStyle/>
          <a:p>
            <a:fld id="{31F3EF1B-9DE5-4631-B9CE-9FEB4167A6E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4309206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Sequence Container</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SequenceContainer.sln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Flow.dtsx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Group</a:t>
            </a:r>
            <a:r>
              <a:rPr lang="en-US" sz="1000" dirty="0">
                <a:latin typeface="Arial" panose="020B0604020202020204" pitchFamily="34" charset="0"/>
                <a:ea typeface="Times New Roman" panose="02020603050405020304" pitchFamily="18" charset="0"/>
                <a:cs typeface="Times New Roman" panose="02020603050405020304" pitchFamily="18" charset="0"/>
              </a:rPr>
              <a:t> indicator around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tasks,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Ungroup</a:t>
            </a:r>
            <a:r>
              <a:rPr lang="en-US" sz="1000" dirty="0">
                <a:latin typeface="Arial" panose="020B0604020202020204" pitchFamily="34" charset="0"/>
                <a:ea typeface="Times New Roman" panose="02020603050405020304" pitchFamily="18" charset="0"/>
                <a:cs typeface="Times New Roman" panose="02020603050405020304" pitchFamily="18" charset="0"/>
              </a:rPr>
              <a:t> to remove it.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Drag a </a:t>
            </a:r>
            <a:r>
              <a:rPr lang="en-US" sz="1000" b="1" dirty="0">
                <a:latin typeface="Arial" panose="020B0604020202020204" pitchFamily="34" charset="0"/>
                <a:ea typeface="Times New Roman" panose="02020603050405020304" pitchFamily="18" charset="0"/>
                <a:cs typeface="Times New Roman" panose="02020603050405020304" pitchFamily="18" charset="0"/>
              </a:rPr>
              <a:t>Sequence container</a:t>
            </a:r>
            <a:r>
              <a:rPr lang="en-US" sz="1000" dirty="0">
                <a:latin typeface="Arial" panose="020B0604020202020204" pitchFamily="34" charset="0"/>
                <a:ea typeface="Times New Roman" panose="02020603050405020304" pitchFamily="18" charset="0"/>
                <a:cs typeface="Times New Roman" panose="02020603050405020304" pitchFamily="18" charset="0"/>
              </a:rPr>
              <a:t> from the SSIS Toolbox to the control flow design surface.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the precedence constraint that connects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latin typeface="Arial" panose="020B0604020202020204" pitchFamily="34" charset="0"/>
                <a:ea typeface="Times New Roman" panose="02020603050405020304" pitchFamily="18" charset="0"/>
                <a:cs typeface="Times New Roman" panose="02020603050405020304" pitchFamily="18" charset="0"/>
              </a:rPr>
              <a:t>Send Failure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b="1" dirty="0">
                <a:latin typeface="Arial" panose="020B0604020202020204" pitchFamily="34" charset="0"/>
                <a:ea typeface="Times New Roman" panose="02020603050405020304" pitchFamily="18" charset="0"/>
                <a:cs typeface="Times New Roman" panose="02020603050405020304" pitchFamily="18" charset="0"/>
              </a:rPr>
              <a:t>Notification</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Delete the precedence constraints connecting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to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tasks to select them both, and then drag into the Sequence container.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Drag a precedence constraint from the Sequence container to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then right-click the precedence constraint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Completion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Drag a precedence constraint from the Sequence container to </a:t>
            </a:r>
            <a:r>
              <a:rPr lang="en-US" sz="1000" b="1" dirty="0">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latin typeface="Arial" panose="020B0604020202020204" pitchFamily="34" charset="0"/>
                <a:ea typeface="Times New Roman" panose="02020603050405020304" pitchFamily="18" charset="0"/>
                <a:cs typeface="Times New Roman" panose="02020603050405020304" pitchFamily="18" charset="0"/>
              </a:rPr>
              <a:t>. Then right-click the precedence constraint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Failure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Run the package and view the results,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Sequence container</a:t>
            </a:r>
            <a:r>
              <a:rPr lang="en-US" sz="1000" dirty="0">
                <a:latin typeface="Arial" panose="020B0604020202020204" pitchFamily="34" charset="0"/>
                <a:ea typeface="Times New Roman" panose="02020603050405020304" pitchFamily="18" charset="0"/>
                <a:cs typeface="Times New Roman" panose="02020603050405020304" pitchFamily="18" charset="0"/>
              </a:rPr>
              <a:t> and press F4, then in the Properties pane, set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Disable</a:t>
            </a:r>
            <a:r>
              <a:rPr lang="en-US" sz="1000" dirty="0">
                <a:latin typeface="Arial" panose="020B0604020202020204" pitchFamily="34" charset="0"/>
                <a:ea typeface="Times New Roman" panose="02020603050405020304" pitchFamily="18" charset="0"/>
                <a:cs typeface="Times New Roman" panose="02020603050405020304" pitchFamily="18" charset="0"/>
              </a:rPr>
              <a:t> property to </a:t>
            </a:r>
            <a:r>
              <a:rPr lang="en-US" sz="1000" b="1" dirty="0">
                <a:latin typeface="Arial" panose="020B0604020202020204" pitchFamily="34" charset="0"/>
                <a:ea typeface="Times New Roman" panose="02020603050405020304" pitchFamily="18" charset="0"/>
                <a:cs typeface="Times New Roman" panose="02020603050405020304" pitchFamily="18" charset="0"/>
              </a:rPr>
              <a:t>True</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package again and note that neither of the tasks in the Sequence container is executed.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3"/>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 and 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128591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200083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expression used in the Execute Process task concatenates the folderPath parameter (which has a default value of "D:\Demofiles\Mod07\Files\"), the literal text “Demo”, the value of the counter variable (converted to a 1-character string using the DT_WSTR data type cast), and the literal text “.txt”. Because the For Loop is configured to start the counter with a value of 1 and loop until it is no longer less than 4, this will result in the following arguments for the Notepad executable:</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D:\Demofiles\Mod07\Files\Demo1.txt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D:\Demofiles\Mod07\Files\Demo2.txt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D:\Demofiles\Mod07\Files\Demo3.txt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Should students ask about the DT_WSTR data type cast function used in Step 8 of the demonstration, give them a brief overview of data type casts, mentioning that they convert values between different data types. Do not go into too much detail because this subject is outside of the scope of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a For Loop Container</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ForLoopContainer.sln</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Control Flow.dtsx</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the Variables window is not open, on the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View</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Other Windows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Variables</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Add a variable with the following properties:</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Name</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counter</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Scope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Control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Flow</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Int32</a:t>
            </a:r>
          </a:p>
          <a:p>
            <a:pPr marL="800100" lvl="1" indent="-342900">
              <a:lnSpc>
                <a:spcPct val="115000"/>
              </a:lnSpc>
              <a:spcAft>
                <a:spcPts val="995"/>
              </a:spcAft>
              <a:buFont typeface="Symbol" panose="05050102010706020507" pitchFamily="18" charset="2"/>
              <a:buChar char=""/>
            </a:pPr>
            <a:r>
              <a:rPr lang="en-US" sz="1000" b="1"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19838464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6"/>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SSIS Toolbox, drag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control flow design surface.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the following properties,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InitExpression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EvalExpression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&lt; 4</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AssignExpression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@counter = @counter + 1</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SSIS Toolbox, drag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Process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into the For Loop container.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 Process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set the following properties,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Open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Process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Notepad.exe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628650" lvl="1" indent="-171450">
              <a:lnSpc>
                <a:spcPct val="115000"/>
              </a:lnSpc>
              <a:spcAft>
                <a:spcPts val="995"/>
              </a:spcAft>
              <a:buFont typeface="Arial" panose="020B0604020202020204" pitchFamily="34" charset="0"/>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Use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set the following expression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Arguments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914400" lvl="1">
              <a:lnSpc>
                <a:spcPct val="115000"/>
              </a:lnSpc>
              <a:spcAft>
                <a:spcPts val="995"/>
              </a:spcAft>
            </a:pPr>
            <a:r>
              <a:rPr lang="it-IT"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@[$Project::folderPath] + "Demo" + (DT_WSTR,1)@[User::counter] + ".txt"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a precedence constraint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Sequence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package, and note that the For Loop starts Notepad three times, opening the text file with the counter variable value in its name (Demo1.txt, Demo2.txt, and Demo3.txt). Close Notepad each time it opens, and when the execution is complete, stop debugging.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6"/>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saving the solution files if prompted.</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25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14508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560926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Foreach Loop Container</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ForeachLoopContainer.sln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Flow.dtsx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SSIS Toolbox, drag a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control flow design surface.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a:latin typeface="Arial" panose="020B0604020202020204" pitchFamily="34" charset="0"/>
                <a:ea typeface="Times New Roman" panose="02020603050405020304" pitchFamily="18" charset="0"/>
                <a:cs typeface="Times New Roman" panose="02020603050405020304" pitchFamily="18" charset="0"/>
              </a:rPr>
              <a:t> to view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Loop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Collection</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Enumerator</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File Enumerator</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Expressions</a:t>
            </a:r>
            <a:r>
              <a:rPr lang="en-US" sz="1000" dirty="0">
                <a:latin typeface="Arial" panose="020B0604020202020204" pitchFamily="34" charset="0"/>
                <a:ea typeface="Times New Roman" panose="02020603050405020304" pitchFamily="18" charset="0"/>
                <a:cs typeface="Times New Roman" panose="02020603050405020304" pitchFamily="18" charset="0"/>
              </a:rPr>
              <a:t> box, click the ellipsis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button.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Property</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Directory</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latin typeface="Arial" panose="020B0604020202020204" pitchFamily="34" charset="0"/>
                <a:ea typeface="Times New Roman" panose="02020603050405020304" pitchFamily="18" charset="0"/>
                <a:cs typeface="Times New Roman" panose="02020603050405020304" pitchFamily="18" charset="0"/>
              </a:rPr>
              <a:t> box click the ellipsis (</a:t>
            </a:r>
            <a:r>
              <a:rPr lang="en-US" sz="1000" b="1" dirty="0">
                <a:latin typeface="Arial" panose="020B0604020202020204" pitchFamily="34" charset="0"/>
                <a:ea typeface="Times New Roman" panose="02020603050405020304" pitchFamily="18" charset="0"/>
                <a:cs typeface="Times New Roman" panose="02020603050405020304" pitchFamily="18" charset="0"/>
              </a:rPr>
              <a:t>…</a:t>
            </a:r>
            <a:r>
              <a:rPr lang="en-US" sz="1000" dirty="0">
                <a:latin typeface="Arial" panose="020B0604020202020204" pitchFamily="34" charset="0"/>
                <a:ea typeface="Times New Roman" panose="02020603050405020304" pitchFamily="18" charset="0"/>
                <a:cs typeface="Times New Roman" panose="02020603050405020304" pitchFamily="18" charset="0"/>
              </a:rPr>
              <a:t>) button.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 Builder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expand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Variables and Parameters</a:t>
            </a:r>
            <a:r>
              <a:rPr lang="en-US" sz="1000" dirty="0">
                <a:latin typeface="Arial" panose="020B0604020202020204" pitchFamily="34" charset="0"/>
                <a:ea typeface="Times New Roman" panose="02020603050405020304" pitchFamily="18" charset="0"/>
                <a:cs typeface="Times New Roman" panose="02020603050405020304" pitchFamily="18" charset="0"/>
              </a:rPr>
              <a:t> folder and drag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$Project::folderPath</a:t>
            </a:r>
            <a:r>
              <a:rPr lang="en-US" sz="1000" dirty="0">
                <a:latin typeface="Arial" panose="020B0604020202020204" pitchFamily="34" charset="0"/>
                <a:ea typeface="Times New Roman" panose="02020603050405020304" pitchFamily="18" charset="0"/>
                <a:cs typeface="Times New Roman" panose="02020603050405020304" pitchFamily="18" charset="0"/>
              </a:rPr>
              <a:t> parameter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a:t>
            </a:r>
            <a:r>
              <a:rPr lang="en-US" sz="1000" dirty="0">
                <a:latin typeface="Arial" panose="020B0604020202020204" pitchFamily="34" charset="0"/>
                <a:ea typeface="Times New Roman" panose="02020603050405020304" pitchFamily="18" charset="0"/>
                <a:cs typeface="Times New Roman" panose="02020603050405020304" pitchFamily="18" charset="0"/>
              </a:rPr>
              <a:t> box to specify that the loop should iterate through files in the folder referenced by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folderPath</a:t>
            </a:r>
            <a:r>
              <a:rPr lang="en-US" sz="1000" dirty="0">
                <a:latin typeface="Arial" panose="020B0604020202020204" pitchFamily="34" charset="0"/>
                <a:ea typeface="Times New Roman" panose="02020603050405020304" pitchFamily="18" charset="0"/>
                <a:cs typeface="Times New Roman" panose="02020603050405020304" pitchFamily="18" charset="0"/>
              </a:rPr>
              <a:t> project parameter.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 to close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Expression Builder </a:t>
            </a:r>
            <a:r>
              <a:rPr lang="en-US" sz="1000" dirty="0">
                <a:latin typeface="Arial" panose="020B0604020202020204" pitchFamily="34" charset="0"/>
                <a:ea typeface="Times New Roman" panose="02020603050405020304" pitchFamily="18" charset="0"/>
                <a:cs typeface="Times New Roman" panose="02020603050405020304" pitchFamily="18" charset="0"/>
              </a:rPr>
              <a:t>and then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Property Expressions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Loop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Collection</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Retrieve file name</a:t>
            </a:r>
            <a:r>
              <a:rPr lang="en-US" sz="1000" dirty="0">
                <a:latin typeface="Arial" panose="020B0604020202020204" pitchFamily="34" charset="0"/>
                <a:ea typeface="Times New Roman" panose="02020603050405020304" pitchFamily="18" charset="0"/>
                <a:cs typeface="Times New Roman" panose="02020603050405020304" pitchFamily="18" charset="0"/>
              </a:rPr>
              <a:t> section,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Name and extension</a:t>
            </a:r>
            <a:r>
              <a:rPr lang="en-US" sz="1000" dirty="0">
                <a:latin typeface="Arial" panose="020B0604020202020204" pitchFamily="34" charset="0"/>
                <a:ea typeface="Times New Roman" panose="02020603050405020304" pitchFamily="18" charset="0"/>
                <a:cs typeface="Times New Roman" panose="02020603050405020304" pitchFamily="18" charset="0"/>
              </a:rPr>
              <a:t> to return the file name and extension for each file the loop finds in the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Foreach Loop Editor</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 Mappings</a:t>
            </a:r>
            <a:r>
              <a:rPr lang="en-US" sz="1000" dirty="0">
                <a:latin typeface="Arial" panose="020B0604020202020204" pitchFamily="34" charset="0"/>
                <a:ea typeface="Times New Roman" panose="02020603050405020304" pitchFamily="18" charset="0"/>
                <a:cs typeface="Times New Roman" panose="02020603050405020304" pitchFamily="18" charset="0"/>
              </a:rPr>
              <a:t> tab,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Variable</a:t>
            </a:r>
            <a:r>
              <a:rPr lang="en-US" sz="1000" dirty="0">
                <a:latin typeface="Arial" panose="020B0604020202020204" pitchFamily="34" charset="0"/>
                <a:ea typeface="Times New Roman" panose="02020603050405020304" pitchFamily="18" charset="0"/>
                <a:cs typeface="Times New Roman" panose="02020603050405020304" pitchFamily="18" charset="0"/>
              </a:rPr>
              <a:t> list,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User::fName</a:t>
            </a:r>
            <a:r>
              <a:rPr lang="en-US" sz="1000" dirty="0">
                <a:latin typeface="Arial" panose="020B0604020202020204" pitchFamily="34" charset="0"/>
                <a:ea typeface="Times New Roman" panose="02020603050405020304" pitchFamily="18" charset="0"/>
                <a:cs typeface="Times New Roman" panose="02020603050405020304" pitchFamily="18" charset="0"/>
              </a:rPr>
              <a:t> and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a:t>
            </a:r>
            <a:r>
              <a:rPr lang="en-US" sz="1000" dirty="0">
                <a:latin typeface="Arial" panose="020B0604020202020204" pitchFamily="34" charset="0"/>
                <a:ea typeface="Times New Roman" panose="02020603050405020304" pitchFamily="18" charset="0"/>
                <a:cs typeface="Times New Roman" panose="02020603050405020304" pitchFamily="18" charset="0"/>
              </a:rPr>
              <a:t> column, select </a:t>
            </a:r>
            <a:r>
              <a:rPr lang="en-US" sz="1000" b="1" dirty="0">
                <a:latin typeface="Arial" panose="020B0604020202020204" pitchFamily="34" charset="0"/>
                <a:ea typeface="Times New Roman" panose="02020603050405020304" pitchFamily="18" charset="0"/>
                <a:cs typeface="Times New Roman" panose="02020603050405020304" pitchFamily="18" charset="0"/>
              </a:rPr>
              <a:t>0</a:t>
            </a:r>
            <a:r>
              <a:rPr lang="en-US" sz="1000" dirty="0">
                <a:latin typeface="Arial" panose="020B0604020202020204" pitchFamily="34" charset="0"/>
                <a:ea typeface="Times New Roman" panose="02020603050405020304" pitchFamily="18" charset="0"/>
                <a:cs typeface="Times New Roman" panose="02020603050405020304" pitchFamily="18" charset="0"/>
              </a:rPr>
              <a:t> to assign the file name of each file found in the folder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fName</a:t>
            </a:r>
            <a:r>
              <a:rPr lang="en-US" sz="1000" dirty="0">
                <a:latin typeface="Arial" panose="020B0604020202020204" pitchFamily="34" charset="0"/>
                <a:ea typeface="Times New Roman" panose="02020603050405020304" pitchFamily="18" charset="0"/>
                <a:cs typeface="Times New Roman" panose="02020603050405020304" pitchFamily="18" charset="0"/>
              </a:rPr>
              <a:t> variable.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Remove the precedence constraints that are connected to and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Copy File</a:t>
            </a:r>
            <a:r>
              <a:rPr lang="en-US" sz="1000" dirty="0">
                <a:latin typeface="Arial" panose="020B0604020202020204" pitchFamily="34" charset="0"/>
                <a:ea typeface="Times New Roman" panose="02020603050405020304" pitchFamily="18" charset="0"/>
                <a:cs typeface="Times New Roman" panose="02020603050405020304" pitchFamily="18" charset="0"/>
              </a:rPr>
              <a:t> task, and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then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drag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into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27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986041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 precedence constraint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 precedence constraint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constraint between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Foreach Loop Container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package, closing each instance of Notepad as it opens. When the package execution has completed, stop debugging and close SQL Server Data Tools, saving the solution files if prompted.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D:\Demofiles\Mod07\Demo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contains a copy of each of the files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596616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Encourage students to read the information carefully and collaborate with each other to meet the scenario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Using Tasks and Precedence in a Control </a:t>
            </a:r>
            <a:r>
              <a:rPr lang="en-GB" sz="1000" dirty="0" smtClean="0">
                <a:latin typeface="Arial" panose="020B0604020202020204" pitchFamily="34" charset="0"/>
                <a:ea typeface="Calibri" panose="020F0502020204030204" pitchFamily="34" charset="0"/>
                <a:cs typeface="Times New Roman" panose="02020603050405020304" pitchFamily="18" charset="0"/>
              </a:rPr>
              <a:t>Flow</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implemented data flows to extract data and load it into a staging database as part of the ETL process for your data warehousing solution. Now you want to coordinate these data flows by implementing a control flow that notifies an operator of the outcome of the process.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Variables and </a:t>
            </a:r>
            <a:r>
              <a:rPr lang="en-GB" sz="1000" dirty="0" smtClean="0">
                <a:latin typeface="Arial" panose="020B0604020202020204" pitchFamily="34" charset="0"/>
                <a:ea typeface="Calibri" panose="020F0502020204030204" pitchFamily="34" charset="0"/>
                <a:cs typeface="Times New Roman" panose="02020603050405020304" pitchFamily="18" charset="0"/>
              </a:rPr>
              <a:t>Parameters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need to enhance your ETL solution to include the staging of payments data that is generated in comma-separated value (CSV) format from a financial accounts system. You have implemented a simple data flow that reads data from a CSV file and loads it into the staging database. You must now modify the package to construct the folder path and file name for the CSV file dynamically at run time instead of relying on a hard-coded name in the Data Flow task settings.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Using </a:t>
            </a:r>
            <a:r>
              <a:rPr lang="en-GB" sz="1000" dirty="0" smtClean="0">
                <a:latin typeface="Arial" panose="020B0604020202020204" pitchFamily="34" charset="0"/>
                <a:ea typeface="Calibri" panose="020F0502020204030204" pitchFamily="34" charset="0"/>
                <a:cs typeface="Times New Roman" panose="02020603050405020304" pitchFamily="18" charset="0"/>
              </a:rPr>
              <a:t>Containers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created a control flow that loads Internet sales data and sends a notification email message to indicate whether the process succeeded or failed. You now want to encapsulate the Data Flow tasks for this control flow in a Sequence container so you can manage them as a single unit.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also successfully created a package that loads payments data from a single CSV file, based on a dynamically derived folder path and file name. Now you must extend this solution to iterate through all the files in the folder and import data from each one.</a:t>
            </a:r>
          </a:p>
        </p:txBody>
      </p:sp>
      <p:sp>
        <p:nvSpPr>
          <p:cNvPr id="4" name="Slide Number Placeholder 3"/>
          <p:cNvSpPr>
            <a:spLocks noGrp="1"/>
          </p:cNvSpPr>
          <p:nvPr>
            <p:ph type="sldNum" sz="quarter" idx="10"/>
          </p:nvPr>
        </p:nvSpPr>
        <p:spPr/>
        <p:txBody>
          <a:bodyPr/>
          <a:lstStyle/>
          <a:p>
            <a:fld id="{31F3EF1B-9DE5-4631-B9CE-9FEB4167A6E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649833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294580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30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02723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34869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25797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38490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how tasks, containers, and packages enlist in a transaction, depending on the setting of the </a:t>
            </a:r>
            <a:r>
              <a:rPr lang="en-GB" sz="1000" b="1" dirty="0">
                <a:latin typeface="Arial" panose="020B0604020202020204" pitchFamily="34" charset="0"/>
                <a:ea typeface="Calibri" panose="020F0502020204030204" pitchFamily="34" charset="0"/>
                <a:cs typeface="Times New Roman" panose="02020603050405020304" pitchFamily="18" charset="0"/>
              </a:rPr>
              <a:t>TransactionOption</a:t>
            </a:r>
            <a:r>
              <a:rPr lang="en-GB" sz="1000" dirty="0">
                <a:latin typeface="Arial" panose="020B0604020202020204" pitchFamily="34" charset="0"/>
                <a:ea typeface="Calibri" panose="020F0502020204030204" pitchFamily="34" charset="0"/>
                <a:cs typeface="Times New Roman" panose="02020603050405020304" pitchFamily="18" charset="0"/>
              </a:rPr>
              <a:t> property. </a:t>
            </a:r>
          </a:p>
        </p:txBody>
      </p:sp>
      <p:sp>
        <p:nvSpPr>
          <p:cNvPr id="4" name="Slide Number Placeholder 3"/>
          <p:cNvSpPr>
            <a:spLocks noGrp="1"/>
          </p:cNvSpPr>
          <p:nvPr>
            <p:ph type="sldNum" sz="quarter" idx="10"/>
          </p:nvPr>
        </p:nvSpPr>
        <p:spPr/>
        <p:txBody>
          <a:bodyPr/>
          <a:lstStyle/>
          <a:p>
            <a:fld id="{31F3EF1B-9DE5-4631-B9CE-9FEB4167A6EE}"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3778768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 or run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Setup.cmd</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D:\Demofiles\Mod07</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folder as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administrator</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Use a Transaction</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you did not complete the previous demonstrations in this module, 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 </a:t>
            </a:r>
            <a:r>
              <a:rPr lang="en-US" sz="1000" dirty="0">
                <a:latin typeface="Arial" panose="020B0604020202020204" pitchFamily="34" charset="0"/>
                <a:ea typeface="Times New Roman" panose="02020603050405020304" pitchFamily="18" charset="0"/>
                <a:cs typeface="Times New Roman" panose="02020603050405020304" pitchFamily="18" charset="0"/>
              </a:rPr>
              <a:t>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latin typeface="Arial" panose="020B0604020202020204" pitchFamily="34" charset="0"/>
                <a:ea typeface="Times New Roman" panose="02020603050405020304" pitchFamily="18" charset="0"/>
                <a:cs typeface="Times New Roman" panose="02020603050405020304" pitchFamily="18" charset="0"/>
              </a:rPr>
              <a:t>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dbo.StagingTable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to verify that it contains product data.</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dbo.ProductionTable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to verify that it is empty.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 </a:t>
            </a:r>
            <a:r>
              <a:rPr lang="en-US" sz="1000" dirty="0">
                <a:latin typeface="Arial" panose="020B0604020202020204" pitchFamily="34" charset="0"/>
                <a:ea typeface="Times New Roman" panose="02020603050405020304" pitchFamily="18" charset="0"/>
                <a:cs typeface="Times New Roman" panose="02020603050405020304" pitchFamily="18" charset="0"/>
              </a:rPr>
              <a:t>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Transactions.sln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Move Products.dtsx</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the control flow consists of a Data Flow task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Copy Products</a:t>
            </a:r>
            <a:r>
              <a:rPr lang="en-US" sz="1000" dirty="0">
                <a:latin typeface="Arial" panose="020B0604020202020204" pitchFamily="34" charset="0"/>
                <a:ea typeface="Times New Roman" panose="02020603050405020304" pitchFamily="18" charset="0"/>
                <a:cs typeface="Times New Roman" panose="02020603050405020304" pitchFamily="18" charset="0"/>
              </a:rPr>
              <a:t> that moves products from a staging table to a production table, and a </a:t>
            </a:r>
            <a:r>
              <a:rPr lang="en-US" sz="1000" b="1" dirty="0">
                <a:latin typeface="Arial" panose="020B0604020202020204" pitchFamily="34" charset="0"/>
                <a:ea typeface="Times New Roman" panose="02020603050405020304" pitchFamily="18" charset="0"/>
                <a:cs typeface="Times New Roman" panose="02020603050405020304" pitchFamily="18" charset="0"/>
              </a:rPr>
              <a:t>SQL Command</a:t>
            </a:r>
            <a:r>
              <a:rPr lang="en-US" sz="1000" dirty="0">
                <a:latin typeface="Arial" panose="020B0604020202020204" pitchFamily="34" charset="0"/>
                <a:ea typeface="Times New Roman" panose="02020603050405020304" pitchFamily="18" charset="0"/>
                <a:cs typeface="Times New Roman" panose="02020603050405020304" pitchFamily="18" charset="0"/>
              </a:rPr>
              <a:t> task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latin typeface="Arial" panose="020B0604020202020204" pitchFamily="34" charset="0"/>
                <a:ea typeface="Times New Roman" panose="02020603050405020304" pitchFamily="18" charset="0"/>
                <a:cs typeface="Times New Roman" panose="02020603050405020304" pitchFamily="18" charset="0"/>
              </a:rPr>
              <a:t> that sets the product price.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 to run the package and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latin typeface="Arial" panose="020B0604020202020204" pitchFamily="34" charset="0"/>
                <a:ea typeface="Times New Roman" panose="02020603050405020304" pitchFamily="18" charset="0"/>
                <a:cs typeface="Times New Roman" panose="02020603050405020304" pitchFamily="18" charset="0"/>
              </a:rPr>
              <a:t> task fails. Then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latin typeface="Arial" panose="020B0604020202020204" pitchFamily="34" charset="0"/>
                <a:ea typeface="Times New Roman" panose="02020603050405020304" pitchFamily="18" charset="0"/>
                <a:cs typeface="Times New Roman" panose="02020603050405020304" pitchFamily="18" charset="0"/>
              </a:rPr>
              <a:t>, select the top 1,000 rows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dbo.ProductionTable</a:t>
            </a:r>
            <a:r>
              <a:rPr lang="en-US" sz="1000" dirty="0">
                <a:latin typeface="Arial" panose="020B0604020202020204" pitchFamily="34" charset="0"/>
                <a:ea typeface="Times New Roman" panose="02020603050405020304" pitchFamily="18" charset="0"/>
                <a:cs typeface="Times New Roman" panose="02020603050405020304" pitchFamily="18" charset="0"/>
              </a:rPr>
              <a:t> table, noting that it now contains product data but the prices are all set to 0.00. You want to avoid having products with invalid prices in the production table, so you need to modify the SSIS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package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 ensure that, when the price update task fails, the production table remains empty</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35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2708967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On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Query with Current 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type the following Transact-SQL code,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deletes all rows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dbo.ProductionTable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457200" lvl="0">
              <a:lnSpc>
                <a:spcPct val="115000"/>
              </a:lnSpc>
              <a:spcAft>
                <a:spcPts val="995"/>
              </a:spcAft>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TRUNCATE TABLE DemoDW.dbo.ProductionTable;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anywhere on the Control Flow surface and press F4.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Properties pane,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TransactionOption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Required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in the Properties pane,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FailPackageOnFailure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ensure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TransactionOption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is set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Supported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Repeat the previous step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package and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fails again. Stop debugging.</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the top 1,000 rows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dbo.ProductionTable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noting that it is empty, even though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Products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succeeded. The transaction has rolled back the changes to the production table because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failed.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Prices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change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SQLStatement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UPDATE ProductionTable SET Price = 100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Run the package and note that all tasks succeed.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 and close SQL Server Data Tools.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select the top 1,000 rows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dbo.ProductionTable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noting that it now contains products with valid prices.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36</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320491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 on the slide to explain how checkpoints work.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example, the package has a </a:t>
            </a:r>
            <a:r>
              <a:rPr lang="en-GB" sz="1000" b="1" dirty="0">
                <a:latin typeface="Arial" panose="020B0604020202020204" pitchFamily="34" charset="0"/>
                <a:ea typeface="Calibri" panose="020F0502020204030204" pitchFamily="34" charset="0"/>
                <a:cs typeface="Times New Roman" panose="02020603050405020304" pitchFamily="18" charset="0"/>
              </a:rPr>
              <a:t>SaveCheckpoint</a:t>
            </a:r>
            <a:r>
              <a:rPr lang="en-GB" sz="1000" dirty="0">
                <a:latin typeface="Arial" panose="020B0604020202020204" pitchFamily="34" charset="0"/>
                <a:ea typeface="Calibri" panose="020F0502020204030204" pitchFamily="34" charset="0"/>
                <a:cs typeface="Times New Roman" panose="02020603050405020304" pitchFamily="18" charset="0"/>
              </a:rPr>
              <a:t> property value of </a:t>
            </a:r>
            <a:r>
              <a:rPr lang="en-GB" sz="1000" b="1" dirty="0">
                <a:latin typeface="Arial" panose="020B0604020202020204" pitchFamily="34" charset="0"/>
                <a:ea typeface="Calibri" panose="020F0502020204030204" pitchFamily="34" charset="0"/>
                <a:cs typeface="Times New Roman" panose="02020603050405020304" pitchFamily="18" charset="0"/>
              </a:rPr>
              <a:t>True</a:t>
            </a:r>
            <a:r>
              <a:rPr lang="en-GB" sz="1000" dirty="0">
                <a:latin typeface="Arial" panose="020B0604020202020204" pitchFamily="34" charset="0"/>
                <a:ea typeface="Calibri" panose="020F0502020204030204" pitchFamily="34" charset="0"/>
                <a:cs typeface="Times New Roman" panose="02020603050405020304" pitchFamily="18" charset="0"/>
              </a:rPr>
              <a:t>, and has its </a:t>
            </a:r>
            <a:r>
              <a:rPr lang="en-GB" sz="1000" b="1" dirty="0">
                <a:latin typeface="Arial" panose="020B0604020202020204" pitchFamily="34" charset="0"/>
                <a:ea typeface="Calibri" panose="020F0502020204030204" pitchFamily="34" charset="0"/>
                <a:cs typeface="Times New Roman" panose="02020603050405020304" pitchFamily="18" charset="0"/>
              </a:rPr>
              <a:t>CheckpointUsage</a:t>
            </a:r>
            <a:r>
              <a:rPr lang="en-GB" sz="1000" dirty="0">
                <a:latin typeface="Arial" panose="020B0604020202020204" pitchFamily="34" charset="0"/>
                <a:ea typeface="Calibri" panose="020F0502020204030204" pitchFamily="34" charset="0"/>
                <a:cs typeface="Times New Roman" panose="02020603050405020304" pitchFamily="18" charset="0"/>
              </a:rPr>
              <a:t> property set to </a:t>
            </a:r>
            <a:r>
              <a:rPr lang="en-GB" sz="1000" b="1" dirty="0">
                <a:latin typeface="Arial" panose="020B0604020202020204" pitchFamily="34" charset="0"/>
                <a:ea typeface="Calibri" panose="020F0502020204030204" pitchFamily="34" charset="0"/>
                <a:cs typeface="Times New Roman" panose="02020603050405020304" pitchFamily="18" charset="0"/>
              </a:rPr>
              <a:t>IfExists</a:t>
            </a:r>
            <a:r>
              <a:rPr lang="en-GB" sz="1000" dirty="0">
                <a:latin typeface="Arial" panose="020B0604020202020204" pitchFamily="34" charset="0"/>
                <a:ea typeface="Calibri" panose="020F0502020204030204" pitchFamily="34" charset="0"/>
                <a:cs typeface="Times New Roman" panose="02020603050405020304" pitchFamily="18" charset="0"/>
              </a:rPr>
              <a:t>. It also has a valid </a:t>
            </a:r>
            <a:r>
              <a:rPr lang="en-GB" sz="1000" b="1" dirty="0">
                <a:latin typeface="Arial" panose="020B0604020202020204" pitchFamily="34" charset="0"/>
                <a:ea typeface="Calibri" panose="020F0502020204030204" pitchFamily="34" charset="0"/>
                <a:cs typeface="Times New Roman" panose="02020603050405020304" pitchFamily="18" charset="0"/>
              </a:rPr>
              <a:t>CheckpointFileName</a:t>
            </a:r>
            <a:r>
              <a:rPr lang="en-GB" sz="1000" dirty="0">
                <a:latin typeface="Arial" panose="020B0604020202020204" pitchFamily="34" charset="0"/>
                <a:ea typeface="Calibri" panose="020F0502020204030204" pitchFamily="34" charset="0"/>
                <a:cs typeface="Times New Roman" panose="02020603050405020304" pitchFamily="18" charset="0"/>
              </a:rPr>
              <a:t> property. The package contains three tasks, each with the </a:t>
            </a:r>
            <a:r>
              <a:rPr lang="en-GB" sz="1000" b="1" dirty="0">
                <a:latin typeface="Arial" panose="020B0604020202020204" pitchFamily="34" charset="0"/>
                <a:ea typeface="Calibri" panose="020F0502020204030204" pitchFamily="34" charset="0"/>
                <a:cs typeface="Times New Roman" panose="02020603050405020304" pitchFamily="18" charset="0"/>
              </a:rPr>
              <a:t>FailPackageOnFailure</a:t>
            </a:r>
            <a:r>
              <a:rPr lang="en-GB" sz="1000" dirty="0">
                <a:latin typeface="Arial" panose="020B0604020202020204" pitchFamily="34" charset="0"/>
                <a:ea typeface="Calibri" panose="020F0502020204030204" pitchFamily="34" charset="0"/>
                <a:cs typeface="Times New Roman" panose="02020603050405020304" pitchFamily="18" charset="0"/>
              </a:rPr>
              <a:t> property set to </a:t>
            </a:r>
            <a:r>
              <a:rPr lang="en-GB" sz="1000" b="1" dirty="0">
                <a:latin typeface="Arial" panose="020B0604020202020204" pitchFamily="34" charset="0"/>
                <a:ea typeface="Calibri" panose="020F0502020204030204" pitchFamily="34" charset="0"/>
                <a:cs typeface="Times New Roman" panose="02020603050405020304" pitchFamily="18" charset="0"/>
              </a:rPr>
              <a:t>True</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package is executed and the first task in the control flow succeeds. However, the second task fails, and because it has its </a:t>
            </a:r>
            <a:r>
              <a:rPr lang="en-GB" sz="1000" b="1" dirty="0">
                <a:latin typeface="Arial" panose="020B0604020202020204" pitchFamily="34" charset="0"/>
                <a:ea typeface="Calibri" panose="020F0502020204030204" pitchFamily="34" charset="0"/>
                <a:cs typeface="Times New Roman" panose="02020603050405020304" pitchFamily="18" charset="0"/>
              </a:rPr>
              <a:t>FailPackageOnFailure</a:t>
            </a:r>
            <a:r>
              <a:rPr lang="en-GB" sz="1000" dirty="0">
                <a:latin typeface="Arial" panose="020B0604020202020204" pitchFamily="34" charset="0"/>
                <a:ea typeface="Calibri" panose="020F0502020204030204" pitchFamily="34" charset="0"/>
                <a:cs typeface="Times New Roman" panose="02020603050405020304" pitchFamily="18" charset="0"/>
              </a:rPr>
              <a:t> property set to </a:t>
            </a:r>
            <a:r>
              <a:rPr lang="en-GB" sz="1000" b="1" dirty="0">
                <a:latin typeface="Arial" panose="020B0604020202020204" pitchFamily="34" charset="0"/>
                <a:ea typeface="Calibri" panose="020F0502020204030204" pitchFamily="34" charset="0"/>
                <a:cs typeface="Times New Roman" panose="02020603050405020304" pitchFamily="18" charset="0"/>
              </a:rPr>
              <a:t>True</a:t>
            </a:r>
            <a:r>
              <a:rPr lang="en-GB" sz="1000" dirty="0">
                <a:latin typeface="Arial" panose="020B0604020202020204" pitchFamily="34" charset="0"/>
                <a:ea typeface="Calibri" panose="020F0502020204030204" pitchFamily="34" charset="0"/>
                <a:cs typeface="Times New Roman" panose="02020603050405020304" pitchFamily="18" charset="0"/>
              </a:rPr>
              <a:t>, the package fails.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checkpoint data is stored in a checkpoint file. When the issue has been resolved and the package restarted, execution resumes at the point indicated in the checkpoint file. This means the task that completed successfully on the last execution is ignored.</a:t>
            </a:r>
          </a:p>
        </p:txBody>
      </p:sp>
      <p:sp>
        <p:nvSpPr>
          <p:cNvPr id="4" name="Slide Number Placeholder 3"/>
          <p:cNvSpPr>
            <a:spLocks noGrp="1"/>
          </p:cNvSpPr>
          <p:nvPr>
            <p:ph type="sldNum" sz="quarter" idx="10"/>
          </p:nvPr>
        </p:nvSpPr>
        <p:spPr/>
        <p:txBody>
          <a:bodyPr/>
          <a:lstStyle/>
          <a:p>
            <a:fld id="{31F3EF1B-9DE5-4631-B9CE-9FEB4167A6EE}"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1919667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Complete the previous demonstrations in this module, or run </a:t>
            </a:r>
            <a:r>
              <a:rPr lang="en-GB" sz="1000" b="1" dirty="0">
                <a:latin typeface="Arial" panose="020B0604020202020204" pitchFamily="34" charset="0"/>
                <a:ea typeface="Calibri" panose="020F0502020204030204" pitchFamily="34" charset="0"/>
                <a:cs typeface="Times New Roman" panose="02020603050405020304" pitchFamily="18" charset="0"/>
              </a:rPr>
              <a:t>Setup.cmd</a:t>
            </a:r>
            <a:r>
              <a:rPr lang="en-GB" sz="1000" dirty="0">
                <a:latin typeface="Arial" panose="020B0604020202020204" pitchFamily="34" charset="0"/>
                <a:ea typeface="Calibri" panose="020F0502020204030204" pitchFamily="34" charset="0"/>
                <a:cs typeface="Times New Roman" panose="02020603050405020304" pitchFamily="18" charset="0"/>
              </a:rPr>
              <a:t> in the </a:t>
            </a:r>
            <a:r>
              <a:rPr lang="en-GB" sz="1000" b="1" dirty="0">
                <a:latin typeface="Arial" panose="020B0604020202020204" pitchFamily="34" charset="0"/>
                <a:ea typeface="Calibri" panose="020F0502020204030204" pitchFamily="34" charset="0"/>
                <a:cs typeface="Times New Roman" panose="02020603050405020304" pitchFamily="18" charset="0"/>
              </a:rPr>
              <a:t>D:\Demofiles\Mod07</a:t>
            </a:r>
            <a:r>
              <a:rPr lang="en-GB" sz="1000" dirty="0">
                <a:latin typeface="Arial" panose="020B0604020202020204" pitchFamily="34" charset="0"/>
                <a:ea typeface="Calibri" panose="020F0502020204030204" pitchFamily="34" charset="0"/>
                <a:cs typeface="Times New Roman" panose="02020603050405020304" pitchFamily="18" charset="0"/>
              </a:rPr>
              <a:t> folder as </a:t>
            </a:r>
            <a:r>
              <a:rPr lang="en-GB" sz="1000" b="1" dirty="0">
                <a:latin typeface="Arial" panose="020B0604020202020204" pitchFamily="34" charset="0"/>
                <a:ea typeface="Calibri" panose="020F0502020204030204" pitchFamily="34" charset="0"/>
                <a:cs typeface="Times New Roman" panose="02020603050405020304" pitchFamily="18" charset="0"/>
              </a:rPr>
              <a:t>administrator</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smtClean="0">
                <a:latin typeface="Arial" panose="020B0604020202020204" pitchFamily="34" charset="0"/>
                <a:ea typeface="Calibri" panose="020F0502020204030204" pitchFamily="34" charset="0"/>
                <a:cs typeface="Times New Roman" panose="02020603050405020304" pitchFamily="18" charset="0"/>
              </a:rPr>
              <a:t>Demonstration </a:t>
            </a:r>
            <a:r>
              <a:rPr lang="en-GB" sz="1000" b="1" dirty="0">
                <a:latin typeface="Arial" panose="020B0604020202020204" pitchFamily="34" charset="0"/>
                <a:ea typeface="Calibri" panose="020F0502020204030204" pitchFamily="34" charset="0"/>
                <a:cs typeface="Times New Roman" panose="02020603050405020304" pitchFamily="18" charset="0"/>
              </a:rPr>
              <a:t>Steps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a Checkpoint</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Management Studio</a:t>
            </a:r>
            <a:r>
              <a:rPr lang="en-US" sz="1000" dirty="0">
                <a:latin typeface="Arial" panose="020B0604020202020204" pitchFamily="34" charset="0"/>
                <a:ea typeface="Times New Roman" panose="02020603050405020304" pitchFamily="18" charset="0"/>
                <a:cs typeface="Times New Roman" panose="02020603050405020304" pitchFamily="18" charset="0"/>
              </a:rPr>
              <a:t>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database engine instance using Windows authentication.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Object Explorer,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Databases</a:t>
            </a:r>
            <a:r>
              <a:rPr lang="en-US" sz="1000" dirty="0">
                <a:latin typeface="Arial" panose="020B0604020202020204" pitchFamily="34" charset="0"/>
                <a:ea typeface="Times New Roman" panose="02020603050405020304" pitchFamily="18" charset="0"/>
                <a:cs typeface="Times New Roman" panose="02020603050405020304" pitchFamily="18" charset="0"/>
              </a:rPr>
              <a:t>,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a:t>
            </a:r>
            <a:r>
              <a:rPr lang="en-US" sz="1000" dirty="0">
                <a:latin typeface="Arial" panose="020B0604020202020204" pitchFamily="34" charset="0"/>
                <a:ea typeface="Times New Roman" panose="02020603050405020304" pitchFamily="18" charset="0"/>
                <a:cs typeface="Times New Roman" panose="02020603050405020304" pitchFamily="18" charset="0"/>
              </a:rPr>
              <a:t>, and expand </a:t>
            </a:r>
            <a:r>
              <a:rPr lang="en-US" sz="1000" b="1" dirty="0">
                <a:latin typeface="Arial" panose="020B0604020202020204" pitchFamily="34" charset="0"/>
                <a:ea typeface="Times New Roman" panose="02020603050405020304" pitchFamily="18" charset="0"/>
                <a:cs typeface="Times New Roman" panose="02020603050405020304" pitchFamily="18" charset="0"/>
              </a:rPr>
              <a:t>Tables</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Right-click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dbo.StagingTable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Select Top 1000 Rows</a:t>
            </a:r>
            <a:r>
              <a:rPr lang="en-US" sz="1000" dirty="0">
                <a:latin typeface="Arial" panose="020B0604020202020204" pitchFamily="34" charset="0"/>
                <a:ea typeface="Times New Roman" panose="02020603050405020304" pitchFamily="18" charset="0"/>
                <a:cs typeface="Times New Roman" panose="02020603050405020304" pitchFamily="18" charset="0"/>
              </a:rPr>
              <a:t> to verify that it contains product data.</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Using Notepad, open </a:t>
            </a:r>
            <a:r>
              <a:rPr lang="en-US" sz="1000" b="1" dirty="0">
                <a:latin typeface="Arial" panose="020B0604020202020204" pitchFamily="34" charset="0"/>
                <a:ea typeface="Times New Roman" panose="02020603050405020304" pitchFamily="18" charset="0"/>
                <a:cs typeface="Times New Roman" panose="02020603050405020304" pitchFamily="18" charset="0"/>
              </a:rPr>
              <a:t>Products.csv</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 Note that it contains details for three more products. Then close Notepad.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 </a:t>
            </a:r>
            <a:r>
              <a:rPr lang="en-US" sz="1000" dirty="0">
                <a:latin typeface="Arial" panose="020B0604020202020204" pitchFamily="34" charset="0"/>
                <a:ea typeface="Times New Roman" panose="02020603050405020304" pitchFamily="18" charset="0"/>
                <a:cs typeface="Times New Roman" panose="02020603050405020304" pitchFamily="18" charset="0"/>
              </a:rPr>
              <a:t>and open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Checkpoints.sln</a:t>
            </a:r>
            <a:r>
              <a:rPr lang="en-US" sz="1000" dirty="0">
                <a:latin typeface="Arial" panose="020B0604020202020204" pitchFamily="34" charset="0"/>
                <a:ea typeface="Times New Roman" panose="02020603050405020304" pitchFamily="18" charset="0"/>
                <a:cs typeface="Times New Roman" panose="02020603050405020304" pitchFamily="18" charset="0"/>
              </a:rPr>
              <a:t> solution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Data.dtsx</a:t>
            </a:r>
            <a:r>
              <a:rPr lang="en-US" sz="1000" dirty="0">
                <a:latin typeface="Arial" panose="020B0604020202020204" pitchFamily="34" charset="0"/>
                <a:ea typeface="Times New Roman" panose="02020603050405020304" pitchFamily="18" charset="0"/>
                <a:cs typeface="Times New Roman" panose="02020603050405020304" pitchFamily="18" charset="0"/>
              </a:rPr>
              <a:t>. Note that the control flow consists of a File System task to create a folder, a second File System task to copy the products file to the new folder, and a Data Flow task that loads the data in the products file into the staging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Click anywhere on the Control Flow surface to select the package, and press F4.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Properties pane, set the following properties: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CheckpointFileName</a:t>
            </a:r>
            <a:r>
              <a:rPr lang="en-US" sz="1000" dirty="0">
                <a:latin typeface="Arial" panose="020B0604020202020204" pitchFamily="34" charset="0"/>
                <a:ea typeface="Times New Roman" panose="02020603050405020304" pitchFamily="18" charset="0"/>
                <a:cs typeface="Times New Roman" panose="02020603050405020304" pitchFamily="18" charset="0"/>
              </a:rPr>
              <a:t>: D:\Demofiles\Mod07\Checkpoint.chk</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CheckpointUsage</a:t>
            </a:r>
            <a:r>
              <a:rPr lang="en-US" sz="1000" dirty="0">
                <a:latin typeface="Arial" panose="020B0604020202020204" pitchFamily="34" charset="0"/>
                <a:ea typeface="Times New Roman" panose="02020603050405020304" pitchFamily="18" charset="0"/>
                <a:cs typeface="Times New Roman" panose="02020603050405020304" pitchFamily="18" charset="0"/>
              </a:rPr>
              <a:t>: IfExists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742950" lvl="1" indent="-28575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SaveCheckpoints</a:t>
            </a:r>
            <a:r>
              <a:rPr lang="en-US" sz="1000" dirty="0">
                <a:latin typeface="Arial" panose="020B0604020202020204" pitchFamily="34" charset="0"/>
                <a:ea typeface="Times New Roman" panose="02020603050405020304" pitchFamily="18" charset="0"/>
                <a:cs typeface="Times New Roman" panose="02020603050405020304" pitchFamily="18" charset="0"/>
              </a:rPr>
              <a:t>: True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FailPackageOnFailure</a:t>
            </a:r>
            <a:r>
              <a:rPr lang="en-US" sz="1000" dirty="0">
                <a:latin typeface="Arial" panose="020B0604020202020204" pitchFamily="34" charset="0"/>
                <a:ea typeface="Times New Roman" panose="02020603050405020304" pitchFamily="18" charset="0"/>
                <a:cs typeface="Times New Roman" panose="02020603050405020304" pitchFamily="18" charset="0"/>
              </a:rPr>
              <a:t> property for all three tasks in the control flow to </a:t>
            </a:r>
            <a:r>
              <a:rPr lang="en-US" sz="1000" b="1" dirty="0">
                <a:latin typeface="Arial" panose="020B0604020202020204" pitchFamily="34" charset="0"/>
                <a:ea typeface="Times New Roman" panose="02020603050405020304" pitchFamily="18" charset="0"/>
                <a:cs typeface="Times New Roman" panose="02020603050405020304" pitchFamily="18" charset="0"/>
              </a:rPr>
              <a:t>True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Debug</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latin typeface="Arial" panose="020B0604020202020204" pitchFamily="34" charset="0"/>
                <a:ea typeface="Times New Roman" panose="02020603050405020304" pitchFamily="18" charset="0"/>
                <a:cs typeface="Times New Roman" panose="02020603050405020304" pitchFamily="18" charset="0"/>
              </a:rPr>
              <a:t> to run the package and note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Load to Staging Table</a:t>
            </a:r>
            <a:r>
              <a:rPr lang="en-US" sz="1000" dirty="0">
                <a:latin typeface="Arial" panose="020B0604020202020204" pitchFamily="34" charset="0"/>
                <a:ea typeface="Times New Roman" panose="02020603050405020304" pitchFamily="18" charset="0"/>
                <a:cs typeface="Times New Roman" panose="02020603050405020304" pitchFamily="18" charset="0"/>
              </a:rPr>
              <a:t> task fails.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38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38877964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note that a file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Checkpoint.chk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has been created, and that the File System tasks that succeeded have created a folder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copied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Products.csv</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into it.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to Staging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Derive Columns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transformation. Change the expression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NewPrice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column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100</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Control Flow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then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tasks, which succeeded previously, are not re-executed. Only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Load to Staging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is executed.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Stop debugging, and verify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Checkpoint.chk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file has been deleted now that the package has been executed successfully.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SQL Server Management Studio, select the top 1,000 rows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dbo.StagingTable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note that it now contains data six products.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 and SQL Server Data Tools</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39</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59539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591847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Question</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You have developed an SSIS package containing two </a:t>
            </a:r>
            <a:r>
              <a:rPr lang="en-GB" sz="1000" b="1" dirty="0">
                <a:solidFill>
                  <a:prstClr val="black"/>
                </a:solidFill>
                <a:latin typeface="Arial" panose="020B0604020202020204" pitchFamily="34" charset="0"/>
                <a:ea typeface="Calibri" panose="020F0502020204030204" pitchFamily="34" charset="0"/>
                <a:cs typeface="Times New Roman" panose="02020603050405020304" pitchFamily="18" charset="0"/>
              </a:rPr>
              <a:t>Execute SQL Task</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tasks. The first task extracts data and the second loads a table. A checkpoint is configured for the package. During execution, the second task fails after loading 50 percent of the table data. What will happen when the package is next executed (assuming the error that caused the failure has been rectified)?</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1: The package will rerun all tasks from the beginning.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2: The package will fail.</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3: The package will rerun the second task, loading the remaining 50 percent of the table data.</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package will rerun the second task from the beginning.</a:t>
            </a: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5: The package will rerun the first task but skip the second task to avoid another failure.</a:t>
            </a:r>
          </a:p>
          <a:p>
            <a:pPr lvl="0">
              <a:lnSpc>
                <a:spcPct val="107000"/>
              </a:lnSpc>
              <a:spcAft>
                <a:spcPts val="800"/>
              </a:spcAft>
            </a:pPr>
            <a:r>
              <a:rPr lang="en-GB" sz="1000" b="1"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Answer</a:t>
            </a:r>
            <a:endPar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 Option 4: The package will rerun the second task from the beginning.</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25269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lab instructions are deliberately designed to be high level so that students need to think carefully about what they are trying to accomplish and work out how best to proceed. Encourage students to read the information carefully and collaborate with each other to meet the scenario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Using </a:t>
            </a:r>
            <a:r>
              <a:rPr lang="en-GB" sz="1000" dirty="0" smtClean="0">
                <a:latin typeface="Arial" panose="020B0604020202020204" pitchFamily="34" charset="0"/>
                <a:ea typeface="Calibri" panose="020F0502020204030204" pitchFamily="34" charset="0"/>
                <a:cs typeface="Times New Roman" panose="02020603050405020304" pitchFamily="18" charset="0"/>
              </a:rPr>
              <a:t>Transactions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created an SSIS package that uses two data flows to extract, transform, and load Internet sales data. You now want to ensure that package execution always results in a consistent data state, so that if any of the data flows fail, no data is loaded.</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Using </a:t>
            </a:r>
            <a:r>
              <a:rPr lang="en-GB" sz="1000" dirty="0" smtClean="0">
                <a:latin typeface="Arial" panose="020B0604020202020204" pitchFamily="34" charset="0"/>
                <a:ea typeface="Calibri" panose="020F0502020204030204" pitchFamily="34" charset="0"/>
                <a:cs typeface="Times New Roman" panose="02020603050405020304" pitchFamily="18" charset="0"/>
              </a:rPr>
              <a:t>Checkpoints</a:t>
            </a:r>
          </a:p>
          <a:p>
            <a:pPr>
              <a:lnSpc>
                <a:spcPct val="107000"/>
              </a:lnSpc>
              <a:spcAft>
                <a:spcPts val="800"/>
              </a:spcAft>
            </a:pPr>
            <a:r>
              <a:rPr lang="en-GB" sz="1000" dirty="0" smtClean="0">
                <a:latin typeface="Arial" panose="020B0604020202020204" pitchFamily="34" charset="0"/>
                <a:ea typeface="Calibri" panose="020F0502020204030204" pitchFamily="34" charset="0"/>
                <a:cs typeface="Times New Roman" panose="02020603050405020304" pitchFamily="18" charset="0"/>
              </a:rPr>
              <a:t>You </a:t>
            </a:r>
            <a:r>
              <a:rPr lang="en-GB" sz="1000" dirty="0">
                <a:latin typeface="Arial" panose="020B0604020202020204" pitchFamily="34" charset="0"/>
                <a:ea typeface="Calibri" panose="020F0502020204030204" pitchFamily="34" charset="0"/>
                <a:cs typeface="Times New Roman" panose="02020603050405020304" pitchFamily="18" charset="0"/>
              </a:rPr>
              <a:t>have created an SSIS package that uses two data flows to extract, transform, and load reseller sales data. You now want to ensure that, if any task in the package fails, it can be restarted without re-executing the tasks that had previously succeeded.</a:t>
            </a:r>
          </a:p>
        </p:txBody>
      </p:sp>
      <p:sp>
        <p:nvSpPr>
          <p:cNvPr id="4" name="Slide Number Placeholder 3"/>
          <p:cNvSpPr>
            <a:spLocks noGrp="1"/>
          </p:cNvSpPr>
          <p:nvPr>
            <p:ph type="sldNum" sz="quarter" idx="10"/>
          </p:nvPr>
        </p:nvSpPr>
        <p:spPr/>
        <p:txBody>
          <a:bodyPr/>
          <a:lstStyle/>
          <a:p>
            <a:fld id="{31F3EF1B-9DE5-4631-B9CE-9FEB4167A6EE}"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4102499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42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1784782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31F3EF1B-9DE5-4631-B9CE-9FEB4167A6EE}" type="slidenum">
              <a:rPr lang="en-GB" smtClean="0"/>
              <a:t>43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0862543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 have an existing SSIS package containing three tasks. You want Task 3 to run if Task 1 or Task 2 fails. How can you accomplish this?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Add Failure precedence constraints from Task 1 and Task 2 to Task 3, then configure the precedence constraints to use a Logical OR to determine whether to run Task 3.</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Which container should you use to perform the same task once for each file in a folder?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Foreach Loop container.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Your package includes an FTP task that downloads a large file from an FTP folder and a Data Flow task that inserts data from the file into a database. The Data Flow task might fail if the database is unavailable, in which case you plan to run the package again, after bringing the database online. How can you avoid downloading the file again when the package is re-executed?</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Configure the package to use a checkpoint.</a:t>
            </a:r>
          </a:p>
        </p:txBody>
      </p:sp>
      <p:sp>
        <p:nvSpPr>
          <p:cNvPr id="4" name="Slide Number Placeholder 3"/>
          <p:cNvSpPr>
            <a:spLocks noGrp="1"/>
          </p:cNvSpPr>
          <p:nvPr>
            <p:ph type="sldNum" sz="quarter" idx="10"/>
          </p:nvPr>
        </p:nvSpPr>
        <p:spPr/>
        <p:txBody>
          <a:bodyPr/>
          <a:lstStyle/>
          <a:p>
            <a:fld id="{31F3EF1B-9DE5-4631-B9CE-9FEB4167A6EE}" type="slidenum">
              <a:rPr lang="en-GB" smtClean="0"/>
              <a:t>44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7971078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the difference between the control flow conditions, particularly the difference between success and completion, as these are sometimes confused. </a:t>
            </a:r>
          </a:p>
        </p:txBody>
      </p:sp>
      <p:sp>
        <p:nvSpPr>
          <p:cNvPr id="4" name="Slide Number Placeholder 3"/>
          <p:cNvSpPr>
            <a:spLocks noGrp="1"/>
          </p:cNvSpPr>
          <p:nvPr>
            <p:ph type="sldNum" sz="quarter" idx="10"/>
          </p:nvPr>
        </p:nvSpPr>
        <p:spPr/>
        <p:txBody>
          <a:bodyPr/>
          <a:lstStyle/>
          <a:p>
            <a:fld id="{31F3EF1B-9DE5-4631-B9CE-9FEB4167A6E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958783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Mention to students that grouping is a design time feature that is ignored at run time.</a:t>
            </a:r>
          </a:p>
        </p:txBody>
      </p:sp>
      <p:sp>
        <p:nvSpPr>
          <p:cNvPr id="4" name="Slide Number Placeholder 3"/>
          <p:cNvSpPr>
            <a:spLocks noGrp="1"/>
          </p:cNvSpPr>
          <p:nvPr>
            <p:ph type="sldNum" sz="quarter" idx="10"/>
          </p:nvPr>
        </p:nvSpPr>
        <p:spPr/>
        <p:txBody>
          <a:bodyPr/>
          <a:lstStyle/>
          <a:p>
            <a:fld id="{31F3EF1B-9DE5-4631-B9CE-9FEB4167A6E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0605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Add Tasks to a Control Flow</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both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a:t>
            </a:r>
            <a:r>
              <a:rPr lang="en-US" sz="1000" b="1" dirty="0">
                <a:latin typeface="Arial" panose="020B0604020202020204" pitchFamily="34" charset="0"/>
                <a:ea typeface="Times New Roman" panose="02020603050405020304" pitchFamily="18" charset="0"/>
                <a:cs typeface="Times New Roman" panose="02020603050405020304" pitchFamily="18" charset="0"/>
              </a:rPr>
              <a:t>SQL Server Data Tools</a:t>
            </a:r>
            <a:r>
              <a:rPr lang="en-US" sz="1000" dirty="0">
                <a:latin typeface="Arial" panose="020B0604020202020204" pitchFamily="34" charset="0"/>
                <a:ea typeface="Times New Roman" panose="02020603050405020304" pitchFamily="18" charset="0"/>
                <a:cs typeface="Times New Roman" panose="02020603050405020304" pitchFamily="18" charset="0"/>
              </a:rPr>
              <a:t> and open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ControlFlowDemo.sln</a:t>
            </a:r>
            <a:r>
              <a:rPr lang="en-US" sz="1000" dirty="0">
                <a:latin typeface="Arial" panose="020B0604020202020204" pitchFamily="34" charset="0"/>
                <a:ea typeface="Times New Roman" panose="02020603050405020304" pitchFamily="18" charset="0"/>
                <a:cs typeface="Times New Roman" panose="02020603050405020304" pitchFamily="18" charset="0"/>
              </a:rPr>
              <a:t> from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a:t>
            </a:r>
            <a:r>
              <a:rPr lang="en-US" sz="1000" dirty="0">
                <a:latin typeface="Arial" panose="020B0604020202020204" pitchFamily="34" charset="0"/>
                <a:ea typeface="Times New Roman" panose="02020603050405020304" pitchFamily="18" charset="0"/>
                <a:cs typeface="Times New Roman" panose="02020603050405020304" pitchFamily="18" charset="0"/>
              </a:rPr>
              <a:t>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Solution Explorer, double-click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Control Flow.dtsx</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If the SSIS Toolbox is not visible,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SSIS</a:t>
            </a:r>
            <a:r>
              <a:rPr lang="en-US" sz="1000" dirty="0">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SSIS Toolbox</a:t>
            </a:r>
            <a:r>
              <a:rPr lang="en-US" sz="1000" dirty="0">
                <a:latin typeface="Arial" panose="020B0604020202020204" pitchFamily="34" charset="0"/>
                <a:ea typeface="Times New Roman" panose="02020603050405020304" pitchFamily="18" charset="0"/>
                <a:cs typeface="Times New Roman" panose="02020603050405020304" pitchFamily="18" charset="0"/>
              </a:rPr>
              <a:t>.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SSIS Toolbox, drag a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control flow surface.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latin typeface="Arial" panose="020B0604020202020204" pitchFamily="34" charset="0"/>
                <a:ea typeface="Times New Roman" panose="02020603050405020304" pitchFamily="18" charset="0"/>
                <a:cs typeface="Times New Roman" panose="02020603050405020304" pitchFamily="18" charset="0"/>
              </a:rPr>
              <a:t>, configure the following settings,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Delete Files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Operation</a:t>
            </a:r>
            <a:r>
              <a:rPr lang="en-US" sz="1000" dirty="0">
                <a:latin typeface="Arial" panose="020B0604020202020204" pitchFamily="34" charset="0"/>
                <a:ea typeface="Times New Roman" panose="02020603050405020304" pitchFamily="18" charset="0"/>
                <a:cs typeface="Times New Roman" panose="02020603050405020304" pitchFamily="18" charset="0"/>
              </a:rPr>
              <a:t>: Delete directory content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SourceConnection</a:t>
            </a:r>
            <a:r>
              <a:rPr lang="en-US" sz="1000" dirty="0">
                <a:latin typeface="Arial" panose="020B0604020202020204" pitchFamily="34" charset="0"/>
                <a:ea typeface="Times New Roman" panose="02020603050405020304" pitchFamily="18" charset="0"/>
                <a:cs typeface="Times New Roman" panose="02020603050405020304" pitchFamily="18" charset="0"/>
              </a:rPr>
              <a:t>: A new connection with a </a:t>
            </a:r>
            <a:r>
              <a:rPr lang="en-US" sz="1000" b="1" dirty="0">
                <a:latin typeface="Arial" panose="020B0604020202020204" pitchFamily="34" charset="0"/>
                <a:ea typeface="Times New Roman" panose="02020603050405020304" pitchFamily="18" charset="0"/>
                <a:cs typeface="Times New Roman" panose="02020603050405020304" pitchFamily="18" charset="0"/>
              </a:rPr>
              <a:t>Usage type</a:t>
            </a:r>
            <a:r>
              <a:rPr lang="en-US" sz="1000" dirty="0">
                <a:latin typeface="Arial" panose="020B0604020202020204" pitchFamily="34" charset="0"/>
                <a:ea typeface="Times New Roman" panose="02020603050405020304" pitchFamily="18" charset="0"/>
                <a:cs typeface="Times New Roman" panose="02020603050405020304" pitchFamily="18" charset="0"/>
              </a:rPr>
              <a:t> of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latin typeface="Arial" panose="020B0604020202020204" pitchFamily="34" charset="0"/>
                <a:ea typeface="Times New Roman" panose="02020603050405020304" pitchFamily="18" charset="0"/>
                <a:cs typeface="Times New Roman" panose="02020603050405020304" pitchFamily="18" charset="0"/>
              </a:rPr>
              <a:t>, and a </a:t>
            </a:r>
            <a:r>
              <a:rPr lang="en-US" sz="1000" b="1" dirty="0">
                <a:latin typeface="Arial" panose="020B0604020202020204" pitchFamily="34" charset="0"/>
                <a:ea typeface="Times New Roman" panose="02020603050405020304" pitchFamily="18" charset="0"/>
                <a:cs typeface="Times New Roman" panose="02020603050405020304" pitchFamily="18" charset="0"/>
              </a:rPr>
              <a:t>Folder</a:t>
            </a:r>
            <a:r>
              <a:rPr lang="en-US" sz="1000" dirty="0">
                <a:latin typeface="Arial" panose="020B0604020202020204" pitchFamily="34" charset="0"/>
                <a:ea typeface="Times New Roman" panose="02020603050405020304" pitchFamily="18" charset="0"/>
                <a:cs typeface="Times New Roman" panose="02020603050405020304" pitchFamily="18" charset="0"/>
              </a:rPr>
              <a:t> value of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D:\Demofiles\Mod07\Demo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SSIS Toolbox, drag a second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control flow surface.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latin typeface="Arial" panose="020B0604020202020204" pitchFamily="34" charset="0"/>
                <a:ea typeface="Times New Roman" panose="02020603050405020304" pitchFamily="18" charset="0"/>
                <a:cs typeface="Times New Roman" panose="02020603050405020304" pitchFamily="18" charset="0"/>
              </a:rPr>
              <a:t>, configure the following settings,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OK</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Name</a:t>
            </a:r>
            <a:r>
              <a:rPr lang="en-US" sz="1000" dirty="0">
                <a:latin typeface="Arial" panose="020B0604020202020204" pitchFamily="34" charset="0"/>
                <a:ea typeface="Times New Roman" panose="02020603050405020304" pitchFamily="18" charset="0"/>
                <a:cs typeface="Times New Roman" panose="02020603050405020304" pitchFamily="18" charset="0"/>
              </a:rPr>
              <a:t>: Delete Folder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Operation</a:t>
            </a:r>
            <a:r>
              <a:rPr lang="en-US" sz="1000" dirty="0">
                <a:latin typeface="Arial" panose="020B0604020202020204" pitchFamily="34" charset="0"/>
                <a:ea typeface="Times New Roman" panose="02020603050405020304" pitchFamily="18" charset="0"/>
                <a:cs typeface="Times New Roman" panose="02020603050405020304" pitchFamily="18" charset="0"/>
              </a:rPr>
              <a:t>: Delete directory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latin typeface="Arial" panose="020B0604020202020204" pitchFamily="34" charset="0"/>
                <a:ea typeface="Times New Roman" panose="02020603050405020304" pitchFamily="18" charset="0"/>
                <a:cs typeface="Times New Roman" panose="02020603050405020304" pitchFamily="18" charset="0"/>
              </a:rPr>
              <a:t>SourceConnection</a:t>
            </a:r>
            <a:r>
              <a:rPr lang="en-US" sz="1000" dirty="0">
                <a:latin typeface="Arial" panose="020B0604020202020204" pitchFamily="34" charset="0"/>
                <a:ea typeface="Times New Roman" panose="02020603050405020304" pitchFamily="18" charset="0"/>
                <a:cs typeface="Times New Roman" panose="02020603050405020304" pitchFamily="18" charset="0"/>
              </a:rPr>
              <a:t>: Demo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From the SSIS Toolbox, drag a third </a:t>
            </a:r>
            <a:r>
              <a:rPr lang="en-US" sz="1000" b="1" dirty="0">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latin typeface="Arial" panose="020B0604020202020204" pitchFamily="34" charset="0"/>
                <a:ea typeface="Times New Roman" panose="02020603050405020304" pitchFamily="18" charset="0"/>
                <a:cs typeface="Times New Roman" panose="02020603050405020304" pitchFamily="18" charset="0"/>
              </a:rPr>
              <a:t> to the control flow surface. </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338415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11"/>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configure the following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Create Folder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Create directory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UseDirectoryIfExists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Demo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SSIS Toolbox, drag a fourth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control flow surface.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File System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configure the following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Operation: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Copy file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DestinationConnection: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Demo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OverwriteDestination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True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SourceConnection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 new connection with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Usage type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Existing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 File value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D:\Demofiles\Mod07\Demo.txt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 the SSIS Toolbox, drag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the control flow surface.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1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Double-click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Mail Task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configure the following settings,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General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Send Failure Notification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SmtpConnection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Create a new SMTP connection manager with a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 SMTP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SMTP Server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localhost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Use the default values for all other settings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From</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demo@adventureworks.msft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To</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student@adventureworks.msft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Subject</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Control Flow Failure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800100" lvl="1" indent="-342900">
              <a:lnSpc>
                <a:spcPct val="115000"/>
              </a:lnSpc>
              <a:spcAft>
                <a:spcPts val="995"/>
              </a:spcAft>
              <a:buFont typeface="Symbol" panose="05050102010706020507" pitchFamily="18" charset="2"/>
              <a:buChar char=""/>
            </a:pP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MessageSource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Mail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 task failed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31F3EF1B-9DE5-4631-B9CE-9FEB4167A6EE}" type="slidenum">
              <a:rPr lang="en-GB" smtClean="0"/>
              <a:t>8</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536467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Use Precedence Constraints to Define a Control Flow</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drag its green arrow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Copy File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Connect each of the File System tasks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connection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connection between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Completion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connection between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select it. Hold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Ctrl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key and click each connection between the remaining File System tasks and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select them all.</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Press F4 and in the Properties pane, set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Value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property to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Failure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anywhere on the control flow surface to clear the current selection, and then double-click any of the red constraints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Precedence Constraint Editor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dialog box,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Multiple constraints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section,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Logical OR. One constraint must evaluate to True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OK</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Note that all connections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are now dotted to indicate that a logical OR operation is applied.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Right-click the control flow surface next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Annotation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Then type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an email message if a task fails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tasks, then right-click either of them and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Group</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Drag the group to rearrange the control flow so you can see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is still connected to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Debug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menu,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Start Debugging</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to run the package, and note that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Files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Delete Folder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tasks failed because the specified folder did not previously exist. This caused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Send Failure Notification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task to be executed.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15000"/>
              </a:lnSpc>
              <a:spcAft>
                <a:spcPts val="995"/>
              </a:spcAft>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endParaRPr lang="en-GB" dirty="0"/>
          </a:p>
        </p:txBody>
      </p:sp>
      <p:sp>
        <p:nvSpPr>
          <p:cNvPr id="4" name="Slide Number Placeholder 3"/>
          <p:cNvSpPr>
            <a:spLocks noGrp="1"/>
          </p:cNvSpPr>
          <p:nvPr>
            <p:ph type="sldNum" sz="quarter" idx="10"/>
          </p:nvPr>
        </p:nvSpPr>
        <p:spPr/>
        <p:txBody>
          <a:bodyPr/>
          <a:lstStyle/>
          <a:p>
            <a:fld id="{31F3EF1B-9DE5-4631-B9CE-9FEB4167A6EE}" type="slidenum">
              <a:rPr lang="en-GB" smtClean="0"/>
              <a:t>9</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7: Implementing Control Flow in an SSIS Package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824707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73362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6897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24172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6567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33601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4336255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71355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56895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85437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766246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6351392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5796430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53110486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2.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2.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2.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2.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6.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2.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2.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6.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2.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2.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2.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12.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6.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2.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2.xml"/><Relationship Id="rId1" Type="http://schemas.openxmlformats.org/officeDocument/2006/relationships/tags" Target="../tags/tag4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7</a:t>
            </a:r>
            <a:endParaRPr lang="en-GB" dirty="0"/>
          </a:p>
        </p:txBody>
      </p:sp>
      <p:sp>
        <p:nvSpPr>
          <p:cNvPr id="3" name="Subtitle 2"/>
          <p:cNvSpPr>
            <a:spLocks noGrp="1"/>
          </p:cNvSpPr>
          <p:nvPr>
            <p:ph type="subTitle" sz="quarter" idx="1"/>
          </p:nvPr>
        </p:nvSpPr>
        <p:spPr/>
        <p:txBody>
          <a:bodyPr/>
          <a:lstStyle/>
          <a:p>
            <a:r>
              <a:rPr lang="en-GB" dirty="0" smtClean="0"/>
              <a:t>Implementing Control Flow in an SSIS Package
</a:t>
            </a:r>
            <a:endParaRPr lang="en-GB" dirty="0"/>
          </a:p>
        </p:txBody>
      </p:sp>
    </p:spTree>
    <p:custDataLst>
      <p:tags r:id="rId1"/>
    </p:custDataLst>
    <p:extLst>
      <p:ext uri="{BB962C8B-B14F-4D97-AF65-F5344CB8AC3E}">
        <p14:creationId xmlns:p14="http://schemas.microsoft.com/office/powerpoint/2010/main" val="394651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797067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name="549c5ecb-7a39-4cc9-af8f-f34b1ddd337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Multiple Packages</a:t>
            </a:r>
            <a:endParaRPr lang="en-GB" dirty="0"/>
          </a:p>
        </p:txBody>
      </p:sp>
      <p:sp>
        <p:nvSpPr>
          <p:cNvPr id="4" name="Text Placeholder 3"/>
          <p:cNvSpPr>
            <a:spLocks noGrp="1"/>
          </p:cNvSpPr>
          <p:nvPr>
            <p:ph type="body" idx="1"/>
          </p:nvPr>
        </p:nvSpPr>
        <p:spPr/>
        <p:txBody>
          <a:bodyPr/>
          <a:lstStyle/>
          <a:p>
            <a:pPr marL="0" indent="0">
              <a:buNone/>
            </a:pPr>
            <a:r>
              <a:rPr lang="en-GB" dirty="0"/>
              <a:t>With multiple packages you can:</a:t>
            </a:r>
            <a:endParaRPr lang="en-US" dirty="0"/>
          </a:p>
          <a:p>
            <a:r>
              <a:rPr lang="en-US" dirty="0"/>
              <a:t>Create reusable units of workflow</a:t>
            </a:r>
          </a:p>
          <a:p>
            <a:r>
              <a:rPr lang="en-US" dirty="0"/>
              <a:t>Run multiple control flows in parallel</a:t>
            </a:r>
          </a:p>
          <a:p>
            <a:r>
              <a:rPr lang="en-US" dirty="0"/>
              <a:t>Separate ETL workflows to fit data acquisition </a:t>
            </a:r>
            <a:r>
              <a:rPr lang="en-US" dirty="0" smtClean="0"/>
              <a:t>windows</a:t>
            </a:r>
            <a:endParaRPr lang="en-US" dirty="0"/>
          </a:p>
        </p:txBody>
      </p:sp>
    </p:spTree>
    <p:custDataLst>
      <p:tags r:id="rId1"/>
    </p:custDataLst>
    <p:extLst>
      <p:ext uri="{BB962C8B-B14F-4D97-AF65-F5344CB8AC3E}">
        <p14:creationId xmlns:p14="http://schemas.microsoft.com/office/powerpoint/2010/main" val="799156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4889694a-7464-4c68-a8f8-e2450edcc3c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Create a Package Template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457200" lvl="0" indent="-457200">
              <a:buFont typeface="+mj-lt"/>
              <a:buAutoNum type="arabicPeriod"/>
            </a:pPr>
            <a:r>
              <a:rPr lang="en-US" b="0" kern="0" dirty="0">
                <a:solidFill>
                  <a:srgbClr val="000000"/>
                </a:solidFill>
              </a:rPr>
              <a:t>Create a package that contains elements you want to reuse</a:t>
            </a:r>
          </a:p>
          <a:p>
            <a:pPr lvl="2"/>
            <a:r>
              <a:rPr lang="en-US" sz="2400" b="0" kern="0" dirty="0">
                <a:solidFill>
                  <a:srgbClr val="000000"/>
                </a:solidFill>
              </a:rPr>
              <a:t>Connection Managers</a:t>
            </a:r>
          </a:p>
          <a:p>
            <a:pPr lvl="2"/>
            <a:r>
              <a:rPr lang="en-US" sz="2400" b="0" kern="0" dirty="0">
                <a:solidFill>
                  <a:srgbClr val="000000"/>
                </a:solidFill>
              </a:rPr>
              <a:t>Tasks</a:t>
            </a:r>
          </a:p>
          <a:p>
            <a:pPr lvl="2"/>
            <a:r>
              <a:rPr lang="en-US" sz="2400" b="0" kern="0" dirty="0">
                <a:solidFill>
                  <a:srgbClr val="000000"/>
                </a:solidFill>
              </a:rPr>
              <a:t>Event Handlers</a:t>
            </a:r>
          </a:p>
          <a:p>
            <a:pPr lvl="2"/>
            <a:r>
              <a:rPr lang="en-US" sz="2400" b="0" kern="0" dirty="0">
                <a:solidFill>
                  <a:srgbClr val="000000"/>
                </a:solidFill>
              </a:rPr>
              <a:t>Parameters and Variables</a:t>
            </a:r>
          </a:p>
          <a:p>
            <a:pPr marL="457200" lvl="0" indent="-457200">
              <a:buFont typeface="+mj-lt"/>
              <a:buAutoNum type="arabicPeriod"/>
            </a:pPr>
            <a:r>
              <a:rPr lang="en-US" b="0" kern="0" dirty="0">
                <a:solidFill>
                  <a:srgbClr val="000000"/>
                </a:solidFill>
              </a:rPr>
              <a:t>Save the package to the </a:t>
            </a:r>
            <a:r>
              <a:rPr lang="en-GB" kern="0" dirty="0">
                <a:solidFill>
                  <a:srgbClr val="000000"/>
                </a:solidFill>
              </a:rPr>
              <a:t>DataTransformationItems</a:t>
            </a:r>
            <a:r>
              <a:rPr lang="en-GB" b="0" kern="0" dirty="0">
                <a:solidFill>
                  <a:srgbClr val="000000"/>
                </a:solidFill>
              </a:rPr>
              <a:t> folder</a:t>
            </a:r>
          </a:p>
          <a:p>
            <a:pPr marL="457200" lvl="0" indent="-457200">
              <a:buFont typeface="+mj-lt"/>
              <a:buAutoNum type="arabicPeriod"/>
            </a:pPr>
            <a:r>
              <a:rPr lang="en-GB" b="0" kern="0" dirty="0">
                <a:solidFill>
                  <a:srgbClr val="000000"/>
                </a:solidFill>
              </a:rPr>
              <a:t>Add the package to a project from the </a:t>
            </a:r>
            <a:r>
              <a:rPr lang="en-GB" kern="0" dirty="0">
                <a:solidFill>
                  <a:srgbClr val="000000"/>
                </a:solidFill>
              </a:rPr>
              <a:t>Add New Item </a:t>
            </a:r>
            <a:r>
              <a:rPr lang="en-GB" b="0" kern="0" dirty="0">
                <a:solidFill>
                  <a:srgbClr val="000000"/>
                </a:solidFill>
              </a:rPr>
              <a:t>dialog box</a:t>
            </a:r>
          </a:p>
          <a:p>
            <a:pPr marL="457200" lvl="0" indent="-457200">
              <a:buFont typeface="+mj-lt"/>
              <a:buAutoNum type="arabicPeriod"/>
            </a:pPr>
            <a:r>
              <a:rPr lang="en-GB" b="0" kern="0" dirty="0">
                <a:solidFill>
                  <a:srgbClr val="000000"/>
                </a:solidFill>
              </a:rPr>
              <a:t>Change the package name and ID</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806516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Creating Dynamic Packages</a:t>
            </a:r>
            <a:endParaRPr lang="en-GB" dirty="0"/>
          </a:p>
        </p:txBody>
      </p:sp>
      <p:sp>
        <p:nvSpPr>
          <p:cNvPr id="3" name="Text Placeholder 2"/>
          <p:cNvSpPr>
            <a:spLocks noGrp="1"/>
          </p:cNvSpPr>
          <p:nvPr>
            <p:ph type="body" idx="1"/>
          </p:nvPr>
        </p:nvSpPr>
        <p:spPr/>
        <p:txBody>
          <a:bodyPr/>
          <a:lstStyle/>
          <a:p>
            <a:r>
              <a:rPr lang="en-GB" dirty="0" smtClean="0"/>
              <a:t>Variables
Parameters
Expressions
Demonstration: Using Variables and Parameters</a:t>
            </a:r>
            <a:endParaRPr lang="en-GB" dirty="0"/>
          </a:p>
        </p:txBody>
      </p:sp>
    </p:spTree>
    <p:custDataLst>
      <p:tags r:id="rId1"/>
    </p:custDataLst>
    <p:extLst>
      <p:ext uri="{BB962C8B-B14F-4D97-AF65-F5344CB8AC3E}">
        <p14:creationId xmlns:p14="http://schemas.microsoft.com/office/powerpoint/2010/main" val="2541454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Variables</a:t>
            </a:r>
            <a:endParaRPr lang="en-GB" dirty="0"/>
          </a:p>
        </p:txBody>
      </p:sp>
      <p:sp>
        <p:nvSpPr>
          <p:cNvPr id="4" name="Content Placeholder 2"/>
          <p:cNvSpPr txBox="1">
            <a:spLocks/>
          </p:cNvSpPr>
          <p:nvPr/>
        </p:nvSpPr>
        <p:spPr>
          <a:xfrm>
            <a:off x="458788" y="1021215"/>
            <a:ext cx="8119156" cy="3413107"/>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User Variables:</a:t>
            </a:r>
          </a:p>
          <a:p>
            <a:pPr lvl="1"/>
            <a:r>
              <a:rPr lang="en-US" b="0" kern="0" dirty="0">
                <a:solidFill>
                  <a:srgbClr val="000000"/>
                </a:solidFill>
              </a:rPr>
              <a:t>Variables created by an SSIS developer to hold dynamic values</a:t>
            </a:r>
          </a:p>
          <a:p>
            <a:pPr lvl="1"/>
            <a:r>
              <a:rPr lang="en-US" b="0" kern="0" dirty="0">
                <a:solidFill>
                  <a:srgbClr val="000000"/>
                </a:solidFill>
              </a:rPr>
              <a:t>Defined in the </a:t>
            </a:r>
            <a:r>
              <a:rPr lang="en-US" kern="0" dirty="0">
                <a:solidFill>
                  <a:srgbClr val="000000"/>
                </a:solidFill>
              </a:rPr>
              <a:t>User</a:t>
            </a:r>
            <a:r>
              <a:rPr lang="en-US" b="0" kern="0" dirty="0">
                <a:solidFill>
                  <a:srgbClr val="000000"/>
                </a:solidFill>
              </a:rPr>
              <a:t> namespace by default</a:t>
            </a:r>
          </a:p>
          <a:p>
            <a:pPr lvl="1"/>
            <a:r>
              <a:rPr lang="en-US" b="0" kern="0" dirty="0">
                <a:solidFill>
                  <a:srgbClr val="000000"/>
                </a:solidFill>
              </a:rPr>
              <a:t>Defined at a specified scope</a:t>
            </a:r>
          </a:p>
          <a:p>
            <a:pPr lvl="0"/>
            <a:r>
              <a:rPr lang="en-US" b="0" kern="0" dirty="0">
                <a:solidFill>
                  <a:srgbClr val="000000"/>
                </a:solidFill>
              </a:rPr>
              <a:t>System Variables</a:t>
            </a:r>
          </a:p>
          <a:p>
            <a:pPr lvl="1"/>
            <a:r>
              <a:rPr lang="en-US" b="0" kern="0" dirty="0">
                <a:solidFill>
                  <a:srgbClr val="000000"/>
                </a:solidFill>
              </a:rPr>
              <a:t>Built-in variables with dynamic system values</a:t>
            </a:r>
          </a:p>
          <a:p>
            <a:pPr lvl="1"/>
            <a:r>
              <a:rPr lang="en-US" b="0" kern="0" dirty="0">
                <a:solidFill>
                  <a:srgbClr val="000000"/>
                </a:solidFill>
              </a:rPr>
              <a:t>Defined in the </a:t>
            </a:r>
            <a:r>
              <a:rPr lang="en-US" kern="0" dirty="0">
                <a:solidFill>
                  <a:srgbClr val="000000"/>
                </a:solidFill>
              </a:rPr>
              <a:t>System</a:t>
            </a:r>
            <a:r>
              <a:rPr lang="en-US" b="0" kern="0" dirty="0">
                <a:solidFill>
                  <a:srgbClr val="000000"/>
                </a:solidFill>
              </a:rPr>
              <a:t> namespace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6750339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Parameters</a:t>
            </a:r>
            <a:endParaRPr lang="en-GB" dirty="0"/>
          </a:p>
        </p:txBody>
      </p:sp>
      <p:sp>
        <p:nvSpPr>
          <p:cNvPr id="4" name="Content Placeholder 2"/>
          <p:cNvSpPr txBox="1">
            <a:spLocks/>
          </p:cNvSpPr>
          <p:nvPr/>
        </p:nvSpPr>
        <p:spPr>
          <a:xfrm>
            <a:off x="458788" y="1021215"/>
            <a:ext cx="8119156" cy="215000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3200" b="0" kern="0" dirty="0">
                <a:solidFill>
                  <a:srgbClr val="000000"/>
                </a:solidFill>
              </a:rPr>
              <a:t>Project parameters</a:t>
            </a:r>
          </a:p>
          <a:p>
            <a:pPr lvl="1"/>
            <a:r>
              <a:rPr lang="en-US" b="0" kern="0" dirty="0">
                <a:solidFill>
                  <a:srgbClr val="000000"/>
                </a:solidFill>
              </a:rPr>
              <a:t>Accessible from any package in the project</a:t>
            </a:r>
          </a:p>
          <a:p>
            <a:pPr lvl="0"/>
            <a:r>
              <a:rPr lang="en-US" sz="3200" b="0" kern="0" dirty="0">
                <a:solidFill>
                  <a:srgbClr val="000000"/>
                </a:solidFill>
              </a:rPr>
              <a:t>Package parameters</a:t>
            </a:r>
          </a:p>
          <a:p>
            <a:pPr lvl="1"/>
            <a:r>
              <a:rPr lang="en-US" b="0" kern="0" dirty="0">
                <a:solidFill>
                  <a:srgbClr val="000000"/>
                </a:solidFill>
              </a:rPr>
              <a:t>Exist only at the package level</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3664178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Expressions</a:t>
            </a:r>
            <a:endParaRPr lang="en-GB" dirty="0"/>
          </a:p>
        </p:txBody>
      </p:sp>
      <p:sp>
        <p:nvSpPr>
          <p:cNvPr id="4" name="Content Placeholder 2"/>
          <p:cNvSpPr txBox="1">
            <a:spLocks/>
          </p:cNvSpPr>
          <p:nvPr/>
        </p:nvSpPr>
        <p:spPr>
          <a:xfrm>
            <a:off x="458788" y="1021215"/>
            <a:ext cx="8119156" cy="401771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Expressions set values dynamically:</a:t>
            </a:r>
          </a:p>
          <a:p>
            <a:pPr lvl="1"/>
            <a:r>
              <a:rPr lang="en-US" b="0" kern="0" dirty="0">
                <a:solidFill>
                  <a:srgbClr val="000000"/>
                </a:solidFill>
              </a:rPr>
              <a:t>Properties </a:t>
            </a:r>
          </a:p>
          <a:p>
            <a:pPr lvl="1"/>
            <a:r>
              <a:rPr lang="en-US" b="0" kern="0" dirty="0">
                <a:solidFill>
                  <a:srgbClr val="000000"/>
                </a:solidFill>
              </a:rPr>
              <a:t>Conditional split criteria</a:t>
            </a:r>
          </a:p>
          <a:p>
            <a:pPr lvl="1"/>
            <a:r>
              <a:rPr lang="en-US" b="0" kern="0" dirty="0">
                <a:solidFill>
                  <a:srgbClr val="000000"/>
                </a:solidFill>
              </a:rPr>
              <a:t>Derived column values</a:t>
            </a:r>
          </a:p>
          <a:p>
            <a:pPr lvl="1"/>
            <a:r>
              <a:rPr lang="en-US" b="0" kern="0" dirty="0">
                <a:solidFill>
                  <a:srgbClr val="000000"/>
                </a:solidFill>
              </a:rPr>
              <a:t>Precedence constraints</a:t>
            </a:r>
          </a:p>
          <a:p>
            <a:pPr lvl="0"/>
            <a:r>
              <a:rPr lang="en-US" b="0" kern="0" dirty="0">
                <a:solidFill>
                  <a:srgbClr val="000000"/>
                </a:solidFill>
              </a:rPr>
              <a:t>Based on SSIS expression syntax</a:t>
            </a:r>
          </a:p>
          <a:p>
            <a:pPr lvl="1"/>
            <a:r>
              <a:rPr lang="en-US" b="0" kern="0" dirty="0">
                <a:solidFill>
                  <a:srgbClr val="000000"/>
                </a:solidFill>
              </a:rPr>
              <a:t>Can include variables and parameters</a:t>
            </a:r>
          </a:p>
          <a:p>
            <a:pPr lvl="0"/>
            <a:r>
              <a:rPr lang="en-US" b="0" kern="0" dirty="0">
                <a:solidFill>
                  <a:srgbClr val="000000"/>
                </a:solidFill>
              </a:rPr>
              <a:t>Type expressions or create using Expression Builder</a:t>
            </a:r>
          </a:p>
          <a:p>
            <a:pPr marL="0" lvl="0" indent="0">
              <a:buNone/>
            </a:pPr>
            <a:endParaRPr lang="en-US" b="0" kern="0" dirty="0">
              <a:solidFill>
                <a:srgbClr val="000000"/>
              </a:solidFill>
            </a:endParaRPr>
          </a:p>
        </p:txBody>
      </p:sp>
    </p:spTree>
    <p:custDataLst>
      <p:tags r:id="rId1"/>
    </p:custDataLst>
    <p:extLst>
      <p:ext uri="{BB962C8B-B14F-4D97-AF65-F5344CB8AC3E}">
        <p14:creationId xmlns:p14="http://schemas.microsoft.com/office/powerpoint/2010/main" val="1848246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644aa71-f06f-411c-8693-c818ec9b089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Variables and Parameters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Create a variable</a:t>
            </a:r>
          </a:p>
          <a:p>
            <a:pPr lvl="0"/>
            <a:r>
              <a:rPr lang="en-US" b="0" kern="0" dirty="0">
                <a:solidFill>
                  <a:srgbClr val="000000"/>
                </a:solidFill>
              </a:rPr>
              <a:t>Create a parameter</a:t>
            </a:r>
          </a:p>
          <a:p>
            <a:pPr lvl="0"/>
            <a:r>
              <a:rPr lang="en-US" b="0" kern="0" dirty="0">
                <a:solidFill>
                  <a:srgbClr val="000000"/>
                </a:solidFill>
              </a:rPr>
              <a:t>Use variables and parameters in an expression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102436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1245856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Using Containers</a:t>
            </a:r>
            <a:endParaRPr lang="en-GB" dirty="0"/>
          </a:p>
        </p:txBody>
      </p:sp>
      <p:sp>
        <p:nvSpPr>
          <p:cNvPr id="3" name="Text Placeholder 2"/>
          <p:cNvSpPr>
            <a:spLocks noGrp="1"/>
          </p:cNvSpPr>
          <p:nvPr>
            <p:ph type="body" idx="1"/>
          </p:nvPr>
        </p:nvSpPr>
        <p:spPr/>
        <p:txBody>
          <a:bodyPr/>
          <a:lstStyle/>
          <a:p>
            <a:r>
              <a:rPr lang="en-GB" dirty="0" smtClean="0"/>
              <a:t>Introduction to Containers
Sequence Containers
Demonstration: Using a Sequence Container
For Loop Containers
Demonstration: Using a For Loop Container
Foreach Loop Containers
Demonstration: Using a Foreach Loop Container</a:t>
            </a:r>
            <a:endParaRPr lang="en-GB" dirty="0"/>
          </a:p>
        </p:txBody>
      </p:sp>
    </p:spTree>
    <p:custDataLst>
      <p:tags r:id="rId1"/>
    </p:custDataLst>
    <p:extLst>
      <p:ext uri="{BB962C8B-B14F-4D97-AF65-F5344CB8AC3E}">
        <p14:creationId xmlns:p14="http://schemas.microsoft.com/office/powerpoint/2010/main" val="8750229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Introduction to Control Flow
Creating Dynamic Packages
Using Containers
Managing Consistency</a:t>
            </a:r>
            <a:endParaRPr lang="en-GB" dirty="0"/>
          </a:p>
        </p:txBody>
      </p:sp>
    </p:spTree>
    <p:custDataLst>
      <p:tags r:id="rId1"/>
    </p:custDataLst>
    <p:extLst>
      <p:ext uri="{BB962C8B-B14F-4D97-AF65-F5344CB8AC3E}">
        <p14:creationId xmlns:p14="http://schemas.microsoft.com/office/powerpoint/2010/main" val="1760676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Introduction to Containers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Task containers</a:t>
            </a:r>
          </a:p>
          <a:p>
            <a:pPr lvl="0"/>
            <a:r>
              <a:rPr lang="en-US" b="0" kern="0" dirty="0">
                <a:solidFill>
                  <a:srgbClr val="000000"/>
                </a:solidFill>
              </a:rPr>
              <a:t>Sequence containers</a:t>
            </a:r>
          </a:p>
          <a:p>
            <a:pPr lvl="0"/>
            <a:r>
              <a:rPr lang="en-US" b="0" kern="0" dirty="0">
                <a:solidFill>
                  <a:srgbClr val="000000"/>
                </a:solidFill>
              </a:rPr>
              <a:t>For Loop containers</a:t>
            </a:r>
          </a:p>
          <a:p>
            <a:pPr lvl="0"/>
            <a:r>
              <a:rPr lang="en-US" b="0" kern="0" dirty="0">
                <a:solidFill>
                  <a:srgbClr val="000000"/>
                </a:solidFill>
              </a:rPr>
              <a:t>Foreach Loop containers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3065230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Sequence Containers</a:t>
            </a:r>
            <a:endParaRPr lang="en-GB" dirty="0"/>
          </a:p>
        </p:txBody>
      </p:sp>
      <p:sp>
        <p:nvSpPr>
          <p:cNvPr id="4" name="Text Placeholder 3"/>
          <p:cNvSpPr>
            <a:spLocks noGrp="1"/>
          </p:cNvSpPr>
          <p:nvPr>
            <p:ph type="body" idx="1"/>
          </p:nvPr>
        </p:nvSpPr>
        <p:spPr/>
        <p:txBody>
          <a:bodyPr/>
          <a:lstStyle/>
          <a:p>
            <a:pPr marL="0" indent="0">
              <a:buNone/>
            </a:pPr>
            <a:r>
              <a:rPr lang="en-GB" dirty="0"/>
              <a:t>Sequence containers</a:t>
            </a:r>
            <a:endParaRPr lang="en-US" dirty="0"/>
          </a:p>
          <a:p>
            <a:r>
              <a:rPr lang="en-US" dirty="0"/>
              <a:t>Define a control flow subset</a:t>
            </a:r>
          </a:p>
          <a:p>
            <a:r>
              <a:rPr lang="en-US" dirty="0"/>
              <a:t>Help you to manage properties for multiple tasks</a:t>
            </a:r>
          </a:p>
          <a:p>
            <a:r>
              <a:rPr lang="en-US" dirty="0"/>
              <a:t>Create a scope for variables, transactions, and precedence</a:t>
            </a:r>
          </a:p>
          <a:p>
            <a:endParaRPr lang="en-GB" dirty="0"/>
          </a:p>
        </p:txBody>
      </p:sp>
    </p:spTree>
    <p:custDataLst>
      <p:tags r:id="rId1"/>
    </p:custDataLst>
    <p:extLst>
      <p:ext uri="{BB962C8B-B14F-4D97-AF65-F5344CB8AC3E}">
        <p14:creationId xmlns:p14="http://schemas.microsoft.com/office/powerpoint/2010/main" val="296812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514af579-fef7-4004-ab77-32dacf0d9d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Sequence Container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 Sequence container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042874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 Loop Containers</a:t>
            </a:r>
            <a:endParaRPr lang="en-GB" dirty="0"/>
          </a:p>
        </p:txBody>
      </p:sp>
      <p:sp>
        <p:nvSpPr>
          <p:cNvPr id="9" name="Content Placeholder 8"/>
          <p:cNvSpPr>
            <a:spLocks noGrp="1"/>
          </p:cNvSpPr>
          <p:nvPr>
            <p:ph idx="1"/>
          </p:nvPr>
        </p:nvSpPr>
        <p:spPr/>
        <p:txBody>
          <a:bodyPr/>
          <a:lstStyle/>
          <a:p>
            <a:pPr marL="0" indent="0">
              <a:buNone/>
            </a:pPr>
            <a:r>
              <a:rPr lang="en-GB" dirty="0"/>
              <a:t>For Loop containers</a:t>
            </a:r>
            <a:endParaRPr lang="en-US" dirty="0"/>
          </a:p>
          <a:p>
            <a:r>
              <a:rPr lang="en-US" dirty="0"/>
              <a:t>Implement iterative control flow</a:t>
            </a:r>
          </a:p>
          <a:p>
            <a:r>
              <a:rPr lang="en-US" dirty="0"/>
              <a:t>Similar to a C# For Loop</a:t>
            </a:r>
          </a:p>
          <a:p>
            <a:pPr lvl="1"/>
            <a:r>
              <a:rPr lang="en-US" dirty="0"/>
              <a:t>Initialization expression</a:t>
            </a:r>
          </a:p>
          <a:p>
            <a:pPr marL="288925" lvl="1" indent="0">
              <a:buNone/>
            </a:pPr>
            <a:endParaRPr lang="en-US" dirty="0"/>
          </a:p>
          <a:p>
            <a:pPr lvl="1"/>
            <a:r>
              <a:rPr lang="en-US" dirty="0"/>
              <a:t>Evaluation expression</a:t>
            </a:r>
          </a:p>
          <a:p>
            <a:pPr marL="288925" lvl="1" indent="0">
              <a:buNone/>
            </a:pPr>
            <a:endParaRPr lang="en-US" dirty="0"/>
          </a:p>
          <a:p>
            <a:pPr lvl="1"/>
            <a:r>
              <a:rPr lang="en-US" dirty="0"/>
              <a:t>Iteration expression</a:t>
            </a:r>
          </a:p>
          <a:p>
            <a:endParaRPr lang="en-GB" dirty="0"/>
          </a:p>
        </p:txBody>
      </p:sp>
      <p:sp>
        <p:nvSpPr>
          <p:cNvPr id="6" name="TextBox 5"/>
          <p:cNvSpPr txBox="1"/>
          <p:nvPr/>
        </p:nvSpPr>
        <p:spPr>
          <a:xfrm>
            <a:off x="1223788" y="2920514"/>
            <a:ext cx="1579278" cy="369332"/>
          </a:xfrm>
          <a:prstGeom prst="rect">
            <a:avLst/>
          </a:prstGeom>
          <a:noFill/>
        </p:spPr>
        <p:txBody>
          <a:bodyPr wrap="none" rtlCol="0">
            <a:spAutoFit/>
          </a:bodyPr>
          <a:lstStyle/>
          <a:p>
            <a:r>
              <a:rPr lang="en-US" b="0" dirty="0">
                <a:latin typeface="Lucida Sans Typewriter" panose="020B0509030504030204" pitchFamily="49" charset="0"/>
                <a:cs typeface="Courier New" pitchFamily="49" charset="0"/>
              </a:rPr>
              <a:t>@Count = 0</a:t>
            </a:r>
          </a:p>
        </p:txBody>
      </p:sp>
      <p:sp>
        <p:nvSpPr>
          <p:cNvPr id="7" name="TextBox 6"/>
          <p:cNvSpPr txBox="1"/>
          <p:nvPr/>
        </p:nvSpPr>
        <p:spPr>
          <a:xfrm>
            <a:off x="1223788" y="3819167"/>
            <a:ext cx="1579278" cy="369332"/>
          </a:xfrm>
          <a:prstGeom prst="rect">
            <a:avLst/>
          </a:prstGeom>
          <a:noFill/>
        </p:spPr>
        <p:txBody>
          <a:bodyPr wrap="none" rtlCol="0">
            <a:spAutoFit/>
          </a:bodyPr>
          <a:lstStyle/>
          <a:p>
            <a:r>
              <a:rPr lang="en-US" b="0" dirty="0" smtClean="0">
                <a:latin typeface="Lucida Sans Typewriter" panose="020B0509030504030204" pitchFamily="49" charset="0"/>
                <a:cs typeface="Courier New" pitchFamily="49" charset="0"/>
              </a:rPr>
              <a:t>@Count &lt; 4</a:t>
            </a:r>
            <a:endParaRPr lang="en-US" b="0" dirty="0">
              <a:latin typeface="Lucida Sans Typewriter" panose="020B0509030504030204" pitchFamily="49" charset="0"/>
              <a:cs typeface="Courier New" pitchFamily="49" charset="0"/>
            </a:endParaRPr>
          </a:p>
        </p:txBody>
      </p:sp>
      <p:sp>
        <p:nvSpPr>
          <p:cNvPr id="8" name="TextBox 7"/>
          <p:cNvSpPr txBox="1"/>
          <p:nvPr/>
        </p:nvSpPr>
        <p:spPr>
          <a:xfrm>
            <a:off x="1223788" y="4717820"/>
            <a:ext cx="2834430" cy="369332"/>
          </a:xfrm>
          <a:prstGeom prst="rect">
            <a:avLst/>
          </a:prstGeom>
          <a:noFill/>
        </p:spPr>
        <p:txBody>
          <a:bodyPr wrap="none" rtlCol="0">
            <a:spAutoFit/>
          </a:bodyPr>
          <a:lstStyle/>
          <a:p>
            <a:r>
              <a:rPr lang="en-US" b="0" dirty="0" smtClean="0">
                <a:latin typeface="Lucida Sans Typewriter" panose="020B0509030504030204" pitchFamily="49" charset="0"/>
                <a:cs typeface="Courier New" pitchFamily="49" charset="0"/>
              </a:rPr>
              <a:t>@Count = @Count + 1</a:t>
            </a:r>
            <a:endParaRPr lang="en-US" b="0" dirty="0">
              <a:latin typeface="Lucida Sans Typewriter" panose="020B0509030504030204" pitchFamily="49" charset="0"/>
              <a:cs typeface="Courier New" pitchFamily="49" charset="0"/>
            </a:endParaRPr>
          </a:p>
        </p:txBody>
      </p:sp>
    </p:spTree>
    <p:custDataLst>
      <p:tags r:id="rId1"/>
    </p:custDataLst>
    <p:extLst>
      <p:ext uri="{BB962C8B-B14F-4D97-AF65-F5344CB8AC3E}">
        <p14:creationId xmlns:p14="http://schemas.microsoft.com/office/powerpoint/2010/main" val="7442650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7b1264c4-9d84-4342-8cb6-19eab02830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For Loop Container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 For Loop container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59375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185209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name="502d2964-9cb5-4d75-93ef-8367283aa0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Foreach Loop Containers</a:t>
            </a:r>
            <a:endParaRPr lang="en-GB" dirty="0"/>
          </a:p>
        </p:txBody>
      </p:sp>
      <p:sp>
        <p:nvSpPr>
          <p:cNvPr id="4" name="Text Placeholder 3"/>
          <p:cNvSpPr>
            <a:spLocks noGrp="1"/>
          </p:cNvSpPr>
          <p:nvPr>
            <p:ph type="body" idx="1"/>
          </p:nvPr>
        </p:nvSpPr>
        <p:spPr>
          <a:xfrm>
            <a:off x="458788" y="911144"/>
            <a:ext cx="8119156" cy="5147356"/>
          </a:xfrm>
        </p:spPr>
        <p:txBody>
          <a:bodyPr/>
          <a:lstStyle/>
          <a:p>
            <a:pPr marL="0" indent="0">
              <a:buNone/>
            </a:pPr>
            <a:r>
              <a:rPr lang="en-US" dirty="0"/>
              <a:t>Iterate through an enumerated collection</a:t>
            </a:r>
          </a:p>
          <a:p>
            <a:pPr lvl="1"/>
            <a:r>
              <a:rPr lang="en-US" dirty="0"/>
              <a:t>ADO</a:t>
            </a:r>
          </a:p>
          <a:p>
            <a:pPr lvl="2"/>
            <a:r>
              <a:rPr lang="en-US" sz="1600" dirty="0"/>
              <a:t>Rows in a recordset</a:t>
            </a:r>
          </a:p>
          <a:p>
            <a:pPr lvl="1"/>
            <a:r>
              <a:rPr lang="en-US" dirty="0"/>
              <a:t>ADO.NET Schema Rowset</a:t>
            </a:r>
          </a:p>
          <a:p>
            <a:pPr lvl="2"/>
            <a:r>
              <a:rPr lang="en-US" sz="1600" dirty="0"/>
              <a:t>Objects in a database schema</a:t>
            </a:r>
          </a:p>
          <a:p>
            <a:pPr lvl="1"/>
            <a:r>
              <a:rPr lang="en-US" dirty="0"/>
              <a:t>File</a:t>
            </a:r>
          </a:p>
          <a:p>
            <a:pPr lvl="2"/>
            <a:r>
              <a:rPr lang="en-US" sz="1600" dirty="0"/>
              <a:t>Files in a folder</a:t>
            </a:r>
          </a:p>
          <a:p>
            <a:pPr lvl="1"/>
            <a:r>
              <a:rPr lang="en-US" dirty="0"/>
              <a:t>Variable</a:t>
            </a:r>
          </a:p>
          <a:p>
            <a:pPr lvl="2"/>
            <a:r>
              <a:rPr lang="en-US" sz="1600" dirty="0"/>
              <a:t>Elements in an array variable</a:t>
            </a:r>
          </a:p>
          <a:p>
            <a:pPr lvl="1"/>
            <a:r>
              <a:rPr lang="en-US" dirty="0"/>
              <a:t>Item</a:t>
            </a:r>
          </a:p>
          <a:p>
            <a:pPr lvl="2"/>
            <a:r>
              <a:rPr lang="en-US" sz="1600" dirty="0"/>
              <a:t>Enumerated property values of an item</a:t>
            </a:r>
          </a:p>
          <a:p>
            <a:pPr lvl="1"/>
            <a:r>
              <a:rPr lang="en-US" dirty="0"/>
              <a:t>Nodelist</a:t>
            </a:r>
          </a:p>
          <a:p>
            <a:pPr lvl="2"/>
            <a:r>
              <a:rPr lang="en-US" sz="1600" dirty="0"/>
              <a:t>Nodes in an XML document</a:t>
            </a:r>
          </a:p>
          <a:p>
            <a:pPr lvl="1"/>
            <a:r>
              <a:rPr lang="en-US" dirty="0"/>
              <a:t>SMO</a:t>
            </a:r>
          </a:p>
          <a:p>
            <a:pPr lvl="2"/>
            <a:r>
              <a:rPr lang="en-US" sz="1600" dirty="0"/>
              <a:t>SQL Server Management </a:t>
            </a:r>
            <a:r>
              <a:rPr lang="en-US" sz="1600" dirty="0" smtClean="0"/>
              <a:t>Objects</a:t>
            </a:r>
            <a:endParaRPr lang="en-US" sz="1600" dirty="0"/>
          </a:p>
        </p:txBody>
      </p:sp>
    </p:spTree>
    <p:custDataLst>
      <p:tags r:id="rId1"/>
    </p:custDataLst>
    <p:extLst>
      <p:ext uri="{BB962C8B-B14F-4D97-AF65-F5344CB8AC3E}">
        <p14:creationId xmlns:p14="http://schemas.microsoft.com/office/powerpoint/2010/main" val="30070855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66872f6a-cb09-4d98-853c-e90f8f3a2c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Foreach Loop Container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 Foreach Loop container</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20147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70085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A: Implementing Control Flow in an SSIS Package</a:t>
            </a:r>
            <a:endParaRPr lang="en-GB" dirty="0"/>
          </a:p>
        </p:txBody>
      </p:sp>
      <p:sp>
        <p:nvSpPr>
          <p:cNvPr id="3" name="Text Placeholder 2"/>
          <p:cNvSpPr>
            <a:spLocks noGrp="1"/>
          </p:cNvSpPr>
          <p:nvPr>
            <p:ph type="body" idx="1"/>
          </p:nvPr>
        </p:nvSpPr>
        <p:spPr/>
        <p:txBody>
          <a:bodyPr/>
          <a:lstStyle/>
          <a:p>
            <a:r>
              <a:rPr lang="en-GB" dirty="0" smtClean="0"/>
              <a:t>Exercise 1: Using Tasks and Precedence in a Control Flow
Exercise 2: Using Variables and Parameters
Exercise 3: Using Containers</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60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96640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Introduction to Control Flow</a:t>
            </a:r>
            <a:endParaRPr lang="en-GB" dirty="0"/>
          </a:p>
        </p:txBody>
      </p:sp>
      <p:sp>
        <p:nvSpPr>
          <p:cNvPr id="3" name="Text Placeholder 2"/>
          <p:cNvSpPr>
            <a:spLocks noGrp="1"/>
          </p:cNvSpPr>
          <p:nvPr>
            <p:ph type="body" idx="1"/>
          </p:nvPr>
        </p:nvSpPr>
        <p:spPr/>
        <p:txBody>
          <a:bodyPr/>
          <a:lstStyle/>
          <a:p>
            <a:r>
              <a:rPr lang="en-GB" dirty="0" smtClean="0"/>
              <a:t>Control Flow Tasks
Precedence Constraints
Grouping and Annotations
Demonstration: Implementing Control Flow
Using Multiple Packages
Create a Package Template</a:t>
            </a:r>
            <a:endParaRPr lang="en-GB" dirty="0"/>
          </a:p>
        </p:txBody>
      </p:sp>
    </p:spTree>
    <p:custDataLst>
      <p:tags r:id="rId1"/>
    </p:custDataLst>
    <p:extLst>
      <p:ext uri="{BB962C8B-B14F-4D97-AF65-F5344CB8AC3E}">
        <p14:creationId xmlns:p14="http://schemas.microsoft.com/office/powerpoint/2010/main" val="22201089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3970318"/>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implementing an ETL solution for Adventure Works Cycles and must ensure that the data flows you have already defined are executed as a workflow that notifies operators of success or failure by sending an email message. You must also implement an ETL solution that transfers data from text files generated by the company’s financial accounting package to the data warehouse.</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37009238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d9ad7f3c-8f66-4719-a72f-f0dd79fae7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Use tasks and precedence </a:t>
            </a:r>
            <a:r>
              <a:rPr lang="en-US" dirty="0" smtClean="0"/>
              <a:t>constraints</a:t>
            </a:r>
            <a:endParaRPr lang="en-GB" dirty="0"/>
          </a:p>
          <a:p>
            <a:pPr lvl="0"/>
            <a:r>
              <a:rPr lang="en-US" dirty="0"/>
              <a:t>Use variables and </a:t>
            </a:r>
            <a:r>
              <a:rPr lang="en-US" dirty="0" smtClean="0"/>
              <a:t>parameters</a:t>
            </a:r>
            <a:endParaRPr lang="en-GB" dirty="0"/>
          </a:p>
          <a:p>
            <a:pPr lvl="0"/>
            <a:r>
              <a:rPr lang="en-US" dirty="0"/>
              <a:t>Use </a:t>
            </a:r>
            <a:r>
              <a:rPr lang="en-US" dirty="0" smtClean="0"/>
              <a:t>containers</a:t>
            </a:r>
            <a:endParaRPr lang="en-GB" dirty="0"/>
          </a:p>
          <a:p>
            <a:endParaRPr lang="en-GB" dirty="0"/>
          </a:p>
        </p:txBody>
      </p:sp>
    </p:spTree>
    <p:custDataLst>
      <p:tags r:id="rId1"/>
    </p:custDataLst>
    <p:extLst>
      <p:ext uri="{BB962C8B-B14F-4D97-AF65-F5344CB8AC3E}">
        <p14:creationId xmlns:p14="http://schemas.microsoft.com/office/powerpoint/2010/main" val="28251917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b9e5c903-631f-440e-b709-7f7382a986c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Managing Consistency</a:t>
            </a:r>
            <a:endParaRPr lang="en-GB" dirty="0"/>
          </a:p>
        </p:txBody>
      </p:sp>
      <p:sp>
        <p:nvSpPr>
          <p:cNvPr id="3" name="Text Placeholder 2"/>
          <p:cNvSpPr>
            <a:spLocks noGrp="1"/>
          </p:cNvSpPr>
          <p:nvPr>
            <p:ph type="body" idx="1"/>
          </p:nvPr>
        </p:nvSpPr>
        <p:spPr/>
        <p:txBody>
          <a:bodyPr/>
          <a:lstStyle/>
          <a:p>
            <a:r>
              <a:rPr lang="en-GB" dirty="0" smtClean="0"/>
              <a:t>Configuring Failure Behavior
Using Transactions
Demonstration: Using a Transaction
Using Checkpoints
Demonstration: Using a Checkpoint</a:t>
            </a:r>
            <a:endParaRPr lang="en-GB" dirty="0"/>
          </a:p>
        </p:txBody>
      </p:sp>
    </p:spTree>
    <p:custDataLst>
      <p:tags r:id="rId1"/>
    </p:custDataLst>
    <p:extLst>
      <p:ext uri="{BB962C8B-B14F-4D97-AF65-F5344CB8AC3E}">
        <p14:creationId xmlns:p14="http://schemas.microsoft.com/office/powerpoint/2010/main" val="30569358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e77c018a-86aa-46a0-9afd-83451a86348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Configuring Failure Behavior</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Use properties to control failure propagation:</a:t>
            </a:r>
          </a:p>
          <a:p>
            <a:pPr lvl="0"/>
            <a:r>
              <a:rPr lang="en-US" b="0" kern="0" dirty="0">
                <a:solidFill>
                  <a:srgbClr val="000000"/>
                </a:solidFill>
              </a:rPr>
              <a:t>FailPackageOnFailure</a:t>
            </a:r>
          </a:p>
          <a:p>
            <a:pPr lvl="0"/>
            <a:r>
              <a:rPr lang="en-US" b="0" kern="0" dirty="0">
                <a:solidFill>
                  <a:srgbClr val="000000"/>
                </a:solidFill>
              </a:rPr>
              <a:t>FailParentOnFailure</a:t>
            </a:r>
          </a:p>
          <a:p>
            <a:pPr lvl="0"/>
            <a:r>
              <a:rPr lang="en-US" b="0" kern="0" dirty="0">
                <a:solidFill>
                  <a:srgbClr val="000000"/>
                </a:solidFill>
              </a:rPr>
              <a:t>MaximumErrorCount</a:t>
            </a:r>
          </a:p>
          <a:p>
            <a:pPr lvl="0"/>
            <a:endParaRPr lang="en-US" sz="3200" b="0" kern="0" dirty="0">
              <a:solidFill>
                <a:srgbClr val="000000"/>
              </a:solidFill>
            </a:endParaRPr>
          </a:p>
        </p:txBody>
      </p:sp>
    </p:spTree>
    <p:custDataLst>
      <p:tags r:id="rId1"/>
    </p:custDataLst>
    <p:extLst>
      <p:ext uri="{BB962C8B-B14F-4D97-AF65-F5344CB8AC3E}">
        <p14:creationId xmlns:p14="http://schemas.microsoft.com/office/powerpoint/2010/main" val="3281137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08103524-e6d8-4baa-861f-2a8817e969f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Transactions</a:t>
            </a:r>
            <a:endParaRPr lang="en-GB" dirty="0"/>
          </a:p>
        </p:txBody>
      </p:sp>
      <p:sp>
        <p:nvSpPr>
          <p:cNvPr id="4" name="Text Placeholder 3"/>
          <p:cNvSpPr>
            <a:spLocks noGrp="1"/>
          </p:cNvSpPr>
          <p:nvPr>
            <p:ph type="body" idx="1"/>
          </p:nvPr>
        </p:nvSpPr>
        <p:spPr/>
        <p:txBody>
          <a:bodyPr/>
          <a:lstStyle/>
          <a:p>
            <a:pPr marL="0" indent="0">
              <a:buNone/>
            </a:pPr>
            <a:r>
              <a:rPr lang="en-US" dirty="0"/>
              <a:t>Set the </a:t>
            </a:r>
            <a:r>
              <a:rPr lang="en-US" b="1" dirty="0"/>
              <a:t>TransactionOption</a:t>
            </a:r>
            <a:r>
              <a:rPr lang="en-US" dirty="0"/>
              <a:t> property of a task, container, or package:</a:t>
            </a:r>
          </a:p>
          <a:p>
            <a:r>
              <a:rPr lang="en-US" dirty="0"/>
              <a:t>Required</a:t>
            </a:r>
          </a:p>
          <a:p>
            <a:r>
              <a:rPr lang="en-US" dirty="0"/>
              <a:t>Supported</a:t>
            </a:r>
          </a:p>
          <a:p>
            <a:r>
              <a:rPr lang="en-US" dirty="0"/>
              <a:t>NotSupported</a:t>
            </a:r>
          </a:p>
          <a:p>
            <a:endParaRPr lang="en-GB" dirty="0"/>
          </a:p>
        </p:txBody>
      </p:sp>
    </p:spTree>
    <p:custDataLst>
      <p:tags r:id="rId1"/>
    </p:custDataLst>
    <p:extLst>
      <p:ext uri="{BB962C8B-B14F-4D97-AF65-F5344CB8AC3E}">
        <p14:creationId xmlns:p14="http://schemas.microsoft.com/office/powerpoint/2010/main" val="32781358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9ba5f524-0aa4-4183-abf6-12600dd93e8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Transaction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 transaction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9735310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24871839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name="1edb6564-5bc6-4685-8d89-4d0cc137cb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Checkpoints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Checkpoints allow failed packages to be restarted without repeating previously successful tasks</a:t>
            </a:r>
          </a:p>
          <a:p>
            <a:pPr lvl="0"/>
            <a:r>
              <a:rPr lang="en-US" b="0" kern="0" dirty="0">
                <a:solidFill>
                  <a:srgbClr val="000000"/>
                </a:solidFill>
              </a:rPr>
              <a:t>Enable checkpoints by setting package properties:</a:t>
            </a:r>
          </a:p>
          <a:p>
            <a:pPr lvl="1"/>
            <a:r>
              <a:rPr lang="en-US" b="0" kern="0" dirty="0">
                <a:solidFill>
                  <a:srgbClr val="000000"/>
                </a:solidFill>
              </a:rPr>
              <a:t>CheckpointFileName</a:t>
            </a:r>
          </a:p>
          <a:p>
            <a:pPr lvl="1"/>
            <a:r>
              <a:rPr lang="en-US" b="0" kern="0" dirty="0">
                <a:solidFill>
                  <a:srgbClr val="000000"/>
                </a:solidFill>
              </a:rPr>
              <a:t>CheckpointUsage</a:t>
            </a:r>
          </a:p>
          <a:p>
            <a:pPr lvl="1"/>
            <a:r>
              <a:rPr lang="en-US" b="0" kern="0" dirty="0">
                <a:solidFill>
                  <a:srgbClr val="000000"/>
                </a:solidFill>
              </a:rPr>
              <a:t>SaveCheckpoints</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04337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f6274f54-b750-48f7-87ff-9ac27b39ac0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Using a Checkpoint</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 use a checkpoint</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190091812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8067134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Control Flow Tasks</a:t>
            </a:r>
            <a:endParaRPr lang="en-GB" dirty="0"/>
          </a:p>
        </p:txBody>
      </p:sp>
      <p:sp>
        <p:nvSpPr>
          <p:cNvPr id="4" name="Content Placeholder 1"/>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Data Flow tasks</a:t>
            </a:r>
          </a:p>
          <a:p>
            <a:pPr lvl="0"/>
            <a:r>
              <a:rPr lang="en-GB" b="0" kern="0" dirty="0">
                <a:solidFill>
                  <a:srgbClr val="000000"/>
                </a:solidFill>
              </a:rPr>
              <a:t>Database tasks</a:t>
            </a:r>
          </a:p>
          <a:p>
            <a:pPr lvl="0"/>
            <a:r>
              <a:rPr lang="en-GB" b="0" kern="0" dirty="0">
                <a:solidFill>
                  <a:srgbClr val="000000"/>
                </a:solidFill>
              </a:rPr>
              <a:t>File and Internet tasks</a:t>
            </a:r>
          </a:p>
          <a:p>
            <a:pPr lvl="0"/>
            <a:r>
              <a:rPr lang="en-GB" b="0" kern="0" dirty="0">
                <a:solidFill>
                  <a:srgbClr val="000000"/>
                </a:solidFill>
              </a:rPr>
              <a:t>Process Execution tasks</a:t>
            </a:r>
          </a:p>
          <a:p>
            <a:pPr lvl="0"/>
            <a:r>
              <a:rPr lang="en-GB" b="0" kern="0" dirty="0">
                <a:solidFill>
                  <a:srgbClr val="000000"/>
                </a:solidFill>
              </a:rPr>
              <a:t>WMI tasks</a:t>
            </a:r>
          </a:p>
          <a:p>
            <a:pPr lvl="0"/>
            <a:r>
              <a:rPr lang="en-GB" b="0" kern="0" dirty="0">
                <a:solidFill>
                  <a:srgbClr val="000000"/>
                </a:solidFill>
              </a:rPr>
              <a:t>Custom Logic tasks</a:t>
            </a:r>
          </a:p>
          <a:p>
            <a:pPr lvl="0"/>
            <a:r>
              <a:rPr lang="en-GB" b="0" kern="0" dirty="0">
                <a:solidFill>
                  <a:srgbClr val="000000"/>
                </a:solidFill>
              </a:rPr>
              <a:t>Database Transfer tasks</a:t>
            </a:r>
          </a:p>
          <a:p>
            <a:pPr lvl="0"/>
            <a:r>
              <a:rPr lang="en-GB" b="0" kern="0" dirty="0">
                <a:solidFill>
                  <a:srgbClr val="000000"/>
                </a:solidFill>
              </a:rPr>
              <a:t>Analysis Services tasks</a:t>
            </a:r>
          </a:p>
          <a:p>
            <a:pPr lvl="0"/>
            <a:r>
              <a:rPr lang="en-GB" b="0" kern="0" dirty="0">
                <a:solidFill>
                  <a:srgbClr val="000000"/>
                </a:solidFill>
              </a:rPr>
              <a:t>SQL Server Maintenance tasks</a:t>
            </a:r>
          </a:p>
        </p:txBody>
      </p:sp>
    </p:spTree>
    <p:custDataLst>
      <p:tags r:id="rId1"/>
    </p:custDataLst>
    <p:extLst>
      <p:ext uri="{BB962C8B-B14F-4D97-AF65-F5344CB8AC3E}">
        <p14:creationId xmlns:p14="http://schemas.microsoft.com/office/powerpoint/2010/main" val="20427669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5636276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name="5c552aff-960e-42e4-8da3-065dad934f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B: Using Transactions and Checkpoints</a:t>
            </a:r>
            <a:endParaRPr lang="en-GB" dirty="0"/>
          </a:p>
        </p:txBody>
      </p:sp>
      <p:sp>
        <p:nvSpPr>
          <p:cNvPr id="3" name="Text Placeholder 2"/>
          <p:cNvSpPr>
            <a:spLocks noGrp="1"/>
          </p:cNvSpPr>
          <p:nvPr>
            <p:ph type="body" idx="1"/>
          </p:nvPr>
        </p:nvSpPr>
        <p:spPr/>
        <p:txBody>
          <a:bodyPr/>
          <a:lstStyle/>
          <a:p>
            <a:r>
              <a:rPr lang="en-GB" dirty="0" smtClean="0"/>
              <a:t>Exercise 1: Using Transactions
Exercise 2: Using Checkpoints</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endParaRPr lang="en-GB" sz="2800" b="0" dirty="0">
              <a:solidFill>
                <a:srgbClr val="000000"/>
              </a:solidFill>
              <a:latin typeface="Segoe UI" panose="020B0502040204020203" pitchFamily="34" charset="0"/>
            </a:endParaRP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19126745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Lab Scenario15164205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2857192"/>
          </a:xfrm>
          <a:prstGeom prst="rect">
            <a:avLst/>
          </a:prstGeom>
          <a:noFill/>
        </p:spPr>
        <p:txBody>
          <a:bodyPr vert="horz" wrap="square" rtlCol="0">
            <a:spAutoFit/>
          </a:bodyPr>
          <a:lstStyle/>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You are concerned that, if the Adventure Works ETL data flow fails, it will leave you with a partially loaded staging database. To avoid this and ensure data integrity, you intend to use transactions and checkpoints.</a:t>
            </a:r>
          </a:p>
          <a:p>
            <a:pPr>
              <a:spcBef>
                <a:spcPts val="600"/>
              </a:spcBef>
              <a:spcAft>
                <a:spcPts val="800"/>
              </a:spcAft>
            </a:pPr>
            <a:r>
              <a:rPr lang="en-GB" sz="2800" b="0" dirty="0">
                <a:latin typeface="Segoe UI" panose="020B0502040204020203" pitchFamily="34" charset="0"/>
                <a:ea typeface="Calibri" panose="020F0502020204030204" pitchFamily="34" charset="0"/>
                <a:cs typeface="Times New Roman" panose="02020603050405020304" pitchFamily="18" charset="0"/>
              </a:rPr>
              <a:t> </a:t>
            </a:r>
            <a:endParaRPr lang="en-GB" sz="2800" b="0" dirty="0">
              <a:effectLst/>
              <a:latin typeface="Segoe UI" panose="020B0502040204020203"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4888670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17cddaeb-e450-4535-8502-836b675edaf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Use </a:t>
            </a:r>
            <a:r>
              <a:rPr lang="en-US" dirty="0" smtClean="0"/>
              <a:t>transactions</a:t>
            </a:r>
            <a:endParaRPr lang="en-GB" dirty="0"/>
          </a:p>
          <a:p>
            <a:pPr lvl="0"/>
            <a:r>
              <a:rPr lang="en-US" dirty="0"/>
              <a:t>Use </a:t>
            </a:r>
            <a:r>
              <a:rPr lang="en-US" dirty="0" smtClean="0"/>
              <a:t>checkpoints</a:t>
            </a:r>
            <a:endParaRPr lang="en-GB" dirty="0"/>
          </a:p>
          <a:p>
            <a:endParaRPr lang="en-GB" dirty="0"/>
          </a:p>
        </p:txBody>
      </p:sp>
    </p:spTree>
    <p:custDataLst>
      <p:tags r:id="rId1"/>
    </p:custDataLst>
    <p:extLst>
      <p:ext uri="{BB962C8B-B14F-4D97-AF65-F5344CB8AC3E}">
        <p14:creationId xmlns:p14="http://schemas.microsoft.com/office/powerpoint/2010/main" val="26372919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893598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Precedence Constraints</a:t>
            </a:r>
            <a:endParaRPr lang="en-GB" dirty="0"/>
          </a:p>
        </p:txBody>
      </p:sp>
      <p:sp>
        <p:nvSpPr>
          <p:cNvPr id="4" name="Content Placeholder 2"/>
          <p:cNvSpPr txBox="1">
            <a:spLocks/>
          </p:cNvSpPr>
          <p:nvPr/>
        </p:nvSpPr>
        <p:spPr>
          <a:xfrm>
            <a:off x="214948" y="1009023"/>
            <a:ext cx="8843708"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dirty="0">
                <a:solidFill>
                  <a:srgbClr val="000000"/>
                </a:solidFill>
              </a:rPr>
              <a:t>Precedence constraints connect sequences of tasks</a:t>
            </a:r>
          </a:p>
          <a:p>
            <a:pPr marL="0" lvl="0" indent="0">
              <a:buNone/>
            </a:pPr>
            <a:endParaRPr lang="en-US" sz="1000" b="0" kern="0" dirty="0">
              <a:solidFill>
                <a:srgbClr val="000000"/>
              </a:solidFill>
            </a:endParaRPr>
          </a:p>
          <a:p>
            <a:pPr lvl="1"/>
            <a:r>
              <a:rPr lang="en-US" b="0" kern="0" dirty="0">
                <a:solidFill>
                  <a:srgbClr val="000000"/>
                </a:solidFill>
              </a:rPr>
              <a:t>Three control flow conditions</a:t>
            </a:r>
          </a:p>
          <a:p>
            <a:pPr lvl="2"/>
            <a:r>
              <a:rPr lang="en-US" sz="2400" b="0" kern="0" dirty="0">
                <a:solidFill>
                  <a:srgbClr val="000000"/>
                </a:solidFill>
              </a:rPr>
              <a:t>Success</a:t>
            </a:r>
          </a:p>
          <a:p>
            <a:pPr lvl="2"/>
            <a:r>
              <a:rPr lang="en-US" sz="2400" b="0" kern="0" dirty="0">
                <a:solidFill>
                  <a:srgbClr val="000000"/>
                </a:solidFill>
              </a:rPr>
              <a:t>Failure</a:t>
            </a:r>
          </a:p>
          <a:p>
            <a:pPr lvl="2"/>
            <a:r>
              <a:rPr lang="en-US" sz="2400" b="0" kern="0" dirty="0">
                <a:solidFill>
                  <a:srgbClr val="000000"/>
                </a:solidFill>
              </a:rPr>
              <a:t>Completion</a:t>
            </a:r>
          </a:p>
          <a:p>
            <a:pPr lvl="1"/>
            <a:endParaRPr lang="en-US" b="0" kern="0" dirty="0">
              <a:solidFill>
                <a:srgbClr val="000000"/>
              </a:solidFill>
            </a:endParaRPr>
          </a:p>
          <a:p>
            <a:pPr lvl="1"/>
            <a:r>
              <a:rPr lang="en-US" b="0" kern="0" dirty="0">
                <a:solidFill>
                  <a:srgbClr val="000000"/>
                </a:solidFill>
              </a:rPr>
              <a:t>Multiple constraints</a:t>
            </a:r>
          </a:p>
          <a:p>
            <a:pPr lvl="2"/>
            <a:r>
              <a:rPr lang="en-US" sz="2400" b="0" kern="0" dirty="0">
                <a:solidFill>
                  <a:srgbClr val="000000"/>
                </a:solidFill>
              </a:rPr>
              <a:t>Logical AND</a:t>
            </a:r>
          </a:p>
          <a:p>
            <a:pPr lvl="2"/>
            <a:r>
              <a:rPr lang="en-US" sz="2400" b="0" kern="0" dirty="0">
                <a:solidFill>
                  <a:srgbClr val="000000"/>
                </a:solidFill>
              </a:rPr>
              <a:t>Logical </a:t>
            </a:r>
            <a:r>
              <a:rPr lang="en-US" sz="2400" b="0" kern="0" dirty="0" smtClean="0">
                <a:solidFill>
                  <a:srgbClr val="000000"/>
                </a:solidFill>
              </a:rPr>
              <a:t>OR</a:t>
            </a:r>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14025812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Grouping and Annotations</a:t>
            </a:r>
            <a:endParaRPr lang="en-GB" dirty="0"/>
          </a:p>
        </p:txBody>
      </p:sp>
      <p:sp>
        <p:nvSpPr>
          <p:cNvPr id="4" name="Content Placeholder 2"/>
          <p:cNvSpPr txBox="1">
            <a:spLocks/>
          </p:cNvSpPr>
          <p:nvPr/>
        </p:nvSpPr>
        <p:spPr>
          <a:xfrm>
            <a:off x="458788" y="1023583"/>
            <a:ext cx="8119156" cy="51449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dirty="0">
                <a:solidFill>
                  <a:srgbClr val="000000"/>
                </a:solidFill>
              </a:rPr>
              <a:t>Group tasks to manage them as a unit at design time</a:t>
            </a:r>
          </a:p>
          <a:p>
            <a:pPr lvl="2"/>
            <a:r>
              <a:rPr lang="en-US" b="0" kern="0" dirty="0">
                <a:solidFill>
                  <a:srgbClr val="000000"/>
                </a:solidFill>
              </a:rPr>
              <a:t>Show/Hide</a:t>
            </a:r>
          </a:p>
          <a:p>
            <a:pPr lvl="2"/>
            <a:r>
              <a:rPr lang="en-US" b="0" kern="0" dirty="0">
                <a:solidFill>
                  <a:srgbClr val="000000"/>
                </a:solidFill>
              </a:rPr>
              <a:t>Move</a:t>
            </a:r>
          </a:p>
          <a:p>
            <a:pPr lvl="0"/>
            <a:r>
              <a:rPr lang="en-US" b="0" kern="0" dirty="0">
                <a:solidFill>
                  <a:srgbClr val="000000"/>
                </a:solidFill>
              </a:rPr>
              <a:t>Add annotations to provide documentation</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921607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4be407e2-a229-4050-85ad-61e05c30d46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Implementing Control Flow</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b="0" kern="0" dirty="0">
                <a:solidFill>
                  <a:srgbClr val="000000"/>
                </a:solidFill>
              </a:rPr>
              <a:t>In this demonstration, you will see how to:</a:t>
            </a:r>
          </a:p>
          <a:p>
            <a:pPr lvl="0"/>
            <a:r>
              <a:rPr lang="en-US" b="0" kern="0" dirty="0">
                <a:solidFill>
                  <a:srgbClr val="000000"/>
                </a:solidFill>
              </a:rPr>
              <a:t>Add tasks to a control flow</a:t>
            </a:r>
          </a:p>
          <a:p>
            <a:pPr lvl="0"/>
            <a:r>
              <a:rPr lang="en-US" b="0" kern="0" dirty="0">
                <a:solidFill>
                  <a:srgbClr val="000000"/>
                </a:solidFill>
              </a:rPr>
              <a:t>Use precedence constraints to define a control flow</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896199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42508210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557977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DESIGN_ID_NG_MOC_CORE_MODULENEW2" val="NyPspt4w"/>
  <p:tag name="ARTICULATE_SLIDE_COUNT" val="44"/>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31</TotalTime>
  <Words>6186</Words>
  <Application>Microsoft Office PowerPoint</Application>
  <PresentationFormat>On-screen Show (4:3)</PresentationFormat>
  <Paragraphs>602</Paragraphs>
  <Slides>44</Slides>
  <Notes>44</Notes>
  <HiddenSlides>9</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44</vt:i4>
      </vt:variant>
    </vt:vector>
  </HeadingPairs>
  <TitlesOfParts>
    <vt:vector size="54" baseType="lpstr">
      <vt:lpstr>Segoe UI</vt:lpstr>
      <vt:lpstr>Symbol</vt:lpstr>
      <vt:lpstr>Arial</vt:lpstr>
      <vt:lpstr>Lucida Sans Typewriter</vt:lpstr>
      <vt:lpstr>Calibri</vt:lpstr>
      <vt:lpstr>Wingdings</vt:lpstr>
      <vt:lpstr>Verdana</vt:lpstr>
      <vt:lpstr>Times New Roman</vt:lpstr>
      <vt:lpstr>Courier New</vt:lpstr>
      <vt:lpstr>NG_MOC_Core_ModuleNew2</vt:lpstr>
      <vt:lpstr>Module 7</vt:lpstr>
      <vt:lpstr>Module Overview</vt:lpstr>
      <vt:lpstr>Lesson 1: Introduction to Control Flow</vt:lpstr>
      <vt:lpstr>Control Flow Tasks</vt:lpstr>
      <vt:lpstr>Precedence Constraints</vt:lpstr>
      <vt:lpstr>Grouping and Annotations</vt:lpstr>
      <vt:lpstr>Demonstration: Implementing Control Flow</vt:lpstr>
      <vt:lpstr>PowerPoint Presentation</vt:lpstr>
      <vt:lpstr>PowerPoint Presentation</vt:lpstr>
      <vt:lpstr>PowerPoint Presentation</vt:lpstr>
      <vt:lpstr>Using Multiple Packages</vt:lpstr>
      <vt:lpstr>Create a Package Template</vt:lpstr>
      <vt:lpstr>Lesson 2: Creating Dynamic Packages</vt:lpstr>
      <vt:lpstr>Variables</vt:lpstr>
      <vt:lpstr>Parameters</vt:lpstr>
      <vt:lpstr>Expressions</vt:lpstr>
      <vt:lpstr>Demonstration: Using Variables and Parameters</vt:lpstr>
      <vt:lpstr>PowerPoint Presentation</vt:lpstr>
      <vt:lpstr>Lesson 3: Using Containers</vt:lpstr>
      <vt:lpstr>Introduction to Containers</vt:lpstr>
      <vt:lpstr>Sequence Containers</vt:lpstr>
      <vt:lpstr>Demonstration: Using a Sequence Container</vt:lpstr>
      <vt:lpstr>For Loop Containers</vt:lpstr>
      <vt:lpstr>Demonstration: Using a For Loop Container</vt:lpstr>
      <vt:lpstr>PowerPoint Presentation</vt:lpstr>
      <vt:lpstr>Foreach Loop Containers</vt:lpstr>
      <vt:lpstr>Demonstration: Using a Foreach Loop Container</vt:lpstr>
      <vt:lpstr>PowerPoint Presentation</vt:lpstr>
      <vt:lpstr>Lab A: Implementing Control Flow in an SSIS Package</vt:lpstr>
      <vt:lpstr>Lab Scenario</vt:lpstr>
      <vt:lpstr>Lab Review</vt:lpstr>
      <vt:lpstr>Lesson 4: Managing Consistency</vt:lpstr>
      <vt:lpstr>Configuring Failure Behavior</vt:lpstr>
      <vt:lpstr>Using Transactions</vt:lpstr>
      <vt:lpstr>Demonstration: Using a Transaction</vt:lpstr>
      <vt:lpstr>PowerPoint Presentation</vt:lpstr>
      <vt:lpstr>Using Checkpoints</vt:lpstr>
      <vt:lpstr>Demonstration: Using a Checkpoint</vt:lpstr>
      <vt:lpstr>PowerPoint Presentation</vt:lpstr>
      <vt:lpstr>PowerPoint Presentation</vt:lpstr>
      <vt:lpstr>Lab B: Using Transactions and Checkpoints</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Richard Strange</dc:creator>
  <cp:lastModifiedBy>Richard Strange</cp:lastModifiedBy>
  <cp:revision>11</cp:revision>
  <dcterms:created xsi:type="dcterms:W3CDTF">2017-12-13T17:34:31Z</dcterms:created>
  <dcterms:modified xsi:type="dcterms:W3CDTF">2017-12-14T09:59:57Z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C53911AF-BD04-4CBD-9190-8EF2AF0A5A37</vt:lpwstr>
  </property>
  <property fmtid="{D5CDD505-2E9C-101B-9397-08002B2CF9AE}" pid="3" name="ArticulatePath">
    <vt:lpwstr>20767C_07</vt:lpwstr>
  </property>
</Properties>
</file>