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80" r:id="rId11"/>
    <p:sldId id="281" r:id="rId12"/>
    <p:sldId id="265" r:id="rId13"/>
    <p:sldId id="266" r:id="rId14"/>
    <p:sldId id="267" r:id="rId15"/>
    <p:sldId id="268" r:id="rId16"/>
    <p:sldId id="269" r:id="rId17"/>
    <p:sldId id="270" r:id="rId18"/>
    <p:sldId id="282" r:id="rId19"/>
    <p:sldId id="283" r:id="rId20"/>
    <p:sldId id="284" r:id="rId21"/>
    <p:sldId id="271" r:id="rId22"/>
    <p:sldId id="272" r:id="rId23"/>
    <p:sldId id="273" r:id="rId24"/>
    <p:sldId id="274" r:id="rId25"/>
    <p:sldId id="275" r:id="rId26"/>
    <p:sldId id="285" r:id="rId27"/>
    <p:sldId id="286" r:id="rId28"/>
    <p:sldId id="287" r:id="rId29"/>
    <p:sldId id="288" r:id="rId30"/>
    <p:sldId id="276" r:id="rId31"/>
    <p:sldId id="277" r:id="rId32"/>
    <p:sldId id="278" r:id="rId33"/>
    <p:sldId id="279" r:id="rId34"/>
  </p:sldIdLst>
  <p:sldSz cx="9144000" cy="6858000" type="screen4x3"/>
  <p:notesSz cx="6858000" cy="9144000"/>
  <p:embeddedFontLst>
    <p:embeddedFont>
      <p:font typeface="Segoe UI" panose="020B0502040204020203" pitchFamily="3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
      <p:font typeface="Verdana" panose="020B0604030504040204" pitchFamily="34" charset="0"/>
      <p:regular r:id="rId44"/>
      <p:bold r:id="rId45"/>
      <p:italic r:id="rId46"/>
      <p:boldItalic r:id="rId47"/>
    </p:embeddedFont>
  </p:embeddedFontLst>
  <p:custDataLst>
    <p:tags r:id="rId48"/>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4863E7-C5EE-4938-906B-A948E161562E}" type="datetimeFigureOut">
              <a:rPr lang="en-GB" smtClean="0"/>
              <a:t>14/12/2017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127994-13E4-4B96-AC9A-FEAA88F90C84}" type="slidenum">
              <a:rPr lang="en-GB" smtClean="0"/>
              <a:t>‹#›</a:t>
            </a:fld>
            <a:endParaRPr lang="en-GB" dirty="0"/>
          </a:p>
        </p:txBody>
      </p:sp>
    </p:spTree>
    <p:extLst>
      <p:ext uri="{BB962C8B-B14F-4D97-AF65-F5344CB8AC3E}">
        <p14:creationId xmlns:p14="http://schemas.microsoft.com/office/powerpoint/2010/main" val="2204658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 used in the lab for this module includes software services that can take a while to start. For the best experience, have students start the </a:t>
            </a:r>
            <a:r>
              <a:rPr lang="en-GB" sz="1000" b="1" dirty="0">
                <a:latin typeface="Arial" panose="020B0604020202020204" pitchFamily="34" charset="0"/>
                <a:ea typeface="Calibri" panose="020F0502020204030204" pitchFamily="34" charset="0"/>
                <a:cs typeface="Times New Roman" panose="02020603050405020304" pitchFamily="18" charset="0"/>
              </a:rPr>
              <a:t>20767C-MIA-DC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 at the beginning of the module so that the services are ready before they start the lab.</a:t>
            </a:r>
          </a:p>
        </p:txBody>
      </p:sp>
      <p:sp>
        <p:nvSpPr>
          <p:cNvPr id="4" name="Slide Number Placeholder 3"/>
          <p:cNvSpPr>
            <a:spLocks noGrp="1"/>
          </p:cNvSpPr>
          <p:nvPr>
            <p:ph type="sldNum" sz="quarter" idx="10"/>
          </p:nvPr>
        </p:nvSpPr>
        <p:spPr/>
        <p:txBody>
          <a:bodyPr/>
          <a:lstStyle/>
          <a:p>
            <a:fld id="{E5127994-13E4-4B96-AC9A-FEAA88F90C84}"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89484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GB" sz="1000" dirty="0">
                <a:latin typeface="Arial" panose="020B0604020202020204" pitchFamily="34" charset="0"/>
                <a:ea typeface="Calibri" panose="020F0502020204030204" pitchFamily="34" charset="0"/>
                <a:cs typeface="Times New Roman" panose="02020603050405020304" pitchFamily="18" charset="0"/>
              </a:rPr>
              <a:t>View Variables While Debugging</a:t>
            </a: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With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execution stopped at the breakpoint,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Locals</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pane,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Variables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find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User::copiedFile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variable. Right-click it,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Watch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Watch 1 pane appears with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User::copiedFile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variable displayed.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Locals pane,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User::sourceFile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variable,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Watch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Watch 1 displays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User::copiedFile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User::sourceFile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variables.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value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User::sourceFile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variable 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D:\\Demofiles\\Mod08\\Products.txt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 is used as an escape character, so “\\” is used to indicate a literal “\” string).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D:\Demofiles\Mod08</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note that the file is actually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Products.csv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SSIS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Variables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Variables window, change the value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sourceFile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variable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D:\Demofiles\Mod08\Products.csv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Variables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Observe the variable values in the Watch 1 pane.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sourceFile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variable now refers to the correct 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Continue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Load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now fails.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Enable a Data Viewer</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Load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to view the data flow design surface.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data flow path between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 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Conversion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 Data Viewer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data flow path between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 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Conversion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5127994-13E4-4B96-AC9A-FEAA88F90C84}" type="slidenum">
              <a:rPr lang="en-GB" smtClean="0"/>
              <a:t>10</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70057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Flow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Path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Viewer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Note that you can use this tab to enable the data viewer and specify which columns should be included, and that by default, all columns are included.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Control Flow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verify that a breakpoint is still enabled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Source 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Then,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execution stops at the breakpoint,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Continue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data viewer window is displayed, resize it so you can see the data it contains, and note that the Price column for the second row contains a “-” character instead of a number.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data viewer 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green</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continue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button in the data viewer window. Close the window.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execution stops because the data flow task has failed,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Notepad, and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Review the data you have pasted from the data viewer.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Notepad without saving the file, and then close Visual Studio.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have executed a package in Visual Studio and a task failed unexpectedly. Where can you review information about the package execution to help determine the cause of the problem?</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good place to start is the Execution Results tab of the package designer, or the Output window. You could also look at any log providers that have been set up on the package. Log providers are covered in the next lesson.</a:t>
            </a:r>
            <a:endParaRPr lang="en-GB" dirty="0"/>
          </a:p>
        </p:txBody>
      </p:sp>
      <p:sp>
        <p:nvSpPr>
          <p:cNvPr id="4" name="Slide Number Placeholder 3"/>
          <p:cNvSpPr>
            <a:spLocks noGrp="1"/>
          </p:cNvSpPr>
          <p:nvPr>
            <p:ph type="sldNum" sz="quarter" idx="10"/>
          </p:nvPr>
        </p:nvSpPr>
        <p:spPr/>
        <p:txBody>
          <a:bodyPr/>
          <a:lstStyle/>
          <a:p>
            <a:fld id="{E5127994-13E4-4B96-AC9A-FEAA88F90C84}" type="slidenum">
              <a:rPr lang="en-GB" smtClean="0"/>
              <a:t>11</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56005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127994-13E4-4B96-AC9A-FEAA88F90C84}"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31030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127994-13E4-4B96-AC9A-FEAA88F90C84}"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26671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events listed in this topic are common to all executables, but that some tasks and containers have their own additional, specific events.</a:t>
            </a:r>
          </a:p>
        </p:txBody>
      </p:sp>
      <p:sp>
        <p:nvSpPr>
          <p:cNvPr id="4" name="Slide Number Placeholder 3"/>
          <p:cNvSpPr>
            <a:spLocks noGrp="1"/>
          </p:cNvSpPr>
          <p:nvPr>
            <p:ph type="sldNum" sz="quarter" idx="10"/>
          </p:nvPr>
        </p:nvSpPr>
        <p:spPr/>
        <p:txBody>
          <a:bodyPr/>
          <a:lstStyle/>
          <a:p>
            <a:fld id="{E5127994-13E4-4B96-AC9A-FEAA88F90C84}"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89327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Ensure that students understand the hierarchical nature of a package and the way that its log settings are inherited by the containers and tasks it contains by default.</a:t>
            </a:r>
          </a:p>
        </p:txBody>
      </p:sp>
      <p:sp>
        <p:nvSpPr>
          <p:cNvPr id="4" name="Slide Number Placeholder 3"/>
          <p:cNvSpPr>
            <a:spLocks noGrp="1"/>
          </p:cNvSpPr>
          <p:nvPr>
            <p:ph type="sldNum" sz="quarter" idx="10"/>
          </p:nvPr>
        </p:nvSpPr>
        <p:spPr/>
        <p:txBody>
          <a:bodyPr/>
          <a:lstStyle/>
          <a:p>
            <a:fld id="{E5127994-13E4-4B96-AC9A-FEAA88F90C84}"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59082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Occasionally, after configuring logging, you might need to run the package twice before logged events appear in the Log Events window.</a:t>
            </a:r>
          </a:p>
        </p:txBody>
      </p:sp>
      <p:sp>
        <p:nvSpPr>
          <p:cNvPr id="4" name="Slide Number Placeholder 3"/>
          <p:cNvSpPr>
            <a:spLocks noGrp="1"/>
          </p:cNvSpPr>
          <p:nvPr>
            <p:ph type="sldNum" sz="quarter" idx="10"/>
          </p:nvPr>
        </p:nvSpPr>
        <p:spPr/>
        <p:txBody>
          <a:bodyPr/>
          <a:lstStyle/>
          <a:p>
            <a:fld id="{E5127994-13E4-4B96-AC9A-FEAA88F90C84}"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80752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Configure SSIS Logging</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Visual Studio and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Logging.sln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D:\Demofiles\Mod08</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Logging Demo.dtsx</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SSIS</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Logging</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Configure SSIS Logs: Logging Demo</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Provider type</a:t>
            </a:r>
            <a:r>
              <a:rPr lang="en-US" sz="1000" dirty="0">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SSIS log provider for Windows Event Log</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Add</a:t>
            </a:r>
            <a:r>
              <a:rPr lang="en-US" sz="1000" dirty="0">
                <a:latin typeface="Arial" panose="020B0604020202020204" pitchFamily="34" charset="0"/>
                <a:ea typeface="Times New Roman" panose="02020603050405020304" pitchFamily="18" charset="0"/>
                <a:cs typeface="Times New Roman" panose="02020603050405020304" pitchFamily="18" charset="0"/>
              </a:rPr>
              <a:t>. Then 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SSIS log provider for SQL Server</a:t>
            </a:r>
            <a:r>
              <a:rPr lang="en-US" sz="1000" dirty="0">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Configuration</a:t>
            </a:r>
            <a:r>
              <a:rPr lang="en-US" sz="1000" dirty="0">
                <a:latin typeface="Arial" panose="020B0604020202020204" pitchFamily="34" charset="0"/>
                <a:ea typeface="Times New Roman" panose="02020603050405020304" pitchFamily="18" charset="0"/>
                <a:cs typeface="Times New Roman" panose="02020603050405020304" pitchFamily="18" charset="0"/>
              </a:rPr>
              <a:t> column for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SSIS log provider for SQL Server</a:t>
            </a:r>
            <a:r>
              <a:rPr lang="en-US" sz="1000" dirty="0">
                <a:latin typeface="Arial" panose="020B0604020202020204" pitchFamily="34" charset="0"/>
                <a:ea typeface="Times New Roman" panose="02020603050405020304" pitchFamily="18" charset="0"/>
                <a:cs typeface="Times New Roman" panose="02020603050405020304" pitchFamily="18" charset="0"/>
              </a:rPr>
              <a:t>, click the drop-down arrow, and then 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(local).DemoDW</a:t>
            </a:r>
            <a:r>
              <a:rPr lang="en-US" sz="1000" dirty="0">
                <a:latin typeface="Arial" panose="020B0604020202020204" pitchFamily="34" charset="0"/>
                <a:ea typeface="Times New Roman" panose="02020603050405020304" pitchFamily="18" charset="0"/>
                <a:cs typeface="Times New Roman" panose="02020603050405020304" pitchFamily="18" charset="0"/>
              </a:rPr>
              <a:t> connection manager.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Note that the Windows Event Log provider requires no configuration.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Containers</a:t>
            </a:r>
            <a:r>
              <a:rPr lang="en-US" sz="1000" dirty="0">
                <a:latin typeface="Arial" panose="020B0604020202020204" pitchFamily="34" charset="0"/>
                <a:ea typeface="Times New Roman" panose="02020603050405020304" pitchFamily="18" charset="0"/>
                <a:cs typeface="Times New Roman" panose="02020603050405020304" pitchFamily="18" charset="0"/>
              </a:rPr>
              <a:t> tree,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Logging Demo</a:t>
            </a:r>
            <a:r>
              <a:rPr lang="en-US" sz="1000" dirty="0">
                <a:latin typeface="Arial" panose="020B0604020202020204" pitchFamily="34" charset="0"/>
                <a:ea typeface="Times New Roman" panose="02020603050405020304" pitchFamily="18" charset="0"/>
                <a:cs typeface="Times New Roman" panose="02020603050405020304" pitchFamily="18" charset="0"/>
              </a:rPr>
              <a:t> check box, and then,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Providers and Logs</a:t>
            </a:r>
            <a:r>
              <a:rPr lang="en-US" sz="1000" dirty="0">
                <a:latin typeface="Arial" panose="020B0604020202020204" pitchFamily="34" charset="0"/>
                <a:ea typeface="Times New Roman" panose="02020603050405020304" pitchFamily="18" charset="0"/>
                <a:cs typeface="Times New Roman" panose="02020603050405020304" pitchFamily="18" charset="0"/>
              </a:rPr>
              <a:t> tab,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SSIS log provider for Windows Event Log</a:t>
            </a:r>
            <a:r>
              <a:rPr lang="en-US" sz="1000" dirty="0">
                <a:latin typeface="Arial" panose="020B0604020202020204" pitchFamily="34" charset="0"/>
                <a:ea typeface="Times New Roman" panose="02020603050405020304" pitchFamily="18" charset="0"/>
                <a:cs typeface="Times New Roman" panose="02020603050405020304" pitchFamily="18" charset="0"/>
              </a:rPr>
              <a:t> check box.</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Details</a:t>
            </a:r>
            <a:r>
              <a:rPr lang="en-US" sz="1000" dirty="0">
                <a:latin typeface="Arial" panose="020B0604020202020204" pitchFamily="34" charset="0"/>
                <a:ea typeface="Times New Roman" panose="02020603050405020304" pitchFamily="18" charset="0"/>
                <a:cs typeface="Times New Roman" panose="02020603050405020304" pitchFamily="18" charset="0"/>
              </a:rPr>
              <a:t> tab,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OnError</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OnInformation</a:t>
            </a:r>
            <a:r>
              <a:rPr lang="en-US" sz="1000" dirty="0">
                <a:latin typeface="Arial" panose="020B0604020202020204" pitchFamily="34" charset="0"/>
                <a:ea typeface="Times New Roman" panose="02020603050405020304" pitchFamily="18" charset="0"/>
                <a:cs typeface="Times New Roman" panose="02020603050405020304" pitchFamily="18" charset="0"/>
              </a:rPr>
              <a:t> events.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Containers</a:t>
            </a:r>
            <a:r>
              <a:rPr lang="en-US" sz="1000" dirty="0">
                <a:latin typeface="Arial" panose="020B0604020202020204" pitchFamily="34" charset="0"/>
                <a:ea typeface="Times New Roman" panose="02020603050405020304" pitchFamily="18" charset="0"/>
                <a:cs typeface="Times New Roman" panose="02020603050405020304" pitchFamily="18" charset="0"/>
              </a:rPr>
              <a:t> tree, clear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Load Data</a:t>
            </a:r>
            <a:r>
              <a:rPr lang="en-US" sz="1000" dirty="0">
                <a:latin typeface="Arial" panose="020B0604020202020204" pitchFamily="34" charset="0"/>
                <a:ea typeface="Times New Roman" panose="02020603050405020304" pitchFamily="18" charset="0"/>
                <a:cs typeface="Times New Roman" panose="02020603050405020304" pitchFamily="18" charset="0"/>
              </a:rPr>
              <a:t> check box.</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Containers</a:t>
            </a:r>
            <a:r>
              <a:rPr lang="en-US" sz="1000" dirty="0">
                <a:latin typeface="Arial" panose="020B0604020202020204" pitchFamily="34" charset="0"/>
                <a:ea typeface="Times New Roman" panose="02020603050405020304" pitchFamily="18" charset="0"/>
                <a:cs typeface="Times New Roman" panose="02020603050405020304" pitchFamily="18" charset="0"/>
              </a:rPr>
              <a:t> tree,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Load Data</a:t>
            </a:r>
            <a:r>
              <a:rPr lang="en-US" sz="1000" dirty="0">
                <a:latin typeface="Arial" panose="020B0604020202020204" pitchFamily="34" charset="0"/>
                <a:ea typeface="Times New Roman" panose="02020603050405020304" pitchFamily="18" charset="0"/>
                <a:cs typeface="Times New Roman" panose="02020603050405020304" pitchFamily="18" charset="0"/>
              </a:rPr>
              <a:t> check box. This can override the inherited logging settings for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Load Data</a:t>
            </a:r>
            <a:r>
              <a:rPr lang="en-US" sz="1000" dirty="0">
                <a:latin typeface="Arial" panose="020B0604020202020204" pitchFamily="34" charset="0"/>
                <a:ea typeface="Times New Roman" panose="02020603050405020304" pitchFamily="18" charset="0"/>
                <a:cs typeface="Times New Roman" panose="02020603050405020304" pitchFamily="18" charset="0"/>
              </a:rPr>
              <a:t> task.</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With </a:t>
            </a:r>
            <a:r>
              <a:rPr lang="en-US" sz="1000" b="1" dirty="0">
                <a:latin typeface="Arial" panose="020B0604020202020204" pitchFamily="34" charset="0"/>
                <a:ea typeface="Times New Roman" panose="02020603050405020304" pitchFamily="18" charset="0"/>
                <a:cs typeface="Times New Roman" panose="02020603050405020304" pitchFamily="18" charset="0"/>
              </a:rPr>
              <a:t>Load Data</a:t>
            </a:r>
            <a:r>
              <a:rPr lang="en-US" sz="1000" dirty="0">
                <a:latin typeface="Arial" panose="020B0604020202020204" pitchFamily="34" charset="0"/>
                <a:ea typeface="Times New Roman" panose="02020603050405020304" pitchFamily="18" charset="0"/>
                <a:cs typeface="Times New Roman" panose="02020603050405020304" pitchFamily="18" charset="0"/>
              </a:rPr>
              <a:t> selected,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Providers and Logs</a:t>
            </a:r>
            <a:r>
              <a:rPr lang="en-US" sz="1000" dirty="0">
                <a:latin typeface="Arial" panose="020B0604020202020204" pitchFamily="34" charset="0"/>
                <a:ea typeface="Times New Roman" panose="02020603050405020304" pitchFamily="18" charset="0"/>
                <a:cs typeface="Times New Roman" panose="02020603050405020304" pitchFamily="18" charset="0"/>
              </a:rPr>
              <a:t> tab, select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SSIS log provider for SQL Server</a:t>
            </a:r>
            <a:r>
              <a:rPr lang="en-US" sz="1000" dirty="0">
                <a:latin typeface="Arial" panose="020B0604020202020204" pitchFamily="34" charset="0"/>
                <a:ea typeface="Times New Roman" panose="02020603050405020304" pitchFamily="18" charset="0"/>
                <a:cs typeface="Times New Roman" panose="02020603050405020304" pitchFamily="18" charset="0"/>
              </a:rPr>
              <a:t> check box</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Details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OnError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OnInformation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events.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clear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Operator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for the two selected events.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5127994-13E4-4B96-AC9A-FEAA88F90C84}"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019850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View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Logged Events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Load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fails,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SSIS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 Events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shows the events that have been logged during the debugging session (if the log is empty, rerun the package, and then view the Log Events window again).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Windows taskbar,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 Windows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Logs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the log entries with a source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SQLISPackage140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These are the logged events for the package.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instance of the database engine by using Windows authentication.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System Tables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dbo.sysssislog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Review the contents of the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 then close Event Viewer and Visual Studio</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5127994-13E4-4B96-AC9A-FEAA88F90C84}" type="slidenum">
              <a:rPr lang="en-GB" smtClean="0"/>
              <a:t>18</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4748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Can you think of some advantages and disadvantages of the different SSIS log providers</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There are many advantages and disadvantages to each log provider. Some are detailed below:</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Windows Event Log</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Advantages:</a:t>
            </a:r>
          </a:p>
          <a:p>
            <a:pPr marL="742950" lvl="1" indent="-28575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Very easy to configure.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 be read remotely without any special configuration.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Disadvantages:</a:t>
            </a:r>
          </a:p>
          <a:p>
            <a:pPr marL="742950" lvl="1" indent="-28575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 messages are mixed with messages from other applications.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event log needs to be sized to deal with SSIS log messages.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Text File </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Advantages:</a:t>
            </a: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Generic format that can be read easily without specialist software.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Disadvantages:</a:t>
            </a: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 be difficult to carry out detailed analysis.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XML File </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15000"/>
              </a:lnSpc>
              <a:spcAft>
                <a:spcPts val="995"/>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Advantages:</a:t>
            </a: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Portable.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Easy to validate.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Disadvantages:</a:t>
            </a: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XML language is very verbose, which can lead to larger files than with other file-based log providers</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5127994-13E4-4B96-AC9A-FEAA88F90C84}" type="slidenum">
              <a:rPr lang="en-GB" smtClean="0"/>
              <a:t>19</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
        <p:nvSpPr>
          <p:cNvPr id="8" name="TextBox 7"/>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661839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127994-13E4-4B96-AC9A-FEAA88F90C84}"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97876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SQL Server </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15000"/>
              </a:lnSpc>
              <a:spcAft>
                <a:spcPts val="995"/>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Advantages:</a:t>
            </a:r>
          </a:p>
          <a:p>
            <a:pPr marL="800100" lvl="1" indent="-342900">
              <a:lnSpc>
                <a:spcPct val="115000"/>
              </a:lnSpc>
              <a:spcAft>
                <a:spcPts val="995"/>
              </a:spcAft>
              <a:buFont typeface="Symbol" panose="05050102010706020507" pitchFamily="18" charset="2"/>
              <a:buChar char=""/>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Very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easy to analyze even large amounts of log data with SQL queries.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Disadvantages:</a:t>
            </a: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Requires a database connection.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SQL Server Profiler</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lvl="0">
              <a:lnSpc>
                <a:spcPct val="115000"/>
              </a:lnSpc>
              <a:spcAft>
                <a:spcPts val="995"/>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Advantages:</a:t>
            </a: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Enables viewing of log data step by step.</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 data can be replayed on an environment.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Disadvantages:</a:t>
            </a:r>
          </a:p>
          <a:p>
            <a:pPr marL="800100" lvl="1"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Trace files can be very large and difficult to work with.</a:t>
            </a:r>
            <a:endParaRPr lang="en-GB" dirty="0"/>
          </a:p>
        </p:txBody>
      </p:sp>
      <p:sp>
        <p:nvSpPr>
          <p:cNvPr id="4" name="Slide Number Placeholder 3"/>
          <p:cNvSpPr>
            <a:spLocks noGrp="1"/>
          </p:cNvSpPr>
          <p:nvPr>
            <p:ph type="sldNum" sz="quarter" idx="10"/>
          </p:nvPr>
        </p:nvSpPr>
        <p:spPr/>
        <p:txBody>
          <a:bodyPr/>
          <a:lstStyle/>
          <a:p>
            <a:fld id="{E5127994-13E4-4B96-AC9A-FEAA88F90C84}"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76463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127994-13E4-4B96-AC9A-FEAA88F90C84}"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56075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students how Failure and Completion precedence constraints work, including the differing behaviors of logical AND, in addition to logical OR constraints.</a:t>
            </a:r>
          </a:p>
        </p:txBody>
      </p:sp>
      <p:sp>
        <p:nvSpPr>
          <p:cNvPr id="4" name="Slide Number Placeholder 3"/>
          <p:cNvSpPr>
            <a:spLocks noGrp="1"/>
          </p:cNvSpPr>
          <p:nvPr>
            <p:ph type="sldNum" sz="quarter" idx="10"/>
          </p:nvPr>
        </p:nvSpPr>
        <p:spPr/>
        <p:txBody>
          <a:bodyPr/>
          <a:lstStyle/>
          <a:p>
            <a:fld id="{E5127994-13E4-4B96-AC9A-FEAA88F90C84}"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756704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that this course discusses event handlers specifically in relation to handling errors. There are many reasons to use event handlers when building a control flow but error handling is among the most common.</a:t>
            </a:r>
          </a:p>
        </p:txBody>
      </p:sp>
      <p:sp>
        <p:nvSpPr>
          <p:cNvPr id="4" name="Slide Number Placeholder 3"/>
          <p:cNvSpPr>
            <a:spLocks noGrp="1"/>
          </p:cNvSpPr>
          <p:nvPr>
            <p:ph type="sldNum" sz="quarter" idx="10"/>
          </p:nvPr>
        </p:nvSpPr>
        <p:spPr/>
        <p:txBody>
          <a:bodyPr/>
          <a:lstStyle/>
          <a:p>
            <a:fld id="{E5127994-13E4-4B96-AC9A-FEAA88F90C84}"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51551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127994-13E4-4B96-AC9A-FEAA88F90C84}"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08648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to students that DiagnosticEX, used in conjunction with redirection of failed rows, can greatly reduce the time taken to identify data issues when dealing with large or complex data flows.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Implement an Event Handler</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 in this module.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Visual Studio and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ErrorHandling.sln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D:\Demofiles\Mod08</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Solution Explorer, double-click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Error Handling Demo.dtsx</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Event Handlers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Event Handlers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Executable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list, ensure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Error Handling Demo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selected, and,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Event handler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list, ensure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OnError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selected. Click the hyperlink in the middle of the design surface.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SSIS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SSIS Toolbox</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SSIS Toolbox, double-click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Send Mail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task.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On the design surface,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Send Mail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task,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change the name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Notify Administrator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Notify Administrator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task.</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Send Mail Task Editor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Mail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 configure the following properties: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SmtpConnection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 new connection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mia-sql.adventureworks.msft SMTP</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server with default settings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From</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etl@adventureworks.msft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administrator@adventureworks.msft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Subject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 error has occurred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5127994-13E4-4B96-AC9A-FEAA88F90C84}"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863224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10"/>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Expressions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Expressions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click the ellipsis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startAt="10"/>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Property Expressions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MessageSource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Expression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click the ellipsis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Aft>
                <a:spcPts val="995"/>
              </a:spcAft>
              <a:buFont typeface="+mj-lt"/>
              <a:buAutoNum type="arabicPeriod" startAt="10"/>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Expression Builder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Variables and Parameters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System Variables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System::ErrorDescription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Expression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Property Expressions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row under the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MessageSource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FileAttachments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Expression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click the ellipsis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Expression Builder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Variables and Parameters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drag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User::sourceFile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Expression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Property Expressions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Send Mail Task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Control Flow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then,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Load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fails,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Event Handlers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to verify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OnError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event handler has been executed and then,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C:\inetpub\mailroot\Drop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open the most recent email message using Notepad and review its contents. The message body will be encoded, but you should be able to verify that the subject line is "An error has occurred"; this is the subject line you specified when you configured the Send Mail task. Close Notepad.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Redirect Failed Rows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Visual Studio,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Flow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Flow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ensure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Load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Conversion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Conversion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Transformation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Error Output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5127994-13E4-4B96-AC9A-FEAA88F90C84}" type="slidenum">
              <a:rPr lang="en-GB" smtClean="0"/>
              <a:t>26</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72417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Error Output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cell for the Numeric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then hold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Ctrl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key and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 cell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Numeric Price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so that both cells are selected.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 this value to the selected cells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Redirect row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Error Output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Conversion Transformation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SSIS Toolbox,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Other Destinations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double-click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Flat File Destination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design surface,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Flat File Destination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change the name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Invalid Rows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Invalid Rows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right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Conversion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Conversion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task and drag the red data path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Invalid Rows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Error Output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verify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Numeric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Numeric Price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columns both have an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Redirect row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Invalid Rows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task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Flat File Format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ensure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Delimited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Flat File Connection Manager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 manager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Invalid Rows CSV 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D:\Demofiles\Mod08\InvalidRows.csv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Flat File Destination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Mappings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note that the input columns include the columns from the data flow, an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ErrorCode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and an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ErrorColumn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Control Flow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all tasks succeed, and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Flow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note the row counts that pass through each data flow path.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5127994-13E4-4B96-AC9A-FEAA88F90C84}" type="slidenum">
              <a:rPr lang="en-GB" smtClean="0"/>
              <a:t>27</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97764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Using Notepad, open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InvalidRows.csv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D:\Demofiles\Mod08</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Review the rows that were redirected, and then close Notepad without saving any changes.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Return to Visual Studio.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Enable DiagnosticEX Event Logging</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SSIS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Logging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Configure SSIS Logs: Error Handling Demo</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Provider type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SSIS Log Provider for XML Files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Configuration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SSIS log provider for XML Files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the drop-down arrow,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&lt;New connection&gt;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Connection Manager Editor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Usage type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D:\DemoFiles\Mod08\DiagnosticEX.xml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Containers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tree,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 Handling Demo</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and then,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Providers and Logs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SSIS log provider for XML files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Details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DiagnosticEX</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check box,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Control Flow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all tasks succeed.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Notepad and open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InvalidRows.csv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D:\Demofiles\Mod08</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Note the value 10 at the end of the row—this is the ErrorColumn value.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Still using Notepad, open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DiagnosticEX.xml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D:\Demofiles\Mod08</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file, find the text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DTS:ID="10"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will be followed by the text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DTS:IdentificationString="Data Conversion.Outputs[Data Conversion Output].Columns[Numeric Price]"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which details the column details for the error row.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Notepad.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Visual Studio, stop debugging and close without saving any changes.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5127994-13E4-4B96-AC9A-FEAA88F90C84}" type="slidenum">
              <a:rPr lang="en-GB" smtClean="0"/>
              <a:t>28</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09493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what situations might you use the package level OnError event handler?</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package level OnError event handler should be used to catch errors that cannot be resolved elsewhere. You can use it to perform clean-up tasks and notify operators of issues.</a:t>
            </a:r>
            <a:endParaRPr lang="en-GB" dirty="0"/>
          </a:p>
        </p:txBody>
      </p:sp>
      <p:sp>
        <p:nvSpPr>
          <p:cNvPr id="4" name="Slide Number Placeholder 3"/>
          <p:cNvSpPr>
            <a:spLocks noGrp="1"/>
          </p:cNvSpPr>
          <p:nvPr>
            <p:ph type="sldNum" sz="quarter" idx="10"/>
          </p:nvPr>
        </p:nvSpPr>
        <p:spPr/>
        <p:txBody>
          <a:bodyPr/>
          <a:lstStyle/>
          <a:p>
            <a:fld id="{E5127994-13E4-4B96-AC9A-FEAA88F90C84}"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08213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127994-13E4-4B96-AC9A-FEAA88F90C84}"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498369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lab instructions are deliberately designed to be high level so that students need to think carefully about what they are trying to accomplish and work out how best to proceed. Encourage students to read the information carefully and collaborate with each other to meet the scenario requirements. Remind students that, if they find a particular task or exercise too challenging, there are step-by-step instructions in the lab answer key.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like all other labs in this course, students must start by running a setup script to prepare the lab environment.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Debugging an SSIS </a:t>
            </a:r>
            <a:r>
              <a:rPr lang="en-GB" sz="1000" dirty="0" smtClean="0">
                <a:latin typeface="Arial" panose="020B0604020202020204" pitchFamily="34" charset="0"/>
                <a:ea typeface="Calibri" panose="020F0502020204030204" pitchFamily="34" charset="0"/>
                <a:cs typeface="Times New Roman" panose="02020603050405020304" pitchFamily="18" charset="0"/>
              </a:rPr>
              <a:t>Package</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have developed an SSIS package to extract data from text files exported from a financial accounts system and load the data into a staging database. However, while developing the package, you have encountered some errors and you need to debug it to identify the cause.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Logging SSIS Package </a:t>
            </a:r>
            <a:r>
              <a:rPr lang="en-GB" sz="1000" dirty="0" smtClean="0">
                <a:latin typeface="Arial" panose="020B0604020202020204" pitchFamily="34" charset="0"/>
                <a:ea typeface="Calibri" panose="020F0502020204030204" pitchFamily="34" charset="0"/>
                <a:cs typeface="Times New Roman" panose="02020603050405020304" pitchFamily="18" charset="0"/>
              </a:rPr>
              <a:t>Execution</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have debugged the Extract Payment Data.dtsx package and found some errors in the source data. Now you want to implement logging to assist in diagnosing future errors when the package is deployed in a production environment.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Implementing an Event </a:t>
            </a:r>
            <a:r>
              <a:rPr lang="en-GB" sz="1000" dirty="0" smtClean="0">
                <a:latin typeface="Arial" panose="020B0604020202020204" pitchFamily="34" charset="0"/>
                <a:ea typeface="Calibri" panose="020F0502020204030204" pitchFamily="34" charset="0"/>
                <a:cs typeface="Times New Roman" panose="02020603050405020304" pitchFamily="18" charset="0"/>
              </a:rPr>
              <a:t>Handler</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have debugged the Extract Payment Data.dtsx package and observed how errors in the source data can cause it to fail. You now want to implement an error handler that copies the invalid source data file to a folder for later examination and notifies an administrator.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4: Handling Errors in a Data </a:t>
            </a:r>
            <a:r>
              <a:rPr lang="en-GB" sz="1000" dirty="0" smtClean="0">
                <a:latin typeface="Arial" panose="020B0604020202020204" pitchFamily="34" charset="0"/>
                <a:ea typeface="Calibri" panose="020F0502020204030204" pitchFamily="34" charset="0"/>
                <a:cs typeface="Times New Roman" panose="02020603050405020304" pitchFamily="18" charset="0"/>
              </a:rPr>
              <a:t>Flow</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have implemented an error handler that notifies an operator when a data flow fails. However, you would like to handle errors in the data flow so that only rows containing invalid data are not loaded, and the rest of the data flow succeeds.</a:t>
            </a:r>
          </a:p>
        </p:txBody>
      </p:sp>
      <p:sp>
        <p:nvSpPr>
          <p:cNvPr id="4" name="Slide Number Placeholder 3"/>
          <p:cNvSpPr>
            <a:spLocks noGrp="1"/>
          </p:cNvSpPr>
          <p:nvPr>
            <p:ph type="sldNum" sz="quarter" idx="10"/>
          </p:nvPr>
        </p:nvSpPr>
        <p:spPr/>
        <p:txBody>
          <a:bodyPr/>
          <a:lstStyle/>
          <a:p>
            <a:fld id="{E5127994-13E4-4B96-AC9A-FEAA88F90C84}"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37534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E5127994-13E4-4B96-AC9A-FEAA88F90C84}"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37427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127994-13E4-4B96-AC9A-FEAA88F90C84}"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05072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configured logging with the SSIS log provider for SQL Server. Where can you view the logged event information?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a:t>
            </a:r>
            <a:r>
              <a:rPr lang="en-GB" sz="1000" b="1" dirty="0">
                <a:latin typeface="Arial" panose="020B0604020202020204" pitchFamily="34" charset="0"/>
                <a:ea typeface="Calibri" panose="020F0502020204030204" pitchFamily="34" charset="0"/>
                <a:cs typeface="Times New Roman" panose="02020603050405020304" pitchFamily="18" charset="0"/>
              </a:rPr>
              <a:t>sysssislog</a:t>
            </a:r>
            <a:r>
              <a:rPr lang="en-GB" sz="1000" dirty="0">
                <a:latin typeface="Arial" panose="020B0604020202020204" pitchFamily="34" charset="0"/>
                <a:ea typeface="Calibri" panose="020F0502020204030204" pitchFamily="34" charset="0"/>
                <a:cs typeface="Times New Roman" panose="02020603050405020304" pitchFamily="18" charset="0"/>
              </a:rPr>
              <a:t> system table in the database referenced by the connection manager that the log provider is configured to use. You can query the data using standard SQL, making SSIS log provider for SQL Server an ideal logging provider—if you are likely to want to analyze the logged data. This is often the case with performance related data.</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suspect a data flow is failing because some values in a source text file are too long for the columns in the destination. How can you handle this problem?</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There are a number of possible solutions, depending on how important it is to retain the full text value in the destination. If truncated values are acceptable, you could add a derived column transformation to the data flow that extracts a substring from the input column, so that the value passed to the destination is always within the required length constraint. Alternatively, you could configure the transformations and destination in the data flow to ignore truncation errors. If it is not acceptable to truncate the string, you could configure the first transformation, or destination where the issue occurs, to redirect rows containing truncation errors to an alternative destination for later examination.</a:t>
            </a:r>
          </a:p>
        </p:txBody>
      </p:sp>
      <p:sp>
        <p:nvSpPr>
          <p:cNvPr id="4" name="Slide Number Placeholder 3"/>
          <p:cNvSpPr>
            <a:spLocks noGrp="1"/>
          </p:cNvSpPr>
          <p:nvPr>
            <p:ph type="sldNum" sz="quarter" idx="10"/>
          </p:nvPr>
        </p:nvSpPr>
        <p:spPr/>
        <p:txBody>
          <a:bodyPr/>
          <a:lstStyle/>
          <a:p>
            <a:fld id="{E5127994-13E4-4B96-AC9A-FEAA88F90C84}" type="slidenum">
              <a:rPr lang="en-GB" smtClean="0"/>
              <a:t>33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86341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that this lesson focuses primarily on debugging during package development. The next lesson covers logging, which is an invaluable tool for debugging packages in production environments.</a:t>
            </a:r>
          </a:p>
        </p:txBody>
      </p:sp>
      <p:sp>
        <p:nvSpPr>
          <p:cNvPr id="4" name="Slide Number Placeholder 3"/>
          <p:cNvSpPr>
            <a:spLocks noGrp="1"/>
          </p:cNvSpPr>
          <p:nvPr>
            <p:ph type="sldNum" sz="quarter" idx="10"/>
          </p:nvPr>
        </p:nvSpPr>
        <p:spPr/>
        <p:txBody>
          <a:bodyPr/>
          <a:lstStyle/>
          <a:p>
            <a:fld id="{E5127994-13E4-4B96-AC9A-FEAA88F90C84}"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70675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Progress/Execution Results tab is specific to SSIS, but the Output window is a general part of the Visual Studio user interface and is used to debug many different kinds of development project. Explain that the Visual Studio environment includes many debugging tools, only some of which are relevant to SSIS packages.</a:t>
            </a:r>
          </a:p>
        </p:txBody>
      </p:sp>
      <p:sp>
        <p:nvSpPr>
          <p:cNvPr id="4" name="Slide Number Placeholder 3"/>
          <p:cNvSpPr>
            <a:spLocks noGrp="1"/>
          </p:cNvSpPr>
          <p:nvPr>
            <p:ph type="sldNum" sz="quarter" idx="10"/>
          </p:nvPr>
        </p:nvSpPr>
        <p:spPr/>
        <p:txBody>
          <a:bodyPr/>
          <a:lstStyle/>
          <a:p>
            <a:fld id="{E5127994-13E4-4B96-AC9A-FEAA88F90C84}"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48187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SSIS also supports breakpoints that are defined in script tasks and transformations, where they behave more like breakpoints in traditional programming environments. Scripts are discussed in Module 12: </a:t>
            </a:r>
            <a:r>
              <a:rPr lang="en-GB" sz="1000" i="1" dirty="0">
                <a:latin typeface="Arial" panose="020B0604020202020204" pitchFamily="34" charset="0"/>
                <a:ea typeface="Calibri" panose="020F0502020204030204" pitchFamily="34" charset="0"/>
                <a:cs typeface="Times New Roman" panose="02020603050405020304" pitchFamily="18" charset="0"/>
              </a:rPr>
              <a:t>Extending SQL Server Integration Services</a:t>
            </a:r>
            <a:r>
              <a:rPr lang="en-GB"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E5127994-13E4-4B96-AC9A-FEAA88F90C84}"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80027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that, in most cases, the Watch 1 window is sufficient for tracking variables in an SSIS package execution. However, you can drag variables from the Locals window to any of the other watch windows if you want to separate different categories of variable while debugging.</a:t>
            </a:r>
          </a:p>
        </p:txBody>
      </p:sp>
      <p:sp>
        <p:nvSpPr>
          <p:cNvPr id="4" name="Slide Number Placeholder 3"/>
          <p:cNvSpPr>
            <a:spLocks noGrp="1"/>
          </p:cNvSpPr>
          <p:nvPr>
            <p:ph type="sldNum" sz="quarter" idx="10"/>
          </p:nvPr>
        </p:nvSpPr>
        <p:spPr/>
        <p:txBody>
          <a:bodyPr/>
          <a:lstStyle/>
          <a:p>
            <a:fld id="{E5127994-13E4-4B96-AC9A-FEAA88F90C84}"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94891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5127994-13E4-4B96-AC9A-FEAA88F90C84}"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35687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20767C-MIA-DC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20767C-MIA-SQL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Add a Breakpoint</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started, and log onto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 </a:t>
            </a:r>
            <a:r>
              <a:rPr lang="en-US" sz="1000" dirty="0">
                <a:latin typeface="Arial" panose="020B0604020202020204" pitchFamily="34" charset="0"/>
                <a:ea typeface="Times New Roman" panose="02020603050405020304" pitchFamily="18" charset="0"/>
                <a:cs typeface="Times New Roman" panose="02020603050405020304" pitchFamily="18" charset="0"/>
              </a:rPr>
              <a:t>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D:\Demofiles\Mod08</a:t>
            </a:r>
            <a:r>
              <a:rPr lang="en-US" sz="1000" dirty="0">
                <a:latin typeface="Arial" panose="020B0604020202020204" pitchFamily="34" charset="0"/>
                <a:ea typeface="Times New Roman" panose="02020603050405020304" pitchFamily="18" charset="0"/>
                <a:cs typeface="Times New Roman" panose="02020603050405020304" pitchFamily="18" charset="0"/>
              </a:rPr>
              <a:t> folder, run </a:t>
            </a:r>
            <a:r>
              <a:rPr lang="en-US" sz="1000" b="1" dirty="0">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Administrator.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 when prompted.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Visual Studio and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Debugging.sln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D:\Demofiles\Mod08</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Debugging Demo.dtsx</a:t>
            </a:r>
            <a:r>
              <a:rPr lang="en-US" sz="1000" dirty="0">
                <a:latin typeface="Arial" panose="020B0604020202020204" pitchFamily="34" charset="0"/>
                <a:ea typeface="Times New Roman" panose="02020603050405020304" pitchFamily="18" charset="0"/>
                <a:cs typeface="Times New Roman" panose="02020603050405020304" pitchFamily="18" charset="0"/>
              </a:rPr>
              <a:t>. This package includes a control flow that performs the following tasks: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Copies a text file using a variable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User::sourceFile</a:t>
            </a:r>
            <a:r>
              <a:rPr lang="en-US" sz="1000" dirty="0">
                <a:latin typeface="Arial" panose="020B0604020202020204" pitchFamily="34" charset="0"/>
                <a:ea typeface="Times New Roman" panose="02020603050405020304" pitchFamily="18" charset="0"/>
                <a:cs typeface="Times New Roman" panose="02020603050405020304" pitchFamily="18" charset="0"/>
              </a:rPr>
              <a:t> to determine the source path and a variable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User::copiedFile</a:t>
            </a:r>
            <a:r>
              <a:rPr lang="en-US" sz="1000" dirty="0">
                <a:latin typeface="Arial" panose="020B0604020202020204" pitchFamily="34" charset="0"/>
                <a:ea typeface="Times New Roman" panose="02020603050405020304" pitchFamily="18" charset="0"/>
                <a:cs typeface="Times New Roman" panose="02020603050405020304" pitchFamily="18" charset="0"/>
              </a:rPr>
              <a:t> to determine the destination path.</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Uses a data flow to extract the data from the text file, convert columns to appropriate data types, and load the resulting data into a database table.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Deletes the copied file.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Debug</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latin typeface="Arial" panose="020B0604020202020204" pitchFamily="34" charset="0"/>
                <a:ea typeface="Times New Roman" panose="02020603050405020304" pitchFamily="18" charset="0"/>
                <a:cs typeface="Times New Roman" panose="02020603050405020304" pitchFamily="18" charset="0"/>
              </a:rPr>
              <a:t>, and note that the first task fails.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Debug</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Copy Source File</a:t>
            </a:r>
            <a:r>
              <a:rPr lang="en-US" sz="1000" dirty="0">
                <a:latin typeface="Arial" panose="020B0604020202020204" pitchFamily="34" charset="0"/>
                <a:ea typeface="Times New Roman" panose="02020603050405020304" pitchFamily="18" charset="0"/>
                <a:cs typeface="Times New Roman" panose="02020603050405020304" pitchFamily="18" charset="0"/>
              </a:rPr>
              <a:t> task and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Debug</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Toggle Breakpoint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Copy Source File</a:t>
            </a:r>
            <a:r>
              <a:rPr lang="en-US" sz="1000" dirty="0">
                <a:latin typeface="Arial" panose="020B0604020202020204" pitchFamily="34" charset="0"/>
                <a:ea typeface="Times New Roman" panose="02020603050405020304" pitchFamily="18" charset="0"/>
                <a:cs typeface="Times New Roman" panose="02020603050405020304" pitchFamily="18" charset="0"/>
              </a:rPr>
              <a:t> task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Breakpoints</a:t>
            </a:r>
            <a:r>
              <a:rPr lang="en-US" sz="1000" dirty="0">
                <a:latin typeface="Arial" panose="020B0604020202020204" pitchFamily="34" charset="0"/>
                <a:ea typeface="Times New Roman" panose="02020603050405020304" pitchFamily="18" charset="0"/>
                <a:cs typeface="Times New Roman" panose="02020603050405020304" pitchFamily="18" charset="0"/>
              </a:rPr>
              <a:t>. Note that you can use this dialog box to control the events and conditions for breakpoints in your package. When you toggle a breakpoint, by default it is enabled for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OnPreExecute</a:t>
            </a:r>
            <a:r>
              <a:rPr lang="en-US" sz="1000" dirty="0">
                <a:latin typeface="Arial" panose="020B0604020202020204" pitchFamily="34" charset="0"/>
                <a:ea typeface="Times New Roman" panose="02020603050405020304" pitchFamily="18" charset="0"/>
                <a:cs typeface="Times New Roman" panose="02020603050405020304" pitchFamily="18" charset="0"/>
              </a:rPr>
              <a:t> event with a </a:t>
            </a:r>
            <a:r>
              <a:rPr lang="en-US" sz="1000" b="1" dirty="0">
                <a:latin typeface="Arial" panose="020B0604020202020204" pitchFamily="34" charset="0"/>
                <a:ea typeface="Times New Roman" panose="02020603050405020304" pitchFamily="18" charset="0"/>
                <a:cs typeface="Times New Roman" panose="02020603050405020304" pitchFamily="18" charset="0"/>
              </a:rPr>
              <a:t>Hit Count Type</a:t>
            </a:r>
            <a:r>
              <a:rPr lang="en-US" sz="1000" dirty="0">
                <a:latin typeface="Arial" panose="020B0604020202020204" pitchFamily="34" charset="0"/>
                <a:ea typeface="Times New Roman" panose="02020603050405020304" pitchFamily="18" charset="0"/>
                <a:cs typeface="Times New Roman" panose="02020603050405020304" pitchFamily="18" charset="0"/>
              </a:rPr>
              <a:t> value of </a:t>
            </a:r>
            <a:r>
              <a:rPr lang="en-US" sz="1000" b="1" dirty="0">
                <a:latin typeface="Arial" panose="020B0604020202020204" pitchFamily="34" charset="0"/>
                <a:ea typeface="Times New Roman" panose="02020603050405020304" pitchFamily="18" charset="0"/>
                <a:cs typeface="Times New Roman" panose="02020603050405020304" pitchFamily="18" charset="0"/>
              </a:rPr>
              <a:t>Always</a:t>
            </a:r>
            <a:r>
              <a:rPr lang="en-US" sz="1000" dirty="0">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Debug</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latin typeface="Arial" panose="020B0604020202020204" pitchFamily="34" charset="0"/>
                <a:ea typeface="Times New Roman" panose="02020603050405020304" pitchFamily="18" charset="0"/>
                <a:cs typeface="Times New Roman" panose="02020603050405020304" pitchFamily="18" charset="0"/>
              </a:rPr>
              <a:t>. Note that execution stops at the breakpoint.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5127994-13E4-4B96-AC9A-FEAA88F90C84}"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8: Debugging and Troubleshooting SSIS Packages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954950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7729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2504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4283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22697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9665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313465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931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188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1987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0241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42654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674860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72491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8</a:t>
            </a:r>
            <a:endParaRPr lang="en-GB" dirty="0"/>
          </a:p>
        </p:txBody>
      </p:sp>
      <p:sp>
        <p:nvSpPr>
          <p:cNvPr id="3" name="Subtitle 2"/>
          <p:cNvSpPr>
            <a:spLocks noGrp="1"/>
          </p:cNvSpPr>
          <p:nvPr>
            <p:ph type="subTitle" sz="quarter" idx="1"/>
          </p:nvPr>
        </p:nvSpPr>
        <p:spPr/>
        <p:txBody>
          <a:bodyPr/>
          <a:lstStyle/>
          <a:p>
            <a:r>
              <a:rPr lang="en-GB" dirty="0" smtClean="0"/>
              <a:t>Debugging and Troubleshooting SSIS Packages
</a:t>
            </a:r>
            <a:endParaRPr lang="en-GB" dirty="0"/>
          </a:p>
        </p:txBody>
      </p:sp>
    </p:spTree>
    <p:custDataLst>
      <p:tags r:id="rId1"/>
    </p:custDataLst>
    <p:extLst>
      <p:ext uri="{BB962C8B-B14F-4D97-AF65-F5344CB8AC3E}">
        <p14:creationId xmlns:p14="http://schemas.microsoft.com/office/powerpoint/2010/main" val="3961103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202106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12208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Logging SSIS Package Events</a:t>
            </a:r>
            <a:endParaRPr lang="en-GB" dirty="0"/>
          </a:p>
        </p:txBody>
      </p:sp>
      <p:sp>
        <p:nvSpPr>
          <p:cNvPr id="3" name="Text Placeholder 2"/>
          <p:cNvSpPr>
            <a:spLocks noGrp="1"/>
          </p:cNvSpPr>
          <p:nvPr>
            <p:ph type="body" idx="1"/>
          </p:nvPr>
        </p:nvSpPr>
        <p:spPr/>
        <p:txBody>
          <a:bodyPr/>
          <a:lstStyle/>
          <a:p>
            <a:r>
              <a:rPr lang="en-GB" dirty="0" smtClean="0"/>
              <a:t>SSIS Log Providers
Log Events and Schema
Implementing SSIS Logging
Viewing Logged Events
Demonstration: Logging Package Execution</a:t>
            </a:r>
            <a:endParaRPr lang="en-GB" dirty="0"/>
          </a:p>
        </p:txBody>
      </p:sp>
    </p:spTree>
    <p:custDataLst>
      <p:tags r:id="rId1"/>
    </p:custDataLst>
    <p:extLst>
      <p:ext uri="{BB962C8B-B14F-4D97-AF65-F5344CB8AC3E}">
        <p14:creationId xmlns:p14="http://schemas.microsoft.com/office/powerpoint/2010/main" val="2827656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SSIS Log Providers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Windows Event Log</a:t>
            </a:r>
          </a:p>
          <a:p>
            <a:pPr lvl="0"/>
            <a:r>
              <a:rPr lang="en-US" b="0" kern="0" dirty="0">
                <a:solidFill>
                  <a:srgbClr val="000000"/>
                </a:solidFill>
              </a:rPr>
              <a:t>Text file</a:t>
            </a:r>
          </a:p>
          <a:p>
            <a:pPr lvl="0"/>
            <a:r>
              <a:rPr lang="en-US" b="0" kern="0" dirty="0">
                <a:solidFill>
                  <a:srgbClr val="000000"/>
                </a:solidFill>
              </a:rPr>
              <a:t>XML file</a:t>
            </a:r>
          </a:p>
          <a:p>
            <a:pPr lvl="0"/>
            <a:r>
              <a:rPr lang="en-US" b="0" kern="0" dirty="0">
                <a:solidFill>
                  <a:srgbClr val="000000"/>
                </a:solidFill>
              </a:rPr>
              <a:t>SQL Server</a:t>
            </a:r>
          </a:p>
          <a:p>
            <a:pPr lvl="0"/>
            <a:r>
              <a:rPr lang="en-US" b="0" kern="0" dirty="0">
                <a:solidFill>
                  <a:srgbClr val="000000"/>
                </a:solidFill>
              </a:rPr>
              <a:t>SQL Server Profiler</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140263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 Events and Schema</a:t>
            </a:r>
            <a:endParaRPr lang="en-GB" dirty="0"/>
          </a:p>
        </p:txBody>
      </p:sp>
      <p:sp>
        <p:nvSpPr>
          <p:cNvPr id="4" name="Content Placeholder 2"/>
          <p:cNvSpPr txBox="1">
            <a:spLocks/>
          </p:cNvSpPr>
          <p:nvPr/>
        </p:nvSpPr>
        <p:spPr>
          <a:xfrm>
            <a:off x="648889" y="792614"/>
            <a:ext cx="4094566" cy="59299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b="0" kern="0" dirty="0">
                <a:solidFill>
                  <a:srgbClr val="000000"/>
                </a:solidFill>
              </a:rPr>
              <a:t>Log Events</a:t>
            </a:r>
          </a:p>
          <a:p>
            <a:pPr lvl="1"/>
            <a:r>
              <a:rPr lang="en-US" sz="1200" b="0" kern="0" dirty="0">
                <a:solidFill>
                  <a:srgbClr val="000000"/>
                </a:solidFill>
              </a:rPr>
              <a:t>OnError</a:t>
            </a:r>
          </a:p>
          <a:p>
            <a:pPr lvl="1"/>
            <a:r>
              <a:rPr lang="en-US" sz="1200" b="0" kern="0" dirty="0">
                <a:solidFill>
                  <a:srgbClr val="000000"/>
                </a:solidFill>
              </a:rPr>
              <a:t>OnExecStatusChanged</a:t>
            </a:r>
          </a:p>
          <a:p>
            <a:pPr lvl="1"/>
            <a:r>
              <a:rPr lang="en-US" sz="1200" b="0" kern="0" dirty="0" smtClean="0">
                <a:solidFill>
                  <a:srgbClr val="000000"/>
                </a:solidFill>
              </a:rPr>
              <a:t>OnInformation</a:t>
            </a:r>
          </a:p>
          <a:p>
            <a:pPr lvl="1"/>
            <a:r>
              <a:rPr lang="en-GB" sz="1200" b="0" kern="0" dirty="0" smtClean="0">
                <a:solidFill>
                  <a:srgbClr val="000000"/>
                </a:solidFill>
              </a:rPr>
              <a:t>OnPipelinePostComponentCall</a:t>
            </a:r>
            <a:endParaRPr lang="en-GB" sz="1200" b="0" kern="0" dirty="0">
              <a:solidFill>
                <a:srgbClr val="000000"/>
              </a:solidFill>
            </a:endParaRPr>
          </a:p>
          <a:p>
            <a:pPr lvl="1"/>
            <a:r>
              <a:rPr lang="en-GB" sz="1200" b="0" kern="0" dirty="0">
                <a:solidFill>
                  <a:srgbClr val="000000"/>
                </a:solidFill>
              </a:rPr>
              <a:t>OnPipelinePostEndOfRowset</a:t>
            </a:r>
          </a:p>
          <a:p>
            <a:pPr lvl="1"/>
            <a:r>
              <a:rPr lang="en-GB" sz="1200" b="0" kern="0" dirty="0">
                <a:solidFill>
                  <a:srgbClr val="000000"/>
                </a:solidFill>
              </a:rPr>
              <a:t>OnPipelinePostPrimeOutput</a:t>
            </a:r>
          </a:p>
          <a:p>
            <a:pPr lvl="1"/>
            <a:r>
              <a:rPr lang="en-GB" sz="1200" b="0" kern="0" dirty="0">
                <a:solidFill>
                  <a:srgbClr val="000000"/>
                </a:solidFill>
              </a:rPr>
              <a:t>OnPipelinePreComponentCall</a:t>
            </a:r>
          </a:p>
          <a:p>
            <a:pPr lvl="1"/>
            <a:r>
              <a:rPr lang="en-GB" sz="1200" b="0" kern="0" dirty="0">
                <a:solidFill>
                  <a:srgbClr val="000000"/>
                </a:solidFill>
              </a:rPr>
              <a:t>OnPipelinePreEndOfRowset</a:t>
            </a:r>
          </a:p>
          <a:p>
            <a:pPr lvl="1"/>
            <a:r>
              <a:rPr lang="en-GB" sz="1200" b="0" kern="0" dirty="0">
                <a:solidFill>
                  <a:srgbClr val="000000"/>
                </a:solidFill>
              </a:rPr>
              <a:t>OnPipelinePrePrimeOutput</a:t>
            </a:r>
          </a:p>
          <a:p>
            <a:pPr lvl="1"/>
            <a:r>
              <a:rPr lang="en-GB" sz="1200" b="0" kern="0" dirty="0">
                <a:solidFill>
                  <a:srgbClr val="000000"/>
                </a:solidFill>
              </a:rPr>
              <a:t>OnPipelineRowsSent</a:t>
            </a:r>
            <a:endParaRPr lang="en-US" sz="1200" b="0" kern="0" dirty="0">
              <a:solidFill>
                <a:srgbClr val="000000"/>
              </a:solidFill>
            </a:endParaRPr>
          </a:p>
          <a:p>
            <a:pPr lvl="1"/>
            <a:r>
              <a:rPr lang="en-US" sz="1200" b="0" kern="0" dirty="0">
                <a:solidFill>
                  <a:srgbClr val="000000"/>
                </a:solidFill>
              </a:rPr>
              <a:t>OnPostExecute</a:t>
            </a:r>
          </a:p>
          <a:p>
            <a:pPr lvl="1"/>
            <a:r>
              <a:rPr lang="en-US" sz="1200" b="0" kern="0" dirty="0">
                <a:solidFill>
                  <a:srgbClr val="000000"/>
                </a:solidFill>
              </a:rPr>
              <a:t>OnPreExecute</a:t>
            </a:r>
          </a:p>
          <a:p>
            <a:pPr lvl="1"/>
            <a:r>
              <a:rPr lang="en-US" sz="1200" b="0" kern="0" dirty="0">
                <a:solidFill>
                  <a:srgbClr val="000000"/>
                </a:solidFill>
              </a:rPr>
              <a:t>OnPreValidate</a:t>
            </a:r>
          </a:p>
          <a:p>
            <a:pPr lvl="1"/>
            <a:r>
              <a:rPr lang="en-US" sz="1200" b="0" kern="0" dirty="0">
                <a:solidFill>
                  <a:srgbClr val="000000"/>
                </a:solidFill>
              </a:rPr>
              <a:t>OnProgress</a:t>
            </a:r>
          </a:p>
          <a:p>
            <a:pPr lvl="1"/>
            <a:r>
              <a:rPr lang="en-US" sz="1200" b="0" kern="0" dirty="0">
                <a:solidFill>
                  <a:srgbClr val="000000"/>
                </a:solidFill>
              </a:rPr>
              <a:t>OnQueryCancelled</a:t>
            </a:r>
          </a:p>
          <a:p>
            <a:pPr lvl="1"/>
            <a:r>
              <a:rPr lang="en-US" sz="1200" b="0" kern="0" dirty="0">
                <a:solidFill>
                  <a:srgbClr val="000000"/>
                </a:solidFill>
              </a:rPr>
              <a:t>OnTaskFailed</a:t>
            </a:r>
          </a:p>
          <a:p>
            <a:pPr lvl="1"/>
            <a:r>
              <a:rPr lang="en-US" sz="1200" b="0" kern="0" dirty="0">
                <a:solidFill>
                  <a:srgbClr val="000000"/>
                </a:solidFill>
              </a:rPr>
              <a:t>OnVariableChangedValue</a:t>
            </a:r>
          </a:p>
          <a:p>
            <a:pPr lvl="1"/>
            <a:r>
              <a:rPr lang="en-US" sz="1200" b="0" kern="0" dirty="0">
                <a:solidFill>
                  <a:srgbClr val="000000"/>
                </a:solidFill>
              </a:rPr>
              <a:t>OnWarning</a:t>
            </a:r>
          </a:p>
          <a:p>
            <a:pPr lvl="1"/>
            <a:r>
              <a:rPr lang="en-US" sz="1200" b="0" kern="0" dirty="0">
                <a:solidFill>
                  <a:srgbClr val="000000"/>
                </a:solidFill>
              </a:rPr>
              <a:t>Diagnostic</a:t>
            </a:r>
          </a:p>
          <a:p>
            <a:pPr lvl="1"/>
            <a:r>
              <a:rPr lang="en-GB" sz="1200" b="0" kern="0" dirty="0">
                <a:solidFill>
                  <a:srgbClr val="000000"/>
                </a:solidFill>
              </a:rPr>
              <a:t>DiagnosticEX</a:t>
            </a:r>
            <a:endParaRPr lang="en-US" sz="1200" b="0" kern="0" dirty="0">
              <a:solidFill>
                <a:srgbClr val="000000"/>
              </a:solidFill>
            </a:endParaRPr>
          </a:p>
        </p:txBody>
      </p:sp>
      <p:sp>
        <p:nvSpPr>
          <p:cNvPr id="6" name="Content Placeholder 2"/>
          <p:cNvSpPr txBox="1">
            <a:spLocks/>
          </p:cNvSpPr>
          <p:nvPr/>
        </p:nvSpPr>
        <p:spPr>
          <a:xfrm>
            <a:off x="5610356" y="792614"/>
            <a:ext cx="2500716" cy="59299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b="0" kern="0" dirty="0">
                <a:solidFill>
                  <a:srgbClr val="000000"/>
                </a:solidFill>
              </a:rPr>
              <a:t>Log Schema</a:t>
            </a:r>
          </a:p>
          <a:p>
            <a:r>
              <a:rPr lang="en-US" sz="1200" b="0" kern="0" dirty="0">
                <a:solidFill>
                  <a:srgbClr val="000000"/>
                </a:solidFill>
              </a:rPr>
              <a:t>StartTime</a:t>
            </a:r>
          </a:p>
          <a:p>
            <a:r>
              <a:rPr lang="en-US" sz="1200" b="0" kern="0" dirty="0">
                <a:solidFill>
                  <a:srgbClr val="000000"/>
                </a:solidFill>
              </a:rPr>
              <a:t>EndTime</a:t>
            </a:r>
          </a:p>
          <a:p>
            <a:r>
              <a:rPr lang="en-US" sz="1200" b="0" kern="0" dirty="0">
                <a:solidFill>
                  <a:srgbClr val="000000"/>
                </a:solidFill>
              </a:rPr>
              <a:t>DataCode</a:t>
            </a:r>
          </a:p>
          <a:p>
            <a:r>
              <a:rPr lang="en-US" sz="1200" b="0" kern="0" dirty="0">
                <a:solidFill>
                  <a:srgbClr val="000000"/>
                </a:solidFill>
              </a:rPr>
              <a:t>Computer</a:t>
            </a:r>
          </a:p>
          <a:p>
            <a:r>
              <a:rPr lang="en-US" sz="1200" b="0" kern="0" dirty="0">
                <a:solidFill>
                  <a:srgbClr val="000000"/>
                </a:solidFill>
              </a:rPr>
              <a:t>Operator</a:t>
            </a:r>
          </a:p>
          <a:p>
            <a:r>
              <a:rPr lang="en-US" sz="1200" b="0" kern="0" dirty="0">
                <a:solidFill>
                  <a:srgbClr val="000000"/>
                </a:solidFill>
              </a:rPr>
              <a:t>MessageText</a:t>
            </a:r>
          </a:p>
          <a:p>
            <a:r>
              <a:rPr lang="en-US" sz="1200" b="0" kern="0" dirty="0">
                <a:solidFill>
                  <a:srgbClr val="000000"/>
                </a:solidFill>
              </a:rPr>
              <a:t>DataBytes</a:t>
            </a:r>
          </a:p>
          <a:p>
            <a:r>
              <a:rPr lang="en-US" sz="1200" b="0" kern="0" dirty="0">
                <a:solidFill>
                  <a:srgbClr val="000000"/>
                </a:solidFill>
              </a:rPr>
              <a:t>SourceName</a:t>
            </a:r>
          </a:p>
          <a:p>
            <a:r>
              <a:rPr lang="en-US" sz="1200" b="0" kern="0" dirty="0">
                <a:solidFill>
                  <a:srgbClr val="000000"/>
                </a:solidFill>
              </a:rPr>
              <a:t>SourceID</a:t>
            </a:r>
          </a:p>
          <a:p>
            <a:r>
              <a:rPr lang="en-US" sz="1200" b="0" kern="0" dirty="0">
                <a:solidFill>
                  <a:srgbClr val="000000"/>
                </a:solidFill>
              </a:rPr>
              <a:t>ExecutionID</a:t>
            </a:r>
          </a:p>
        </p:txBody>
      </p:sp>
    </p:spTree>
    <p:custDataLst>
      <p:tags r:id="rId1"/>
    </p:custDataLst>
    <p:extLst>
      <p:ext uri="{BB962C8B-B14F-4D97-AF65-F5344CB8AC3E}">
        <p14:creationId xmlns:p14="http://schemas.microsoft.com/office/powerpoint/2010/main" val="373833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SSIS Logging</a:t>
            </a:r>
            <a:endParaRPr lang="en-GB" dirty="0"/>
          </a:p>
        </p:txBody>
      </p:sp>
      <p:sp>
        <p:nvSpPr>
          <p:cNvPr id="4" name="Content Placeholder 2"/>
          <p:cNvSpPr txBox="1">
            <a:spLocks/>
          </p:cNvSpPr>
          <p:nvPr/>
        </p:nvSpPr>
        <p:spPr>
          <a:xfrm>
            <a:off x="361511" y="1285875"/>
            <a:ext cx="8119156" cy="558184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57200" lvl="0" indent="-457200">
              <a:buFont typeface="+mj-lt"/>
              <a:buAutoNum type="arabicPeriod"/>
            </a:pPr>
            <a:r>
              <a:rPr lang="en-US" b="0" kern="0" dirty="0">
                <a:solidFill>
                  <a:srgbClr val="000000"/>
                </a:solidFill>
              </a:rPr>
              <a:t>Add and configure log providers</a:t>
            </a:r>
          </a:p>
          <a:p>
            <a:pPr marL="457200" lvl="0" indent="-457200">
              <a:buFont typeface="+mj-lt"/>
              <a:buAutoNum type="arabicPeriod"/>
            </a:pPr>
            <a:r>
              <a:rPr lang="en-US" b="0" kern="0" dirty="0">
                <a:solidFill>
                  <a:srgbClr val="000000"/>
                </a:solidFill>
              </a:rPr>
              <a:t>Select containers and tasks to include</a:t>
            </a:r>
          </a:p>
          <a:p>
            <a:pPr marL="457200" lvl="0" indent="-457200">
              <a:buFont typeface="+mj-lt"/>
              <a:buAutoNum type="arabicPeriod"/>
            </a:pPr>
            <a:r>
              <a:rPr lang="en-US" b="0" kern="0" dirty="0">
                <a:solidFill>
                  <a:srgbClr val="000000"/>
                </a:solidFill>
              </a:rPr>
              <a:t>Select events and details to log</a:t>
            </a:r>
          </a:p>
          <a:p>
            <a:pPr marL="457200" lvl="0" indent="-457200">
              <a:buFont typeface="+mj-lt"/>
              <a:buAutoNum type="arabicPeriod"/>
            </a:pPr>
            <a:r>
              <a:rPr lang="en-US" b="0" kern="0" dirty="0">
                <a:solidFill>
                  <a:srgbClr val="000000"/>
                </a:solidFill>
              </a:rPr>
              <a:t>Override log settings for child executables if required</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448391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16644e2-f4ac-4eb4-8b29-0902614f95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Viewing Logged Events</a:t>
            </a:r>
            <a:endParaRPr lang="en-GB" dirty="0"/>
          </a:p>
        </p:txBody>
      </p:sp>
      <p:sp>
        <p:nvSpPr>
          <p:cNvPr id="3" name="Text Placeholder 2"/>
          <p:cNvSpPr>
            <a:spLocks noGrp="1"/>
          </p:cNvSpPr>
          <p:nvPr>
            <p:ph type="body" idx="1"/>
          </p:nvPr>
        </p:nvSpPr>
        <p:spPr/>
        <p:txBody>
          <a:bodyPr/>
          <a:lstStyle/>
          <a:p>
            <a:pPr lvl="0"/>
            <a:r>
              <a:rPr lang="en-US" dirty="0">
                <a:solidFill>
                  <a:srgbClr val="000000"/>
                </a:solidFill>
              </a:rPr>
              <a:t>Logged events are displayed in the Log Events window</a:t>
            </a:r>
          </a:p>
          <a:p>
            <a:pPr lvl="1"/>
            <a:r>
              <a:rPr lang="en-US" dirty="0">
                <a:solidFill>
                  <a:srgbClr val="000000"/>
                </a:solidFill>
              </a:rPr>
              <a:t>Even if no log provider is specified</a:t>
            </a:r>
          </a:p>
          <a:p>
            <a:pPr lvl="0"/>
            <a:r>
              <a:rPr lang="en-US" dirty="0">
                <a:solidFill>
                  <a:srgbClr val="000000"/>
                </a:solidFill>
              </a:rPr>
              <a:t>Useful for:</a:t>
            </a:r>
          </a:p>
          <a:p>
            <a:pPr lvl="1"/>
            <a:r>
              <a:rPr lang="en-US" dirty="0">
                <a:solidFill>
                  <a:srgbClr val="000000"/>
                </a:solidFill>
              </a:rPr>
              <a:t>Troubleshooting</a:t>
            </a:r>
          </a:p>
          <a:p>
            <a:pPr lvl="1"/>
            <a:r>
              <a:rPr lang="en-US" dirty="0">
                <a:solidFill>
                  <a:srgbClr val="000000"/>
                </a:solidFill>
              </a:rPr>
              <a:t>Testing a logging strategy</a:t>
            </a:r>
          </a:p>
          <a:p>
            <a:endParaRPr lang="en-GB" sz="2400" dirty="0"/>
          </a:p>
        </p:txBody>
      </p:sp>
    </p:spTree>
    <p:custDataLst>
      <p:tags r:id="rId1"/>
    </p:custDataLst>
    <p:extLst>
      <p:ext uri="{BB962C8B-B14F-4D97-AF65-F5344CB8AC3E}">
        <p14:creationId xmlns:p14="http://schemas.microsoft.com/office/powerpoint/2010/main" val="2508138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c635771-e98d-4816-87dd-5ecb82979e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Logging Package Execution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Configure SSIS logging</a:t>
            </a:r>
          </a:p>
          <a:p>
            <a:pPr lvl="0"/>
            <a:r>
              <a:rPr lang="en-US" b="0" kern="0" dirty="0">
                <a:solidFill>
                  <a:srgbClr val="000000"/>
                </a:solidFill>
              </a:rPr>
              <a:t>View logged events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46575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097492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064799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Debugging an SSIS Package
Logging SSIS Package Events
Handling Errors in an SSIS Package</a:t>
            </a:r>
            <a:endParaRPr lang="en-GB" dirty="0"/>
          </a:p>
        </p:txBody>
      </p:sp>
    </p:spTree>
    <p:custDataLst>
      <p:tags r:id="rId1"/>
    </p:custDataLst>
    <p:extLst>
      <p:ext uri="{BB962C8B-B14F-4D97-AF65-F5344CB8AC3E}">
        <p14:creationId xmlns:p14="http://schemas.microsoft.com/office/powerpoint/2010/main" val="1937749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625030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Handling Errors in an SSIS Package</a:t>
            </a:r>
            <a:endParaRPr lang="en-GB" dirty="0"/>
          </a:p>
        </p:txBody>
      </p:sp>
      <p:sp>
        <p:nvSpPr>
          <p:cNvPr id="3" name="Text Placeholder 2"/>
          <p:cNvSpPr>
            <a:spLocks noGrp="1"/>
          </p:cNvSpPr>
          <p:nvPr>
            <p:ph type="body" idx="1"/>
          </p:nvPr>
        </p:nvSpPr>
        <p:spPr/>
        <p:txBody>
          <a:bodyPr/>
          <a:lstStyle/>
          <a:p>
            <a:r>
              <a:rPr lang="en-GB" dirty="0" smtClean="0"/>
              <a:t>Introduction to Error Handling
Implementing Event Handlers
Handling Data Flow Errors
Demonstration: Handling Errors</a:t>
            </a:r>
            <a:endParaRPr lang="en-GB" dirty="0"/>
          </a:p>
        </p:txBody>
      </p:sp>
    </p:spTree>
    <p:custDataLst>
      <p:tags r:id="rId1"/>
    </p:custDataLst>
    <p:extLst>
      <p:ext uri="{BB962C8B-B14F-4D97-AF65-F5344CB8AC3E}">
        <p14:creationId xmlns:p14="http://schemas.microsoft.com/office/powerpoint/2010/main" val="430975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Error Handling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Handling errors in control flow</a:t>
            </a:r>
          </a:p>
          <a:p>
            <a:pPr lvl="1"/>
            <a:r>
              <a:rPr lang="en-US" b="0" kern="0" dirty="0">
                <a:solidFill>
                  <a:srgbClr val="000000"/>
                </a:solidFill>
              </a:rPr>
              <a:t>Failure precedence constraints</a:t>
            </a:r>
          </a:p>
          <a:p>
            <a:pPr lvl="1"/>
            <a:r>
              <a:rPr lang="en-US" b="0" kern="0" dirty="0">
                <a:solidFill>
                  <a:srgbClr val="000000"/>
                </a:solidFill>
              </a:rPr>
              <a:t>Event handlers</a:t>
            </a:r>
          </a:p>
          <a:p>
            <a:pPr lvl="0"/>
            <a:r>
              <a:rPr lang="en-US" b="0" kern="0" dirty="0">
                <a:solidFill>
                  <a:srgbClr val="000000"/>
                </a:solidFill>
              </a:rPr>
              <a:t>Handling errors in data flow</a:t>
            </a:r>
          </a:p>
          <a:p>
            <a:pPr lvl="1"/>
            <a:r>
              <a:rPr lang="en-US" b="0" kern="0" dirty="0">
                <a:solidFill>
                  <a:srgbClr val="000000"/>
                </a:solidFill>
              </a:rPr>
              <a:t>Ignore or redirect failed rows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629193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Implementing Event Handlers</a:t>
            </a:r>
            <a:endParaRPr lang="en-GB" dirty="0"/>
          </a:p>
        </p:txBody>
      </p:sp>
      <p:sp>
        <p:nvSpPr>
          <p:cNvPr id="4" name="Content Placeholder 2"/>
          <p:cNvSpPr txBox="1">
            <a:spLocks/>
          </p:cNvSpPr>
          <p:nvPr/>
        </p:nvSpPr>
        <p:spPr>
          <a:xfrm>
            <a:off x="458788" y="1021215"/>
            <a:ext cx="775176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Add an event handler on the Event Handler tab</a:t>
            </a:r>
          </a:p>
          <a:p>
            <a:pPr lvl="0"/>
            <a:r>
              <a:rPr lang="en-US" b="0" kern="0" dirty="0">
                <a:solidFill>
                  <a:srgbClr val="000000"/>
                </a:solidFill>
              </a:rPr>
              <a:t>Each event handler has its own control flow</a:t>
            </a:r>
          </a:p>
          <a:p>
            <a:pPr lvl="0"/>
            <a:r>
              <a:rPr lang="en-US" b="0" kern="0" dirty="0">
                <a:solidFill>
                  <a:srgbClr val="000000"/>
                </a:solidFill>
              </a:rPr>
              <a:t>Use contextualized system variables to implement custom logging or notifications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545813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Handling Data Flow Errors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Configure Error Output for data flow components:</a:t>
            </a:r>
          </a:p>
          <a:p>
            <a:pPr lvl="1"/>
            <a:r>
              <a:rPr lang="en-US" b="0" kern="0" dirty="0">
                <a:solidFill>
                  <a:srgbClr val="000000"/>
                </a:solidFill>
              </a:rPr>
              <a:t>Fail component</a:t>
            </a:r>
          </a:p>
          <a:p>
            <a:pPr lvl="1"/>
            <a:r>
              <a:rPr lang="en-US" b="0" kern="0" dirty="0">
                <a:solidFill>
                  <a:srgbClr val="000000"/>
                </a:solidFill>
              </a:rPr>
              <a:t>Ignore failure</a:t>
            </a:r>
          </a:p>
          <a:p>
            <a:pPr lvl="1"/>
            <a:r>
              <a:rPr lang="en-US" b="0" kern="0" dirty="0">
                <a:solidFill>
                  <a:srgbClr val="000000"/>
                </a:solidFill>
              </a:rPr>
              <a:t>Redirect row</a:t>
            </a:r>
          </a:p>
          <a:p>
            <a:pPr lvl="0"/>
            <a:r>
              <a:rPr lang="en-US" b="0" kern="0" dirty="0">
                <a:solidFill>
                  <a:srgbClr val="000000"/>
                </a:solidFill>
              </a:rPr>
              <a:t>Redirect failed rows with error output path</a:t>
            </a:r>
          </a:p>
          <a:p>
            <a:pPr lvl="0"/>
            <a:r>
              <a:rPr lang="en-GB" b="0" kern="0" dirty="0">
                <a:solidFill>
                  <a:srgbClr val="000000"/>
                </a:solidFill>
              </a:rPr>
              <a:t>DiagnosticEX event for more detailed error information</a:t>
            </a:r>
            <a:endParaRPr lang="en-US" b="0" kern="0" dirty="0">
              <a:solidFill>
                <a:srgbClr val="000000"/>
              </a:solidFill>
            </a:endParaRPr>
          </a:p>
          <a:p>
            <a:pPr lvl="0"/>
            <a:r>
              <a:rPr lang="en-US" b="0" kern="0" dirty="0">
                <a:solidFill>
                  <a:srgbClr val="000000"/>
                </a:solidFill>
              </a:rPr>
              <a:t>Use custom ETL data lineage to trace data back from the destination to the source, retaining all history of transformations and deduplication</a:t>
            </a:r>
          </a:p>
        </p:txBody>
      </p:sp>
    </p:spTree>
    <p:custDataLst>
      <p:tags r:id="rId1"/>
    </p:custDataLst>
    <p:extLst>
      <p:ext uri="{BB962C8B-B14F-4D97-AF65-F5344CB8AC3E}">
        <p14:creationId xmlns:p14="http://schemas.microsoft.com/office/powerpoint/2010/main" val="2212777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8760f7ad-f18e-4234-9e3c-de33896263b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Handling Errors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Implement an event handler</a:t>
            </a:r>
          </a:p>
          <a:p>
            <a:pPr lvl="0"/>
            <a:r>
              <a:rPr lang="en-US" b="0" kern="0" dirty="0">
                <a:solidFill>
                  <a:srgbClr val="000000"/>
                </a:solidFill>
              </a:rPr>
              <a:t>Redirect failed rows</a:t>
            </a:r>
          </a:p>
          <a:p>
            <a:pPr lvl="0"/>
            <a:r>
              <a:rPr lang="en-GB" b="0" kern="0" dirty="0">
                <a:solidFill>
                  <a:srgbClr val="000000"/>
                </a:solidFill>
              </a:rPr>
              <a:t>Add DiagnosticEX logging</a:t>
            </a:r>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816206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085181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39663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906140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500279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Debugging an SSIS Package</a:t>
            </a:r>
            <a:endParaRPr lang="en-GB" dirty="0"/>
          </a:p>
        </p:txBody>
      </p:sp>
      <p:sp>
        <p:nvSpPr>
          <p:cNvPr id="3" name="Text Placeholder 2"/>
          <p:cNvSpPr>
            <a:spLocks noGrp="1"/>
          </p:cNvSpPr>
          <p:nvPr>
            <p:ph type="body" idx="1"/>
          </p:nvPr>
        </p:nvSpPr>
        <p:spPr/>
        <p:txBody>
          <a:bodyPr/>
          <a:lstStyle/>
          <a:p>
            <a:r>
              <a:rPr lang="en-GB" dirty="0" smtClean="0"/>
              <a:t>Overview of SSIS Debugging
Viewing Package Execution Events
Breakpoints
Variable and Status Windows
Data Viewers
Demonstration: Debugging a Package</a:t>
            </a:r>
            <a:endParaRPr lang="en-GB" dirty="0"/>
          </a:p>
        </p:txBody>
      </p:sp>
    </p:spTree>
    <p:custDataLst>
      <p:tags r:id="rId1"/>
    </p:custDataLst>
    <p:extLst>
      <p:ext uri="{BB962C8B-B14F-4D97-AF65-F5344CB8AC3E}">
        <p14:creationId xmlns:p14="http://schemas.microsoft.com/office/powerpoint/2010/main" val="294045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Debugging and Troubleshooting an SSIS Package</a:t>
            </a:r>
            <a:endParaRPr lang="en-GB" dirty="0"/>
          </a:p>
        </p:txBody>
      </p:sp>
      <p:sp>
        <p:nvSpPr>
          <p:cNvPr id="3" name="Text Placeholder 2"/>
          <p:cNvSpPr>
            <a:spLocks noGrp="1"/>
          </p:cNvSpPr>
          <p:nvPr>
            <p:ph type="body" idx="1"/>
          </p:nvPr>
        </p:nvSpPr>
        <p:spPr/>
        <p:txBody>
          <a:bodyPr/>
          <a:lstStyle/>
          <a:p>
            <a:r>
              <a:rPr lang="en-GB" dirty="0" smtClean="0"/>
              <a:t>Exercise 1: Debugging an SSIS Package
Exercise 2: Logging SSIS Package Execution
Exercise 3: Implementing an Event Handler
Exercise 4: Handling Errors in a Data Flow</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20767C-MIA-SQL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739943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2677656"/>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The ETL process for Adventure Works Cycles occasionally fails when extracting data from text files generated by the company’s financial accounts system. You plan to debug the ETL process to identify the source of the problem and implement a solution to handle any errors.</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431272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183f40cf-ab01-4368-a141-9736f927e4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Having completed this lab, you will now be able to:</a:t>
            </a:r>
            <a:endParaRPr lang="en-GB" dirty="0"/>
          </a:p>
          <a:p>
            <a:pPr lvl="0"/>
            <a:r>
              <a:rPr lang="en-US" dirty="0"/>
              <a:t>Debug an SSIS </a:t>
            </a:r>
            <a:r>
              <a:rPr lang="en-US" dirty="0" smtClean="0"/>
              <a:t>package</a:t>
            </a:r>
            <a:endParaRPr lang="en-GB" dirty="0"/>
          </a:p>
          <a:p>
            <a:pPr lvl="0"/>
            <a:r>
              <a:rPr lang="en-US" dirty="0"/>
              <a:t>Log SSIS package </a:t>
            </a:r>
            <a:r>
              <a:rPr lang="en-US" dirty="0" smtClean="0"/>
              <a:t>execution</a:t>
            </a:r>
            <a:endParaRPr lang="en-GB" dirty="0"/>
          </a:p>
          <a:p>
            <a:pPr lvl="0"/>
            <a:r>
              <a:rPr lang="en-US" dirty="0"/>
              <a:t>Implement an event handler in an SSIS </a:t>
            </a:r>
            <a:r>
              <a:rPr lang="en-US" dirty="0" smtClean="0"/>
              <a:t>package</a:t>
            </a:r>
            <a:endParaRPr lang="en-GB" dirty="0"/>
          </a:p>
          <a:p>
            <a:pPr lvl="0"/>
            <a:r>
              <a:rPr lang="en-US" dirty="0"/>
              <a:t>Handle errors in a data </a:t>
            </a:r>
            <a:r>
              <a:rPr lang="en-US" dirty="0" smtClean="0"/>
              <a:t>flow</a:t>
            </a:r>
            <a:endParaRPr lang="en-GB" dirty="0"/>
          </a:p>
          <a:p>
            <a:endParaRPr lang="en-GB" dirty="0"/>
          </a:p>
        </p:txBody>
      </p:sp>
    </p:spTree>
    <p:custDataLst>
      <p:tags r:id="rId1"/>
    </p:custDataLst>
    <p:extLst>
      <p:ext uri="{BB962C8B-B14F-4D97-AF65-F5344CB8AC3E}">
        <p14:creationId xmlns:p14="http://schemas.microsoft.com/office/powerpoint/2010/main" val="229692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14013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SSIS Debugging</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Debugging During Development</a:t>
            </a:r>
          </a:p>
          <a:p>
            <a:pPr lvl="1"/>
            <a:r>
              <a:rPr lang="en-US" b="0" kern="0" dirty="0">
                <a:solidFill>
                  <a:srgbClr val="000000"/>
                </a:solidFill>
              </a:rPr>
              <a:t>Observe row counts and task outcome</a:t>
            </a:r>
          </a:p>
          <a:p>
            <a:pPr lvl="1"/>
            <a:r>
              <a:rPr lang="en-US" b="0" kern="0" dirty="0">
                <a:solidFill>
                  <a:srgbClr val="000000"/>
                </a:solidFill>
              </a:rPr>
              <a:t>View events in the Output window and Progress/Execution Results tab</a:t>
            </a:r>
          </a:p>
          <a:p>
            <a:pPr lvl="1"/>
            <a:r>
              <a:rPr lang="en-US" b="0" kern="0" dirty="0">
                <a:solidFill>
                  <a:srgbClr val="000000"/>
                </a:solidFill>
              </a:rPr>
              <a:t>Step through package execution</a:t>
            </a:r>
          </a:p>
          <a:p>
            <a:pPr lvl="1"/>
            <a:r>
              <a:rPr lang="en-US" b="0" kern="0" dirty="0">
                <a:solidFill>
                  <a:srgbClr val="000000"/>
                </a:solidFill>
              </a:rPr>
              <a:t>Track variable values</a:t>
            </a:r>
          </a:p>
          <a:p>
            <a:pPr lvl="1"/>
            <a:r>
              <a:rPr lang="en-US" b="0" kern="0" dirty="0">
                <a:solidFill>
                  <a:srgbClr val="000000"/>
                </a:solidFill>
              </a:rPr>
              <a:t>View data in the data flow</a:t>
            </a:r>
          </a:p>
          <a:p>
            <a:pPr marL="288925" lvl="1" indent="0">
              <a:buNone/>
            </a:pPr>
            <a:endParaRPr lang="en-US" b="0" kern="0" dirty="0">
              <a:solidFill>
                <a:srgbClr val="000000"/>
              </a:solidFill>
            </a:endParaRPr>
          </a:p>
          <a:p>
            <a:pPr lvl="0"/>
            <a:r>
              <a:rPr lang="en-US" b="0" kern="0" dirty="0">
                <a:solidFill>
                  <a:srgbClr val="000000"/>
                </a:solidFill>
              </a:rPr>
              <a:t>Debugging in the Production Environment</a:t>
            </a:r>
          </a:p>
          <a:p>
            <a:pPr lvl="1"/>
            <a:r>
              <a:rPr lang="en-US" b="0" kern="0" dirty="0">
                <a:solidFill>
                  <a:srgbClr val="000000"/>
                </a:solidFill>
              </a:rPr>
              <a:t>View package execution logs</a:t>
            </a:r>
          </a:p>
          <a:p>
            <a:pPr lvl="1"/>
            <a:r>
              <a:rPr lang="en-US" b="0" kern="0" dirty="0">
                <a:solidFill>
                  <a:srgbClr val="000000"/>
                </a:solidFill>
              </a:rPr>
              <a:t>Create a dump file</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70036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Viewing Package Execution Events</a:t>
            </a:r>
            <a:endParaRPr lang="en-GB" dirty="0"/>
          </a:p>
        </p:txBody>
      </p:sp>
      <p:sp>
        <p:nvSpPr>
          <p:cNvPr id="4" name="Content Placeholder 2"/>
          <p:cNvSpPr txBox="1">
            <a:spLocks/>
          </p:cNvSpPr>
          <p:nvPr/>
        </p:nvSpPr>
        <p:spPr>
          <a:xfrm>
            <a:off x="458788" y="1021215"/>
            <a:ext cx="7898631" cy="380370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3200" b="0" kern="0" dirty="0">
                <a:solidFill>
                  <a:srgbClr val="000000"/>
                </a:solidFill>
              </a:rPr>
              <a:t>Package execution is a sequence of events generated by tasks and containers</a:t>
            </a:r>
          </a:p>
          <a:p>
            <a:pPr lvl="0"/>
            <a:r>
              <a:rPr lang="en-US" sz="3200" b="0" kern="0" dirty="0">
                <a:solidFill>
                  <a:srgbClr val="000000"/>
                </a:solidFill>
              </a:rPr>
              <a:t>During debugging, events are shown:</a:t>
            </a:r>
          </a:p>
          <a:p>
            <a:pPr lvl="1"/>
            <a:r>
              <a:rPr lang="en-US" sz="2800" b="0" kern="0" dirty="0">
                <a:solidFill>
                  <a:srgbClr val="000000"/>
                </a:solidFill>
              </a:rPr>
              <a:t>Progress/Execution Results tab</a:t>
            </a:r>
          </a:p>
          <a:p>
            <a:pPr lvl="1"/>
            <a:r>
              <a:rPr lang="en-US" sz="2800" b="0" kern="0" dirty="0">
                <a:solidFill>
                  <a:srgbClr val="000000"/>
                </a:solidFill>
              </a:rPr>
              <a:t>Output window</a:t>
            </a:r>
          </a:p>
          <a:p>
            <a:pPr lvl="0"/>
            <a:endParaRPr lang="en-US" sz="3200" b="0" kern="0" dirty="0">
              <a:solidFill>
                <a:srgbClr val="000000"/>
              </a:solidFill>
            </a:endParaRPr>
          </a:p>
        </p:txBody>
      </p:sp>
    </p:spTree>
    <p:custDataLst>
      <p:tags r:id="rId1"/>
    </p:custDataLst>
    <p:extLst>
      <p:ext uri="{BB962C8B-B14F-4D97-AF65-F5344CB8AC3E}">
        <p14:creationId xmlns:p14="http://schemas.microsoft.com/office/powerpoint/2010/main" val="411023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Breakpoints</a:t>
            </a:r>
            <a:endParaRPr lang="en-GB" dirty="0"/>
          </a:p>
        </p:txBody>
      </p:sp>
      <p:sp>
        <p:nvSpPr>
          <p:cNvPr id="4" name="Content Placeholder 2"/>
          <p:cNvSpPr txBox="1">
            <a:spLocks/>
          </p:cNvSpPr>
          <p:nvPr/>
        </p:nvSpPr>
        <p:spPr>
          <a:xfrm>
            <a:off x="458787" y="1021215"/>
            <a:ext cx="8085137" cy="370642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Add breakpoints to halt execution when debugging</a:t>
            </a:r>
          </a:p>
          <a:p>
            <a:pPr lvl="0"/>
            <a:r>
              <a:rPr lang="en-US" b="0" kern="0" dirty="0">
                <a:solidFill>
                  <a:srgbClr val="000000"/>
                </a:solidFill>
              </a:rPr>
              <a:t>Specify breakpoint conditions:</a:t>
            </a:r>
          </a:p>
          <a:p>
            <a:pPr lvl="1"/>
            <a:r>
              <a:rPr lang="en-US" b="0" kern="0" dirty="0">
                <a:solidFill>
                  <a:srgbClr val="000000"/>
                </a:solidFill>
              </a:rPr>
              <a:t>Event</a:t>
            </a:r>
          </a:p>
          <a:p>
            <a:pPr lvl="1"/>
            <a:r>
              <a:rPr lang="en-US" b="0" kern="0" dirty="0">
                <a:solidFill>
                  <a:srgbClr val="000000"/>
                </a:solidFill>
              </a:rPr>
              <a:t>Hit Count</a:t>
            </a:r>
          </a:p>
          <a:p>
            <a:pPr lvl="0"/>
            <a:r>
              <a:rPr lang="en-US" b="0" kern="0" dirty="0">
                <a:solidFill>
                  <a:srgbClr val="000000"/>
                </a:solidFill>
              </a:rPr>
              <a:t>Manage breakpoints in the Breakpoints window</a:t>
            </a:r>
          </a:p>
          <a:p>
            <a:pPr lvl="0"/>
            <a:endParaRPr lang="en-US" sz="3200" b="0" kern="0" dirty="0">
              <a:solidFill>
                <a:srgbClr val="000000"/>
              </a:solidFill>
            </a:endParaRPr>
          </a:p>
        </p:txBody>
      </p:sp>
    </p:spTree>
    <p:custDataLst>
      <p:tags r:id="rId1"/>
    </p:custDataLst>
    <p:extLst>
      <p:ext uri="{BB962C8B-B14F-4D97-AF65-F5344CB8AC3E}">
        <p14:creationId xmlns:p14="http://schemas.microsoft.com/office/powerpoint/2010/main" val="4102967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bbff45f-1749-4be3-85e1-ccf1152cfc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 and Status Windows</a:t>
            </a:r>
            <a:endParaRPr lang="en-GB" dirty="0"/>
          </a:p>
        </p:txBody>
      </p:sp>
      <p:sp>
        <p:nvSpPr>
          <p:cNvPr id="3" name="Text Placeholder 2"/>
          <p:cNvSpPr>
            <a:spLocks noGrp="1"/>
          </p:cNvSpPr>
          <p:nvPr>
            <p:ph type="body" idx="1"/>
          </p:nvPr>
        </p:nvSpPr>
        <p:spPr/>
        <p:txBody>
          <a:bodyPr/>
          <a:lstStyle/>
          <a:p>
            <a:pPr lvl="0"/>
            <a:r>
              <a:rPr lang="en-US" dirty="0">
                <a:solidFill>
                  <a:srgbClr val="000000"/>
                </a:solidFill>
              </a:rPr>
              <a:t>Locals window: shows in-scope variables and status</a:t>
            </a:r>
          </a:p>
          <a:p>
            <a:pPr lvl="0"/>
            <a:r>
              <a:rPr lang="en-US" dirty="0">
                <a:solidFill>
                  <a:srgbClr val="000000"/>
                </a:solidFill>
              </a:rPr>
              <a:t>Watch windows: show selected </a:t>
            </a:r>
            <a:r>
              <a:rPr lang="en-US" dirty="0" smtClean="0">
                <a:solidFill>
                  <a:srgbClr val="000000"/>
                </a:solidFill>
              </a:rPr>
              <a:t>variables</a:t>
            </a:r>
            <a:endParaRPr lang="en-US" dirty="0">
              <a:solidFill>
                <a:srgbClr val="000000"/>
              </a:solidFill>
            </a:endParaRPr>
          </a:p>
        </p:txBody>
      </p:sp>
    </p:spTree>
    <p:custDataLst>
      <p:tags r:id="rId1"/>
    </p:custDataLst>
    <p:extLst>
      <p:ext uri="{BB962C8B-B14F-4D97-AF65-F5344CB8AC3E}">
        <p14:creationId xmlns:p14="http://schemas.microsoft.com/office/powerpoint/2010/main" val="3481769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cbb8148-db12-48bf-b27f-63fade08e9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Viewers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Enable data viewers on data flow paths</a:t>
            </a:r>
          </a:p>
          <a:p>
            <a:pPr lvl="0"/>
            <a:r>
              <a:rPr lang="en-US" b="0" kern="0" dirty="0">
                <a:solidFill>
                  <a:srgbClr val="000000"/>
                </a:solidFill>
              </a:rPr>
              <a:t>View data as it passes through the data flow</a:t>
            </a:r>
          </a:p>
          <a:p>
            <a:pPr lvl="0"/>
            <a:r>
              <a:rPr lang="en-US" b="0" kern="0" dirty="0">
                <a:solidFill>
                  <a:srgbClr val="000000"/>
                </a:solidFill>
              </a:rPr>
              <a:t>Copy data for further investigation</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638803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15da956c-3394-4916-8d35-9ca815777e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Debugging a Package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Add a breakpoint</a:t>
            </a:r>
          </a:p>
          <a:p>
            <a:pPr lvl="0"/>
            <a:r>
              <a:rPr lang="en-US" b="0" kern="0" dirty="0">
                <a:solidFill>
                  <a:srgbClr val="000000"/>
                </a:solidFill>
              </a:rPr>
              <a:t>View variables while debugging</a:t>
            </a:r>
          </a:p>
          <a:p>
            <a:pPr lvl="0"/>
            <a:r>
              <a:rPr lang="en-US" b="0" kern="0" dirty="0">
                <a:solidFill>
                  <a:srgbClr val="000000"/>
                </a:solidFill>
              </a:rPr>
              <a:t>Enable a data viewer</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9756287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3"/>
  <p:tag name="ARTICULATE_DESIGN_ID_NG_MOC_CORE_MODULENEW2" val="i7ZehiRM"/>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9</TotalTime>
  <Words>4626</Words>
  <Application>Microsoft Office PowerPoint</Application>
  <PresentationFormat>On-screen Show (4:3)</PresentationFormat>
  <Paragraphs>459</Paragraphs>
  <Slides>33</Slides>
  <Notes>33</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Segoe UI</vt:lpstr>
      <vt:lpstr>Symbol</vt:lpstr>
      <vt:lpstr>Arial</vt:lpstr>
      <vt:lpstr>Calibri</vt:lpstr>
      <vt:lpstr>Wingdings</vt:lpstr>
      <vt:lpstr>Verdana</vt:lpstr>
      <vt:lpstr>Times New Roman</vt:lpstr>
      <vt:lpstr>NG_MOC_Core_ModuleNew2</vt:lpstr>
      <vt:lpstr>Module 8</vt:lpstr>
      <vt:lpstr>Module Overview</vt:lpstr>
      <vt:lpstr>Lesson 1: Debugging an SSIS Package</vt:lpstr>
      <vt:lpstr>Overview of SSIS Debugging</vt:lpstr>
      <vt:lpstr>Viewing Package Execution Events</vt:lpstr>
      <vt:lpstr>Breakpoints</vt:lpstr>
      <vt:lpstr>Variable and Status Windows</vt:lpstr>
      <vt:lpstr>Data Viewers</vt:lpstr>
      <vt:lpstr>Demonstration: Debugging a Package</vt:lpstr>
      <vt:lpstr>PowerPoint Presentation</vt:lpstr>
      <vt:lpstr>PowerPoint Presentation</vt:lpstr>
      <vt:lpstr>Lesson 2: Logging SSIS Package Events</vt:lpstr>
      <vt:lpstr>SSIS Log Providers</vt:lpstr>
      <vt:lpstr>Log Events and Schema</vt:lpstr>
      <vt:lpstr>Implementing SSIS Logging</vt:lpstr>
      <vt:lpstr>Viewing Logged Events</vt:lpstr>
      <vt:lpstr>Demonstration: Logging Package Execution</vt:lpstr>
      <vt:lpstr>PowerPoint Presentation</vt:lpstr>
      <vt:lpstr>PowerPoint Presentation</vt:lpstr>
      <vt:lpstr>PowerPoint Presentation</vt:lpstr>
      <vt:lpstr>Lesson 3: Handling Errors in an SSIS Package</vt:lpstr>
      <vt:lpstr>Introduction to Error Handling</vt:lpstr>
      <vt:lpstr>Implementing Event Handlers</vt:lpstr>
      <vt:lpstr>Handling Data Flow Errors</vt:lpstr>
      <vt:lpstr>Demonstration: Handling Errors</vt:lpstr>
      <vt:lpstr>PowerPoint Presentation</vt:lpstr>
      <vt:lpstr>PowerPoint Presentation</vt:lpstr>
      <vt:lpstr>PowerPoint Presentation</vt:lpstr>
      <vt:lpstr>PowerPoint Presentation</vt:lpstr>
      <vt:lpstr>Lab: Debugging and Troubleshooting an SSIS Package</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Richard Strange</dc:creator>
  <cp:lastModifiedBy>Richard Strange</cp:lastModifiedBy>
  <cp:revision>3</cp:revision>
  <dcterms:created xsi:type="dcterms:W3CDTF">2017-12-14T14:28:20Z</dcterms:created>
  <dcterms:modified xsi:type="dcterms:W3CDTF">2017-12-14T14:38:55Z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DC6BD803-9832-43F2-8995-E969E09A2557</vt:lpwstr>
  </property>
  <property fmtid="{D5CDD505-2E9C-101B-9397-08002B2CF9AE}" pid="3" name="ArticulatePath">
    <vt:lpwstr>20767C_08</vt:lpwstr>
  </property>
</Properties>
</file>