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304" r:id="rId12"/>
    <p:sldId id="266" r:id="rId13"/>
    <p:sldId id="267" r:id="rId14"/>
    <p:sldId id="268" r:id="rId15"/>
    <p:sldId id="269" r:id="rId16"/>
    <p:sldId id="305" r:id="rId17"/>
    <p:sldId id="306" r:id="rId18"/>
    <p:sldId id="270" r:id="rId19"/>
    <p:sldId id="271" r:id="rId20"/>
    <p:sldId id="307" r:id="rId21"/>
    <p:sldId id="272" r:id="rId22"/>
    <p:sldId id="273" r:id="rId23"/>
    <p:sldId id="274" r:id="rId24"/>
    <p:sldId id="308" r:id="rId25"/>
    <p:sldId id="309" r:id="rId26"/>
    <p:sldId id="310" r:id="rId27"/>
    <p:sldId id="275" r:id="rId28"/>
    <p:sldId id="276" r:id="rId29"/>
    <p:sldId id="277" r:id="rId30"/>
    <p:sldId id="311" r:id="rId31"/>
    <p:sldId id="312" r:id="rId32"/>
    <p:sldId id="278" r:id="rId33"/>
    <p:sldId id="279" r:id="rId34"/>
    <p:sldId id="280" r:id="rId35"/>
    <p:sldId id="281" r:id="rId36"/>
    <p:sldId id="282" r:id="rId37"/>
    <p:sldId id="283" r:id="rId38"/>
    <p:sldId id="284" r:id="rId39"/>
    <p:sldId id="313" r:id="rId40"/>
    <p:sldId id="285" r:id="rId41"/>
    <p:sldId id="286" r:id="rId42"/>
    <p:sldId id="314" r:id="rId43"/>
    <p:sldId id="315" r:id="rId44"/>
    <p:sldId id="287" r:id="rId45"/>
    <p:sldId id="288" r:id="rId46"/>
    <p:sldId id="289" r:id="rId47"/>
    <p:sldId id="290" r:id="rId48"/>
    <p:sldId id="291" r:id="rId49"/>
    <p:sldId id="317" r:id="rId50"/>
    <p:sldId id="318"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Lst>
  <p:sldSz cx="9144000" cy="6858000" type="screen4x3"/>
  <p:notesSz cx="6858000" cy="9144000"/>
  <p:embeddedFontLst>
    <p:embeddedFont>
      <p:font typeface="Lucida Sans Unicode" panose="020B0602030504020204" pitchFamily="34" charset="0"/>
      <p:regular r:id="rId65"/>
    </p:embeddedFont>
    <p:embeddedFont>
      <p:font typeface="Lucida Sans Typewriter" panose="020B0509030504030204" pitchFamily="49" charset="0"/>
      <p:regular r:id="rId66"/>
      <p:bold r:id="rId67"/>
      <p:italic r:id="rId68"/>
      <p:boldItalic r:id="rId69"/>
    </p:embeddedFont>
    <p:embeddedFont>
      <p:font typeface="Calibri" panose="020F0502020204030204" pitchFamily="3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
      <p:font typeface="Segoe" panose="020B0502040504020203" pitchFamily="34" charset="0"/>
      <p:regular r:id="rId78"/>
      <p:bold r:id="rId79"/>
      <p:italic r:id="rId80"/>
      <p:boldItalic r:id="rId81"/>
    </p:embeddedFont>
    <p:embeddedFont>
      <p:font typeface="Segoe UI" panose="020B0502040204020203" pitchFamily="34" charset="0"/>
      <p:regular r:id="rId82"/>
      <p:bold r:id="rId83"/>
      <p:italic r:id="rId84"/>
      <p:boldItalic r:id="rId8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4.fntdata"/><Relationship Id="rId76" Type="http://schemas.openxmlformats.org/officeDocument/2006/relationships/font" Target="fonts/font12.fntdata"/><Relationship Id="rId84" Type="http://schemas.openxmlformats.org/officeDocument/2006/relationships/font" Target="fonts/font20.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font" Target="fonts/font10.fntdata"/><Relationship Id="rId79" Type="http://schemas.openxmlformats.org/officeDocument/2006/relationships/font" Target="fonts/font15.fntdata"/><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8.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2049F-09B3-4387-ABB6-76B3A89F29D2}" type="datetimeFigureOut">
              <a:rPr lang="en-GB" smtClean="0"/>
              <a:t>19/12/2017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EA046-E95D-4466-B0D4-1A162A4F17CE}" type="slidenum">
              <a:rPr lang="en-GB" smtClean="0"/>
              <a:t>‹#›</a:t>
            </a:fld>
            <a:endParaRPr lang="en-GB" dirty="0"/>
          </a:p>
        </p:txBody>
      </p:sp>
    </p:spTree>
    <p:extLst>
      <p:ext uri="{BB962C8B-B14F-4D97-AF65-F5344CB8AC3E}">
        <p14:creationId xmlns:p14="http://schemas.microsoft.com/office/powerpoint/2010/main" val="195247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20767C-MIA-SQL virtual machine used in the lab for this module includes many software services that can take a while to start. For the best experience, have students start the 20767C-MIA-DC and 20767C-MIA-SQL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007EA046-E95D-4466-B0D4-1A162A4F17C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761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other types of change have been identified by data warehouse professionals, but that types 1, 2, and 3 are the most common. In practice, most updates to dimension attributes are implemented as type 1 or type 2 changes.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type 2 changes, you can indicate the current record by:</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Using a Boolean flag that is TRUE for the current record and FALSE for all historical versions of the record.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Using a datetime column to indicate the effective start date for each version of the dimension member.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Using both a Boolean flag and an effective date column.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Later in this module, you will discuss the SCD transformation in SSIS. Note that it does not support type 3 changes.</a:t>
            </a: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88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missing words indicated by&lt;xx xx&gt; in the following statement about a data warehouse ETL flow?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“For BI solutions that involve loading large volumes of data, a &lt;xx xx&gt; process is recommended. In this data flow architecture, the data is initially extracted to tables that closely match the source system schemas (often referred to as a landing zone).”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Three-stage ETL</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questions is NOT a consideration when planning extraction windows?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How much impact on business is likely during the extraction window?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How frequently is new data generated in the source systems, and for how long is it retained?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During what time periods are source systems least heavily used?</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)Option 4: How long does data extraction take?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What latency is tolerable between changes in source systems and reporting?</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How much impact on business is likely during the extraction window?</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three features does SQL Server offer for SCD control?</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SQL Server uses three methods for SCD version control:</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Data Change.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Tracking.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Temporal or System-Versioned Tables.</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505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At this point, you can refer to the </a:t>
            </a:r>
            <a:r>
              <a:rPr lang="en-GB" sz="1000" i="1" dirty="0">
                <a:latin typeface="Arial" panose="020B0604020202020204" pitchFamily="34" charset="0"/>
                <a:ea typeface="Calibri" panose="020F0502020204030204" pitchFamily="34" charset="0"/>
                <a:cs typeface="Times New Roman" panose="02020603050405020304" pitchFamily="18" charset="0"/>
              </a:rPr>
              <a:t>Temporal Tables</a:t>
            </a:r>
            <a:r>
              <a:rPr lang="en-GB" sz="1000" dirty="0">
                <a:latin typeface="Arial" panose="020B0604020202020204" pitchFamily="34" charset="0"/>
                <a:ea typeface="Calibri" panose="020F0502020204030204" pitchFamily="34" charset="0"/>
                <a:cs typeface="Times New Roman" panose="02020603050405020304" pitchFamily="18" charset="0"/>
              </a:rPr>
              <a:t> topic.</a:t>
            </a:r>
          </a:p>
        </p:txBody>
      </p:sp>
      <p:sp>
        <p:nvSpPr>
          <p:cNvPr id="4" name="Slide Number Placeholder 3"/>
          <p:cNvSpPr>
            <a:spLocks noGrp="1"/>
          </p:cNvSpPr>
          <p:nvPr>
            <p:ph type="sldNum" sz="quarter" idx="10"/>
          </p:nvPr>
        </p:nvSpPr>
        <p:spPr/>
        <p:txBody>
          <a:bodyPr/>
          <a:lstStyle/>
          <a:p>
            <a:fld id="{007EA046-E95D-4466-B0D4-1A162A4F17C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053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the note in the student workbook, and discuss the considerations for propagating deletions in source databases to the data warehouse. Emphasize that, in most scenarios, data warehouses are used to store historical data, so it is common for deletions to not be propagated. In some cases, logical deletions are performed in the data warehouse by setting a “deleted” flag column.</a:t>
            </a:r>
          </a:p>
        </p:txBody>
      </p:sp>
      <p:sp>
        <p:nvSpPr>
          <p:cNvPr id="4" name="Slide Number Placeholder 3"/>
          <p:cNvSpPr>
            <a:spLocks noGrp="1"/>
          </p:cNvSpPr>
          <p:nvPr>
            <p:ph type="sldNum" sz="quarter" idx="10"/>
          </p:nvPr>
        </p:nvSpPr>
        <p:spPr/>
        <p:txBody>
          <a:bodyPr/>
          <a:lstStyle/>
          <a:p>
            <a:fld id="{007EA046-E95D-4466-B0D4-1A162A4F17C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524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you can use an SSIS function such as GETDATE() to store the current time in a user variable—or you could use the system </a:t>
            </a:r>
            <a:r>
              <a:rPr lang="en-GB" sz="1000" b="1" dirty="0">
                <a:latin typeface="Arial" panose="020B0604020202020204" pitchFamily="34" charset="0"/>
                <a:ea typeface="Calibri" panose="020F0502020204030204" pitchFamily="34" charset="0"/>
                <a:cs typeface="Times New Roman" panose="02020603050405020304" pitchFamily="18" charset="0"/>
              </a:rPr>
              <a:t>StartTime</a:t>
            </a:r>
            <a:r>
              <a:rPr lang="en-GB" sz="1000" dirty="0">
                <a:latin typeface="Arial" panose="020B0604020202020204" pitchFamily="34" charset="0"/>
                <a:ea typeface="Calibri" panose="020F0502020204030204" pitchFamily="34" charset="0"/>
                <a:cs typeface="Times New Roman" panose="02020603050405020304" pitchFamily="18" charset="0"/>
              </a:rPr>
              <a:t> variable.</a:t>
            </a:r>
          </a:p>
        </p:txBody>
      </p:sp>
      <p:sp>
        <p:nvSpPr>
          <p:cNvPr id="4" name="Slide Number Placeholder 3"/>
          <p:cNvSpPr>
            <a:spLocks noGrp="1"/>
          </p:cNvSpPr>
          <p:nvPr>
            <p:ph type="sldNum" sz="quarter" idx="10"/>
          </p:nvPr>
        </p:nvSpPr>
        <p:spPr/>
        <p:txBody>
          <a:bodyPr/>
          <a:lstStyle/>
          <a:p>
            <a:fld id="{007EA046-E95D-4466-B0D4-1A162A4F17C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34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20767C-MIA-DC and 20767C-MIA-SQL virtual machines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Use a Datetime Column to Extract Modified Data</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20767C-MIA-DC and 20767C-MIA-SQL are started, and log onto 20767C-MIA-SQL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 folder</a:t>
            </a:r>
            <a:r>
              <a:rPr lang="en-US" sz="1000" dirty="0">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the database engine using Windows authentication.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the database includes tables in three schemas (</a:t>
            </a:r>
            <a:r>
              <a:rPr lang="en-US" sz="1000" b="1" dirty="0">
                <a:latin typeface="Arial" panose="020B0604020202020204" pitchFamily="34" charset="0"/>
                <a:ea typeface="Times New Roman" panose="02020603050405020304" pitchFamily="18" charset="0"/>
                <a:cs typeface="Times New Roman" panose="02020603050405020304" pitchFamily="18" charset="0"/>
              </a:rPr>
              <a:t>dw</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b="1" dirty="0">
                <a:latin typeface="Arial" panose="020B0604020202020204" pitchFamily="34" charset="0"/>
                <a:ea typeface="Times New Roman" panose="02020603050405020304" pitchFamily="18" charset="0"/>
                <a:cs typeface="Times New Roman" panose="02020603050405020304" pitchFamily="18" charset="0"/>
              </a:rPr>
              <a:t> src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stg</a:t>
            </a:r>
            <a:r>
              <a:rPr lang="en-US" sz="1000" dirty="0">
                <a:latin typeface="Arial" panose="020B0604020202020204" pitchFamily="34" charset="0"/>
                <a:ea typeface="Times New Roman" panose="02020603050405020304" pitchFamily="18" charset="0"/>
                <a:cs typeface="Times New Roman" panose="02020603050405020304" pitchFamily="18" charset="0"/>
              </a:rPr>
              <a:t>) to represent the data sources, staging database, and data warehouse in an ETL solution.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each of the following tables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stg.Products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is used for staging product records during the ETL process, and is currently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logs the last extraction date for each source system.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src.Products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contains the source data for products, including a </a:t>
            </a:r>
            <a:r>
              <a:rPr lang="en-US" sz="1000" b="1" dirty="0">
                <a:latin typeface="Arial" panose="020B0604020202020204" pitchFamily="34" charset="0"/>
                <a:ea typeface="Times New Roman" panose="02020603050405020304" pitchFamily="18" charset="0"/>
                <a:cs typeface="Times New Roman" panose="02020603050405020304" pitchFamily="18" charset="0"/>
              </a:rPr>
              <a:t>LastModified</a:t>
            </a:r>
            <a:r>
              <a:rPr lang="en-US" sz="1000" dirty="0">
                <a:latin typeface="Arial" panose="020B0604020202020204" pitchFamily="34" charset="0"/>
                <a:ea typeface="Times New Roman" panose="02020603050405020304" pitchFamily="18" charset="0"/>
                <a:cs typeface="Times New Roman" panose="02020603050405020304" pitchFamily="18" charset="0"/>
              </a:rPr>
              <a:t> column that records when each row was last modified.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IncrementalETL.sln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Extract Products.dtsx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a:latin typeface="Arial" panose="020B0604020202020204" pitchFamily="34" charset="0"/>
                <a:ea typeface="Times New Roman" panose="02020603050405020304" pitchFamily="18" charset="0"/>
                <a:cs typeface="Times New Roman" panose="02020603050405020304" pitchFamily="18" charset="0"/>
              </a:rPr>
              <a:t>, and note that the package contains two user variables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CurrentTime</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latin typeface="Arial" panose="020B0604020202020204" pitchFamily="34" charset="0"/>
                <a:ea typeface="Times New Roman" panose="02020603050405020304" pitchFamily="18" charset="0"/>
                <a:cs typeface="Times New Roman" panose="02020603050405020304" pitchFamily="18" charset="0"/>
              </a:rPr>
              <a:t>. Close the window.</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Get Current Time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note that the Expression pane of this task sets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user variable to the current date and time.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6047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Last Extract Time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following configuration settings,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is set to return a single row,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SQLStatement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contains a query to retrieve the maximum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the products source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Result Set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in the query results row is mapped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user variable.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Stage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 data flow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SQL command used to extract products data includes a WHERE clause that filters the query results.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parameters in the Transact-SQL query are mapped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all dialog boxes,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control flow surface,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Last Extract 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following configuration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SQLStatement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contains a Transact-SQL UPDATE statement that updates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Parameter Mapping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CurrentTime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user variable is mapped to the parameter in the Transact-SQL statement.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Modify Products.sql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the script to modify some rows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src.Products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package execution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16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4600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right-click each of the following tables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LastExtractTime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 source has been updated.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rows that have been extracted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src.Products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SQL Server Management Studio and Visual Studio.</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957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failing to check for null log sequence numbers can result in the ambiguous error message: “An insufficient number of arguments were provided for the procedure or function cdc.fn_cdc_get_net_changes”. This generally occurs when no database activity has been logged within the specified time interval.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general error message is caused by the inability to raise an explicit error from within a table-valued function, and is a known limitation.</a:t>
            </a:r>
          </a:p>
        </p:txBody>
      </p:sp>
      <p:sp>
        <p:nvSpPr>
          <p:cNvPr id="4" name="Slide Number Placeholder 3"/>
          <p:cNvSpPr>
            <a:spLocks noGrp="1"/>
          </p:cNvSpPr>
          <p:nvPr>
            <p:ph type="sldNum" sz="quarter" idx="10"/>
          </p:nvPr>
        </p:nvSpPr>
        <p:spPr/>
        <p:txBody>
          <a:bodyPr/>
          <a:lstStyle/>
          <a:p>
            <a:fld id="{007EA046-E95D-4466-B0D4-1A162A4F17C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50707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Enable CDC on the Customers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 and in Object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contains source data for customers.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latin typeface="Arial" panose="020B0604020202020204" pitchFamily="34" charset="0"/>
                <a:ea typeface="Times New Roman" panose="02020603050405020304" pitchFamily="18" charset="0"/>
                <a:cs typeface="Times New Roman" panose="02020603050405020304" pitchFamily="18" charset="0"/>
              </a:rPr>
              <a:t>Using CDC.sql</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code window, 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Enable CDC on src.Customers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enables CDC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and starts logging modifications to data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all changed customer records since the last extraction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uses CDC functions to map dates to log sequence numbers, and retrieve records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that have been modified between the last logged extraction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the current time. There are no changed records because no modifications have been made since CDC was enabled.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CDC to Extract Modified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a:t>
            </a:r>
            <a:r>
              <a:rPr lang="en-US" sz="1000" b="1" dirty="0">
                <a:latin typeface="Arial" panose="020B0604020202020204" pitchFamily="34" charset="0"/>
                <a:ea typeface="Times New Roman" panose="02020603050405020304" pitchFamily="18" charset="0"/>
                <a:cs typeface="Times New Roman" panose="02020603050405020304" pitchFamily="18" charset="0"/>
              </a:rPr>
              <a:t> Insert a new 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inserts a new customer record.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Make a change to a 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updates a customer record.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Now see the net changes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uses CDC functions to map dates to log sequence numbers, and retrieve records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that have been modified between the last logged extraction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stg.ExtractLog</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the current time. Two records are returned.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158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704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10 seconds then select the Transact-SQL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for changes in an interval with no database activity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Because there has been no activity in the database during the specified time interval, the system returns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There has been no logged database activity in the specified time interval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demonstrates the importance of checking for a null log sequence number value when using CDC.</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SQL Server Management Studio.</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8735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technique for extracting data from a CDC-enabled source is similar to that used to extract data with a datetime column. You store the time of the last extraction in the staging database and use it, together with the CDC functions, to identify rows that have changed in the meantime.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Typically, you should create a stored procedure in the data source to encapsulate the extraction logic.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is no formal demonstration of this technique in the course workbook, but if you wish, you can show it by using the following steps: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Perform the previous demonstrations so that the DemoDW database is in place and CDC has been enabled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src.Customers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CDC SP.sql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to create a stored procedure that extracts modified customer records.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IncrementalETL.sln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and examine and run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Extract Customers.dtsx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package.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27553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98015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an Initial Extraction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CDC Components.sql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 Note that the script enables CDC for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Fix CDC.sql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 Note that this script corrects an issue that can arise with CDC and that will be fixed in a future release.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to run the script.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right-click each of the following tables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 </a:t>
            </a:r>
            <a:r>
              <a:rPr lang="en-US" sz="1000" dirty="0">
                <a:latin typeface="Arial" panose="020B0604020202020204" pitchFamily="34" charset="0"/>
                <a:ea typeface="Times New Roman" panose="02020603050405020304" pitchFamily="18" charset="0"/>
                <a:cs typeface="Times New Roman" panose="02020603050405020304" pitchFamily="18" charset="0"/>
              </a:rPr>
              <a:t>database,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to view their contents: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src.Shippers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should contain four records.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stg.ShipperDeletes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should be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should be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stg.ShipperUpdates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should be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Visual Studio, in which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IncrementalETL.sln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should be open, and in Solution Explorer,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Extract Initial Shippers.dtsx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 Note that the CDC Control Tasks in the control flow contain errors, which you will resolve.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Mark Initial Load Start</a:t>
            </a:r>
            <a:r>
              <a:rPr lang="en-US" sz="1000" dirty="0">
                <a:latin typeface="Arial" panose="020B0604020202020204" pitchFamily="34" charset="0"/>
                <a:ea typeface="Times New Roman" panose="02020603050405020304" pitchFamily="18" charset="0"/>
                <a:cs typeface="Times New Roman" panose="02020603050405020304" pitchFamily="18" charset="0"/>
              </a:rPr>
              <a:t> CDC Control Task</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574627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latin typeface="Arial" panose="020B0604020202020204" pitchFamily="34" charset="0"/>
                <a:ea typeface="Times New Roman" panose="02020603050405020304" pitchFamily="18" charset="0"/>
                <a:cs typeface="Times New Roman" panose="02020603050405020304" pitchFamily="18" charset="0"/>
              </a:rPr>
              <a:t>In the editor, set the following properties,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CDC database ADO.NET 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localhost DemoDW ADO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NET.</a:t>
            </a:r>
            <a:endParaRPr lang="en-GB" sz="1000" dirty="0" smtClean="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CDC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operation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Mark initial load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containing the CDC 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create a new variable named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Automatically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 state in a database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 for the database where the state is stored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 DemoDW ADO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use for storing 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create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CDC_State.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All 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 flow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Flow surface, note that an ADO.NET source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used to extract all rows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src.Shippers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an ADO.NET destination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Shipper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used to load the extracted rows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Mark Initial Load End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 Control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the following properties,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CDC database ADO.NET connection 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 DemoDW ADO 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 control operation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Mark initial load end (make sure you do not select Mark initial load start).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 containing the CDC 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User::CDC_State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the list (this is the variable you created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Automatically store state in a database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 for the database where the state is stored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localhost DemoDW ADO NET.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to use for storing 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[dbo].[cdc_states] (the table you created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600"/>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CDC_State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24</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9252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wait for the package execution to complete.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a table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dbo.cdc_states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created.</a:t>
            </a:r>
          </a:p>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dbo.cdc_states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 logged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(which should begin “ILEND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verify that the initial set of shippers has been extracted.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Extract Changes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open the file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Shippers.sql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Cleanup previous extraction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noting that it truncates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in Solution Explorer,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Changed Shippers.dtsx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 Processing Range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 Control Task. Note this task gets the processing range, storing it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Modified 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 flow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view the properties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Shipper CDC Records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CDC Source component, noting that it extracts modified records, based on the range stored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 Splitter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has three outputs, one each for inserts, updates, and deletes. Each of these outputs is connected to an ADO.NET destination that loads the records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stg.ShipperUpdates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stg.ShipperDeletes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tables respectively.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Mark Processed Range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CDC Control Task. Note it updates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cdc_states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when the extraction is complete.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25</a:t>
            </a:fld>
            <a:endParaRPr lang="en-GB" dirty="0"/>
          </a:p>
        </p:txBody>
      </p:sp>
      <p:sp>
        <p:nvSpPr>
          <p:cNvPr id="5" name="TextBox 4"/>
          <p:cNvSpPr txBox="1"/>
          <p:nvPr/>
        </p:nvSpPr>
        <p:spPr>
          <a:xfrm>
            <a:off x="31173"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36348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9"/>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Rebuild Solution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When execution is complete, stop debugging.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right-click each of the following tables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their contents: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stg.ShipperDeletes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table should still be empty.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table should still be empty.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stg.ShipperUpdates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table should still be empty.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 rows are transferred, because the source data is unchanged since the initial extraction.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Shippers.sql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file, 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Modify source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noting that it performs an INSERT, an UPDATE, and a DELETE operation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src.Shippers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Extract Modified Shippers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 flow task and note the number of rows transferred (if no rows were transferred, stop debugging and re-run the package). When three rows have been transferred (one to each output of the CDC Splitter transformation), stop debugging and close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right-click each of the following tables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their contents. Each table should contain a single row: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stg.ShipperDeletes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stg.ShipperInserts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Arial" panose="020B0604020202020204" pitchFamily="34" charset="0"/>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stg.ShipperUpdates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SQL Server Management Studio.</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26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53915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until any changes are made, the CHANGETABLE function will return an empty rowset. To retrieve the initial data, you must perform a regular SELECT statement against the source table and store the initial version number which, before any changes, is 0. On subsequent occasions, you can use the CHANGETABLE function to identify rows that have changed.</a:t>
            </a:r>
          </a:p>
        </p:txBody>
      </p:sp>
      <p:sp>
        <p:nvSpPr>
          <p:cNvPr id="4" name="Slide Number Placeholder 3"/>
          <p:cNvSpPr>
            <a:spLocks noGrp="1"/>
          </p:cNvSpPr>
          <p:nvPr>
            <p:ph type="sldNum" sz="quarter" idx="10"/>
          </p:nvPr>
        </p:nvSpPr>
        <p:spPr/>
        <p:txBody>
          <a:bodyPr/>
          <a:lstStyle/>
          <a:p>
            <a:fld id="{007EA046-E95D-4466-B0D4-1A162A4F17C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9999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Enable Change Tracking</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src.Salespeople</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contains source data for sales employees.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a:t>
            </a:r>
            <a:r>
              <a:rPr lang="en-US" sz="1000" b="1" dirty="0">
                <a:latin typeface="Arial" panose="020B0604020202020204" pitchFamily="34" charset="0"/>
                <a:ea typeface="Times New Roman" panose="02020603050405020304" pitchFamily="18" charset="0"/>
                <a:cs typeface="Times New Roman" panose="02020603050405020304" pitchFamily="18" charset="0"/>
              </a:rPr>
              <a:t>Using CT.sql</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Enable Change Tracking</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enables CT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and starts logging changes to data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src.Salespeople</a:t>
            </a:r>
            <a:r>
              <a:rPr lang="en-US" sz="1000" dirty="0">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Obtain the initial data and log the current version number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uses the CHANGE_TRACKING_CURRENT_VERSION function to determine the current version, and retrieves all records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src.Salespeople</a:t>
            </a:r>
            <a:r>
              <a:rPr lang="en-US" sz="1000" dirty="0">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Insert a new salesperson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Update a salesperson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Retrieve the changes between the last extracted and current versions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src.Salespeople</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490077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technique for extracting data from a CT-enabled source is similar to that used to extract data with a datetime column. You store the time of the last extraction in the staging database and use it, together with the CT functions, to identify rows that have changed in the meantime.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Typically, you should create a stored procedure in the data source to encapsulate the extraction logic.</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is no formal demonstration of this technique in the course workbook, but if you wish, you can show it by using the following steps: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Perform the previous demonstrations so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DemoDW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is in place and CT has been enabled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src.Salespeople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CT SP.sql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to create a stored procedure that extracts modified customer records.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IncrementalETL.sln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examine and run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Extract Salesperson.dtsx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package.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are the four steps used when extracting rows based on a datetime column?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high level steps your ETL process must perform to use the high water mark technique are: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Note the current time.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Retrieve the date and time of the previous extraction from a log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Extract records where the modified date column is later than the last extraction time, but before or equal to the current time you noted in step 1. This disregards any insert or update operations that have occurred since the start of the extraction process.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log, update the last extraction date and time with the time you noted in step 1.</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ts val="1000"/>
              </a:lnSpc>
              <a:spcBef>
                <a:spcPts val="600"/>
              </a:spcBef>
              <a:spcAft>
                <a:spcPts val="6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8103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80655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following code to enable CDC in a table, two system stored procedures have been omitted (</a:t>
            </a:r>
            <a:r>
              <a:rPr lang="en-GB" sz="1000" cap="small" spc="25" dirty="0">
                <a:solidFill>
                  <a:srgbClr val="5B9BD5"/>
                </a:solidFill>
                <a:latin typeface="Arial" panose="020B0604020202020204" pitchFamily="34" charset="0"/>
                <a:ea typeface="Calibri" panose="020F0502020204030204" pitchFamily="34" charset="0"/>
                <a:cs typeface="Times New Roman" panose="02020603050405020304" pitchFamily="18" charset="0"/>
              </a:rPr>
              <a:t>&lt;xxxxxx&gt; </a:t>
            </a:r>
            <a:r>
              <a:rPr lang="en-GB" sz="1000" dirty="0">
                <a:latin typeface="Arial" panose="020B0604020202020204" pitchFamily="34" charset="0"/>
                <a:ea typeface="Calibri" panose="020F0502020204030204" pitchFamily="34" charset="0"/>
                <a:cs typeface="Times New Roman" panose="02020603050405020304" pitchFamily="18" charset="0"/>
              </a:rPr>
              <a:t>and</a:t>
            </a:r>
            <a:r>
              <a:rPr lang="en-GB" sz="1000" cap="small" spc="25" dirty="0">
                <a:solidFill>
                  <a:srgbClr val="5B9BD5"/>
                </a:solidFill>
                <a:latin typeface="Arial" panose="020B0604020202020204" pitchFamily="34" charset="0"/>
                <a:ea typeface="Calibri" panose="020F0502020204030204" pitchFamily="34" charset="0"/>
                <a:cs typeface="Times New Roman" panose="02020603050405020304" pitchFamily="18" charset="0"/>
              </a:rPr>
              <a:t> &lt;yyyyy&gt;</a:t>
            </a:r>
            <a:r>
              <a:rPr lang="en-GB" sz="1000" dirty="0">
                <a:latin typeface="Arial" panose="020B0604020202020204" pitchFamily="34" charset="0"/>
                <a:ea typeface="Calibri" panose="020F0502020204030204" pitchFamily="34" charset="0"/>
                <a:cs typeface="Times New Roman" panose="02020603050405020304" pitchFamily="18" charset="0"/>
              </a:rPr>
              <a:t>). Choose the correct stored procedures from the following options:</a:t>
            </a:r>
          </a:p>
          <a:p>
            <a:pPr marL="539750" marR="73025" lvl="0">
              <a:lnSpc>
                <a:spcPts val="1000"/>
              </a:lnSpc>
              <a:spcBef>
                <a:spcPts val="600"/>
              </a:spcBef>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IF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is_cdc_enabled FROM sys.databases WHERE name='Customers') = 'FALSE'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BEGIN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&lt;xxxxxx&gt;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EXEC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&lt;yyyyyy&gt;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@source_schema       = N'dbo',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@source_name          = N'Customers',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it-IT"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@role_name            = NULL,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it-IT"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@supports_net_changes =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it-IT"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&lt;XXXXXX&gt; = sys.sp_cdc_enable_table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sys.sp_cdc_enable_db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&lt;XXXXXX&gt; = sys.sp_cdc_enable_db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sys.sp_cdc_create_table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&lt;XXXXXX&gt; = sys.sp_cdc_enable_db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sys.sp_cdc_enable_table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&lt;XXXXXX&gt; = sys.sp_cdc_enable_db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sys.sp_cdc_mark_table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&lt;XXXXXX&gt; = sys.sp_cdc_start_db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sys.sp_cdc_add_table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&lt;XXXXXX&gt; = sys.sp_cdc_enable_db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&lt;YYYYYY&gt; =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sys.sp_cdc_enable_table</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30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8315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What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three steps would you expect to find in a data flow for extracting data from a CT-enabled data source?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SQL command that retrieves the previously extracted version from a log table and assigns it to a variable.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data flow that contains a source to extract records that have been modified since the previously extracted version, and then return the current version.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 SQL command that updates the logged version number with the current version.</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7589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Like all other labs in this course, students must start by running a setup script to prepare the lab environment.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Using a Datetime Column to Incrementally Extract </a:t>
            </a:r>
            <a:r>
              <a:rPr lang="en-GB" sz="1000" dirty="0" smtClean="0">
                <a:latin typeface="Arial" panose="020B0604020202020204" pitchFamily="34" charset="0"/>
                <a:ea typeface="Calibri" panose="020F0502020204030204" pitchFamily="34" charset="0"/>
                <a:cs typeface="Times New Roman" panose="02020603050405020304" pitchFamily="18" charset="0"/>
              </a:rPr>
              <a:t>Data</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InternetSales</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ResellerSales</a:t>
            </a:r>
            <a:r>
              <a:rPr lang="en-GB" sz="1000" dirty="0">
                <a:latin typeface="Arial" panose="020B0604020202020204" pitchFamily="34" charset="0"/>
                <a:ea typeface="Calibri" panose="020F0502020204030204" pitchFamily="34" charset="0"/>
                <a:cs typeface="Times New Roman" panose="02020603050405020304" pitchFamily="18" charset="0"/>
              </a:rPr>
              <a:t> databases contain source data for your data warehouse. The sales order records in these databases include a </a:t>
            </a:r>
            <a:r>
              <a:rPr lang="en-GB" sz="1000" b="1" dirty="0">
                <a:latin typeface="Arial" panose="020B0604020202020204" pitchFamily="34" charset="0"/>
                <a:ea typeface="Calibri" panose="020F0502020204030204" pitchFamily="34" charset="0"/>
                <a:cs typeface="Times New Roman" panose="02020603050405020304" pitchFamily="18" charset="0"/>
              </a:rPr>
              <a:t>LastModified</a:t>
            </a:r>
            <a:r>
              <a:rPr lang="en-GB" sz="1000" dirty="0">
                <a:latin typeface="Arial" panose="020B0604020202020204" pitchFamily="34" charset="0"/>
                <a:ea typeface="Calibri" panose="020F0502020204030204" pitchFamily="34" charset="0"/>
                <a:cs typeface="Times New Roman" panose="02020603050405020304" pitchFamily="18" charset="0"/>
              </a:rPr>
              <a:t> date column that is updated with the current date and time when a row is inserted or updated. You have decided to use this column to implement an incremental extraction solution that compares record modification times to a logged extraction date and time in the staging database. This restricts data extractions to rows that have been modified since the previous refresh cycle.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Change Data </a:t>
            </a:r>
            <a:r>
              <a:rPr lang="en-GB" sz="1000" dirty="0" smtClean="0">
                <a:latin typeface="Arial" panose="020B0604020202020204" pitchFamily="34" charset="0"/>
                <a:ea typeface="Calibri" panose="020F0502020204030204" pitchFamily="34" charset="0"/>
                <a:cs typeface="Times New Roman" panose="02020603050405020304" pitchFamily="18" charset="0"/>
              </a:rPr>
              <a:t>Capture</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Internet Sales database contains a </a:t>
            </a:r>
            <a:r>
              <a:rPr lang="en-GB" sz="1000" b="1" dirty="0">
                <a:latin typeface="Arial" panose="020B0604020202020204" pitchFamily="34" charset="0"/>
                <a:ea typeface="Calibri" panose="020F0502020204030204" pitchFamily="34" charset="0"/>
                <a:cs typeface="Times New Roman" panose="02020603050405020304" pitchFamily="18" charset="0"/>
              </a:rPr>
              <a:t>Customers</a:t>
            </a:r>
            <a:r>
              <a:rPr lang="en-GB" sz="1000" dirty="0">
                <a:latin typeface="Arial" panose="020B0604020202020204" pitchFamily="34" charset="0"/>
                <a:ea typeface="Calibri" panose="020F0502020204030204" pitchFamily="34" charset="0"/>
                <a:cs typeface="Times New Roman" panose="02020603050405020304" pitchFamily="18" charset="0"/>
              </a:rPr>
              <a:t> table that does not include a column to indicate when records were inserted or modified. You plan to use the CDC feature of SQL Server Enterprise Edition to identify records that have changed between data warehouse refresh cycles, and restrict data extractions to include only modified rows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3: Using the CDC Control </a:t>
            </a:r>
            <a:r>
              <a:rPr lang="en-GB" sz="1000" dirty="0" smtClean="0">
                <a:latin typeface="Arial" panose="020B0604020202020204" pitchFamily="34" charset="0"/>
                <a:ea typeface="Calibri" panose="020F0502020204030204" pitchFamily="34" charset="0"/>
                <a:cs typeface="Times New Roman" panose="02020603050405020304" pitchFamily="18" charset="0"/>
              </a:rPr>
              <a:t>Task</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HumanResources</a:t>
            </a:r>
            <a:r>
              <a:rPr lang="en-GB" sz="1000" dirty="0">
                <a:latin typeface="Arial" panose="020B0604020202020204" pitchFamily="34" charset="0"/>
                <a:ea typeface="Calibri" panose="020F0502020204030204" pitchFamily="34" charset="0"/>
                <a:cs typeface="Times New Roman" panose="02020603050405020304" pitchFamily="18" charset="0"/>
              </a:rPr>
              <a:t> database contains an </a:t>
            </a:r>
            <a:r>
              <a:rPr lang="en-GB" sz="1000" b="1" dirty="0">
                <a:latin typeface="Arial" panose="020B0604020202020204" pitchFamily="34" charset="0"/>
                <a:ea typeface="Calibri" panose="020F0502020204030204" pitchFamily="34" charset="0"/>
                <a:cs typeface="Times New Roman" panose="02020603050405020304" pitchFamily="18" charset="0"/>
              </a:rPr>
              <a:t>Employee</a:t>
            </a:r>
            <a:r>
              <a:rPr lang="en-GB" sz="1000" dirty="0">
                <a:latin typeface="Arial" panose="020B0604020202020204" pitchFamily="34" charset="0"/>
                <a:ea typeface="Calibri" panose="020F0502020204030204" pitchFamily="34" charset="0"/>
                <a:cs typeface="Times New Roman" panose="02020603050405020304" pitchFamily="18" charset="0"/>
              </a:rPr>
              <a:t> table in which employee data is stored. You plan to use the CDC feature of SQL Server Enterprise Edition to identify modified rows in this table. You will also use the CDC Control Task in SSIS to manage the extractions from this table by creating a package to perform the initial extraction of all rows, and a second package that uses the CDC data flow components to extract rows modified since the previous extraction.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Using Change </a:t>
            </a:r>
            <a:r>
              <a:rPr lang="en-GB" sz="1000" dirty="0" smtClean="0">
                <a:latin typeface="Arial" panose="020B0604020202020204" pitchFamily="34" charset="0"/>
                <a:ea typeface="Calibri" panose="020F0502020204030204" pitchFamily="34" charset="0"/>
                <a:cs typeface="Times New Roman" panose="02020603050405020304" pitchFamily="18" charset="0"/>
              </a:rPr>
              <a:t>Tracking</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ResellerSales</a:t>
            </a:r>
            <a:r>
              <a:rPr lang="en-GB" sz="1000" dirty="0">
                <a:latin typeface="Arial" panose="020B0604020202020204" pitchFamily="34" charset="0"/>
                <a:ea typeface="Calibri" panose="020F0502020204030204" pitchFamily="34" charset="0"/>
                <a:cs typeface="Times New Roman" panose="02020603050405020304" pitchFamily="18" charset="0"/>
              </a:rPr>
              <a:t> database contains a </a:t>
            </a:r>
            <a:r>
              <a:rPr lang="en-GB" sz="1000" b="1" dirty="0">
                <a:latin typeface="Arial" panose="020B0604020202020204" pitchFamily="34" charset="0"/>
                <a:ea typeface="Calibri" panose="020F0502020204030204" pitchFamily="34" charset="0"/>
                <a:cs typeface="Times New Roman" panose="02020603050405020304" pitchFamily="18" charset="0"/>
              </a:rPr>
              <a:t>Resellers</a:t>
            </a:r>
            <a:r>
              <a:rPr lang="en-GB" sz="1000" dirty="0">
                <a:latin typeface="Arial" panose="020B0604020202020204" pitchFamily="34" charset="0"/>
                <a:ea typeface="Calibri" panose="020F0502020204030204" pitchFamily="34" charset="0"/>
                <a:cs typeface="Times New Roman" panose="02020603050405020304" pitchFamily="18" charset="0"/>
              </a:rPr>
              <a:t> table that does not include a column to indicate when records were inserted or modified. You plan to use the CT feature of SQL Server to identify records that have changed between data warehouse refresh cycles, and restrict data extractions to include only modified rows.</a:t>
            </a:r>
          </a:p>
        </p:txBody>
      </p:sp>
      <p:sp>
        <p:nvSpPr>
          <p:cNvPr id="4" name="Slide Number Placeholder 3"/>
          <p:cNvSpPr>
            <a:spLocks noGrp="1"/>
          </p:cNvSpPr>
          <p:nvPr>
            <p:ph type="sldNum" sz="quarter" idx="10"/>
          </p:nvPr>
        </p:nvSpPr>
        <p:spPr/>
        <p:txBody>
          <a:bodyPr/>
          <a:lstStyle/>
          <a:p>
            <a:fld id="{007EA046-E95D-4466-B0D4-1A162A4F17CE}"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0134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3455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300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5425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0689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64466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20767C-MIA-DC and 20767C-MIA-SQL virtual machines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Load Data from CDC Output Tables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the SQL Server database engine by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each of the following tables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dw.DimShipper</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dimension table in the data warehouse.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stg.ShipperDeletes</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table of records that have been deleted in the source system.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table of new records in the source system.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stg.ShipperUpdates</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table of rows that have been updated in the source system.</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IncrementalETL.sln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Shippers.dtsx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Inserted 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Execute SQL task. Note that the SQL Statement inserts data into </a:t>
            </a:r>
            <a:r>
              <a:rPr lang="en-US" sz="1000" b="1" dirty="0">
                <a:latin typeface="Arial" panose="020B0604020202020204" pitchFamily="34" charset="0"/>
                <a:ea typeface="Times New Roman" panose="02020603050405020304" pitchFamily="18" charset="0"/>
                <a:cs typeface="Times New Roman" panose="02020603050405020304" pitchFamily="18" charset="0"/>
              </a:rPr>
              <a:t>dw.DimShippers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stg.ShipperInserts</a:t>
            </a:r>
            <a:r>
              <a:rPr lang="en-US" sz="1000" dirty="0">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Updated 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Execute SQL task. Note that the SQL statement updates data in </a:t>
            </a:r>
            <a:r>
              <a:rPr lang="en-US" sz="1000" b="1" dirty="0">
                <a:latin typeface="Arial" panose="020B0604020202020204" pitchFamily="34" charset="0"/>
                <a:ea typeface="Times New Roman" panose="02020603050405020304" pitchFamily="18" charset="0"/>
                <a:cs typeface="Times New Roman" panose="02020603050405020304" pitchFamily="18" charset="0"/>
              </a:rPr>
              <a:t>dw.DimShippers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with new values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stg.ShipperUpdates</a:t>
            </a:r>
            <a:r>
              <a:rPr lang="en-US" sz="1000" dirty="0">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Deleted 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data flow task. On the data flow surface, note that the task extracts data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stg.ShipperDeletes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then uses an OLE DB Command transformation to update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Deleted</a:t>
            </a:r>
            <a:r>
              <a:rPr lang="en-US" sz="1000" dirty="0">
                <a:latin typeface="Arial" panose="020B0604020202020204" pitchFamily="34" charset="0"/>
                <a:ea typeface="Times New Roman" panose="02020603050405020304" pitchFamily="18" charset="0"/>
                <a:cs typeface="Times New Roman" panose="02020603050405020304" pitchFamily="18" charset="0"/>
              </a:rPr>
              <a:t> column in </a:t>
            </a:r>
            <a:r>
              <a:rPr lang="en-US" sz="1000" b="1" dirty="0">
                <a:latin typeface="Arial" panose="020B0604020202020204" pitchFamily="34" charset="0"/>
                <a:ea typeface="Times New Roman" panose="02020603050405020304" pitchFamily="18" charset="0"/>
                <a:cs typeface="Times New Roman" panose="02020603050405020304" pitchFamily="18" charset="0"/>
              </a:rPr>
              <a:t>dw.DimShippers</a:t>
            </a:r>
            <a:r>
              <a:rPr lang="en-US" sz="1000" dirty="0">
                <a:latin typeface="Arial" panose="020B0604020202020204" pitchFamily="34" charset="0"/>
                <a:ea typeface="Times New Roman" panose="02020603050405020304" pitchFamily="18" charset="0"/>
                <a:cs typeface="Times New Roman" panose="02020603050405020304" pitchFamily="18" charset="0"/>
              </a:rPr>
              <a:t> for the extracted rows</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5918896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observe the control flow as it executes.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minimize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dw.DimShipper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review the changes made.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SQL Server Management Studio.</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61641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 data warehousing solution might include multiple refresh cycles to handle updates from different data sources.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example, you might refresh sales and customer data daily to reflect each day’s transactions, but load new accounting data monthly after invoicing and payroll processes have been completed.</a:t>
            </a:r>
          </a:p>
        </p:txBody>
      </p:sp>
      <p:sp>
        <p:nvSpPr>
          <p:cNvPr id="4" name="Slide Number Placeholder 3"/>
          <p:cNvSpPr>
            <a:spLocks noGrp="1"/>
          </p:cNvSpPr>
          <p:nvPr>
            <p:ph type="sldNum" sz="quarter" idx="10"/>
          </p:nvPr>
        </p:nvSpPr>
        <p:spPr/>
        <p:txBody>
          <a:bodyPr/>
          <a:lstStyle/>
          <a:p>
            <a:fld id="{007EA046-E95D-4466-B0D4-1A162A4F17C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00931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you can choose to discard rows that match existing records by not consuming the match output from the Lookup transformation. In effect, this design assumes that all dimension or fact attributes are fixed and cannot be changed in the data warehouse. Alternatively, you can connect the match output to an OLE DB Command transformation to update any changeable columns. For dimensions, this approach is an implementation of a type 1 change.</a:t>
            </a:r>
          </a:p>
        </p:txBody>
      </p:sp>
      <p:sp>
        <p:nvSpPr>
          <p:cNvPr id="4" name="Slide Number Placeholder 3"/>
          <p:cNvSpPr>
            <a:spLocks noGrp="1"/>
          </p:cNvSpPr>
          <p:nvPr>
            <p:ph type="sldNum" sz="quarter" idx="10"/>
          </p:nvPr>
        </p:nvSpPr>
        <p:spPr/>
        <p:txBody>
          <a:bodyPr/>
          <a:lstStyle/>
          <a:p>
            <a:fld id="{007EA046-E95D-4466-B0D4-1A162A4F17CE}"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05680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Lookup Transformation to Insert Rows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Visual Studio, and in Solution Explorer,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Geography.dtsx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Geography Dimension</a:t>
            </a:r>
            <a:r>
              <a:rPr lang="en-US" sz="1000" dirty="0">
                <a:latin typeface="Arial" panose="020B0604020202020204" pitchFamily="34" charset="0"/>
                <a:ea typeface="Times New Roman" panose="02020603050405020304" pitchFamily="18" charset="0"/>
                <a:cs typeface="Times New Roman" panose="02020603050405020304" pitchFamily="18" charset="0"/>
              </a:rPr>
              <a:t> to view the data flow surface.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Staged Geography Data</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the SQL command used by the OLE DB source extracts geography data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stg.Salespeople</a:t>
            </a:r>
            <a:r>
              <a:rPr lang="en-US" sz="1000" dirty="0">
                <a:latin typeface="Arial" panose="020B0604020202020204" pitchFamily="34" charset="0"/>
                <a:ea typeface="Times New Roman" panose="02020603050405020304" pitchFamily="18" charset="0"/>
                <a:cs typeface="Times New Roman" panose="02020603050405020304" pitchFamily="18" charset="0"/>
              </a:rPr>
              <a:t> tables,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Lookup Existing Geographies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the following configuration settings of the Lookup transformation,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latin typeface="Arial" panose="020B0604020202020204" pitchFamily="34" charset="0"/>
                <a:ea typeface="Times New Roman" panose="02020603050405020304" pitchFamily="18" charset="0"/>
                <a:cs typeface="Times New Roman" panose="02020603050405020304" pitchFamily="18" charset="0"/>
              </a:rPr>
              <a:t> tab, unmatched rows are redirected to the no match output.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latin typeface="Arial" panose="020B0604020202020204" pitchFamily="34" charset="0"/>
                <a:ea typeface="Times New Roman" panose="02020603050405020304" pitchFamily="18" charset="0"/>
                <a:cs typeface="Times New Roman" panose="02020603050405020304" pitchFamily="18" charset="0"/>
              </a:rPr>
              <a:t> tab, the data to be matched is retrieved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dw.DimGeography</a:t>
            </a:r>
            <a:r>
              <a:rPr lang="en-US" sz="1000" dirty="0">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GeographyKey</a:t>
            </a:r>
            <a:r>
              <a:rPr lang="en-US" sz="1000" dirty="0">
                <a:latin typeface="Arial" panose="020B0604020202020204" pitchFamily="34" charset="0"/>
                <a:ea typeface="Times New Roman" panose="02020603050405020304" pitchFamily="18" charset="0"/>
                <a:cs typeface="Times New Roman" panose="02020603050405020304" pitchFamily="18" charset="0"/>
              </a:rPr>
              <a:t> column is retrieved for rows where the input columns are matched.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note that the data flow arrow connecting </a:t>
            </a:r>
            <a:r>
              <a:rPr lang="en-US" sz="1000" b="1" dirty="0">
                <a:latin typeface="Arial" panose="020B0604020202020204" pitchFamily="34" charset="0"/>
                <a:ea typeface="Times New Roman" panose="02020603050405020304" pitchFamily="18" charset="0"/>
                <a:cs typeface="Times New Roman" panose="02020603050405020304" pitchFamily="18" charset="0"/>
              </a:rPr>
              <a:t>Lookup Existing Geographies</a:t>
            </a:r>
            <a:r>
              <a:rPr lang="en-US" sz="1000" dirty="0">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latin typeface="Arial" panose="020B0604020202020204" pitchFamily="34" charset="0"/>
                <a:ea typeface="Times New Roman" panose="02020603050405020304" pitchFamily="18" charset="0"/>
                <a:cs typeface="Times New Roman" panose="02020603050405020304" pitchFamily="18" charset="0"/>
              </a:rPr>
              <a:t>New Geographies</a:t>
            </a:r>
            <a:r>
              <a:rPr lang="en-US" sz="1000" dirty="0">
                <a:latin typeface="Arial" panose="020B0604020202020204" pitchFamily="34" charset="0"/>
                <a:ea typeface="Times New Roman" panose="02020603050405020304" pitchFamily="18" charset="0"/>
                <a:cs typeface="Times New Roman" panose="02020603050405020304" pitchFamily="18" charset="0"/>
              </a:rPr>
              <a:t> represents the no match data flow.</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Geographies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that the rows in the no match data flow are inserted into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dw.DimGeography</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2387664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0"/>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 and observe the data flow as it executes. Note that, while four rows are extracted from the staging tables, only one does not match an existing record. The new record is loaded into the data warehouse, and the rows that match existing records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are</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discarded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a Lookup Transformation to Insert and Update Rows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in Solution Explorer,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Products.dtsx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SSIS package.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control flow surface, double-click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Load Product Dimension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view the data flow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Staged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SQL command used by the OLE DB source extracts product data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stg.Products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Existing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the following configuration settings of the Lookup transformation,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unmatched rows are redirected to the no match output.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data to be matched is retrieved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dw.DimProduct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is retrieved for rows where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ProductBusinessKey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staging table matches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ProductAltKey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in the data warehouse dimension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data flow surface, note that the data flow arrow connecting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Existing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New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represents the no match data flow. The data flow arrow connecting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Lookup Existing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Existing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represents the match data flow.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rows in the no match data flow are inserted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dw.DimProduct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Existing Products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42</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302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63538" lvl="0" indent="-363538">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following configuration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OLE DB Command transformation connects to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Component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SQLCommand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contains a parameterized Transact-SQL statement that updates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ProductCategoryName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for a given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Column Mapping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ProductCategoryName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ProductKey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input columns from the match data flow are mapped to the parameters in the SQL command.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observe the data flow as it executes. Note the number of rows extracted from the staging tables, and how the Lookup transformation splits these rows to insert new records and update existing ones.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minimize Visual Studio.</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43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64910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29369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second MERGE example treats all changes as type 2.</a:t>
            </a:r>
          </a:p>
        </p:txBody>
      </p:sp>
      <p:sp>
        <p:nvSpPr>
          <p:cNvPr id="4" name="Slide Number Placeholder 3"/>
          <p:cNvSpPr>
            <a:spLocks noGrp="1"/>
          </p:cNvSpPr>
          <p:nvPr>
            <p:ph type="sldNum" sz="quarter" idx="10"/>
          </p:nvPr>
        </p:nvSpPr>
        <p:spPr/>
        <p:txBody>
          <a:bodyPr/>
          <a:lstStyle/>
          <a:p>
            <a:fld id="{007EA046-E95D-4466-B0D4-1A162A4F17CE}"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2536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MERGE Statement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D:\Demofiles\Mod09\LoadModifiedData</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SetupB.cmd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stg.SalesOrders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contains staged sales order data.</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dw.FactSalesOrders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This table contains sales order fact data. Note that the staged data includes three order records that do not exist in the data warehouse fact table (with </a:t>
            </a:r>
            <a:r>
              <a:rPr lang="en-US" sz="1000" b="1" dirty="0">
                <a:latin typeface="Arial" panose="020B0604020202020204" pitchFamily="34" charset="0"/>
                <a:ea typeface="Times New Roman" panose="02020603050405020304" pitchFamily="18" charset="0"/>
                <a:cs typeface="Times New Roman" panose="02020603050405020304" pitchFamily="18" charset="0"/>
              </a:rPr>
              <a:t>OrderNo</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ItemNo</a:t>
            </a:r>
            <a:r>
              <a:rPr lang="en-US" sz="1000" dirty="0">
                <a:latin typeface="Arial" panose="020B0604020202020204" pitchFamily="34" charset="0"/>
                <a:ea typeface="Times New Roman" panose="02020603050405020304" pitchFamily="18" charset="0"/>
                <a:cs typeface="Times New Roman" panose="02020603050405020304" pitchFamily="18" charset="0"/>
              </a:rPr>
              <a:t> values of 1005 and 1; 1006 and 1; and 1006 and 2 respectively), and one record that does exist but for which the Cost value has been modified (OrderNo 1004, ItemNo 1).</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Merge Sales Orders.sql</a:t>
            </a:r>
            <a:r>
              <a:rPr lang="en-US" sz="1000" dirty="0">
                <a:latin typeface="Arial" panose="020B0604020202020204" pitchFamily="34" charset="0"/>
                <a:ea typeface="Times New Roman" panose="02020603050405020304" pitchFamily="18" charset="0"/>
                <a:cs typeface="Times New Roman" panose="02020603050405020304" pitchFamily="18" charset="0"/>
              </a:rPr>
              <a:t>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D:\Demofiles\Mod09\LoadModifiedData</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Review the Transact-SQL code, noting the following details: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MERGE statement specifies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DemoDW.dw.FactSalesOrders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as the target.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 query that returns staged sales orders and uses joins to look up dimension keys in the data warehouse is specified as the source.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The target and source tables are matched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OrderNo</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ItemNo</a:t>
            </a:r>
            <a:r>
              <a:rPr lang="en-US" sz="1000" dirty="0">
                <a:latin typeface="Arial" panose="020B0604020202020204" pitchFamily="34" charset="0"/>
                <a:ea typeface="Times New Roman" panose="02020603050405020304" pitchFamily="18" charset="0"/>
                <a:cs typeface="Times New Roman" panose="02020603050405020304" pitchFamily="18" charset="0"/>
              </a:rPr>
              <a:t>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Matched rows are updated in the target.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Unmatched rows are inserted into the target.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and note the number of rows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affected.</a:t>
            </a:r>
          </a:p>
          <a:p>
            <a:pPr marL="342900" lvl="0" indent="-342900">
              <a:lnSpc>
                <a:spcPct val="115000"/>
              </a:lnSpc>
              <a:spcAft>
                <a:spcPts val="995"/>
              </a:spcAft>
              <a:buFont typeface="+mj-lt"/>
              <a:buAutoNum type="arabicPeriod"/>
            </a:pPr>
            <a:r>
              <a:rPr lang="en-US" sz="1000" dirty="0" smtClean="0">
                <a:latin typeface="Arial" panose="020B0604020202020204" pitchFamily="34" charset="0"/>
                <a:ea typeface="Times New Roman" panose="02020603050405020304" pitchFamily="18" charset="0"/>
                <a:cs typeface="Times New Roman" panose="02020603050405020304" pitchFamily="18" charset="0"/>
              </a:rPr>
              <a:t>Right-click </a:t>
            </a:r>
            <a:r>
              <a:rPr lang="en-US" sz="1000" dirty="0">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latin typeface="Arial" panose="020B0604020202020204" pitchFamily="34" charset="0"/>
                <a:ea typeface="Times New Roman" panose="02020603050405020304" pitchFamily="18" charset="0"/>
                <a:cs typeface="Times New Roman" panose="02020603050405020304" pitchFamily="18" charset="0"/>
              </a:rPr>
              <a:t>dw.FactSalesOrders</a:t>
            </a:r>
            <a:r>
              <a:rPr lang="en-US" sz="1000" dirty="0">
                <a:latin typeface="Arial" panose="020B0604020202020204" pitchFamily="34" charset="0"/>
                <a:ea typeface="Times New Roman" panose="02020603050405020304" pitchFamily="18" charset="0"/>
                <a:cs typeface="Times New Roman" panose="02020603050405020304" pitchFamily="18" charset="0"/>
              </a:rPr>
              <a:t> table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Then compare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contents of the table with the results of the previous query you performed in step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3.</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p>
        </p:txBody>
      </p:sp>
      <p:sp>
        <p:nvSpPr>
          <p:cNvPr id="4" name="Slide Number Placeholder 3"/>
          <p:cNvSpPr>
            <a:spLocks noGrp="1"/>
          </p:cNvSpPr>
          <p:nvPr>
            <p:ph type="sldNum" sz="quarter" idx="10"/>
          </p:nvPr>
        </p:nvSpPr>
        <p:spPr/>
        <p:txBody>
          <a:bodyPr/>
          <a:lstStyle/>
          <a:p>
            <a:fld id="{007EA046-E95D-4466-B0D4-1A162A4F17CE}"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346581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42527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Split a Partition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Partition.sql</a:t>
            </a:r>
            <a:r>
              <a:rPr lang="en-US" sz="1000" dirty="0">
                <a:latin typeface="Arial" panose="020B0604020202020204" pitchFamily="34" charset="0"/>
                <a:ea typeface="Times New Roman" panose="02020603050405020304" pitchFamily="18" charset="0"/>
                <a:cs typeface="Times New Roman" panose="02020603050405020304" pitchFamily="18" charset="0"/>
              </a:rPr>
              <a:t> file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D:\Demofiles\LoadModifiedData</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partitioned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creates a database with a partitioned fact table, on which a columnstore index has been created.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shows the partitions in the table with their starting and ending range values, and the number of rows they contain. Note that the partitions are shown once for each index (or for the heap if no clustered index exists). The final partition (4) is for key values of 20020101 or higher and currently contains no rows.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Add a new filegroup and make it the next used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creates a filegroup, and configures the partition scheme to use it for the next partition to be created.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Split the empty partition at the end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splits the partition function to create a new partition for keys with the value 20030101 or higher.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latin typeface="Arial" panose="020B0604020202020204" pitchFamily="34" charset="0"/>
                <a:ea typeface="Times New Roman" panose="02020603050405020304" pitchFamily="18" charset="0"/>
                <a:cs typeface="Times New Roman" panose="02020603050405020304" pitchFamily="18" charset="0"/>
              </a:rPr>
              <a:t> again,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time, the query is filtered to avoid including the same partition multiple times. Note that the table now has three empty partitions (1, 4 and 5</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48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1153645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42069" y="2081213"/>
            <a:ext cx="6153912" cy="6604000"/>
          </a:xfrm>
        </p:spPr>
        <p:txBody>
          <a:bodyPr>
            <a:noAutofit/>
          </a:bodyPr>
          <a:lstStyle/>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Create </a:t>
            </a:r>
            <a:r>
              <a:rPr lang="en-GB" sz="1000" dirty="0">
                <a:latin typeface="Arial" panose="020B0604020202020204" pitchFamily="34" charset="0"/>
                <a:ea typeface="Calibri" panose="020F0502020204030204" pitchFamily="34" charset="0"/>
                <a:cs typeface="Times New Roman" panose="02020603050405020304" pitchFamily="18" charset="0"/>
              </a:rPr>
              <a:t>a Load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load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code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creates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on the same filegroup as partition 4, with the same schema as the partitioned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Bulk load new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inserts the data to be loaded into the load table (in a real solution, this would typically be bulk loaded from staging tables).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constraints and 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adds a check constraint to the table that matches the partition function criteria, and a columnstore index that matches the index on the partitioned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Switch a Partition</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the partition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switches the load table with the partition on which the value 20020101 belongs. Note that the required partition number is returned by the $PARTITION function.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Clean up and view partition 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drops the load table and returns the metadata for the partitions. Note that partition 4 now contains two rows that were inserted into the load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49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7811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data warehouses generally store data for historical analysis and reporting, so it is common for data deletions in source systems not to be propagated to the data warehouse. In some cases, however, you may want to identify deletions in source systems and perform a logical delete operation in the data warehouse to mark the record as obsolete. For example, to indicate a retired employee, an inactive customer account, or a discontinued product.</a:t>
            </a:r>
          </a:p>
        </p:txBody>
      </p:sp>
      <p:sp>
        <p:nvSpPr>
          <p:cNvPr id="4" name="Slide Number Placeholder 3"/>
          <p:cNvSpPr>
            <a:spLocks noGrp="1"/>
          </p:cNvSpPr>
          <p:nvPr>
            <p:ph type="sldNum" sz="quarter" idx="10"/>
          </p:nvPr>
        </p:nvSpPr>
        <p:spPr/>
        <p:txBody>
          <a:bodyPr/>
          <a:lstStyle/>
          <a:p>
            <a:fld id="{007EA046-E95D-4466-B0D4-1A162A4F17C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28899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these options is NOT used in a MERGE statement?(   )Option 1: WHEN NOT MATCHED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USING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WHEN MATCHED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OFF</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OFF</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Is the following statement true or false?</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Lookup transformation uses an in-memory cache to optimize performance.”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50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0378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51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83965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primary key is established on the current table and used to provide a relationship with the historical table. This relationship defines how versioning works. With many data changes within a data warehouse, it is essential that version control is complete and robust. </a:t>
            </a:r>
          </a:p>
        </p:txBody>
      </p:sp>
      <p:sp>
        <p:nvSpPr>
          <p:cNvPr id="4" name="Slide Number Placeholder 3"/>
          <p:cNvSpPr>
            <a:spLocks noGrp="1"/>
          </p:cNvSpPr>
          <p:nvPr>
            <p:ph type="sldNum" sz="quarter" idx="10"/>
          </p:nvPr>
        </p:nvSpPr>
        <p:spPr/>
        <p:txBody>
          <a:bodyPr/>
          <a:lstStyle/>
          <a:p>
            <a:fld id="{007EA046-E95D-4466-B0D4-1A162A4F17CE}" type="slidenum">
              <a:rPr lang="en-GB" smtClean="0"/>
              <a:t>52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42919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53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61029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54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38653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55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95298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Create System-Versioned Tables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D:\Demofiles\Mod09\Temporal</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the database engine using Windows authentication.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D:\Demofiles\Mod09\Temporal\Demo</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Queries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6 – Temporal Tables.sql</a:t>
            </a:r>
            <a:r>
              <a:rPr lang="en-US" sz="1000" dirty="0">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1: Connect to 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2: Create System-Versioned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point out that System-Versioned tables are tagged with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System-Versioned</a:t>
            </a:r>
            <a:r>
              <a:rPr lang="en-US" sz="1000" dirty="0">
                <a:latin typeface="Arial" panose="020B0604020202020204" pitchFamily="34" charset="0"/>
                <a:ea typeface="Times New Roman" panose="02020603050405020304" pitchFamily="18" charset="0"/>
                <a:cs typeface="Times New Roman" panose="02020603050405020304" pitchFamily="18" charset="0"/>
              </a:rPr>
              <a:t> marker.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HumanResources.EmployeeBenefit</a:t>
            </a:r>
            <a:r>
              <a:rPr lang="en-US" sz="1000" dirty="0">
                <a:latin typeface="Arial" panose="020B0604020202020204" pitchFamily="34" charset="0"/>
                <a:ea typeface="Times New Roman" panose="02020603050405020304" pitchFamily="18" charset="0"/>
                <a:cs typeface="Times New Roman" panose="02020603050405020304" pitchFamily="18" charset="0"/>
              </a:rPr>
              <a:t> table to show the history table located under the main table node. Expand the columns to show the tables are the same, other than the PK.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4 - Alter Existing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Sales.SalesTaxRate </a:t>
            </a:r>
            <a:r>
              <a:rPr lang="en-US" sz="1000" dirty="0">
                <a:latin typeface="Arial" panose="020B0604020202020204" pitchFamily="34" charset="0"/>
                <a:ea typeface="Times New Roman" panose="02020603050405020304" pitchFamily="18" charset="0"/>
                <a:cs typeface="Times New Roman" panose="02020603050405020304" pitchFamily="18" charset="0"/>
              </a:rPr>
              <a:t>table to show the history table located under the main table node. Expand the columns to show the tables are the same, other than the PK.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Transact-SQL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Step 6 - Show Dates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If prompted, do not save changes.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56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6704205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57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0554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reasons for using CDC and/or system-versioning are complex and require great thought. However, the overriding principle is how quickly does the data change and how long will it be retained for?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you create a System-Versioned table, what is the minimum SQL Server creates in terms of tables, columns and keys?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Current Data Table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Historical Data Table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SysStartTime Column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SysEndTime Column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Primary Key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these options is not a subclause of FOR SYSTEM_TIME?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AS OF &lt;date_time&gt;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BEFORE &lt;date_time&gt;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FROM &lt;start_date_time&gt; TO &lt;end_date_time&gt;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BETWEEN &lt;start_date_time&gt; AND &lt;end_date_time&gt;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5: CONTAINED IN (&lt;start_date_time&gt;, &lt;end_date_time&gt;)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BEFORE &lt;date_time&gt;</a:t>
            </a:r>
          </a:p>
        </p:txBody>
      </p:sp>
      <p:sp>
        <p:nvSpPr>
          <p:cNvPr id="4" name="Slide Number Placeholder 3"/>
          <p:cNvSpPr>
            <a:spLocks noGrp="1"/>
          </p:cNvSpPr>
          <p:nvPr>
            <p:ph type="sldNum" sz="quarter" idx="10"/>
          </p:nvPr>
        </p:nvSpPr>
        <p:spPr/>
        <p:txBody>
          <a:bodyPr/>
          <a:lstStyle/>
          <a:p>
            <a:fld id="{007EA046-E95D-4466-B0D4-1A162A4F17CE}" type="slidenum">
              <a:rPr lang="en-GB" smtClean="0"/>
              <a:t>58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5448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1: Loading Data from CDC Output </a:t>
            </a:r>
            <a:r>
              <a:rPr lang="en-GB" sz="1000" dirty="0" smtClean="0">
                <a:latin typeface="Arial" panose="020B0604020202020204" pitchFamily="34" charset="0"/>
                <a:ea typeface="Calibri" panose="020F0502020204030204" pitchFamily="34" charset="0"/>
                <a:cs typeface="Times New Roman" panose="02020603050405020304" pitchFamily="18" charset="0"/>
              </a:rPr>
              <a:t>Tables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staging database in your ETL solution includes tables named as follows:</a:t>
            </a: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EmployeeInserts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containing employee records that have been inserted in the employee source system.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EmployeeUpdates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containing records modified in the employee source system.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EmployeeDeletes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containing records that have been deleted in the employee source system.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ts val="1300"/>
              </a:lnSpc>
              <a:spcAft>
                <a:spcPts val="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 must use these tables to load and update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DimEmployee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dimension table, which uses 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Deleted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flag to indicate records that have been deleted in the source system.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a Lookup Transformation to Insert or Update Dimension </a:t>
            </a:r>
            <a:r>
              <a:rPr lang="en-GB" sz="1000" dirty="0" smtClean="0">
                <a:latin typeface="Arial" panose="020B0604020202020204" pitchFamily="34" charset="0"/>
                <a:ea typeface="Calibri" panose="020F0502020204030204" pitchFamily="34" charset="0"/>
                <a:cs typeface="Times New Roman" panose="02020603050405020304" pitchFamily="18" charset="0"/>
              </a:rPr>
              <a:t>Data</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Another </a:t>
            </a:r>
            <a:r>
              <a:rPr lang="en-GB" sz="1000" dirty="0">
                <a:latin typeface="Arial" panose="020B0604020202020204" pitchFamily="34" charset="0"/>
                <a:ea typeface="Calibri" panose="020F0502020204030204" pitchFamily="34" charset="0"/>
                <a:cs typeface="Times New Roman" panose="02020603050405020304" pitchFamily="18" charset="0"/>
              </a:rPr>
              <a:t>BI developer has partially implemented an SSIS package to load product data into a hierarchy of dimension tables. You must complete this package by creating a data flow that uses a Lookup transformation to determine whether a product dimension record already exists, and then insert or update a record in the dimension table accordingly</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3: Implementing a Slowly Changing Dimension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an existing SSIS package that uses an SCD transformation to load reseller dimension records into a data warehouse. You want to examine this package and then create a new one that uses an SCD transformation to load customer dimension records into the data warehouse</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Exercise </a:t>
            </a:r>
            <a:r>
              <a:rPr lang="en-GB" sz="1000" dirty="0">
                <a:latin typeface="Arial" panose="020B0604020202020204" pitchFamily="34" charset="0"/>
                <a:ea typeface="Calibri" panose="020F0502020204030204" pitchFamily="34" charset="0"/>
                <a:cs typeface="Times New Roman" panose="02020603050405020304" pitchFamily="18" charset="0"/>
              </a:rPr>
              <a:t>4: Using the MERGE </a:t>
            </a:r>
            <a:r>
              <a:rPr lang="en-GB" sz="1000" dirty="0" smtClean="0">
                <a:latin typeface="Arial" panose="020B0604020202020204" pitchFamily="34" charset="0"/>
                <a:ea typeface="Calibri" panose="020F0502020204030204" pitchFamily="34" charset="0"/>
                <a:cs typeface="Times New Roman" panose="02020603050405020304" pitchFamily="18" charset="0"/>
              </a:rPr>
              <a:t>Statement</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Your </a:t>
            </a:r>
            <a:r>
              <a:rPr lang="en-GB" sz="1000" b="1" dirty="0">
                <a:latin typeface="Arial" panose="020B0604020202020204" pitchFamily="34" charset="0"/>
                <a:ea typeface="Calibri" panose="020F0502020204030204" pitchFamily="34" charset="0"/>
                <a:cs typeface="Times New Roman" panose="02020603050405020304" pitchFamily="18" charset="0"/>
              </a:rPr>
              <a:t>Staging</a:t>
            </a:r>
            <a:r>
              <a:rPr lang="en-GB" sz="1000" dirty="0">
                <a:latin typeface="Arial" panose="020B0604020202020204" pitchFamily="34" charset="0"/>
                <a:ea typeface="Calibri" panose="020F0502020204030204" pitchFamily="34" charset="0"/>
                <a:cs typeface="Times New Roman" panose="02020603050405020304" pitchFamily="18" charset="0"/>
              </a:rPr>
              <a:t> database is located on the same server as the data warehouse. You want to take advantage of this colocation of data and use the MERGE statement to insert and update staged data into the Internet sales fact table. An existing package already uses this technique to load data into the reseller sales fact table.</a:t>
            </a:r>
          </a:p>
        </p:txBody>
      </p:sp>
      <p:sp>
        <p:nvSpPr>
          <p:cNvPr id="4" name="Slide Number Placeholder 3"/>
          <p:cNvSpPr>
            <a:spLocks noGrp="1"/>
          </p:cNvSpPr>
          <p:nvPr>
            <p:ph type="sldNum" sz="quarter" idx="10"/>
          </p:nvPr>
        </p:nvSpPr>
        <p:spPr/>
        <p:txBody>
          <a:bodyPr/>
          <a:lstStyle/>
          <a:p>
            <a:fld id="{007EA046-E95D-4466-B0D4-1A162A4F17CE}" type="slidenum">
              <a:rPr lang="en-GB" smtClean="0"/>
              <a:t>59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29395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778113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007EA046-E95D-4466-B0D4-1A162A4F17CE}" type="slidenum">
              <a:rPr lang="en-GB" smtClean="0"/>
              <a:t>60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6224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61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78150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should you consider when choosing between Change Data Capture and Change Tracking?</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CDC is available in all editions of SQL Server since 2012.</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CT is available in all editions of SQL Server since 2008.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CDC, you can record every change made to a record within a specified interval.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CT, you can retrieve only the most recent changes.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should you consider when deciding whether to use the MERGE statement to load staging data into a data warehouse?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MERGE statement requires access to both the source and target tables, so can only be used in the following scenarios: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staging tables and data warehouse are co-located in the same SQL Server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staging and data warehouse tables are located in multiple databases in the same SQL Server instance, and the credentials used to execute the MERGE statement have appropriate user rights in both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staging tables are located in a different SQL Server instance than the data warehouse, but a linked server has been defined that enables the MERGE statement to access both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Additionally, you should consider whether you need to track historical changes, because this might require extremely complex Transact-SQL. In this scenario, an SCD transformation or a custom SSIS data flow might be easier to develop and maintain.</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07EA046-E95D-4466-B0D4-1A162A4F17CE}" type="slidenum">
              <a:rPr lang="en-GB" smtClean="0"/>
              <a:t>62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840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007EA046-E95D-4466-B0D4-1A162A4F17C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546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 some respects, the first two guidelines for where to perform transformations are contradictory. For example, you can use joins, ISNULL expressions, CAST and CONVERT functions, and concatenation expressions in the Transact-SQL code used to extract data from a source database—this would meet the goal of performing validation and transformations as soon as possible. However, doing this might add processing and memory overhead to the source system. Alternatively, using a JOIN to look up values in a related table during the extraction query might incur less overhead than performing a lookup later in the data flow.</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 typical enterprise BI scenario, most transformations occur between the landing zone and the staging area, though some basic validation and lookups might be performed during extraction from source systems.</a:t>
            </a:r>
          </a:p>
        </p:txBody>
      </p:sp>
      <p:sp>
        <p:nvSpPr>
          <p:cNvPr id="4" name="Slide Number Placeholder 3"/>
          <p:cNvSpPr>
            <a:spLocks noGrp="1"/>
          </p:cNvSpPr>
          <p:nvPr>
            <p:ph type="sldNum" sz="quarter" idx="10"/>
          </p:nvPr>
        </p:nvSpPr>
        <p:spPr/>
        <p:txBody>
          <a:bodyPr/>
          <a:lstStyle/>
          <a:p>
            <a:fld id="{007EA046-E95D-4466-B0D4-1A162A4F17C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1535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diagram on the slide is not based on any standard, but does include the source-to-target information that should be documented during the initial ETL design phase. More information about specific data flows, from source tables to target tables in the data warehouse, can be added as the design is refined.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Show students the </a:t>
            </a:r>
            <a:r>
              <a:rPr lang="en-GB" sz="1000" b="1" dirty="0">
                <a:latin typeface="Arial" panose="020B0604020202020204" pitchFamily="34" charset="0"/>
                <a:ea typeface="Calibri" panose="020F0502020204030204" pitchFamily="34" charset="0"/>
                <a:cs typeface="Times New Roman" panose="02020603050405020304" pitchFamily="18" charset="0"/>
              </a:rPr>
              <a:t>DimCustomer</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FactInternetSales</a:t>
            </a:r>
            <a:r>
              <a:rPr lang="en-GB" sz="1000" dirty="0">
                <a:latin typeface="Arial" panose="020B0604020202020204" pitchFamily="34" charset="0"/>
                <a:ea typeface="Calibri" panose="020F0502020204030204" pitchFamily="34" charset="0"/>
                <a:cs typeface="Times New Roman" panose="02020603050405020304" pitchFamily="18" charset="0"/>
              </a:rPr>
              <a:t> worksheets in D:\Demofiles\Mod09\Source to Target mapping.xlsx as an example of how source-to-target documentation can be created as a table showing the lineage of each destination column.</a:t>
            </a:r>
          </a:p>
        </p:txBody>
      </p:sp>
      <p:sp>
        <p:nvSpPr>
          <p:cNvPr id="4" name="Slide Number Placeholder 3"/>
          <p:cNvSpPr>
            <a:spLocks noGrp="1"/>
          </p:cNvSpPr>
          <p:nvPr>
            <p:ph type="sldNum" sz="quarter" idx="10"/>
          </p:nvPr>
        </p:nvSpPr>
        <p:spPr/>
        <p:txBody>
          <a:bodyPr/>
          <a:lstStyle/>
          <a:p>
            <a:fld id="{007EA046-E95D-4466-B0D4-1A162A4F17C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9: Implementing a Data Extraction Solution</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0584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046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5365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3078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411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19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783575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299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844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576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91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94938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21320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38167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9</a:t>
            </a:r>
            <a:endParaRPr lang="en-GB" dirty="0"/>
          </a:p>
        </p:txBody>
      </p:sp>
      <p:sp>
        <p:nvSpPr>
          <p:cNvPr id="3" name="Subtitle 2"/>
          <p:cNvSpPr>
            <a:spLocks noGrp="1"/>
          </p:cNvSpPr>
          <p:nvPr>
            <p:ph type="subTitle" sz="quarter" idx="1"/>
          </p:nvPr>
        </p:nvSpPr>
        <p:spPr/>
        <p:txBody>
          <a:bodyPr/>
          <a:lstStyle/>
          <a:p>
            <a:r>
              <a:rPr lang="en-GB" dirty="0" smtClean="0"/>
              <a:t>Implementing a Data Extraction Solution
</a:t>
            </a:r>
            <a:endParaRPr lang="en-GB" dirty="0"/>
          </a:p>
        </p:txBody>
      </p:sp>
    </p:spTree>
    <p:extLst>
      <p:ext uri="{BB962C8B-B14F-4D97-AF65-F5344CB8AC3E}">
        <p14:creationId xmlns:p14="http://schemas.microsoft.com/office/powerpoint/2010/main" val="1455336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eabe8ae2-33cc-436d-868c-48388b4e84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Slowly Changing Dimensions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Types of change to a dimension member:</a:t>
            </a:r>
          </a:p>
          <a:p>
            <a:pPr lvl="1"/>
            <a:r>
              <a:rPr lang="en-US" sz="2000" b="0" kern="0" dirty="0">
                <a:solidFill>
                  <a:srgbClr val="000000"/>
                </a:solidFill>
              </a:rPr>
              <a:t>Type 1: Changing attributes are updated in the dimension record</a:t>
            </a:r>
          </a:p>
          <a:p>
            <a:pPr lvl="1"/>
            <a:endParaRPr lang="en-US" sz="2000" b="0" kern="0" dirty="0">
              <a:solidFill>
                <a:srgbClr val="000000"/>
              </a:solidFill>
            </a:endParaRPr>
          </a:p>
          <a:p>
            <a:pPr lvl="1"/>
            <a:endParaRPr lang="en-US" sz="2000" b="0" kern="0" dirty="0">
              <a:solidFill>
                <a:srgbClr val="000000"/>
              </a:solidFill>
            </a:endParaRPr>
          </a:p>
          <a:p>
            <a:pPr lvl="1"/>
            <a:r>
              <a:rPr lang="en-US" sz="2000" b="0" kern="0" dirty="0">
                <a:solidFill>
                  <a:srgbClr val="000000"/>
                </a:solidFill>
              </a:rPr>
              <a:t>Type 2: Historical attribute changes result in a new record</a:t>
            </a: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endParaRPr lang="en-US" sz="2000" b="0" kern="0" dirty="0">
              <a:solidFill>
                <a:srgbClr val="000000"/>
              </a:solidFill>
            </a:endParaRPr>
          </a:p>
          <a:p>
            <a:pPr lvl="1"/>
            <a:r>
              <a:rPr lang="en-US" sz="2000" b="0" kern="0" dirty="0">
                <a:solidFill>
                  <a:srgbClr val="000000"/>
                </a:solidFill>
              </a:rPr>
              <a:t>Type 3: The original and current values of historical attributes are stored in the dimension record </a:t>
            </a:r>
          </a:p>
          <a:p>
            <a:pPr lvl="0"/>
            <a:endParaRPr lang="en-US" sz="2400"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40629151"/>
              </p:ext>
            </p:extLst>
          </p:nvPr>
        </p:nvGraphicFramePr>
        <p:xfrm>
          <a:off x="617519" y="1913473"/>
          <a:ext cx="3811977" cy="548640"/>
        </p:xfrm>
        <a:graphic>
          <a:graphicData uri="http://schemas.openxmlformats.org/drawingml/2006/table">
            <a:tbl>
              <a:tblPr firstRow="1" bandRow="1">
                <a:tableStyleId>{9DCAF9ED-07DC-4A11-8D7F-57B35C25682E}</a:tableStyleId>
              </a:tblPr>
              <a:tblGrid>
                <a:gridCol w="593764">
                  <a:extLst>
                    <a:ext uri="{9D8B030D-6E8A-4147-A177-3AD203B41FA5}">
                      <a16:colId xmlns:a16="http://schemas.microsoft.com/office/drawing/2014/main" val="20000"/>
                    </a:ext>
                  </a:extLst>
                </a:gridCol>
                <a:gridCol w="736270">
                  <a:extLst>
                    <a:ext uri="{9D8B030D-6E8A-4147-A177-3AD203B41FA5}">
                      <a16:colId xmlns:a16="http://schemas.microsoft.com/office/drawing/2014/main" val="20001"/>
                    </a:ext>
                  </a:extLst>
                </a:gridCol>
                <a:gridCol w="676894">
                  <a:extLst>
                    <a:ext uri="{9D8B030D-6E8A-4147-A177-3AD203B41FA5}">
                      <a16:colId xmlns:a16="http://schemas.microsoft.com/office/drawing/2014/main" val="20002"/>
                    </a:ext>
                  </a:extLst>
                </a:gridCol>
                <a:gridCol w="890649">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46975">
                <a:tc>
                  <a:txBody>
                    <a:bodyPr/>
                    <a:lstStyle/>
                    <a:p>
                      <a:r>
                        <a:rPr lang="en-US" sz="1200" dirty="0" smtClean="0">
                          <a:latin typeface="Segoe UI" panose="020B0502040204020203" pitchFamily="34" charset="0"/>
                          <a:cs typeface="Segoe UI" panose="020B0502040204020203" pitchFamily="34" charset="0"/>
                        </a:rPr>
                        <a: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AltKey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Name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Phone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City</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200" dirty="0" smtClean="0">
                          <a:latin typeface="Segoe UI" panose="020B0502040204020203" pitchFamily="34" charset="0"/>
                          <a:cs typeface="Segoe UI" panose="020B0502040204020203" pitchFamily="34" charset="0"/>
                        </a:rPr>
                        <a:t>101</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68391919"/>
              </p:ext>
            </p:extLst>
          </p:nvPr>
        </p:nvGraphicFramePr>
        <p:xfrm>
          <a:off x="4857349" y="1881331"/>
          <a:ext cx="3906641" cy="533400"/>
        </p:xfrm>
        <a:graphic>
          <a:graphicData uri="http://schemas.openxmlformats.org/drawingml/2006/table">
            <a:tbl>
              <a:tblPr firstRow="1" bandRow="1">
                <a:tableStyleId>{9DCAF9ED-07DC-4A11-8D7F-57B35C25682E}</a:tableStyleId>
              </a:tblPr>
              <a:tblGrid>
                <a:gridCol w="652604">
                  <a:extLst>
                    <a:ext uri="{9D8B030D-6E8A-4147-A177-3AD203B41FA5}">
                      <a16:colId xmlns:a16="http://schemas.microsoft.com/office/drawing/2014/main" val="20000"/>
                    </a:ext>
                  </a:extLst>
                </a:gridCol>
                <a:gridCol w="749476">
                  <a:extLst>
                    <a:ext uri="{9D8B030D-6E8A-4147-A177-3AD203B41FA5}">
                      <a16:colId xmlns:a16="http://schemas.microsoft.com/office/drawing/2014/main" val="20001"/>
                    </a:ext>
                  </a:extLst>
                </a:gridCol>
                <a:gridCol w="749476">
                  <a:extLst>
                    <a:ext uri="{9D8B030D-6E8A-4147-A177-3AD203B41FA5}">
                      <a16:colId xmlns:a16="http://schemas.microsoft.com/office/drawing/2014/main" val="20002"/>
                    </a:ext>
                  </a:extLst>
                </a:gridCol>
                <a:gridCol w="840685">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46975">
                <a:tc>
                  <a:txBody>
                    <a:bodyPr/>
                    <a:lstStyle/>
                    <a:p>
                      <a:r>
                        <a:rPr lang="en-US" sz="1100" dirty="0" smtClean="0"/>
                        <a:t>Key</a:t>
                      </a:r>
                      <a:endParaRPr lang="en-US" sz="1100" dirty="0"/>
                    </a:p>
                  </a:txBody>
                  <a:tcPr/>
                </a:tc>
                <a:tc>
                  <a:txBody>
                    <a:bodyPr/>
                    <a:lstStyle/>
                    <a:p>
                      <a:r>
                        <a:rPr lang="en-US" sz="1100" dirty="0" smtClean="0"/>
                        <a:t>AltKey</a:t>
                      </a:r>
                      <a:endParaRPr lang="en-US" sz="1100" dirty="0"/>
                    </a:p>
                  </a:txBody>
                  <a:tcPr/>
                </a:tc>
                <a:tc>
                  <a:txBody>
                    <a:bodyPr/>
                    <a:lstStyle/>
                    <a:p>
                      <a:r>
                        <a:rPr lang="en-US" sz="1100" dirty="0" smtClean="0"/>
                        <a:t>Name</a:t>
                      </a:r>
                      <a:endParaRPr lang="en-US" sz="1100" dirty="0"/>
                    </a:p>
                  </a:txBody>
                  <a:tcPr/>
                </a:tc>
                <a:tc>
                  <a:txBody>
                    <a:bodyPr/>
                    <a:lstStyle/>
                    <a:p>
                      <a:r>
                        <a:rPr lang="en-US" sz="1100" dirty="0" smtClean="0"/>
                        <a:t>Phone</a:t>
                      </a:r>
                      <a:endParaRPr lang="en-US" sz="1100" dirty="0"/>
                    </a:p>
                  </a:txBody>
                  <a:tcPr/>
                </a:tc>
                <a:tc>
                  <a:txBody>
                    <a:bodyPr/>
                    <a:lstStyle/>
                    <a:p>
                      <a:pPr marL="0" algn="l" defTabSz="914400" rtl="0" eaLnBrk="1" latinLnBrk="0" hangingPunct="1"/>
                      <a:r>
                        <a:rPr lang="en-US" sz="1200" kern="1200" dirty="0" smtClean="0"/>
                        <a:t>City</a:t>
                      </a:r>
                      <a:endParaRPr lang="en-US" sz="1200" kern="1200" dirty="0">
                        <a:solidFill>
                          <a:schemeClr val="dk1"/>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100" dirty="0" smtClean="0"/>
                        <a:t>101</a:t>
                      </a:r>
                      <a:endParaRPr lang="en-US" sz="1100" dirty="0"/>
                    </a:p>
                  </a:txBody>
                  <a:tcPr/>
                </a:tc>
                <a:tc>
                  <a:txBody>
                    <a:bodyPr/>
                    <a:lstStyle/>
                    <a:p>
                      <a:r>
                        <a:rPr lang="en-US" sz="1100" dirty="0" smtClean="0"/>
                        <a:t>C123</a:t>
                      </a:r>
                      <a:endParaRPr lang="en-US" sz="1100" dirty="0"/>
                    </a:p>
                  </a:txBody>
                  <a:tcPr/>
                </a:tc>
                <a:tc>
                  <a:txBody>
                    <a:bodyPr/>
                    <a:lstStyle/>
                    <a:p>
                      <a:r>
                        <a:rPr lang="en-US" sz="1100" dirty="0" smtClean="0"/>
                        <a:t>Mary</a:t>
                      </a:r>
                      <a:endParaRPr lang="en-US" sz="1100" dirty="0"/>
                    </a:p>
                  </a:txBody>
                  <a:tcPr/>
                </a:tc>
                <a:tc>
                  <a:txBody>
                    <a:bodyPr/>
                    <a:lstStyle/>
                    <a:p>
                      <a:r>
                        <a:rPr lang="en-US" sz="1100" dirty="0" smtClean="0"/>
                        <a:t>5554321</a:t>
                      </a:r>
                      <a:endParaRPr lang="en-US" sz="1100" dirty="0">
                        <a:solidFill>
                          <a:srgbClr val="FF0000"/>
                        </a:solidFill>
                      </a:endParaRPr>
                    </a:p>
                  </a:txBody>
                  <a:tcPr/>
                </a:tc>
                <a:tc>
                  <a:txBody>
                    <a:bodyPr/>
                    <a:lstStyle/>
                    <a:p>
                      <a:r>
                        <a:rPr lang="en-US" sz="1100" dirty="0" smtClean="0"/>
                        <a:t>New York</a:t>
                      </a:r>
                      <a:endParaRPr lang="en-US" sz="1100" dirty="0"/>
                    </a:p>
                  </a:txBody>
                  <a:tcPr/>
                </a:tc>
                <a:extLst>
                  <a:ext uri="{0D108BD9-81ED-4DB2-BD59-A6C34878D82A}">
                    <a16:rowId xmlns:a16="http://schemas.microsoft.com/office/drawing/2014/main" val="10001"/>
                  </a:ext>
                </a:extLst>
              </a:tr>
            </a:tbl>
          </a:graphicData>
        </a:graphic>
      </p:graphicFrame>
      <p:sp>
        <p:nvSpPr>
          <p:cNvPr id="7" name="Right Arrow 6"/>
          <p:cNvSpPr/>
          <p:nvPr/>
        </p:nvSpPr>
        <p:spPr bwMode="auto">
          <a:xfrm>
            <a:off x="4328808" y="1882302"/>
            <a:ext cx="593387" cy="651753"/>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48198498"/>
              </p:ext>
            </p:extLst>
          </p:nvPr>
        </p:nvGraphicFramePr>
        <p:xfrm>
          <a:off x="120138" y="3138792"/>
          <a:ext cx="4509865" cy="548640"/>
        </p:xfrm>
        <a:graphic>
          <a:graphicData uri="http://schemas.openxmlformats.org/drawingml/2006/table">
            <a:tbl>
              <a:tblPr firstRow="1" bandRow="1">
                <a:tableStyleId>{9DCAF9ED-07DC-4A11-8D7F-57B35C25682E}</a:tableStyleId>
              </a:tblPr>
              <a:tblGrid>
                <a:gridCol w="556756">
                  <a:extLst>
                    <a:ext uri="{9D8B030D-6E8A-4147-A177-3AD203B41FA5}">
                      <a16:colId xmlns:a16="http://schemas.microsoft.com/office/drawing/2014/main" val="20000"/>
                    </a:ext>
                  </a:extLst>
                </a:gridCol>
                <a:gridCol w="724394">
                  <a:extLst>
                    <a:ext uri="{9D8B030D-6E8A-4147-A177-3AD203B41FA5}">
                      <a16:colId xmlns:a16="http://schemas.microsoft.com/office/drawing/2014/main" val="20001"/>
                    </a:ext>
                  </a:extLst>
                </a:gridCol>
                <a:gridCol w="665018">
                  <a:extLst>
                    <a:ext uri="{9D8B030D-6E8A-4147-A177-3AD203B41FA5}">
                      <a16:colId xmlns:a16="http://schemas.microsoft.com/office/drawing/2014/main" val="20002"/>
                    </a:ext>
                  </a:extLst>
                </a:gridCol>
                <a:gridCol w="866899">
                  <a:extLst>
                    <a:ext uri="{9D8B030D-6E8A-4147-A177-3AD203B41FA5}">
                      <a16:colId xmlns:a16="http://schemas.microsoft.com/office/drawing/2014/main" val="20003"/>
                    </a:ext>
                  </a:extLst>
                </a:gridCol>
                <a:gridCol w="866899">
                  <a:extLst>
                    <a:ext uri="{9D8B030D-6E8A-4147-A177-3AD203B41FA5}">
                      <a16:colId xmlns:a16="http://schemas.microsoft.com/office/drawing/2014/main" val="20004"/>
                    </a:ext>
                  </a:extLst>
                </a:gridCol>
                <a:gridCol w="829899">
                  <a:extLst>
                    <a:ext uri="{9D8B030D-6E8A-4147-A177-3AD203B41FA5}">
                      <a16:colId xmlns:a16="http://schemas.microsoft.com/office/drawing/2014/main" val="20005"/>
                    </a:ext>
                  </a:extLst>
                </a:gridCol>
              </a:tblGrid>
              <a:tr h="246975">
                <a:tc>
                  <a:txBody>
                    <a:bodyPr/>
                    <a:lstStyle/>
                    <a:p>
                      <a:r>
                        <a:rPr lang="en-US" sz="1200" dirty="0" smtClean="0">
                          <a:latin typeface="Segoe UI" panose="020B0502040204020203" pitchFamily="34" charset="0"/>
                          <a:cs typeface="Segoe UI" panose="020B0502040204020203" pitchFamily="34" charset="0"/>
                        </a:rPr>
                        <a: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AltKey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Name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Phone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Current</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200" dirty="0" smtClean="0">
                          <a:latin typeface="Segoe UI" panose="020B0502040204020203" pitchFamily="34" charset="0"/>
                          <a:cs typeface="Segoe UI" panose="020B0502040204020203" pitchFamily="34" charset="0"/>
                        </a:rPr>
                        <a:t>101</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True</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93102208"/>
              </p:ext>
            </p:extLst>
          </p:nvPr>
        </p:nvGraphicFramePr>
        <p:xfrm>
          <a:off x="4191990" y="3615550"/>
          <a:ext cx="4808739" cy="822960"/>
        </p:xfrm>
        <a:graphic>
          <a:graphicData uri="http://schemas.openxmlformats.org/drawingml/2006/table">
            <a:tbl>
              <a:tblPr firstRow="1" bandRow="1">
                <a:tableStyleId>{9DCAF9ED-07DC-4A11-8D7F-57B35C25682E}</a:tableStyleId>
              </a:tblPr>
              <a:tblGrid>
                <a:gridCol w="724395">
                  <a:extLst>
                    <a:ext uri="{9D8B030D-6E8A-4147-A177-3AD203B41FA5}">
                      <a16:colId xmlns:a16="http://schemas.microsoft.com/office/drawing/2014/main" val="20000"/>
                    </a:ext>
                  </a:extLst>
                </a:gridCol>
                <a:gridCol w="826166">
                  <a:extLst>
                    <a:ext uri="{9D8B030D-6E8A-4147-A177-3AD203B41FA5}">
                      <a16:colId xmlns:a16="http://schemas.microsoft.com/office/drawing/2014/main" val="20001"/>
                    </a:ext>
                  </a:extLst>
                </a:gridCol>
                <a:gridCol w="682476">
                  <a:extLst>
                    <a:ext uri="{9D8B030D-6E8A-4147-A177-3AD203B41FA5}">
                      <a16:colId xmlns:a16="http://schemas.microsoft.com/office/drawing/2014/main" val="20002"/>
                    </a:ext>
                  </a:extLst>
                </a:gridCol>
                <a:gridCol w="853808">
                  <a:extLst>
                    <a:ext uri="{9D8B030D-6E8A-4147-A177-3AD203B41FA5}">
                      <a16:colId xmlns:a16="http://schemas.microsoft.com/office/drawing/2014/main" val="20003"/>
                    </a:ext>
                  </a:extLst>
                </a:gridCol>
                <a:gridCol w="895055">
                  <a:extLst>
                    <a:ext uri="{9D8B030D-6E8A-4147-A177-3AD203B41FA5}">
                      <a16:colId xmlns:a16="http://schemas.microsoft.com/office/drawing/2014/main" val="20004"/>
                    </a:ext>
                  </a:extLst>
                </a:gridCol>
                <a:gridCol w="826839">
                  <a:extLst>
                    <a:ext uri="{9D8B030D-6E8A-4147-A177-3AD203B41FA5}">
                      <a16:colId xmlns:a16="http://schemas.microsoft.com/office/drawing/2014/main" val="20005"/>
                    </a:ext>
                  </a:extLst>
                </a:gridCol>
              </a:tblGrid>
              <a:tr h="246975">
                <a:tc>
                  <a:txBody>
                    <a:bodyPr/>
                    <a:lstStyle/>
                    <a:p>
                      <a:r>
                        <a:rPr lang="en-US" sz="1200" dirty="0" smtClean="0">
                          <a:latin typeface="Segoe UI" panose="020B0502040204020203" pitchFamily="34" charset="0"/>
                          <a:cs typeface="Segoe UI" panose="020B0502040204020203" pitchFamily="34" charset="0"/>
                        </a:rPr>
                        <a: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AltKey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Name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Phone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Current</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200" dirty="0" smtClean="0">
                          <a:latin typeface="Segoe UI" panose="020B0502040204020203" pitchFamily="34" charset="0"/>
                          <a:cs typeface="Segoe UI" panose="020B0502040204020203" pitchFamily="34" charset="0"/>
                        </a:rPr>
                        <a:t>101</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False</a:t>
                      </a:r>
                      <a:endParaRPr lang="en-US" sz="1200" dirty="0">
                        <a:solidFill>
                          <a:srgbClr val="FF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250542">
                <a:tc>
                  <a:txBody>
                    <a:bodyPr/>
                    <a:lstStyle/>
                    <a:p>
                      <a:r>
                        <a:rPr lang="en-US" sz="1200" dirty="0" smtClean="0">
                          <a:latin typeface="Segoe UI" panose="020B0502040204020203" pitchFamily="34" charset="0"/>
                          <a:cs typeface="Segoe UI" panose="020B0502040204020203" pitchFamily="34" charset="0"/>
                        </a:rPr>
                        <a:t>102</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Seattle</a:t>
                      </a:r>
                      <a:endParaRPr lang="en-US" sz="1200" dirty="0">
                        <a:solidFill>
                          <a:srgbClr val="FF0000"/>
                        </a:solidFill>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True</a:t>
                      </a:r>
                      <a:endParaRPr lang="en-US" sz="1200" dirty="0">
                        <a:solidFill>
                          <a:srgbClr val="FF0000"/>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2"/>
                  </a:ext>
                </a:extLst>
              </a:tr>
            </a:tbl>
          </a:graphicData>
        </a:graphic>
      </p:graphicFrame>
      <p:sp>
        <p:nvSpPr>
          <p:cNvPr id="10" name="Right Arrow 9"/>
          <p:cNvSpPr/>
          <p:nvPr/>
        </p:nvSpPr>
        <p:spPr bwMode="auto">
          <a:xfrm>
            <a:off x="3652189" y="3719104"/>
            <a:ext cx="593387" cy="651753"/>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578463841"/>
              </p:ext>
            </p:extLst>
          </p:nvPr>
        </p:nvGraphicFramePr>
        <p:xfrm>
          <a:off x="2612573" y="5768076"/>
          <a:ext cx="6353298" cy="548640"/>
        </p:xfrm>
        <a:graphic>
          <a:graphicData uri="http://schemas.openxmlformats.org/drawingml/2006/table">
            <a:tbl>
              <a:tblPr firstRow="1" bandRow="1">
                <a:tableStyleId>{21E4AEA4-8DFA-4A89-87EB-49C32662AFE0}</a:tableStyleId>
              </a:tblPr>
              <a:tblGrid>
                <a:gridCol w="580788">
                  <a:extLst>
                    <a:ext uri="{9D8B030D-6E8A-4147-A177-3AD203B41FA5}">
                      <a16:colId xmlns:a16="http://schemas.microsoft.com/office/drawing/2014/main" val="20000"/>
                    </a:ext>
                  </a:extLst>
                </a:gridCol>
                <a:gridCol w="703390">
                  <a:extLst>
                    <a:ext uri="{9D8B030D-6E8A-4147-A177-3AD203B41FA5}">
                      <a16:colId xmlns:a16="http://schemas.microsoft.com/office/drawing/2014/main" val="20001"/>
                    </a:ext>
                  </a:extLst>
                </a:gridCol>
                <a:gridCol w="646448">
                  <a:extLst>
                    <a:ext uri="{9D8B030D-6E8A-4147-A177-3AD203B41FA5}">
                      <a16:colId xmlns:a16="http://schemas.microsoft.com/office/drawing/2014/main" val="20002"/>
                    </a:ext>
                  </a:extLst>
                </a:gridCol>
                <a:gridCol w="857310">
                  <a:extLst>
                    <a:ext uri="{9D8B030D-6E8A-4147-A177-3AD203B41FA5}">
                      <a16:colId xmlns:a16="http://schemas.microsoft.com/office/drawing/2014/main" val="20003"/>
                    </a:ext>
                  </a:extLst>
                </a:gridCol>
                <a:gridCol w="1152073">
                  <a:extLst>
                    <a:ext uri="{9D8B030D-6E8A-4147-A177-3AD203B41FA5}">
                      <a16:colId xmlns:a16="http://schemas.microsoft.com/office/drawing/2014/main" val="20004"/>
                    </a:ext>
                  </a:extLst>
                </a:gridCol>
                <a:gridCol w="1127818">
                  <a:extLst>
                    <a:ext uri="{9D8B030D-6E8A-4147-A177-3AD203B41FA5}">
                      <a16:colId xmlns:a16="http://schemas.microsoft.com/office/drawing/2014/main" val="20005"/>
                    </a:ext>
                  </a:extLst>
                </a:gridCol>
                <a:gridCol w="1285471">
                  <a:extLst>
                    <a:ext uri="{9D8B030D-6E8A-4147-A177-3AD203B41FA5}">
                      <a16:colId xmlns:a16="http://schemas.microsoft.com/office/drawing/2014/main" val="20006"/>
                    </a:ext>
                  </a:extLst>
                </a:gridCol>
              </a:tblGrid>
              <a:tr h="246975">
                <a:tc>
                  <a:txBody>
                    <a:bodyPr/>
                    <a:lstStyle/>
                    <a:p>
                      <a:r>
                        <a:rPr lang="en-US" sz="1200" dirty="0" smtClean="0">
                          <a:latin typeface="Segoe UI" panose="020B0502040204020203" pitchFamily="34" charset="0"/>
                          <a:cs typeface="Segoe UI" panose="020B0502040204020203" pitchFamily="34" charset="0"/>
                        </a:rPr>
                        <a: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AltKey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Name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Phone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OriginalCity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CurrentCity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Effective</a:t>
                      </a:r>
                      <a:r>
                        <a:rPr lang="en-US" sz="1200" baseline="0" dirty="0" smtClean="0">
                          <a:latin typeface="Segoe UI" panose="020B0502040204020203" pitchFamily="34" charset="0"/>
                          <a:cs typeface="Segoe UI" panose="020B0502040204020203" pitchFamily="34" charset="0"/>
                        </a:rPr>
                        <a:t>Date</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200" dirty="0" smtClean="0">
                          <a:latin typeface="Segoe UI" panose="020B0502040204020203" pitchFamily="34" charset="0"/>
                          <a:cs typeface="Segoe UI" panose="020B0502040204020203" pitchFamily="34" charset="0"/>
                        </a:rPr>
                        <a:t>101</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tc>
                  <a:txBody>
                    <a:bodyPr/>
                    <a:lstStyle/>
                    <a:p>
                      <a:r>
                        <a:rPr lang="en-US" sz="1200" b="1" dirty="0" smtClean="0">
                          <a:solidFill>
                            <a:schemeClr val="tx1"/>
                          </a:solidFill>
                          <a:latin typeface="Segoe UI" panose="020B0502040204020203" pitchFamily="34" charset="0"/>
                          <a:cs typeface="Segoe UI" panose="020B0502040204020203" pitchFamily="34" charset="0"/>
                        </a:rPr>
                        <a:t>Seattle</a:t>
                      </a:r>
                      <a:endParaRPr lang="en-US" sz="1200" b="1" dirty="0">
                        <a:solidFill>
                          <a:schemeClr val="tx1"/>
                        </a:solidFill>
                        <a:latin typeface="Segoe UI" panose="020B0502040204020203" pitchFamily="34" charset="0"/>
                        <a:cs typeface="Segoe UI" panose="020B0502040204020203" pitchFamily="34" charset="0"/>
                      </a:endParaRPr>
                    </a:p>
                  </a:txBody>
                  <a:tcPr/>
                </a:tc>
                <a:tc>
                  <a:txBody>
                    <a:bodyPr/>
                    <a:lstStyle/>
                    <a:p>
                      <a:r>
                        <a:rPr lang="en-US" sz="1200" b="1" dirty="0" smtClean="0">
                          <a:solidFill>
                            <a:schemeClr val="tx1"/>
                          </a:solidFill>
                          <a:latin typeface="Segoe UI" panose="020B0502040204020203" pitchFamily="34" charset="0"/>
                          <a:cs typeface="Segoe UI" panose="020B0502040204020203" pitchFamily="34" charset="0"/>
                        </a:rPr>
                        <a:t>6/7/11</a:t>
                      </a:r>
                      <a:endParaRPr lang="en-US" sz="1200" b="1"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41806935"/>
              </p:ext>
            </p:extLst>
          </p:nvPr>
        </p:nvGraphicFramePr>
        <p:xfrm>
          <a:off x="168251" y="5171461"/>
          <a:ext cx="6291926" cy="548640"/>
        </p:xfrm>
        <a:graphic>
          <a:graphicData uri="http://schemas.openxmlformats.org/drawingml/2006/table">
            <a:tbl>
              <a:tblPr firstRow="1" bandRow="1">
                <a:tableStyleId>{9DCAF9ED-07DC-4A11-8D7F-57B35C25682E}</a:tableStyleId>
              </a:tblPr>
              <a:tblGrid>
                <a:gridCol w="544269">
                  <a:extLst>
                    <a:ext uri="{9D8B030D-6E8A-4147-A177-3AD203B41FA5}">
                      <a16:colId xmlns:a16="http://schemas.microsoft.com/office/drawing/2014/main" val="20000"/>
                    </a:ext>
                  </a:extLst>
                </a:gridCol>
                <a:gridCol w="736270">
                  <a:extLst>
                    <a:ext uri="{9D8B030D-6E8A-4147-A177-3AD203B41FA5}">
                      <a16:colId xmlns:a16="http://schemas.microsoft.com/office/drawing/2014/main" val="20001"/>
                    </a:ext>
                  </a:extLst>
                </a:gridCol>
                <a:gridCol w="641268">
                  <a:extLst>
                    <a:ext uri="{9D8B030D-6E8A-4147-A177-3AD203B41FA5}">
                      <a16:colId xmlns:a16="http://schemas.microsoft.com/office/drawing/2014/main" val="20002"/>
                    </a:ext>
                  </a:extLst>
                </a:gridCol>
                <a:gridCol w="831273">
                  <a:extLst>
                    <a:ext uri="{9D8B030D-6E8A-4147-A177-3AD203B41FA5}">
                      <a16:colId xmlns:a16="http://schemas.microsoft.com/office/drawing/2014/main" val="20003"/>
                    </a:ext>
                  </a:extLst>
                </a:gridCol>
                <a:gridCol w="1151906">
                  <a:extLst>
                    <a:ext uri="{9D8B030D-6E8A-4147-A177-3AD203B41FA5}">
                      <a16:colId xmlns:a16="http://schemas.microsoft.com/office/drawing/2014/main" val="20004"/>
                    </a:ext>
                  </a:extLst>
                </a:gridCol>
                <a:gridCol w="1092530">
                  <a:extLst>
                    <a:ext uri="{9D8B030D-6E8A-4147-A177-3AD203B41FA5}">
                      <a16:colId xmlns:a16="http://schemas.microsoft.com/office/drawing/2014/main" val="20005"/>
                    </a:ext>
                  </a:extLst>
                </a:gridCol>
                <a:gridCol w="1294410">
                  <a:extLst>
                    <a:ext uri="{9D8B030D-6E8A-4147-A177-3AD203B41FA5}">
                      <a16:colId xmlns:a16="http://schemas.microsoft.com/office/drawing/2014/main" val="20006"/>
                    </a:ext>
                  </a:extLst>
                </a:gridCol>
              </a:tblGrid>
              <a:tr h="246975">
                <a:tc>
                  <a:txBody>
                    <a:bodyPr/>
                    <a:lstStyle/>
                    <a:p>
                      <a:r>
                        <a:rPr lang="en-US" sz="1200" dirty="0" smtClean="0">
                          <a:latin typeface="Segoe UI" panose="020B0502040204020203" pitchFamily="34" charset="0"/>
                          <a:cs typeface="Segoe UI" panose="020B0502040204020203" pitchFamily="34" charset="0"/>
                        </a:rPr>
                        <a: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AltKey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Name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Phone</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OriginalCity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CurrentCity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Effective</a:t>
                      </a:r>
                      <a:r>
                        <a:rPr lang="en-US" sz="1200" baseline="0" dirty="0" smtClean="0">
                          <a:latin typeface="Segoe UI" panose="020B0502040204020203" pitchFamily="34" charset="0"/>
                          <a:cs typeface="Segoe UI" panose="020B0502040204020203" pitchFamily="34" charset="0"/>
                        </a:rPr>
                        <a:t>Date</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250542">
                <a:tc>
                  <a:txBody>
                    <a:bodyPr/>
                    <a:lstStyle/>
                    <a:p>
                      <a:r>
                        <a:rPr lang="en-US" sz="1200" dirty="0" smtClean="0">
                          <a:latin typeface="Segoe UI" panose="020B0502040204020203" pitchFamily="34" charset="0"/>
                          <a:cs typeface="Segoe UI" panose="020B0502040204020203" pitchFamily="34" charset="0"/>
                        </a:rPr>
                        <a:t>101</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C123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Mary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5551234</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New York</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1/1/00</a:t>
                      </a:r>
                      <a:endParaRPr lang="en-US" sz="12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bl>
          </a:graphicData>
        </a:graphic>
      </p:graphicFrame>
      <p:sp>
        <p:nvSpPr>
          <p:cNvPr id="13" name="Right Arrow 12"/>
          <p:cNvSpPr/>
          <p:nvPr/>
        </p:nvSpPr>
        <p:spPr bwMode="auto">
          <a:xfrm>
            <a:off x="2020450" y="5755103"/>
            <a:ext cx="593387" cy="651753"/>
          </a:xfrm>
          <a:prstGeom prst="rightArrow">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490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93283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Extracting Modified Data</a:t>
            </a:r>
            <a:endParaRPr lang="en-GB" dirty="0"/>
          </a:p>
        </p:txBody>
      </p:sp>
      <p:sp>
        <p:nvSpPr>
          <p:cNvPr id="3" name="Text Placeholder 2"/>
          <p:cNvSpPr>
            <a:spLocks noGrp="1"/>
          </p:cNvSpPr>
          <p:nvPr>
            <p:ph type="body" idx="1"/>
          </p:nvPr>
        </p:nvSpPr>
        <p:spPr/>
        <p:txBody>
          <a:bodyPr/>
          <a:lstStyle/>
          <a:p>
            <a:r>
              <a:rPr lang="en-GB" dirty="0" smtClean="0"/>
              <a:t>Options for Extracting Modified Data
Extracting Rows Based on a Datetime Column
Demonstration: Using a Datetime Column
Change Data Capture
Demonstration: Using Change Data Capture
Extracting Data with Change Data Capture
The CDC Control Task and Data Flow Components
Demonstration: Using CDC Components
Change Tracking
Demonstration: Using Change Tracking
Extracting Data with Change Tracking</a:t>
            </a:r>
            <a:endParaRPr lang="en-GB" dirty="0"/>
          </a:p>
        </p:txBody>
      </p:sp>
    </p:spTree>
    <p:extLst>
      <p:ext uri="{BB962C8B-B14F-4D97-AF65-F5344CB8AC3E}">
        <p14:creationId xmlns:p14="http://schemas.microsoft.com/office/powerpoint/2010/main" val="140347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Extracting Modified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Extract all records</a:t>
            </a:r>
          </a:p>
          <a:p>
            <a:pPr lvl="0"/>
            <a:r>
              <a:rPr lang="en-GB" b="0" kern="0" dirty="0">
                <a:solidFill>
                  <a:srgbClr val="000000"/>
                </a:solidFill>
              </a:rPr>
              <a:t>Store a primary key and checksum</a:t>
            </a:r>
          </a:p>
          <a:p>
            <a:pPr lvl="0"/>
            <a:r>
              <a:rPr lang="en-GB" b="0" kern="0" dirty="0">
                <a:solidFill>
                  <a:srgbClr val="000000"/>
                </a:solidFill>
              </a:rPr>
              <a:t>Use a datetime column as a “high water mark”</a:t>
            </a:r>
          </a:p>
          <a:p>
            <a:pPr lvl="0"/>
            <a:r>
              <a:rPr lang="en-GB" b="0" kern="0" dirty="0">
                <a:solidFill>
                  <a:srgbClr val="000000"/>
                </a:solidFill>
              </a:rPr>
              <a:t>Use Change Data Capture</a:t>
            </a:r>
          </a:p>
          <a:p>
            <a:pPr lvl="0"/>
            <a:r>
              <a:rPr lang="en-GB" b="0" kern="0" dirty="0">
                <a:solidFill>
                  <a:srgbClr val="000000"/>
                </a:solidFill>
              </a:rPr>
              <a:t>Use Change Tracking</a:t>
            </a:r>
          </a:p>
        </p:txBody>
      </p:sp>
    </p:spTree>
    <p:extLst>
      <p:ext uri="{BB962C8B-B14F-4D97-AF65-F5344CB8AC3E}">
        <p14:creationId xmlns:p14="http://schemas.microsoft.com/office/powerpoint/2010/main" val="1015662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 Rows Based on a Datetime Column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Note the current time</a:t>
            </a:r>
          </a:p>
          <a:p>
            <a:pPr marL="514350" lvl="0" indent="-514350">
              <a:buFont typeface="+mj-lt"/>
              <a:buAutoNum type="arabicPeriod"/>
            </a:pPr>
            <a:r>
              <a:rPr lang="en-GB" b="0" kern="0" dirty="0">
                <a:solidFill>
                  <a:srgbClr val="000000"/>
                </a:solidFill>
              </a:rPr>
              <a:t>Retrieve the last extraction time from an extraction log</a:t>
            </a:r>
          </a:p>
          <a:p>
            <a:pPr marL="514350" lvl="0" indent="-514350">
              <a:buFont typeface="+mj-lt"/>
              <a:buAutoNum type="arabicPeriod"/>
            </a:pPr>
            <a:r>
              <a:rPr lang="en-GB" b="0" kern="0" dirty="0">
                <a:solidFill>
                  <a:srgbClr val="000000"/>
                </a:solidFill>
              </a:rPr>
              <a:t>Extract and transfer records that were modified between the last extraction and the current time</a:t>
            </a:r>
          </a:p>
          <a:p>
            <a:pPr marL="514350" lvl="0" indent="-514350">
              <a:buFont typeface="+mj-lt"/>
              <a:buAutoNum type="arabicPeriod"/>
            </a:pPr>
            <a:r>
              <a:rPr lang="en-GB" b="0" kern="0" dirty="0">
                <a:solidFill>
                  <a:srgbClr val="000000"/>
                </a:solidFill>
              </a:rPr>
              <a:t>Replace the stored last extraction value with the current time</a:t>
            </a:r>
          </a:p>
          <a:p>
            <a:pPr marL="514350" lvl="0" indent="-514350">
              <a:buFont typeface="+mj-lt"/>
              <a:buAutoNum type="arabicPeriod"/>
            </a:pPr>
            <a:endParaRPr lang="en-US" b="0" kern="0" dirty="0">
              <a:solidFill>
                <a:srgbClr val="000000"/>
              </a:solidFill>
            </a:endParaRPr>
          </a:p>
        </p:txBody>
      </p:sp>
    </p:spTree>
    <p:extLst>
      <p:ext uri="{BB962C8B-B14F-4D97-AF65-F5344CB8AC3E}">
        <p14:creationId xmlns:p14="http://schemas.microsoft.com/office/powerpoint/2010/main" val="817338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9dfa5e52-bb61-4c51-a4b3-d44d6c8f76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Datetime Column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 u</a:t>
            </a:r>
            <a:r>
              <a:rPr lang="en-US" b="0" kern="0" dirty="0">
                <a:solidFill>
                  <a:srgbClr val="000000"/>
                </a:solidFill>
              </a:rPr>
              <a:t>se a Datetime Column to Extract Modified Data</a:t>
            </a:r>
            <a:endParaRPr lang="en-GB"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529976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26657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430525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308b72f6-bc07-4fa1-bea5-873b51000a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Data Capture</a:t>
            </a:r>
            <a:endParaRPr lang="en-GB" dirty="0"/>
          </a:p>
        </p:txBody>
      </p:sp>
      <p:sp>
        <p:nvSpPr>
          <p:cNvPr id="4" name="Content Placeholder 2"/>
          <p:cNvSpPr txBox="1">
            <a:spLocks/>
          </p:cNvSpPr>
          <p:nvPr/>
        </p:nvSpPr>
        <p:spPr>
          <a:xfrm>
            <a:off x="115747" y="1021215"/>
            <a:ext cx="89033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Enable Change Data Capture:</a:t>
            </a:r>
          </a:p>
          <a:p>
            <a:pPr marL="457200" lvl="0" indent="-457200">
              <a:buFont typeface="+mj-lt"/>
              <a:buAutoNum type="arabicPeriod"/>
            </a:pPr>
            <a:endParaRPr lang="en-US" b="0" kern="0" dirty="0">
              <a:solidFill>
                <a:srgbClr val="000000"/>
              </a:solidFill>
            </a:endParaRPr>
          </a:p>
          <a:p>
            <a:pPr marL="457200" lvl="0" indent="-457200">
              <a:buFont typeface="+mj-lt"/>
              <a:buAutoNum type="arabicPeriod"/>
            </a:pPr>
            <a:endParaRPr lang="en-US" b="0" kern="0" dirty="0">
              <a:solidFill>
                <a:srgbClr val="000000"/>
              </a:solidFill>
            </a:endParaRPr>
          </a:p>
          <a:p>
            <a:pPr marL="457200" lvl="0" indent="-457200">
              <a:buFont typeface="+mj-lt"/>
              <a:buAutoNum type="arabicPeriod"/>
            </a:pPr>
            <a:endParaRPr lang="en-US" sz="1100" b="0" kern="0" dirty="0">
              <a:solidFill>
                <a:srgbClr val="000000"/>
              </a:solidFill>
            </a:endParaRPr>
          </a:p>
          <a:p>
            <a:pPr marL="457200" lvl="0" indent="-457200">
              <a:buFont typeface="+mj-lt"/>
              <a:buAutoNum type="arabicPeriod"/>
            </a:pPr>
            <a:r>
              <a:rPr lang="en-US" b="0" kern="0" dirty="0">
                <a:solidFill>
                  <a:srgbClr val="000000"/>
                </a:solidFill>
              </a:rPr>
              <a:t>Map start and end times to log sequence numbers:</a:t>
            </a:r>
            <a:br>
              <a:rPr lang="en-US" b="0" kern="0" dirty="0">
                <a:solidFill>
                  <a:srgbClr val="000000"/>
                </a:solidFill>
              </a:rPr>
            </a:br>
            <a:endParaRPr lang="en-US" b="0" kern="0" dirty="0">
              <a:solidFill>
                <a:srgbClr val="000000"/>
              </a:solidFill>
            </a:endParaRPr>
          </a:p>
          <a:p>
            <a:pPr marL="0" lvl="0" indent="0">
              <a:buNone/>
            </a:pPr>
            <a:endParaRPr lang="en-US" b="0" kern="0" dirty="0">
              <a:solidFill>
                <a:srgbClr val="000000"/>
              </a:solidFill>
            </a:endParaRPr>
          </a:p>
          <a:p>
            <a:pPr marL="514350" lvl="0" indent="-514350">
              <a:buFont typeface="+mj-lt"/>
              <a:buAutoNum type="arabicPeriod" startAt="3"/>
            </a:pPr>
            <a:r>
              <a:rPr lang="en-US" b="0" kern="0" dirty="0">
                <a:solidFill>
                  <a:srgbClr val="000000"/>
                </a:solidFill>
              </a:rPr>
              <a:t>Handle null log sequence numbers:</a:t>
            </a:r>
          </a:p>
          <a:p>
            <a:pPr marL="457200" lvl="0" indent="-457200">
              <a:buFont typeface="+mj-lt"/>
              <a:buAutoNum type="arabicPeriod" startAt="3"/>
            </a:pPr>
            <a:endParaRPr lang="en-US" b="0" kern="0" dirty="0">
              <a:solidFill>
                <a:srgbClr val="000000"/>
              </a:solidFill>
            </a:endParaRPr>
          </a:p>
          <a:p>
            <a:pPr marL="457200" lvl="0" indent="-457200">
              <a:buFont typeface="+mj-lt"/>
              <a:buAutoNum type="arabicPeriod" startAt="3"/>
            </a:pPr>
            <a:endParaRPr lang="en-US" sz="1800" b="0" kern="0" dirty="0">
              <a:solidFill>
                <a:srgbClr val="000000"/>
              </a:solidFill>
            </a:endParaRPr>
          </a:p>
          <a:p>
            <a:pPr marL="457200" lvl="0" indent="-457200">
              <a:buFont typeface="+mj-lt"/>
              <a:buAutoNum type="arabicPeriod" startAt="3"/>
            </a:pPr>
            <a:r>
              <a:rPr lang="en-US" b="0" kern="0" dirty="0">
                <a:solidFill>
                  <a:srgbClr val="000000"/>
                </a:solidFill>
              </a:rPr>
              <a:t>Extract changes between log sequence numbers:</a:t>
            </a:r>
          </a:p>
          <a:p>
            <a:pPr lvl="0"/>
            <a:endParaRPr lang="en-US" b="0" kern="0" dirty="0">
              <a:solidFill>
                <a:srgbClr val="000000"/>
              </a:solidFill>
            </a:endParaRPr>
          </a:p>
        </p:txBody>
      </p:sp>
      <p:sp>
        <p:nvSpPr>
          <p:cNvPr id="5" name="AutoShape 3"/>
          <p:cNvSpPr>
            <a:spLocks noChangeArrowheads="1"/>
          </p:cNvSpPr>
          <p:nvPr/>
        </p:nvSpPr>
        <p:spPr bwMode="auto">
          <a:xfrm>
            <a:off x="272373" y="1598532"/>
            <a:ext cx="856034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EXEC sys.sp_cdc_enable_db</a:t>
            </a:r>
          </a:p>
          <a:p>
            <a:pPr lvl="0" defTabSz="457200">
              <a:lnSpc>
                <a:spcPct val="90000"/>
              </a:lnSpc>
              <a:tabLst>
                <a:tab pos="457200" algn="l"/>
              </a:tabLst>
              <a:defRPr/>
            </a:pPr>
            <a:endParaRPr lang="en-GB" sz="1200" b="0" dirty="0">
              <a:solidFill>
                <a:srgbClr val="000000"/>
              </a:solidFill>
              <a:latin typeface="Lucida Sans Typewriter" pitchFamily="49" charset="0"/>
            </a:endParaRPr>
          </a:p>
          <a:p>
            <a:pPr lvl="0" defTabSz="457200">
              <a:lnSpc>
                <a:spcPct val="90000"/>
              </a:lnSpc>
              <a:tabLst>
                <a:tab pos="457200" algn="l"/>
              </a:tabLst>
              <a:defRPr/>
            </a:pPr>
            <a:r>
              <a:rPr lang="en-GB" sz="1200" b="0" dirty="0">
                <a:solidFill>
                  <a:srgbClr val="000000"/>
                </a:solidFill>
                <a:latin typeface="Lucida Sans Typewriter" pitchFamily="49" charset="0"/>
              </a:rPr>
              <a:t>EXEC sys.sp_cdc_enable_table 	@source_schema = N'dbo',	@source_name = N'Customers',</a:t>
            </a:r>
          </a:p>
          <a:p>
            <a:pPr lvl="0" defTabSz="457200">
              <a:lnSpc>
                <a:spcPct val="90000"/>
              </a:lnSpc>
              <a:tabLst>
                <a:tab pos="457200" algn="l"/>
              </a:tabLst>
              <a:defRPr/>
            </a:pPr>
            <a:r>
              <a:rPr lang="en-GB" sz="1200" b="0" dirty="0">
                <a:solidFill>
                  <a:srgbClr val="000000"/>
                </a:solidFill>
                <a:latin typeface="Lucida Sans Typewriter" pitchFamily="49" charset="0"/>
              </a:rPr>
              <a:t>							@role_name = NULL, 	@supports_net_changes = 1</a:t>
            </a:r>
          </a:p>
        </p:txBody>
      </p:sp>
      <p:sp>
        <p:nvSpPr>
          <p:cNvPr id="6" name="AutoShape 3"/>
          <p:cNvSpPr>
            <a:spLocks noChangeArrowheads="1"/>
          </p:cNvSpPr>
          <p:nvPr/>
        </p:nvSpPr>
        <p:spPr bwMode="auto">
          <a:xfrm>
            <a:off x="272373" y="3295575"/>
            <a:ext cx="8560341"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DECLARE @from_lsn binary(10), @to_lsn binary(10);</a:t>
            </a:r>
          </a:p>
          <a:p>
            <a:pPr lvl="0" defTabSz="457200">
              <a:lnSpc>
                <a:spcPct val="90000"/>
              </a:lnSpc>
              <a:tabLst>
                <a:tab pos="457200" algn="l"/>
              </a:tabLst>
              <a:defRPr/>
            </a:pPr>
            <a:r>
              <a:rPr lang="en-GB" sz="1200" b="0" dirty="0">
                <a:solidFill>
                  <a:srgbClr val="000000"/>
                </a:solidFill>
                <a:latin typeface="Lucida Sans Typewriter" pitchFamily="49" charset="0"/>
              </a:rPr>
              <a:t>SET @from_lsn = sys.fn_cdc_map_time_to_lsn('smallest greater than', @StartDate)</a:t>
            </a:r>
          </a:p>
          <a:p>
            <a:pPr lvl="0" defTabSz="457200">
              <a:lnSpc>
                <a:spcPct val="90000"/>
              </a:lnSpc>
              <a:tabLst>
                <a:tab pos="457200" algn="l"/>
              </a:tabLst>
              <a:defRPr/>
            </a:pPr>
            <a:r>
              <a:rPr lang="en-GB" sz="1200" b="0" dirty="0">
                <a:solidFill>
                  <a:srgbClr val="000000"/>
                </a:solidFill>
                <a:latin typeface="Lucida Sans Typewriter" pitchFamily="49" charset="0"/>
              </a:rPr>
              <a:t>SET @to_lsn = sys.fn_cdc_map_time_to_lsn('largest less than or equal', @EndDate)</a:t>
            </a:r>
          </a:p>
        </p:txBody>
      </p:sp>
      <p:sp>
        <p:nvSpPr>
          <p:cNvPr id="7" name="AutoShape 3"/>
          <p:cNvSpPr>
            <a:spLocks noChangeArrowheads="1"/>
          </p:cNvSpPr>
          <p:nvPr/>
        </p:nvSpPr>
        <p:spPr bwMode="auto">
          <a:xfrm>
            <a:off x="272373" y="4783616"/>
            <a:ext cx="8560341" cy="44116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IF (@from_lsn IS NULL) OR (@to_lsn IS NULL)</a:t>
            </a:r>
          </a:p>
          <a:p>
            <a:pPr lvl="0" defTabSz="457200">
              <a:lnSpc>
                <a:spcPct val="90000"/>
              </a:lnSpc>
              <a:tabLst>
                <a:tab pos="457200" algn="l"/>
              </a:tabLst>
              <a:defRPr/>
            </a:pPr>
            <a:r>
              <a:rPr lang="en-GB" sz="1200" b="0" dirty="0">
                <a:solidFill>
                  <a:srgbClr val="000000"/>
                </a:solidFill>
                <a:latin typeface="Lucida Sans Typewriter" pitchFamily="49" charset="0"/>
              </a:rPr>
              <a:t>-- There may have been no transactions in the timeframe</a:t>
            </a:r>
          </a:p>
        </p:txBody>
      </p:sp>
      <p:sp>
        <p:nvSpPr>
          <p:cNvPr id="8" name="AutoShape 3"/>
          <p:cNvSpPr>
            <a:spLocks noChangeArrowheads="1"/>
          </p:cNvSpPr>
          <p:nvPr/>
        </p:nvSpPr>
        <p:spPr bwMode="auto">
          <a:xfrm>
            <a:off x="272373" y="6138102"/>
            <a:ext cx="8560341" cy="27332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SELECT * FROM cdc.fn_cdc_get_net_changes_dbo_Customers(@from_lsn, @to_lsn, 'all')</a:t>
            </a:r>
          </a:p>
        </p:txBody>
      </p:sp>
    </p:spTree>
    <p:extLst>
      <p:ext uri="{BB962C8B-B14F-4D97-AF65-F5344CB8AC3E}">
        <p14:creationId xmlns:p14="http://schemas.microsoft.com/office/powerpoint/2010/main" val="5717836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09e45023-843d-45e6-9818-5add591cfa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Change Data Capture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Enable Change Data Capture</a:t>
            </a:r>
          </a:p>
          <a:p>
            <a:pPr lvl="0"/>
            <a:r>
              <a:rPr lang="en-US" b="0" kern="0" dirty="0">
                <a:solidFill>
                  <a:srgbClr val="000000"/>
                </a:solidFill>
              </a:rPr>
              <a:t>Use Change Data Capture to Extract Modified Data</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2592158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Incremental ETL
Extracting Modified Data
Loading Modified Data
Temporal Tables</a:t>
            </a:r>
            <a:endParaRPr lang="en-GB" dirty="0"/>
          </a:p>
        </p:txBody>
      </p:sp>
    </p:spTree>
    <p:extLst>
      <p:ext uri="{BB962C8B-B14F-4D97-AF65-F5344CB8AC3E}">
        <p14:creationId xmlns:p14="http://schemas.microsoft.com/office/powerpoint/2010/main" val="65300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17923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6e0a6d08-9f39-4b58-b8be-369766bc27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 Data with Change Data Capture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7662" lvl="0" indent="-342900">
              <a:buFont typeface="+mj-lt"/>
              <a:buAutoNum type="arabicPeriod"/>
            </a:pPr>
            <a:r>
              <a:rPr lang="en-US" b="0" kern="0" dirty="0">
                <a:solidFill>
                  <a:srgbClr val="000000"/>
                </a:solidFill>
              </a:rPr>
              <a:t>Identify the endpoint for the extraction (LSN or DateTime)</a:t>
            </a:r>
          </a:p>
          <a:p>
            <a:pPr marL="347662" lvl="0" indent="-342900">
              <a:buFont typeface="+mj-lt"/>
              <a:buAutoNum type="arabicPeriod"/>
            </a:pPr>
            <a:r>
              <a:rPr lang="en-US" b="0" kern="0" dirty="0">
                <a:solidFill>
                  <a:srgbClr val="000000"/>
                </a:solidFill>
              </a:rPr>
              <a:t>Retrieve the last extraction endpoint from an extraction log</a:t>
            </a:r>
          </a:p>
          <a:p>
            <a:pPr marL="347662" lvl="0" indent="-342900">
              <a:buFont typeface="+mj-lt"/>
              <a:buAutoNum type="arabicPeriod"/>
            </a:pPr>
            <a:r>
              <a:rPr lang="en-US" b="0" kern="0" dirty="0">
                <a:solidFill>
                  <a:srgbClr val="000000"/>
                </a:solidFill>
              </a:rPr>
              <a:t>Extract and transfer records that were modified during the LSN range defined by the previous extraction endpoint and the current endpoint</a:t>
            </a:r>
          </a:p>
          <a:p>
            <a:pPr marL="347662" lvl="0" indent="-342900">
              <a:buFont typeface="+mj-lt"/>
              <a:buAutoNum type="arabicPeriod"/>
            </a:pPr>
            <a:r>
              <a:rPr lang="en-US" b="0" kern="0" dirty="0">
                <a:solidFill>
                  <a:srgbClr val="000000"/>
                </a:solidFill>
              </a:rPr>
              <a:t>Replace the logged endpoint value with the current endpoint</a:t>
            </a:r>
          </a:p>
        </p:txBody>
      </p:sp>
    </p:spTree>
    <p:extLst>
      <p:ext uri="{BB962C8B-B14F-4D97-AF65-F5344CB8AC3E}">
        <p14:creationId xmlns:p14="http://schemas.microsoft.com/office/powerpoint/2010/main" val="2844365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0adea0a7-51cd-4aa3-8a67-db7e4509ff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CDC Control Task and Data Flow Components</a:t>
            </a:r>
            <a:endParaRPr lang="en-GB" dirty="0"/>
          </a:p>
        </p:txBody>
      </p:sp>
      <p:sp>
        <p:nvSpPr>
          <p:cNvPr id="4" name="TextBox 7"/>
          <p:cNvSpPr txBox="1"/>
          <p:nvPr/>
        </p:nvSpPr>
        <p:spPr>
          <a:xfrm>
            <a:off x="1301704" y="991544"/>
            <a:ext cx="180369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panose="020B0502040504020203" pitchFamily="34" charset="0"/>
              </a:rPr>
              <a:t>Initial Extraction</a:t>
            </a:r>
          </a:p>
        </p:txBody>
      </p:sp>
      <p:sp>
        <p:nvSpPr>
          <p:cNvPr id="5" name="TextBox 8"/>
          <p:cNvSpPr txBox="1"/>
          <p:nvPr/>
        </p:nvSpPr>
        <p:spPr>
          <a:xfrm>
            <a:off x="5221038" y="981605"/>
            <a:ext cx="244028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solidFill>
                  <a:srgbClr val="000000"/>
                </a:solidFill>
                <a:latin typeface="Segoe" panose="020B0502040504020203" pitchFamily="34" charset="0"/>
              </a:rPr>
              <a:t>Incremental Extraction</a:t>
            </a:r>
          </a:p>
        </p:txBody>
      </p:sp>
      <p:sp>
        <p:nvSpPr>
          <p:cNvPr id="6" name="TextBox 5"/>
          <p:cNvSpPr txBox="1">
            <a:spLocks noChangeArrowheads="1"/>
          </p:cNvSpPr>
          <p:nvPr/>
        </p:nvSpPr>
        <p:spPr bwMode="auto">
          <a:xfrm>
            <a:off x="427045" y="4849510"/>
            <a:ext cx="3863130" cy="18841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7662" lvl="0" indent="-342900">
              <a:buFont typeface="+mj-lt"/>
              <a:buAutoNum type="arabicPeriod"/>
            </a:pPr>
            <a:r>
              <a:rPr lang="en-US" sz="1600" b="0" dirty="0">
                <a:solidFill>
                  <a:srgbClr val="000000"/>
                </a:solidFill>
                <a:latin typeface="Segoe" panose="020B0502040504020203" pitchFamily="34" charset="0"/>
              </a:rPr>
              <a:t>A CDC Control Task records the starting LSN.</a:t>
            </a:r>
          </a:p>
          <a:p>
            <a:pPr marL="347662" lvl="0" indent="-342900">
              <a:buFont typeface="+mj-lt"/>
              <a:buAutoNum type="arabicPeriod"/>
            </a:pPr>
            <a:r>
              <a:rPr lang="en-US" sz="1600" b="0" dirty="0">
                <a:solidFill>
                  <a:srgbClr val="000000"/>
                </a:solidFill>
                <a:latin typeface="Segoe" panose="020B0502040504020203" pitchFamily="34" charset="0"/>
              </a:rPr>
              <a:t>A data flow extracts all records.</a:t>
            </a:r>
          </a:p>
          <a:p>
            <a:pPr marL="347662" lvl="0" indent="-342900">
              <a:buFont typeface="+mj-lt"/>
              <a:buAutoNum type="arabicPeriod"/>
            </a:pPr>
            <a:r>
              <a:rPr lang="en-US" sz="1600" b="0" dirty="0">
                <a:solidFill>
                  <a:srgbClr val="000000"/>
                </a:solidFill>
                <a:latin typeface="Segoe" panose="020B0502040504020203" pitchFamily="34" charset="0"/>
              </a:rPr>
              <a:t>A CDC Control task records the ending LSN.</a:t>
            </a:r>
          </a:p>
        </p:txBody>
      </p:sp>
      <p:sp>
        <p:nvSpPr>
          <p:cNvPr id="7" name="TextBox 6"/>
          <p:cNvSpPr txBox="1">
            <a:spLocks noChangeArrowheads="1"/>
          </p:cNvSpPr>
          <p:nvPr/>
        </p:nvSpPr>
        <p:spPr bwMode="auto">
          <a:xfrm>
            <a:off x="4400550" y="4849510"/>
            <a:ext cx="4604203" cy="188413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7662" lvl="0" indent="-342900">
              <a:buFont typeface="+mj-lt"/>
              <a:buAutoNum type="arabicPeriod"/>
            </a:pPr>
            <a:r>
              <a:rPr lang="en-US" sz="1600" b="0" dirty="0">
                <a:solidFill>
                  <a:srgbClr val="000000"/>
                </a:solidFill>
                <a:latin typeface="Segoe" panose="020B0502040504020203" pitchFamily="34" charset="0"/>
              </a:rPr>
              <a:t>CDC Control Task establishes the range of LSNs to be extracted.</a:t>
            </a:r>
          </a:p>
          <a:p>
            <a:pPr marL="347662" lvl="0" indent="-342900">
              <a:buFont typeface="+mj-lt"/>
              <a:buAutoNum type="arabicPeriod"/>
            </a:pPr>
            <a:r>
              <a:rPr lang="en-US" sz="1600" b="0" dirty="0">
                <a:solidFill>
                  <a:srgbClr val="000000"/>
                </a:solidFill>
                <a:latin typeface="Segoe" panose="020B0502040504020203" pitchFamily="34" charset="0"/>
              </a:rPr>
              <a:t>A CDC Source extracts records and CDC metadata.</a:t>
            </a:r>
          </a:p>
          <a:p>
            <a:pPr marL="347662" lvl="0" indent="-342900">
              <a:buFont typeface="+mj-lt"/>
              <a:buAutoNum type="arabicPeriod"/>
            </a:pPr>
            <a:r>
              <a:rPr lang="en-US" sz="1600" b="0" dirty="0">
                <a:solidFill>
                  <a:srgbClr val="000000"/>
                </a:solidFill>
                <a:latin typeface="Segoe" panose="020B0502040504020203" pitchFamily="34" charset="0"/>
              </a:rPr>
              <a:t>Optionally, a CDC Splitter splits the data flow into inserts, updates, and deletes.</a:t>
            </a:r>
          </a:p>
          <a:p>
            <a:pPr marL="347662" lvl="0" indent="-342900">
              <a:buFont typeface="+mj-lt"/>
              <a:buAutoNum type="arabicPeriod"/>
            </a:pPr>
            <a:r>
              <a:rPr lang="en-US" sz="1600" b="0" dirty="0">
                <a:solidFill>
                  <a:srgbClr val="000000"/>
                </a:solidFill>
                <a:latin typeface="Segoe" panose="020B0502040504020203" pitchFamily="34" charset="0"/>
              </a:rPr>
              <a:t>A CDC Control task records the ending LSN.</a:t>
            </a:r>
          </a:p>
        </p:txBody>
      </p:sp>
      <p:grpSp>
        <p:nvGrpSpPr>
          <p:cNvPr id="8" name="Group 7" descr="Image shows how CDC Control tasks are used within the Initial and Incremental extraction processes." title="Using CDC Components"/>
          <p:cNvGrpSpPr/>
          <p:nvPr/>
        </p:nvGrpSpPr>
        <p:grpSpPr>
          <a:xfrm>
            <a:off x="427045" y="1350937"/>
            <a:ext cx="8064641" cy="3429000"/>
            <a:chOff x="427045" y="1350937"/>
            <a:chExt cx="8064641" cy="3429000"/>
          </a:xfrm>
        </p:grpSpPr>
        <p:sp>
          <p:nvSpPr>
            <p:cNvPr id="9" name="Rounded Rectangle 8"/>
            <p:cNvSpPr/>
            <p:nvPr/>
          </p:nvSpPr>
          <p:spPr bwMode="auto">
            <a:xfrm>
              <a:off x="427045" y="1350937"/>
              <a:ext cx="3847137" cy="34290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10" name="Rounded Rectangle 9"/>
            <p:cNvSpPr/>
            <p:nvPr/>
          </p:nvSpPr>
          <p:spPr bwMode="auto">
            <a:xfrm>
              <a:off x="4644549" y="1350937"/>
              <a:ext cx="3847137" cy="34290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2915" y="2822306"/>
              <a:ext cx="808317" cy="531969"/>
            </a:xfrm>
            <a:prstGeom prst="rect">
              <a:avLst/>
            </a:prstGeom>
          </p:spPr>
        </p:pic>
        <p:pic>
          <p:nvPicPr>
            <p:cNvPr id="12" name="table"/>
            <p:cNvPicPr>
              <a:picLocks noChangeAspect="1"/>
            </p:cNvPicPr>
            <p:nvPr/>
          </p:nvPicPr>
          <p:blipFill>
            <a:blip r:embed="rId4"/>
            <a:stretch>
              <a:fillRect/>
            </a:stretch>
          </p:blipFill>
          <p:spPr>
            <a:xfrm>
              <a:off x="4259384" y="2443487"/>
              <a:ext cx="500654" cy="467360"/>
            </a:xfrm>
            <a:prstGeom prst="rect">
              <a:avLst/>
            </a:prstGeom>
          </p:spPr>
        </p:pic>
        <p:sp>
          <p:nvSpPr>
            <p:cNvPr id="13" name="Rounded Rectangle 12"/>
            <p:cNvSpPr/>
            <p:nvPr/>
          </p:nvSpPr>
          <p:spPr bwMode="auto">
            <a:xfrm>
              <a:off x="875010" y="2291205"/>
              <a:ext cx="2320438" cy="1178995"/>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14" name="Rounded Rectangle 13"/>
            <p:cNvSpPr/>
            <p:nvPr/>
          </p:nvSpPr>
          <p:spPr bwMode="auto">
            <a:xfrm>
              <a:off x="5828655" y="2099442"/>
              <a:ext cx="2333690" cy="2063937"/>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15" name="TextBox 10"/>
            <p:cNvSpPr txBox="1"/>
            <p:nvPr/>
          </p:nvSpPr>
          <p:spPr>
            <a:xfrm>
              <a:off x="1787973" y="1634914"/>
              <a:ext cx="1175322" cy="37702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Control</a:t>
              </a:r>
            </a:p>
            <a:p>
              <a:pPr lvl="0"/>
              <a:r>
                <a:rPr lang="en-US" sz="800" b="0" dirty="0">
                  <a:solidFill>
                    <a:srgbClr val="000000"/>
                  </a:solidFill>
                  <a:latin typeface="Segoe" panose="020B0502040504020203" pitchFamily="34" charset="0"/>
                </a:rPr>
                <a:t>Mark Initial Load Start</a:t>
              </a:r>
            </a:p>
          </p:txBody>
        </p:sp>
        <p:sp>
          <p:nvSpPr>
            <p:cNvPr id="16" name="TextBox 11"/>
            <p:cNvSpPr txBox="1"/>
            <p:nvPr/>
          </p:nvSpPr>
          <p:spPr>
            <a:xfrm>
              <a:off x="1852947" y="2436847"/>
              <a:ext cx="583814"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Source</a:t>
              </a:r>
            </a:p>
          </p:txBody>
        </p:sp>
        <p:sp>
          <p:nvSpPr>
            <p:cNvPr id="17" name="TextBox 12"/>
            <p:cNvSpPr txBox="1"/>
            <p:nvPr/>
          </p:nvSpPr>
          <p:spPr>
            <a:xfrm>
              <a:off x="1813191" y="3095368"/>
              <a:ext cx="1005403"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Staged Inserts</a:t>
              </a:r>
            </a:p>
          </p:txBody>
        </p:sp>
        <p:sp>
          <p:nvSpPr>
            <p:cNvPr id="18" name="TextBox 17"/>
            <p:cNvSpPr txBox="1"/>
            <p:nvPr/>
          </p:nvSpPr>
          <p:spPr>
            <a:xfrm>
              <a:off x="1848326" y="3786353"/>
              <a:ext cx="1135247" cy="37702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Control</a:t>
              </a:r>
            </a:p>
            <a:p>
              <a:pPr lvl="0"/>
              <a:r>
                <a:rPr lang="en-US" sz="800" b="0" dirty="0">
                  <a:solidFill>
                    <a:srgbClr val="000000"/>
                  </a:solidFill>
                  <a:latin typeface="Segoe" panose="020B0502040504020203" pitchFamily="34" charset="0"/>
                </a:rPr>
                <a:t>Mark Initial Load End</a:t>
              </a:r>
            </a:p>
          </p:txBody>
        </p:sp>
        <p:sp>
          <p:nvSpPr>
            <p:cNvPr id="19" name="TextBox 17"/>
            <p:cNvSpPr txBox="1"/>
            <p:nvPr/>
          </p:nvSpPr>
          <p:spPr>
            <a:xfrm>
              <a:off x="3850074" y="3378666"/>
              <a:ext cx="1130438"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State Table</a:t>
              </a:r>
            </a:p>
          </p:txBody>
        </p:sp>
        <p:sp>
          <p:nvSpPr>
            <p:cNvPr id="20" name="Cube 19"/>
            <p:cNvSpPr/>
            <p:nvPr/>
          </p:nvSpPr>
          <p:spPr bwMode="auto">
            <a:xfrm rot="2699760">
              <a:off x="3515352" y="2066044"/>
              <a:ext cx="164619" cy="250976"/>
            </a:xfrm>
            <a:prstGeom prst="cub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21" name="TextBox 19"/>
            <p:cNvSpPr txBox="1"/>
            <p:nvPr/>
          </p:nvSpPr>
          <p:spPr>
            <a:xfrm>
              <a:off x="3195448" y="2293203"/>
              <a:ext cx="765019" cy="57708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050" b="0" dirty="0">
                  <a:solidFill>
                    <a:srgbClr val="000000"/>
                  </a:solidFill>
                  <a:latin typeface="Segoe" panose="020B0502040504020203" pitchFamily="34" charset="0"/>
                </a:rPr>
                <a:t>CDC State Variable</a:t>
              </a:r>
            </a:p>
          </p:txBody>
        </p:sp>
        <p:cxnSp>
          <p:nvCxnSpPr>
            <p:cNvPr id="22" name="Straight Arrow Connector 21"/>
            <p:cNvCxnSpPr/>
            <p:nvPr/>
          </p:nvCxnSpPr>
          <p:spPr bwMode="auto">
            <a:xfrm flipH="1">
              <a:off x="1518029" y="2019222"/>
              <a:ext cx="1" cy="271983"/>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23" name="Straight Arrow Connector 22"/>
            <p:cNvCxnSpPr/>
            <p:nvPr/>
          </p:nvCxnSpPr>
          <p:spPr bwMode="auto">
            <a:xfrm flipH="1">
              <a:off x="1498449" y="3496590"/>
              <a:ext cx="1" cy="271983"/>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24" name="Straight Arrow Connector 23"/>
            <p:cNvCxnSpPr/>
            <p:nvPr/>
          </p:nvCxnSpPr>
          <p:spPr bwMode="auto">
            <a:xfrm flipH="1">
              <a:off x="1555225" y="2793454"/>
              <a:ext cx="1" cy="271983"/>
            </a:xfrm>
            <a:prstGeom prst="straightConnector1">
              <a:avLst/>
            </a:prstGeom>
            <a:gradFill rotWithShape="1">
              <a:gsLst>
                <a:gs pos="0">
                  <a:srgbClr val="E4CD9A"/>
                </a:gs>
                <a:gs pos="100000">
                  <a:srgbClr val="EEEFD7"/>
                </a:gs>
              </a:gsLst>
              <a:lin ang="2700000" scaled="1"/>
            </a:gradFill>
            <a:ln w="28575" cap="flat" cmpd="sng" algn="ctr">
              <a:solidFill>
                <a:schemeClr val="accent2">
                  <a:lumMod val="75000"/>
                </a:schemeClr>
              </a:solidFill>
              <a:prstDash val="solid"/>
              <a:round/>
              <a:headEnd type="none" w="med" len="med"/>
              <a:tailEnd type="arrow"/>
            </a:ln>
            <a:effectLst/>
          </p:spPr>
        </p:cxnSp>
        <p:cxnSp>
          <p:nvCxnSpPr>
            <p:cNvPr id="25" name="Elbow Connector 24"/>
            <p:cNvCxnSpPr>
              <a:stCxn id="15" idx="3"/>
              <a:endCxn id="20" idx="1"/>
            </p:cNvCxnSpPr>
            <p:nvPr/>
          </p:nvCxnSpPr>
          <p:spPr bwMode="auto">
            <a:xfrm>
              <a:off x="2963295" y="1823427"/>
              <a:ext cx="679443" cy="293919"/>
            </a:xfrm>
            <a:prstGeom prst="bentConnector2">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26" name="Elbow Connector 25"/>
            <p:cNvCxnSpPr>
              <a:stCxn id="21" idx="2"/>
              <a:endCxn id="18" idx="3"/>
            </p:cNvCxnSpPr>
            <p:nvPr/>
          </p:nvCxnSpPr>
          <p:spPr bwMode="auto">
            <a:xfrm rot="5400000">
              <a:off x="2728475" y="3125383"/>
              <a:ext cx="1104582" cy="594385"/>
            </a:xfrm>
            <a:prstGeom prst="bentConnector2">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none" w="med" len="med"/>
            </a:ln>
            <a:effectLst/>
          </p:spPr>
        </p:cxnSp>
        <p:cxnSp>
          <p:nvCxnSpPr>
            <p:cNvPr id="27" name="Elbow Connector 26"/>
            <p:cNvCxnSpPr/>
            <p:nvPr/>
          </p:nvCxnSpPr>
          <p:spPr bwMode="auto">
            <a:xfrm>
              <a:off x="3744595" y="2214124"/>
              <a:ext cx="545580" cy="531688"/>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arrow" w="med" len="med"/>
            </a:ln>
            <a:effectLst/>
          </p:spPr>
        </p:cxnSp>
        <p:sp>
          <p:nvSpPr>
            <p:cNvPr id="28" name="TextBox 27"/>
            <p:cNvSpPr txBox="1"/>
            <p:nvPr/>
          </p:nvSpPr>
          <p:spPr>
            <a:xfrm>
              <a:off x="6428895" y="1504108"/>
              <a:ext cx="1156086" cy="37702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Control</a:t>
              </a:r>
            </a:p>
            <a:p>
              <a:pPr lvl="0"/>
              <a:r>
                <a:rPr lang="en-US" sz="800" b="0" dirty="0">
                  <a:solidFill>
                    <a:srgbClr val="000000"/>
                  </a:solidFill>
                  <a:latin typeface="Segoe" panose="020B0502040504020203" pitchFamily="34" charset="0"/>
                </a:rPr>
                <a:t>Get Processing Range</a:t>
              </a:r>
            </a:p>
          </p:txBody>
        </p:sp>
        <p:sp>
          <p:nvSpPr>
            <p:cNvPr id="29" name="TextBox 28"/>
            <p:cNvSpPr txBox="1"/>
            <p:nvPr/>
          </p:nvSpPr>
          <p:spPr>
            <a:xfrm>
              <a:off x="6816442" y="2257149"/>
              <a:ext cx="881973"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Source</a:t>
              </a:r>
            </a:p>
          </p:txBody>
        </p:sp>
        <p:sp>
          <p:nvSpPr>
            <p:cNvPr id="30" name="TextBox 29"/>
            <p:cNvSpPr txBox="1"/>
            <p:nvPr/>
          </p:nvSpPr>
          <p:spPr>
            <a:xfrm>
              <a:off x="5845674" y="3748458"/>
              <a:ext cx="762345" cy="41549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050" b="0" dirty="0">
                  <a:solidFill>
                    <a:srgbClr val="000000"/>
                  </a:solidFill>
                  <a:latin typeface="Segoe" panose="020B0502040504020203" pitchFamily="34" charset="0"/>
                </a:rPr>
                <a:t>Staged Inserts</a:t>
              </a:r>
            </a:p>
          </p:txBody>
        </p:sp>
        <p:sp>
          <p:nvSpPr>
            <p:cNvPr id="31" name="TextBox 31"/>
            <p:cNvSpPr txBox="1"/>
            <p:nvPr/>
          </p:nvSpPr>
          <p:spPr>
            <a:xfrm>
              <a:off x="6489248" y="4323120"/>
              <a:ext cx="1196161" cy="37702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Control</a:t>
              </a:r>
            </a:p>
            <a:p>
              <a:pPr lvl="0"/>
              <a:r>
                <a:rPr lang="en-US" sz="800" b="0" dirty="0">
                  <a:solidFill>
                    <a:srgbClr val="000000"/>
                  </a:solidFill>
                  <a:latin typeface="Segoe" panose="020B0502040504020203" pitchFamily="34" charset="0"/>
                </a:rPr>
                <a:t>Mark Processed Range</a:t>
              </a:r>
            </a:p>
          </p:txBody>
        </p:sp>
        <p:sp>
          <p:nvSpPr>
            <p:cNvPr id="32" name="Cube 31"/>
            <p:cNvSpPr/>
            <p:nvPr/>
          </p:nvSpPr>
          <p:spPr bwMode="auto">
            <a:xfrm rot="2699760">
              <a:off x="5287464" y="2088636"/>
              <a:ext cx="164619" cy="250976"/>
            </a:xfrm>
            <a:prstGeom prst="cub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33" name="TextBox 33"/>
            <p:cNvSpPr txBox="1"/>
            <p:nvPr/>
          </p:nvSpPr>
          <p:spPr>
            <a:xfrm>
              <a:off x="4967560" y="2315795"/>
              <a:ext cx="765019" cy="57708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050" b="0" dirty="0">
                  <a:solidFill>
                    <a:srgbClr val="000000"/>
                  </a:solidFill>
                  <a:latin typeface="Segoe" panose="020B0502040504020203" pitchFamily="34" charset="0"/>
                </a:rPr>
                <a:t>CDC State Variable</a:t>
              </a:r>
            </a:p>
          </p:txBody>
        </p:sp>
        <p:cxnSp>
          <p:nvCxnSpPr>
            <p:cNvPr id="34" name="Elbow Connector 33"/>
            <p:cNvCxnSpPr/>
            <p:nvPr/>
          </p:nvCxnSpPr>
          <p:spPr bwMode="auto">
            <a:xfrm flipV="1">
              <a:off x="4539086" y="1512217"/>
              <a:ext cx="1289569" cy="1199469"/>
            </a:xfrm>
            <a:prstGeom prst="bentConnector3">
              <a:avLst>
                <a:gd name="adj1" fmla="val -73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35" name="Elbow Connector 34"/>
            <p:cNvCxnSpPr>
              <a:stCxn id="32" idx="1"/>
            </p:cNvCxnSpPr>
            <p:nvPr/>
          </p:nvCxnSpPr>
          <p:spPr bwMode="auto">
            <a:xfrm rot="5400000" flipH="1" flipV="1">
              <a:off x="5369240" y="1680524"/>
              <a:ext cx="505024" cy="413805"/>
            </a:xfrm>
            <a:prstGeom prst="bentConnector2">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none" w="med" len="med"/>
            </a:ln>
            <a:effectLst/>
          </p:spPr>
        </p:cxnSp>
        <p:cxnSp>
          <p:nvCxnSpPr>
            <p:cNvPr id="36" name="Elbow Connector 35"/>
            <p:cNvCxnSpPr/>
            <p:nvPr/>
          </p:nvCxnSpPr>
          <p:spPr bwMode="auto">
            <a:xfrm rot="10800000">
              <a:off x="5516707" y="2170479"/>
              <a:ext cx="767950" cy="213629"/>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none" w="med" len="med"/>
            </a:ln>
            <a:effectLst/>
          </p:spPr>
        </p:cxnSp>
        <p:pic>
          <p:nvPicPr>
            <p:cNvPr id="37" name="Picture 36" descr="C:\Users\Administrator\Pictures\MSL Graphics\Arrow_RedR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6471426" y="2887023"/>
              <a:ext cx="197184" cy="9394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C:\Users\Administrator\Pictures\MSL Graphics\Arrow_BlueRight.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6567099" y="2888527"/>
              <a:ext cx="195393" cy="9272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Administrator\Pictures\MSL Graphics\Arrow_GreenRight.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5400000">
              <a:off x="6378511" y="2887281"/>
              <a:ext cx="195635" cy="93430"/>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40"/>
            <p:cNvSpPr txBox="1"/>
            <p:nvPr/>
          </p:nvSpPr>
          <p:spPr>
            <a:xfrm>
              <a:off x="6660045" y="2802487"/>
              <a:ext cx="898003"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b="0" dirty="0">
                  <a:solidFill>
                    <a:srgbClr val="000000"/>
                  </a:solidFill>
                  <a:latin typeface="Segoe" panose="020B0502040504020203" pitchFamily="34" charset="0"/>
                </a:rPr>
                <a:t>CDC Splitter</a:t>
              </a:r>
            </a:p>
          </p:txBody>
        </p:sp>
        <p:sp>
          <p:nvSpPr>
            <p:cNvPr id="41" name="TextBox 41"/>
            <p:cNvSpPr txBox="1"/>
            <p:nvPr/>
          </p:nvSpPr>
          <p:spPr>
            <a:xfrm>
              <a:off x="6587103" y="3748458"/>
              <a:ext cx="762345" cy="41549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050" b="0" dirty="0">
                  <a:solidFill>
                    <a:srgbClr val="000000"/>
                  </a:solidFill>
                  <a:latin typeface="Segoe" panose="020B0502040504020203" pitchFamily="34" charset="0"/>
                </a:rPr>
                <a:t>Staged Updates</a:t>
              </a:r>
            </a:p>
          </p:txBody>
        </p:sp>
        <p:sp>
          <p:nvSpPr>
            <p:cNvPr id="42" name="TextBox 42"/>
            <p:cNvSpPr txBox="1"/>
            <p:nvPr/>
          </p:nvSpPr>
          <p:spPr>
            <a:xfrm>
              <a:off x="7328532" y="3748458"/>
              <a:ext cx="762345" cy="415498"/>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050" b="0" dirty="0">
                  <a:solidFill>
                    <a:srgbClr val="000000"/>
                  </a:solidFill>
                  <a:latin typeface="Segoe" panose="020B0502040504020203" pitchFamily="34" charset="0"/>
                </a:rPr>
                <a:t>Staged Deletes</a:t>
              </a:r>
            </a:p>
          </p:txBody>
        </p:sp>
        <p:cxnSp>
          <p:nvCxnSpPr>
            <p:cNvPr id="43" name="Straight Arrow Connector 42"/>
            <p:cNvCxnSpPr>
              <a:endCxn id="37" idx="1"/>
            </p:cNvCxnSpPr>
            <p:nvPr/>
          </p:nvCxnSpPr>
          <p:spPr bwMode="auto">
            <a:xfrm>
              <a:off x="6568117" y="2613001"/>
              <a:ext cx="1901" cy="222404"/>
            </a:xfrm>
            <a:prstGeom prst="straightConnector1">
              <a:avLst/>
            </a:prstGeom>
            <a:gradFill rotWithShape="1">
              <a:gsLst>
                <a:gs pos="0">
                  <a:srgbClr val="E4CD9A"/>
                </a:gs>
                <a:gs pos="100000">
                  <a:srgbClr val="EEEFD7"/>
                </a:gs>
              </a:gsLst>
              <a:lin ang="2700000" scaled="1"/>
            </a:gradFill>
            <a:ln w="28575" cap="flat" cmpd="sng" algn="ctr">
              <a:solidFill>
                <a:schemeClr val="accent2">
                  <a:lumMod val="75000"/>
                </a:schemeClr>
              </a:solidFill>
              <a:prstDash val="solid"/>
              <a:round/>
              <a:headEnd type="none" w="med" len="med"/>
              <a:tailEnd type="arrow"/>
            </a:ln>
            <a:effectLst/>
          </p:spPr>
        </p:cxnSp>
        <p:cxnSp>
          <p:nvCxnSpPr>
            <p:cNvPr id="44" name="Straight Arrow Connector 73"/>
            <p:cNvCxnSpPr>
              <a:stCxn id="39" idx="3"/>
            </p:cNvCxnSpPr>
            <p:nvPr/>
          </p:nvCxnSpPr>
          <p:spPr bwMode="auto">
            <a:xfrm rot="5400000">
              <a:off x="6171261" y="3066342"/>
              <a:ext cx="339597" cy="270541"/>
            </a:xfrm>
            <a:prstGeom prst="bentConnector3">
              <a:avLst>
                <a:gd name="adj1" fmla="val 50000"/>
              </a:avLst>
            </a:prstGeom>
            <a:gradFill rotWithShape="1">
              <a:gsLst>
                <a:gs pos="0">
                  <a:srgbClr val="E4CD9A"/>
                </a:gs>
                <a:gs pos="100000">
                  <a:srgbClr val="EEEFD7"/>
                </a:gs>
              </a:gsLst>
              <a:lin ang="2700000" scaled="1"/>
            </a:gradFill>
            <a:ln w="28575" cap="flat" cmpd="sng" algn="ctr">
              <a:solidFill>
                <a:schemeClr val="accent2">
                  <a:lumMod val="75000"/>
                </a:schemeClr>
              </a:solidFill>
              <a:prstDash val="solid"/>
              <a:round/>
              <a:headEnd type="none" w="med" len="med"/>
              <a:tailEnd type="arrow"/>
            </a:ln>
            <a:effectLst/>
          </p:spPr>
        </p:cxnSp>
        <p:cxnSp>
          <p:nvCxnSpPr>
            <p:cNvPr id="45" name="Straight Arrow Connector 78"/>
            <p:cNvCxnSpPr>
              <a:stCxn id="37" idx="3"/>
            </p:cNvCxnSpPr>
            <p:nvPr/>
          </p:nvCxnSpPr>
          <p:spPr bwMode="auto">
            <a:xfrm rot="16200000" flipH="1">
              <a:off x="6589206" y="3013400"/>
              <a:ext cx="338822" cy="377199"/>
            </a:xfrm>
            <a:prstGeom prst="bentConnector3">
              <a:avLst>
                <a:gd name="adj1" fmla="val 50000"/>
              </a:avLst>
            </a:prstGeom>
            <a:gradFill rotWithShape="1">
              <a:gsLst>
                <a:gs pos="0">
                  <a:srgbClr val="E4CD9A"/>
                </a:gs>
                <a:gs pos="100000">
                  <a:srgbClr val="EEEFD7"/>
                </a:gs>
              </a:gsLst>
              <a:lin ang="2700000" scaled="1"/>
            </a:gradFill>
            <a:ln w="28575" cap="flat" cmpd="sng" algn="ctr">
              <a:solidFill>
                <a:schemeClr val="accent2">
                  <a:lumMod val="75000"/>
                </a:schemeClr>
              </a:solidFill>
              <a:prstDash val="solid"/>
              <a:round/>
              <a:headEnd type="none" w="med" len="med"/>
              <a:tailEnd type="arrow"/>
            </a:ln>
            <a:effectLst/>
          </p:spPr>
        </p:cxnSp>
        <p:cxnSp>
          <p:nvCxnSpPr>
            <p:cNvPr id="46" name="Straight Arrow Connector 81"/>
            <p:cNvCxnSpPr>
              <a:stCxn id="38" idx="3"/>
            </p:cNvCxnSpPr>
            <p:nvPr/>
          </p:nvCxnSpPr>
          <p:spPr bwMode="auto">
            <a:xfrm rot="16200000" flipH="1">
              <a:off x="7007309" y="2690073"/>
              <a:ext cx="338823" cy="1023851"/>
            </a:xfrm>
            <a:prstGeom prst="bentConnector3">
              <a:avLst>
                <a:gd name="adj1" fmla="val 23599"/>
              </a:avLst>
            </a:prstGeom>
            <a:gradFill rotWithShape="1">
              <a:gsLst>
                <a:gs pos="0">
                  <a:srgbClr val="E4CD9A"/>
                </a:gs>
                <a:gs pos="100000">
                  <a:srgbClr val="EEEFD7"/>
                </a:gs>
              </a:gsLst>
              <a:lin ang="2700000" scaled="1"/>
            </a:gradFill>
            <a:ln w="28575" cap="flat" cmpd="sng" algn="ctr">
              <a:solidFill>
                <a:schemeClr val="accent2">
                  <a:lumMod val="75000"/>
                </a:schemeClr>
              </a:solidFill>
              <a:prstDash val="solid"/>
              <a:round/>
              <a:headEnd type="none" w="med" len="med"/>
              <a:tailEnd type="arrow"/>
            </a:ln>
            <a:effectLst/>
          </p:spPr>
        </p:cxnSp>
        <p:cxnSp>
          <p:nvCxnSpPr>
            <p:cNvPr id="47" name="Straight Arrow Connector 46"/>
            <p:cNvCxnSpPr/>
            <p:nvPr/>
          </p:nvCxnSpPr>
          <p:spPr bwMode="auto">
            <a:xfrm>
              <a:off x="6331418" y="1888416"/>
              <a:ext cx="1" cy="211026"/>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48" name="Elbow Connector 47"/>
            <p:cNvCxnSpPr>
              <a:endCxn id="32" idx="2"/>
            </p:cNvCxnSpPr>
            <p:nvPr/>
          </p:nvCxnSpPr>
          <p:spPr bwMode="auto">
            <a:xfrm flipV="1">
              <a:off x="4705522" y="2170478"/>
              <a:ext cx="591497" cy="575334"/>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arrow" w="med" len="med"/>
            </a:ln>
            <a:effectLst/>
          </p:spPr>
        </p:cxnSp>
        <p:cxnSp>
          <p:nvCxnSpPr>
            <p:cNvPr id="49" name="Elbow Connector 48"/>
            <p:cNvCxnSpPr>
              <a:stCxn id="33" idx="2"/>
            </p:cNvCxnSpPr>
            <p:nvPr/>
          </p:nvCxnSpPr>
          <p:spPr bwMode="auto">
            <a:xfrm rot="16200000" flipH="1">
              <a:off x="4791695" y="3451251"/>
              <a:ext cx="1618758" cy="502008"/>
            </a:xfrm>
            <a:prstGeom prst="bentConnector2">
              <a:avLst/>
            </a:prstGeom>
            <a:gradFill rotWithShape="1">
              <a:gsLst>
                <a:gs pos="0">
                  <a:srgbClr val="E4CD9A"/>
                </a:gs>
                <a:gs pos="100000">
                  <a:srgbClr val="EEEFD7"/>
                </a:gs>
              </a:gsLst>
              <a:lin ang="2700000" scaled="1"/>
            </a:gradFill>
            <a:ln w="9525" cap="flat" cmpd="sng" algn="ctr">
              <a:solidFill>
                <a:schemeClr val="tx1"/>
              </a:solidFill>
              <a:prstDash val="solid"/>
              <a:round/>
              <a:headEnd type="arrow" w="med" len="med"/>
              <a:tailEnd type="none" w="med" len="med"/>
            </a:ln>
            <a:effectLst/>
          </p:spPr>
        </p:cxnSp>
        <p:sp>
          <p:nvSpPr>
            <p:cNvPr id="50" name="TextBox 53"/>
            <p:cNvSpPr txBox="1"/>
            <p:nvPr/>
          </p:nvSpPr>
          <p:spPr>
            <a:xfrm rot="16200000">
              <a:off x="606507" y="2772333"/>
              <a:ext cx="79861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100" b="0" dirty="0">
                  <a:solidFill>
                    <a:srgbClr val="000000"/>
                  </a:solidFill>
                  <a:latin typeface="Segoe" panose="020B0502040504020203" pitchFamily="34" charset="0"/>
                </a:rPr>
                <a:t>Data Flow</a:t>
              </a:r>
            </a:p>
          </p:txBody>
        </p:sp>
        <p:sp>
          <p:nvSpPr>
            <p:cNvPr id="51" name="TextBox 54"/>
            <p:cNvSpPr txBox="1"/>
            <p:nvPr/>
          </p:nvSpPr>
          <p:spPr>
            <a:xfrm rot="16200000">
              <a:off x="5523020" y="2865043"/>
              <a:ext cx="79861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100" b="0" dirty="0">
                  <a:solidFill>
                    <a:srgbClr val="000000"/>
                  </a:solidFill>
                  <a:latin typeface="Segoe" panose="020B0502040504020203" pitchFamily="34" charset="0"/>
                </a:rPr>
                <a:t>Data Flow</a:t>
              </a:r>
            </a:p>
          </p:txBody>
        </p:sp>
        <p:sp>
          <p:nvSpPr>
            <p:cNvPr id="52" name="TextBox 55"/>
            <p:cNvSpPr txBox="1"/>
            <p:nvPr/>
          </p:nvSpPr>
          <p:spPr>
            <a:xfrm>
              <a:off x="2909792" y="1566943"/>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1</a:t>
              </a:r>
            </a:p>
          </p:txBody>
        </p:sp>
        <p:sp>
          <p:nvSpPr>
            <p:cNvPr id="53" name="TextBox 56"/>
            <p:cNvSpPr txBox="1"/>
            <p:nvPr/>
          </p:nvSpPr>
          <p:spPr>
            <a:xfrm>
              <a:off x="1787973" y="2734238"/>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2</a:t>
              </a:r>
            </a:p>
          </p:txBody>
        </p:sp>
        <p:sp>
          <p:nvSpPr>
            <p:cNvPr id="54" name="TextBox 57"/>
            <p:cNvSpPr txBox="1"/>
            <p:nvPr/>
          </p:nvSpPr>
          <p:spPr>
            <a:xfrm>
              <a:off x="3044842" y="3715226"/>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3</a:t>
              </a:r>
            </a:p>
          </p:txBody>
        </p:sp>
        <p:sp>
          <p:nvSpPr>
            <p:cNvPr id="55" name="TextBox 58"/>
            <p:cNvSpPr txBox="1"/>
            <p:nvPr/>
          </p:nvSpPr>
          <p:spPr>
            <a:xfrm>
              <a:off x="5643558" y="1626806"/>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1</a:t>
              </a:r>
            </a:p>
          </p:txBody>
        </p:sp>
        <p:sp>
          <p:nvSpPr>
            <p:cNvPr id="56" name="TextBox 59"/>
            <p:cNvSpPr txBox="1"/>
            <p:nvPr/>
          </p:nvSpPr>
          <p:spPr>
            <a:xfrm>
              <a:off x="6709844" y="2559958"/>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2</a:t>
              </a:r>
            </a:p>
          </p:txBody>
        </p:sp>
        <p:sp>
          <p:nvSpPr>
            <p:cNvPr id="57" name="TextBox 60"/>
            <p:cNvSpPr txBox="1"/>
            <p:nvPr/>
          </p:nvSpPr>
          <p:spPr>
            <a:xfrm>
              <a:off x="6425098" y="3179232"/>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3</a:t>
              </a:r>
            </a:p>
          </p:txBody>
        </p:sp>
        <p:sp>
          <p:nvSpPr>
            <p:cNvPr id="58" name="TextBox 61"/>
            <p:cNvSpPr txBox="1"/>
            <p:nvPr/>
          </p:nvSpPr>
          <p:spPr>
            <a:xfrm>
              <a:off x="5566422" y="4264473"/>
              <a:ext cx="261610" cy="25391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050" dirty="0">
                  <a:solidFill>
                    <a:srgbClr val="7F9BBC">
                      <a:lumMod val="75000"/>
                    </a:srgbClr>
                  </a:solidFill>
                  <a:latin typeface="Segoe" panose="020B0502040504020203" pitchFamily="34" charset="0"/>
                </a:rPr>
                <a:t>4</a:t>
              </a:r>
            </a:p>
          </p:txBody>
        </p:sp>
        <p:grpSp>
          <p:nvGrpSpPr>
            <p:cNvPr id="59" name="Group 58"/>
            <p:cNvGrpSpPr/>
            <p:nvPr/>
          </p:nvGrpSpPr>
          <p:grpSpPr>
            <a:xfrm>
              <a:off x="1377891" y="2425121"/>
              <a:ext cx="470435" cy="358427"/>
              <a:chOff x="4167553" y="1211271"/>
              <a:chExt cx="702899" cy="535542"/>
            </a:xfrm>
          </p:grpSpPr>
          <p:sp>
            <p:nvSpPr>
              <p:cNvPr id="87" name="Rounded Rectangle 86"/>
              <p:cNvSpPr/>
              <p:nvPr/>
            </p:nvSpPr>
            <p:spPr bwMode="auto">
              <a:xfrm>
                <a:off x="4167553" y="121127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88" name="Flowchart: Magnetic Disk 87"/>
              <p:cNvSpPr/>
              <p:nvPr/>
            </p:nvSpPr>
            <p:spPr bwMode="auto">
              <a:xfrm>
                <a:off x="4288026" y="1264853"/>
                <a:ext cx="311125" cy="349804"/>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89" name="Right Arrow 88"/>
              <p:cNvSpPr/>
              <p:nvPr/>
            </p:nvSpPr>
            <p:spPr bwMode="auto">
              <a:xfrm>
                <a:off x="4526001" y="1372018"/>
                <a:ext cx="223974" cy="242639"/>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grpSp>
        <p:grpSp>
          <p:nvGrpSpPr>
            <p:cNvPr id="60" name="Group 59"/>
            <p:cNvGrpSpPr/>
            <p:nvPr/>
          </p:nvGrpSpPr>
          <p:grpSpPr>
            <a:xfrm>
              <a:off x="6331418" y="2191532"/>
              <a:ext cx="480076" cy="358427"/>
              <a:chOff x="6352839" y="1925334"/>
              <a:chExt cx="480076" cy="358427"/>
            </a:xfrm>
          </p:grpSpPr>
          <p:grpSp>
            <p:nvGrpSpPr>
              <p:cNvPr id="82" name="Group 81"/>
              <p:cNvGrpSpPr/>
              <p:nvPr/>
            </p:nvGrpSpPr>
            <p:grpSpPr>
              <a:xfrm>
                <a:off x="6362480" y="1925334"/>
                <a:ext cx="470435" cy="358427"/>
                <a:chOff x="4167553" y="1211271"/>
                <a:chExt cx="702899" cy="535542"/>
              </a:xfrm>
            </p:grpSpPr>
            <p:sp>
              <p:nvSpPr>
                <p:cNvPr id="84" name="Rounded Rectangle 83"/>
                <p:cNvSpPr/>
                <p:nvPr/>
              </p:nvSpPr>
              <p:spPr bwMode="auto">
                <a:xfrm>
                  <a:off x="4167553" y="121127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85" name="Flowchart: Magnetic Disk 84"/>
                <p:cNvSpPr/>
                <p:nvPr/>
              </p:nvSpPr>
              <p:spPr bwMode="auto">
                <a:xfrm>
                  <a:off x="4288026" y="1264853"/>
                  <a:ext cx="311125" cy="349804"/>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86" name="Right Arrow 85"/>
                <p:cNvSpPr/>
                <p:nvPr/>
              </p:nvSpPr>
              <p:spPr bwMode="auto">
                <a:xfrm>
                  <a:off x="4581538" y="1372019"/>
                  <a:ext cx="223974" cy="242639"/>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grpSp>
          <p:sp>
            <p:nvSpPr>
              <p:cNvPr id="83" name="TextBox 68"/>
              <p:cNvSpPr txBox="1"/>
              <p:nvPr/>
            </p:nvSpPr>
            <p:spPr>
              <a:xfrm>
                <a:off x="6352839" y="2017066"/>
                <a:ext cx="336952" cy="184666"/>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600" dirty="0">
                    <a:solidFill>
                      <a:srgbClr val="000000"/>
                    </a:solidFill>
                    <a:latin typeface="Segoe" panose="020B0502040504020203" pitchFamily="34" charset="0"/>
                  </a:rPr>
                  <a:t>CDC</a:t>
                </a:r>
              </a:p>
            </p:txBody>
          </p:sp>
        </p:grpSp>
        <p:grpSp>
          <p:nvGrpSpPr>
            <p:cNvPr id="61" name="Group 60"/>
            <p:cNvGrpSpPr/>
            <p:nvPr/>
          </p:nvGrpSpPr>
          <p:grpSpPr>
            <a:xfrm>
              <a:off x="5993736" y="3422010"/>
              <a:ext cx="454864" cy="346563"/>
              <a:chOff x="5490476" y="2894107"/>
              <a:chExt cx="702899" cy="535542"/>
            </a:xfrm>
          </p:grpSpPr>
          <p:sp>
            <p:nvSpPr>
              <p:cNvPr id="79" name="Rounded Rectangle 78"/>
              <p:cNvSpPr/>
              <p:nvPr/>
            </p:nvSpPr>
            <p:spPr bwMode="auto">
              <a:xfrm>
                <a:off x="5490476" y="289410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80" name="Flowchart: Magnetic Disk 79"/>
              <p:cNvSpPr/>
              <p:nvPr/>
            </p:nvSpPr>
            <p:spPr bwMode="auto">
              <a:xfrm>
                <a:off x="5637499" y="2966723"/>
                <a:ext cx="309142" cy="347576"/>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81" name="Right Arrow 80"/>
              <p:cNvSpPr/>
              <p:nvPr/>
            </p:nvSpPr>
            <p:spPr bwMode="auto">
              <a:xfrm rot="10800000">
                <a:off x="5792070" y="3072163"/>
                <a:ext cx="264107" cy="29465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grpSp>
        <p:grpSp>
          <p:nvGrpSpPr>
            <p:cNvPr id="62" name="Group 61"/>
            <p:cNvGrpSpPr/>
            <p:nvPr/>
          </p:nvGrpSpPr>
          <p:grpSpPr>
            <a:xfrm>
              <a:off x="6742867" y="3425811"/>
              <a:ext cx="454864" cy="346563"/>
              <a:chOff x="5490476" y="2894107"/>
              <a:chExt cx="702899" cy="535542"/>
            </a:xfrm>
          </p:grpSpPr>
          <p:sp>
            <p:nvSpPr>
              <p:cNvPr id="76" name="Rounded Rectangle 75"/>
              <p:cNvSpPr/>
              <p:nvPr/>
            </p:nvSpPr>
            <p:spPr bwMode="auto">
              <a:xfrm>
                <a:off x="5490476" y="289410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77" name="Flowchart: Magnetic Disk 76"/>
              <p:cNvSpPr/>
              <p:nvPr/>
            </p:nvSpPr>
            <p:spPr bwMode="auto">
              <a:xfrm>
                <a:off x="5637499" y="2966723"/>
                <a:ext cx="309142" cy="347576"/>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78" name="Right Arrow 77"/>
              <p:cNvSpPr/>
              <p:nvPr/>
            </p:nvSpPr>
            <p:spPr bwMode="auto">
              <a:xfrm rot="10800000">
                <a:off x="5792070" y="3072163"/>
                <a:ext cx="264107" cy="29465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grpSp>
        <p:grpSp>
          <p:nvGrpSpPr>
            <p:cNvPr id="63" name="Group 62"/>
            <p:cNvGrpSpPr/>
            <p:nvPr/>
          </p:nvGrpSpPr>
          <p:grpSpPr>
            <a:xfrm>
              <a:off x="7491998" y="3429612"/>
              <a:ext cx="454864" cy="346563"/>
              <a:chOff x="5490476" y="2894107"/>
              <a:chExt cx="702899" cy="535542"/>
            </a:xfrm>
          </p:grpSpPr>
          <p:sp>
            <p:nvSpPr>
              <p:cNvPr id="73" name="Rounded Rectangle 72"/>
              <p:cNvSpPr/>
              <p:nvPr/>
            </p:nvSpPr>
            <p:spPr bwMode="auto">
              <a:xfrm>
                <a:off x="5490476" y="289410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74" name="Flowchart: Magnetic Disk 73"/>
              <p:cNvSpPr/>
              <p:nvPr/>
            </p:nvSpPr>
            <p:spPr bwMode="auto">
              <a:xfrm>
                <a:off x="5637499" y="2966723"/>
                <a:ext cx="309142" cy="347576"/>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75" name="Right Arrow 74"/>
              <p:cNvSpPr/>
              <p:nvPr/>
            </p:nvSpPr>
            <p:spPr bwMode="auto">
              <a:xfrm rot="10800000">
                <a:off x="5792070" y="3072163"/>
                <a:ext cx="264107" cy="29465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grpSp>
        <p:grpSp>
          <p:nvGrpSpPr>
            <p:cNvPr id="64" name="Group 63"/>
            <p:cNvGrpSpPr/>
            <p:nvPr/>
          </p:nvGrpSpPr>
          <p:grpSpPr>
            <a:xfrm>
              <a:off x="1358327" y="3079248"/>
              <a:ext cx="454864" cy="346563"/>
              <a:chOff x="5490476" y="2894107"/>
              <a:chExt cx="702899" cy="535542"/>
            </a:xfrm>
          </p:grpSpPr>
          <p:sp>
            <p:nvSpPr>
              <p:cNvPr id="70" name="Rounded Rectangle 69"/>
              <p:cNvSpPr/>
              <p:nvPr/>
            </p:nvSpPr>
            <p:spPr bwMode="auto">
              <a:xfrm>
                <a:off x="5490476" y="289410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sp>
            <p:nvSpPr>
              <p:cNvPr id="71" name="Flowchart: Magnetic Disk 70"/>
              <p:cNvSpPr/>
              <p:nvPr/>
            </p:nvSpPr>
            <p:spPr bwMode="auto">
              <a:xfrm>
                <a:off x="5637499" y="2966723"/>
                <a:ext cx="309142" cy="347576"/>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latin typeface="Segoe" panose="020B0502040504020203" pitchFamily="34" charset="0"/>
                </a:endParaRPr>
              </a:p>
            </p:txBody>
          </p:sp>
          <p:sp>
            <p:nvSpPr>
              <p:cNvPr id="72" name="Right Arrow 71"/>
              <p:cNvSpPr/>
              <p:nvPr/>
            </p:nvSpPr>
            <p:spPr bwMode="auto">
              <a:xfrm rot="10800000">
                <a:off x="5792070" y="3072163"/>
                <a:ext cx="264107" cy="29465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Segoe" panose="020B0502040504020203" pitchFamily="34" charset="0"/>
                </a:endParaRPr>
              </a:p>
            </p:txBody>
          </p:sp>
        </p:gr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81837" y="3792593"/>
              <a:ext cx="542754" cy="465650"/>
            </a:xfrm>
            <a:prstGeom prst="rect">
              <a:avLst/>
            </a:prstGeom>
          </p:spPr>
        </p:pic>
        <p:pic>
          <p:nvPicPr>
            <p:cNvPr id="66" name="Picture 6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75569" y="1604039"/>
              <a:ext cx="539836" cy="463147"/>
            </a:xfrm>
            <a:prstGeom prst="rect">
              <a:avLst/>
            </a:prstGeom>
          </p:spPr>
        </p:pic>
        <p:pic>
          <p:nvPicPr>
            <p:cNvPr id="67" name="Picture 6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29214" y="1471991"/>
              <a:ext cx="547114" cy="469391"/>
            </a:xfrm>
            <a:prstGeom prst="rect">
              <a:avLst/>
            </a:prstGeom>
          </p:spPr>
        </p:pic>
        <p:pic>
          <p:nvPicPr>
            <p:cNvPr id="68" name="Picture 6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29214" y="4289706"/>
              <a:ext cx="528146" cy="453117"/>
            </a:xfrm>
            <a:prstGeom prst="rect">
              <a:avLst/>
            </a:prstGeom>
          </p:spPr>
        </p:pic>
        <p:cxnSp>
          <p:nvCxnSpPr>
            <p:cNvPr id="69" name="Straight Arrow Connector 68"/>
            <p:cNvCxnSpPr/>
            <p:nvPr/>
          </p:nvCxnSpPr>
          <p:spPr bwMode="auto">
            <a:xfrm>
              <a:off x="6344207" y="4187845"/>
              <a:ext cx="1" cy="211026"/>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grpSp>
    </p:spTree>
    <p:extLst>
      <p:ext uri="{BB962C8B-B14F-4D97-AF65-F5344CB8AC3E}">
        <p14:creationId xmlns:p14="http://schemas.microsoft.com/office/powerpoint/2010/main" val="328154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a7e56824-5ee9-4207-a20a-111a898a42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CDC Components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the CDC Control Task to:</a:t>
            </a:r>
          </a:p>
          <a:p>
            <a:pPr lvl="0"/>
            <a:r>
              <a:rPr lang="en-US" b="0" kern="0" dirty="0">
                <a:solidFill>
                  <a:srgbClr val="000000"/>
                </a:solidFill>
              </a:rPr>
              <a:t>Perform an Initial Extraction</a:t>
            </a:r>
          </a:p>
          <a:p>
            <a:pPr lvl="0"/>
            <a:r>
              <a:rPr lang="en-US" b="0" kern="0" dirty="0">
                <a:solidFill>
                  <a:srgbClr val="000000"/>
                </a:solidFill>
              </a:rPr>
              <a:t>Extract Changes</a:t>
            </a:r>
          </a:p>
        </p:txBody>
      </p:sp>
    </p:spTree>
    <p:extLst>
      <p:ext uri="{BB962C8B-B14F-4D97-AF65-F5344CB8AC3E}">
        <p14:creationId xmlns:p14="http://schemas.microsoft.com/office/powerpoint/2010/main" val="2286313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79996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6707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2526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f958c146-c5dc-41b1-a8d6-63018880f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Tracking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sz="2400" b="0" kern="0" dirty="0">
                <a:solidFill>
                  <a:srgbClr val="000000"/>
                </a:solidFill>
              </a:rPr>
              <a:t>Enable Change Tracking</a:t>
            </a:r>
          </a:p>
          <a:p>
            <a:pPr marL="457200" lvl="0" indent="-457200">
              <a:buFont typeface="+mj-lt"/>
              <a:buAutoNum type="arabicPeriod"/>
            </a:pPr>
            <a:endParaRPr lang="en-US" sz="2400" b="0" kern="0" dirty="0">
              <a:solidFill>
                <a:srgbClr val="000000"/>
              </a:solidFill>
            </a:endParaRPr>
          </a:p>
          <a:p>
            <a:pPr marL="457200" lvl="0" indent="-457200">
              <a:buFont typeface="+mj-lt"/>
              <a:buAutoNum type="arabicPeriod"/>
            </a:pPr>
            <a:endParaRPr lang="en-US" sz="2400" b="0" kern="0" dirty="0">
              <a:solidFill>
                <a:srgbClr val="000000"/>
              </a:solidFill>
            </a:endParaRPr>
          </a:p>
          <a:p>
            <a:pPr marL="457200" lvl="0" indent="-457200">
              <a:buFont typeface="+mj-lt"/>
              <a:buAutoNum type="arabicPeriod"/>
            </a:pPr>
            <a:endParaRPr lang="en-US" sz="1100" b="0" kern="0" dirty="0">
              <a:solidFill>
                <a:srgbClr val="000000"/>
              </a:solidFill>
            </a:endParaRPr>
          </a:p>
          <a:p>
            <a:pPr marL="457200" lvl="0" indent="-457200">
              <a:buFont typeface="+mj-lt"/>
              <a:buAutoNum type="arabicPeriod"/>
            </a:pPr>
            <a:r>
              <a:rPr lang="en-US" sz="2400" b="0" kern="0" dirty="0">
                <a:solidFill>
                  <a:srgbClr val="000000"/>
                </a:solidFill>
              </a:rPr>
              <a:t>Record the current version and extract the initial data</a:t>
            </a:r>
          </a:p>
          <a:p>
            <a:pPr marL="457200" lvl="0" indent="-457200">
              <a:buFont typeface="+mj-lt"/>
              <a:buAutoNum type="arabicPeriod"/>
            </a:pPr>
            <a:endParaRPr lang="en-US" sz="2400" b="0" kern="0" dirty="0">
              <a:solidFill>
                <a:srgbClr val="000000"/>
              </a:solidFill>
            </a:endParaRPr>
          </a:p>
          <a:p>
            <a:pPr marL="457200" lvl="0" indent="-457200">
              <a:buFont typeface="+mj-lt"/>
              <a:buAutoNum type="arabicPeriod"/>
            </a:pPr>
            <a:endParaRPr lang="en-US" sz="2400" b="0" kern="0" dirty="0">
              <a:solidFill>
                <a:srgbClr val="000000"/>
              </a:solidFill>
            </a:endParaRPr>
          </a:p>
          <a:p>
            <a:pPr marL="457200" lvl="0" indent="-457200">
              <a:buFont typeface="+mj-lt"/>
              <a:buAutoNum type="arabicPeriod"/>
            </a:pPr>
            <a:r>
              <a:rPr lang="en-US" sz="2400" b="0" kern="0" dirty="0">
                <a:solidFill>
                  <a:srgbClr val="000000"/>
                </a:solidFill>
              </a:rPr>
              <a:t>Extract changes since the last extracted version, and then update the last extracted version</a:t>
            </a:r>
          </a:p>
          <a:p>
            <a:pPr marL="457200" lvl="0" indent="-457200">
              <a:buFont typeface="+mj-lt"/>
              <a:buAutoNum type="arabicPeriod"/>
            </a:pPr>
            <a:endParaRPr lang="en-US" sz="2400" b="0" kern="0" dirty="0">
              <a:solidFill>
                <a:srgbClr val="000000"/>
              </a:solidFill>
            </a:endParaRPr>
          </a:p>
          <a:p>
            <a:pPr lvl="0"/>
            <a:endParaRPr lang="en-US" sz="2400" b="0" kern="0" dirty="0">
              <a:solidFill>
                <a:srgbClr val="000000"/>
              </a:solidFill>
            </a:endParaRPr>
          </a:p>
        </p:txBody>
      </p:sp>
      <p:sp>
        <p:nvSpPr>
          <p:cNvPr id="5" name="AutoShape 3"/>
          <p:cNvSpPr>
            <a:spLocks noChangeArrowheads="1"/>
          </p:cNvSpPr>
          <p:nvPr/>
        </p:nvSpPr>
        <p:spPr bwMode="auto">
          <a:xfrm>
            <a:off x="272374" y="1496637"/>
            <a:ext cx="8560341"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ALTER DATABASE Sales</a:t>
            </a:r>
          </a:p>
          <a:p>
            <a:pPr lvl="0" defTabSz="457200">
              <a:lnSpc>
                <a:spcPct val="90000"/>
              </a:lnSpc>
              <a:tabLst>
                <a:tab pos="457200" algn="l"/>
              </a:tabLst>
              <a:defRPr/>
            </a:pPr>
            <a:r>
              <a:rPr lang="en-GB" sz="1200" b="0" dirty="0">
                <a:solidFill>
                  <a:srgbClr val="000000"/>
                </a:solidFill>
                <a:latin typeface="Lucida Sans Typewriter" pitchFamily="49" charset="0"/>
              </a:rPr>
              <a:t>SET CHANGE_TRACKING = ON (CHANGE_RETENTION = 7 DAYS, AUTO_CLEANUP = ON)</a:t>
            </a:r>
          </a:p>
          <a:p>
            <a:pPr lvl="0" defTabSz="457200">
              <a:lnSpc>
                <a:spcPct val="90000"/>
              </a:lnSpc>
              <a:tabLst>
                <a:tab pos="457200" algn="l"/>
              </a:tabLst>
              <a:defRPr/>
            </a:pPr>
            <a:endParaRPr lang="en-GB" sz="1200" b="0" dirty="0">
              <a:solidFill>
                <a:srgbClr val="000000"/>
              </a:solidFill>
              <a:latin typeface="Lucida Sans Typewriter" pitchFamily="49" charset="0"/>
            </a:endParaRPr>
          </a:p>
          <a:p>
            <a:pPr lvl="0" defTabSz="457200">
              <a:lnSpc>
                <a:spcPct val="90000"/>
              </a:lnSpc>
              <a:tabLst>
                <a:tab pos="457200" algn="l"/>
              </a:tabLst>
              <a:defRPr/>
            </a:pPr>
            <a:r>
              <a:rPr lang="en-GB" sz="1200" b="0" dirty="0">
                <a:solidFill>
                  <a:srgbClr val="000000"/>
                </a:solidFill>
                <a:latin typeface="Lucida Sans Typewriter" pitchFamily="49" charset="0"/>
              </a:rPr>
              <a:t>ALTER TABLE Salespeople</a:t>
            </a:r>
          </a:p>
          <a:p>
            <a:pPr lvl="0" defTabSz="457200">
              <a:lnSpc>
                <a:spcPct val="90000"/>
              </a:lnSpc>
              <a:tabLst>
                <a:tab pos="457200" algn="l"/>
              </a:tabLst>
              <a:defRPr/>
            </a:pPr>
            <a:r>
              <a:rPr lang="en-GB" sz="1200" b="0" dirty="0">
                <a:solidFill>
                  <a:srgbClr val="000000"/>
                </a:solidFill>
                <a:latin typeface="Lucida Sans Typewriter" pitchFamily="49" charset="0"/>
              </a:rPr>
              <a:t>ENABLE CHANGE_TRACKING WITH (TRACK_COLUMNS_UPDATED = OFF)</a:t>
            </a:r>
          </a:p>
        </p:txBody>
      </p:sp>
      <p:sp>
        <p:nvSpPr>
          <p:cNvPr id="6" name="AutoShape 3"/>
          <p:cNvSpPr>
            <a:spLocks noChangeArrowheads="1"/>
          </p:cNvSpPr>
          <p:nvPr/>
        </p:nvSpPr>
        <p:spPr bwMode="auto">
          <a:xfrm>
            <a:off x="272373" y="3103918"/>
            <a:ext cx="8560341" cy="61858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SET @CurrentVersion = CHANGE_TRACKING_CURRENT_VERSION();</a:t>
            </a:r>
          </a:p>
          <a:p>
            <a:pPr lvl="0" defTabSz="457200">
              <a:lnSpc>
                <a:spcPct val="90000"/>
              </a:lnSpc>
              <a:tabLst>
                <a:tab pos="457200" algn="l"/>
              </a:tabLst>
              <a:defRPr/>
            </a:pPr>
            <a:r>
              <a:rPr lang="en-GB" sz="1200" b="0" dirty="0">
                <a:solidFill>
                  <a:srgbClr val="000000"/>
                </a:solidFill>
                <a:latin typeface="Lucida Sans Typewriter" pitchFamily="49" charset="0"/>
              </a:rPr>
              <a:t>SELECT * FROM Salespeople</a:t>
            </a:r>
          </a:p>
          <a:p>
            <a:pPr lvl="0" defTabSz="457200">
              <a:lnSpc>
                <a:spcPct val="90000"/>
              </a:lnSpc>
              <a:tabLst>
                <a:tab pos="457200" algn="l"/>
              </a:tabLst>
              <a:defRPr/>
            </a:pPr>
            <a:r>
              <a:rPr lang="en-GB" sz="1200" b="0" dirty="0">
                <a:solidFill>
                  <a:srgbClr val="000000"/>
                </a:solidFill>
                <a:latin typeface="Lucida Sans Typewriter" pitchFamily="49" charset="0"/>
              </a:rPr>
              <a:t>SET @LastExtractedVersion = @CurrentVersion</a:t>
            </a:r>
          </a:p>
        </p:txBody>
      </p:sp>
      <p:sp>
        <p:nvSpPr>
          <p:cNvPr id="7" name="AutoShape 3"/>
          <p:cNvSpPr>
            <a:spLocks noChangeArrowheads="1"/>
          </p:cNvSpPr>
          <p:nvPr/>
        </p:nvSpPr>
        <p:spPr bwMode="auto">
          <a:xfrm>
            <a:off x="272374" y="4775081"/>
            <a:ext cx="8560341" cy="79121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a:lnSpc>
                <a:spcPct val="90000"/>
              </a:lnSpc>
              <a:tabLst>
                <a:tab pos="457200" algn="l"/>
              </a:tabLst>
              <a:defRPr/>
            </a:pPr>
            <a:r>
              <a:rPr lang="en-GB" sz="1200" b="0" dirty="0">
                <a:solidFill>
                  <a:srgbClr val="000000"/>
                </a:solidFill>
                <a:latin typeface="Lucida Sans Typewriter" pitchFamily="49" charset="0"/>
              </a:rPr>
              <a:t>SET @CurrentVersion = CHANGE_TRACKING_CURRENT_VERSION();</a:t>
            </a:r>
          </a:p>
          <a:p>
            <a:pPr lvl="0" defTabSz="457200">
              <a:lnSpc>
                <a:spcPct val="90000"/>
              </a:lnSpc>
              <a:tabLst>
                <a:tab pos="457200" algn="l"/>
              </a:tabLst>
              <a:defRPr/>
            </a:pPr>
            <a:r>
              <a:rPr lang="en-GB" sz="1200" b="0" dirty="0">
                <a:solidFill>
                  <a:srgbClr val="000000"/>
                </a:solidFill>
                <a:latin typeface="Lucida Sans Typewriter" pitchFamily="49" charset="0"/>
              </a:rPr>
              <a:t>SELECT * FROM CHANGETABLE(CHANGES Salespeople, @LastExtractedVersion) CT</a:t>
            </a:r>
          </a:p>
          <a:p>
            <a:pPr lvl="0" defTabSz="457200">
              <a:lnSpc>
                <a:spcPct val="90000"/>
              </a:lnSpc>
              <a:tabLst>
                <a:tab pos="457200" algn="l"/>
              </a:tabLst>
              <a:defRPr/>
            </a:pPr>
            <a:r>
              <a:rPr lang="en-GB" sz="1200" b="0" dirty="0">
                <a:solidFill>
                  <a:srgbClr val="000000"/>
                </a:solidFill>
                <a:latin typeface="Lucida Sans Typewriter" pitchFamily="49" charset="0"/>
              </a:rPr>
              <a:t>	INNER JOIN Salespeople s ON CT.SalespersonID = s.SalespersonID</a:t>
            </a:r>
          </a:p>
          <a:p>
            <a:pPr lvl="0" defTabSz="457200">
              <a:lnSpc>
                <a:spcPct val="90000"/>
              </a:lnSpc>
              <a:tabLst>
                <a:tab pos="457200" algn="l"/>
              </a:tabLst>
              <a:defRPr/>
            </a:pPr>
            <a:r>
              <a:rPr lang="en-GB" sz="1200" b="0" dirty="0">
                <a:solidFill>
                  <a:srgbClr val="000000"/>
                </a:solidFill>
                <a:latin typeface="Lucida Sans Typewriter" pitchFamily="49" charset="0"/>
              </a:rPr>
              <a:t>SET @LastExtractedVersion = @CurrentVersion</a:t>
            </a:r>
          </a:p>
        </p:txBody>
      </p:sp>
      <p:sp>
        <p:nvSpPr>
          <p:cNvPr id="8" name="Rounded Rectangle 7"/>
          <p:cNvSpPr/>
          <p:nvPr/>
        </p:nvSpPr>
        <p:spPr bwMode="auto">
          <a:xfrm>
            <a:off x="535021" y="5797685"/>
            <a:ext cx="8132324" cy="642026"/>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9" name="TextBox 8"/>
          <p:cNvSpPr txBox="1"/>
          <p:nvPr/>
        </p:nvSpPr>
        <p:spPr>
          <a:xfrm>
            <a:off x="2267050" y="5964809"/>
            <a:ext cx="4625497" cy="338554"/>
          </a:xfrm>
          <a:prstGeom prst="rect">
            <a:avLst/>
          </a:prstGeom>
          <a:noFill/>
        </p:spPr>
        <p:txBody>
          <a:bodyPr wrap="none" rtlCol="0">
            <a:spAutoFit/>
          </a:bodyPr>
          <a:lstStyle/>
          <a:p>
            <a:pPr lvl="0"/>
            <a:r>
              <a:rPr lang="en-US" sz="1600" dirty="0">
                <a:solidFill>
                  <a:srgbClr val="000000"/>
                </a:solidFill>
                <a:latin typeface="Segoe UI" panose="020B0502040204020203" pitchFamily="34" charset="0"/>
                <a:cs typeface="Segoe UI" panose="020B0502040204020203" pitchFamily="34" charset="0"/>
              </a:rPr>
              <a:t>Tip: </a:t>
            </a:r>
            <a:r>
              <a:rPr lang="en-US" sz="1600" b="0" dirty="0">
                <a:solidFill>
                  <a:srgbClr val="000000"/>
                </a:solidFill>
                <a:latin typeface="Segoe UI" panose="020B0502040204020203" pitchFamily="34" charset="0"/>
                <a:cs typeface="Segoe UI" panose="020B0502040204020203" pitchFamily="34" charset="0"/>
              </a:rPr>
              <a:t>Use snapshot isolation to ensure consistency</a:t>
            </a:r>
          </a:p>
        </p:txBody>
      </p:sp>
    </p:spTree>
    <p:extLst>
      <p:ext uri="{BB962C8B-B14F-4D97-AF65-F5344CB8AC3E}">
        <p14:creationId xmlns:p14="http://schemas.microsoft.com/office/powerpoint/2010/main" val="1593948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701ed5c8-4960-4738-90f3-5d9cc07079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Change Tracking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Enable Change Tracking</a:t>
            </a:r>
          </a:p>
          <a:p>
            <a:pPr lvl="0"/>
            <a:r>
              <a:rPr lang="en-US" b="0" kern="0" dirty="0">
                <a:solidFill>
                  <a:srgbClr val="000000"/>
                </a:solidFill>
              </a:rPr>
              <a:t>Use Change Tracking</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061044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c3c57be1-48f1-4aed-9260-84d8defd5a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Extracting Data with Change Tracking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47662" lvl="0" indent="-342900">
              <a:buFont typeface="+mj-lt"/>
              <a:buAutoNum type="arabicPeriod"/>
            </a:pPr>
            <a:r>
              <a:rPr lang="en-US" b="0" kern="0" dirty="0">
                <a:solidFill>
                  <a:srgbClr val="000000"/>
                </a:solidFill>
              </a:rPr>
              <a:t>Retrieve the last version number that was extracted from an extraction log</a:t>
            </a:r>
          </a:p>
          <a:p>
            <a:pPr marL="347662" lvl="0" indent="-342900">
              <a:buFont typeface="+mj-lt"/>
              <a:buAutoNum type="arabicPeriod"/>
            </a:pPr>
            <a:r>
              <a:rPr lang="en-US" b="0" kern="0" dirty="0">
                <a:solidFill>
                  <a:srgbClr val="000000"/>
                </a:solidFill>
              </a:rPr>
              <a:t>Extract and transfer records that were modified since the last version, retrieving the current version number</a:t>
            </a:r>
          </a:p>
          <a:p>
            <a:pPr marL="347662" lvl="0" indent="-342900">
              <a:buFont typeface="+mj-lt"/>
              <a:buAutoNum type="arabicPeriod"/>
            </a:pPr>
            <a:r>
              <a:rPr lang="en-US" b="0" kern="0" dirty="0">
                <a:solidFill>
                  <a:srgbClr val="000000"/>
                </a:solidFill>
              </a:rPr>
              <a:t>Replace the logged version number with the current version number</a:t>
            </a:r>
          </a:p>
          <a:p>
            <a:pPr lvl="0"/>
            <a:endParaRPr lang="en-US" b="0" kern="0" dirty="0">
              <a:solidFill>
                <a:srgbClr val="000000"/>
              </a:solidFill>
            </a:endParaRPr>
          </a:p>
        </p:txBody>
      </p:sp>
    </p:spTree>
    <p:extLst>
      <p:ext uri="{BB962C8B-B14F-4D97-AF65-F5344CB8AC3E}">
        <p14:creationId xmlns:p14="http://schemas.microsoft.com/office/powerpoint/2010/main" val="2165058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Incremental ETL</a:t>
            </a:r>
            <a:endParaRPr lang="en-GB" dirty="0"/>
          </a:p>
        </p:txBody>
      </p:sp>
      <p:sp>
        <p:nvSpPr>
          <p:cNvPr id="3" name="Text Placeholder 2"/>
          <p:cNvSpPr>
            <a:spLocks noGrp="1"/>
          </p:cNvSpPr>
          <p:nvPr>
            <p:ph type="body" idx="1"/>
          </p:nvPr>
        </p:nvSpPr>
        <p:spPr/>
        <p:txBody>
          <a:bodyPr/>
          <a:lstStyle/>
          <a:p>
            <a:r>
              <a:rPr lang="en-GB" dirty="0" smtClean="0"/>
              <a:t>Overview of Data Warehouse Load Cycles
Considerations for Incremental ETL
Common ETL Data Flow Architectures
Planning Extraction Windows
Planning Transformations
Documenting Data Flows
Slowly Changing Dimensions</a:t>
            </a:r>
            <a:endParaRPr lang="en-GB" dirty="0"/>
          </a:p>
        </p:txBody>
      </p:sp>
    </p:spTree>
    <p:extLst>
      <p:ext uri="{BB962C8B-B14F-4D97-AF65-F5344CB8AC3E}">
        <p14:creationId xmlns:p14="http://schemas.microsoft.com/office/powerpoint/2010/main" val="14137229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46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047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Extracting Modified Data</a:t>
            </a:r>
            <a:endParaRPr lang="en-GB" dirty="0"/>
          </a:p>
        </p:txBody>
      </p:sp>
      <p:sp>
        <p:nvSpPr>
          <p:cNvPr id="3" name="Text Placeholder 2"/>
          <p:cNvSpPr>
            <a:spLocks noGrp="1"/>
          </p:cNvSpPr>
          <p:nvPr>
            <p:ph type="body" idx="1"/>
          </p:nvPr>
        </p:nvSpPr>
        <p:spPr/>
        <p:txBody>
          <a:bodyPr/>
          <a:lstStyle/>
          <a:p>
            <a:r>
              <a:rPr lang="en-GB" dirty="0" smtClean="0"/>
              <a:t>Exercise 1: Using a Datetime Column to Incrementally Extract Data
Exercise 2: Using Change Data Capture
Exercise 3: Using the CDC Control Task
Exercise 4: Using Change Tracking</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953985"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613117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4832092"/>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have developed SSIS packages that extract data from various data sources and load it into a staging database. However, the current solution extracts all source records each time the ETL process is run. This results in unnecessary processing of records that have already been extracted and consumes a sizeable amount of network bandwidth to transfer a large volume of data. To resolve this problem, you must modify the SSIS packages to extract only data that has been added or modified since the previous extraction.</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03943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38ad7e1f-1417-40dd-b277-9ec2b0fceb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Use a datetime column to extract modified </a:t>
            </a:r>
            <a:r>
              <a:rPr lang="en-US" dirty="0" smtClean="0"/>
              <a:t>rows</a:t>
            </a:r>
            <a:endParaRPr lang="en-GB" dirty="0"/>
          </a:p>
          <a:p>
            <a:pPr lvl="0"/>
            <a:r>
              <a:rPr lang="en-US" dirty="0"/>
              <a:t>Use Change Data Capture to extract modified </a:t>
            </a:r>
            <a:r>
              <a:rPr lang="en-US" dirty="0" smtClean="0"/>
              <a:t>rows</a:t>
            </a:r>
            <a:endParaRPr lang="en-GB" dirty="0"/>
          </a:p>
          <a:p>
            <a:pPr lvl="0"/>
            <a:r>
              <a:rPr lang="en-US" dirty="0"/>
              <a:t>Use the CDC Control Task to extract modified </a:t>
            </a:r>
            <a:r>
              <a:rPr lang="en-US" dirty="0" smtClean="0"/>
              <a:t>rows</a:t>
            </a:r>
            <a:endParaRPr lang="en-GB" dirty="0"/>
          </a:p>
          <a:p>
            <a:pPr lvl="0"/>
            <a:r>
              <a:rPr lang="en-US" dirty="0"/>
              <a:t>Use Change Tracking to extract modified </a:t>
            </a:r>
            <a:r>
              <a:rPr lang="en-US" dirty="0" smtClean="0"/>
              <a:t>rows</a:t>
            </a:r>
            <a:endParaRPr lang="en-GB" dirty="0"/>
          </a:p>
          <a:p>
            <a:endParaRPr lang="en-GB" dirty="0"/>
          </a:p>
        </p:txBody>
      </p:sp>
    </p:spTree>
    <p:extLst>
      <p:ext uri="{BB962C8B-B14F-4D97-AF65-F5344CB8AC3E}">
        <p14:creationId xmlns:p14="http://schemas.microsoft.com/office/powerpoint/2010/main" val="329823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71992619-0c2c-496a-b310-a57d56b1eb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Loading Modified Data</a:t>
            </a:r>
            <a:endParaRPr lang="en-GB" dirty="0"/>
          </a:p>
        </p:txBody>
      </p:sp>
      <p:sp>
        <p:nvSpPr>
          <p:cNvPr id="3" name="Text Placeholder 2"/>
          <p:cNvSpPr>
            <a:spLocks noGrp="1"/>
          </p:cNvSpPr>
          <p:nvPr>
            <p:ph type="body" idx="1"/>
          </p:nvPr>
        </p:nvSpPr>
        <p:spPr/>
        <p:txBody>
          <a:bodyPr/>
          <a:lstStyle/>
          <a:p>
            <a:r>
              <a:rPr lang="en-GB" dirty="0" smtClean="0"/>
              <a:t>Options for Incrementally Loading Data
Using CDC Output Tables
Demonstration: Using CDC Output Tables
The Lookup Transformation
Demonstration: Using the Lookup Transformation
The Slowly Changing Dimension Transformation
The MERGE Statement
Demonstration: Using the Merge Statement
Partition Switching
Demonstration: Partition Switching</a:t>
            </a:r>
            <a:endParaRPr lang="en-GB" dirty="0"/>
          </a:p>
        </p:txBody>
      </p:sp>
    </p:spTree>
    <p:extLst>
      <p:ext uri="{BB962C8B-B14F-4D97-AF65-F5344CB8AC3E}">
        <p14:creationId xmlns:p14="http://schemas.microsoft.com/office/powerpoint/2010/main" val="459870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8ae141f1-8623-4389-a6c8-42e88cd1b2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Incrementally Loading Data</a:t>
            </a:r>
            <a:endParaRPr lang="en-GB" dirty="0"/>
          </a:p>
        </p:txBody>
      </p:sp>
      <p:sp>
        <p:nvSpPr>
          <p:cNvPr id="4" name="Content Placeholder 2"/>
          <p:cNvSpPr txBox="1">
            <a:spLocks/>
          </p:cNvSpPr>
          <p:nvPr/>
        </p:nvSpPr>
        <p:spPr>
          <a:xfrm>
            <a:off x="458787" y="1021215"/>
            <a:ext cx="856546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Insert, Update, or Delete from CDC Output Tables</a:t>
            </a:r>
          </a:p>
          <a:p>
            <a:pPr lvl="0"/>
            <a:r>
              <a:rPr lang="en-US" b="0" kern="0" dirty="0">
                <a:solidFill>
                  <a:srgbClr val="000000"/>
                </a:solidFill>
              </a:rPr>
              <a:t>Use a Lookup transformation</a:t>
            </a:r>
          </a:p>
          <a:p>
            <a:pPr lvl="0"/>
            <a:r>
              <a:rPr lang="en-US" b="0" kern="0" dirty="0">
                <a:solidFill>
                  <a:srgbClr val="000000"/>
                </a:solidFill>
              </a:rPr>
              <a:t>Use the Slowly Changing Dimension transformation</a:t>
            </a:r>
          </a:p>
          <a:p>
            <a:pPr lvl="0"/>
            <a:r>
              <a:rPr lang="en-US" b="0" kern="0" dirty="0">
                <a:solidFill>
                  <a:srgbClr val="000000"/>
                </a:solidFill>
              </a:rPr>
              <a:t>Use the MERGE statement</a:t>
            </a:r>
          </a:p>
          <a:p>
            <a:pPr lvl="0"/>
            <a:r>
              <a:rPr lang="en-US" b="0" kern="0" dirty="0">
                <a:solidFill>
                  <a:srgbClr val="000000"/>
                </a:solidFill>
              </a:rPr>
              <a:t>Use a checksum</a:t>
            </a:r>
          </a:p>
          <a:p>
            <a:pPr lvl="0"/>
            <a:r>
              <a:rPr lang="en-US" b="0" kern="0" dirty="0">
                <a:solidFill>
                  <a:srgbClr val="000000"/>
                </a:solidFill>
              </a:rPr>
              <a:t>Considerations for Deleting Data Warehouse records:</a:t>
            </a:r>
          </a:p>
          <a:p>
            <a:pPr lvl="1"/>
            <a:r>
              <a:rPr lang="en-US" b="0" kern="0" dirty="0">
                <a:solidFill>
                  <a:srgbClr val="000000"/>
                </a:solidFill>
              </a:rPr>
              <a:t>Use a logical deletion technique</a:t>
            </a:r>
          </a:p>
          <a:p>
            <a:pPr lvl="1"/>
            <a:r>
              <a:rPr lang="en-US" b="0" kern="0" dirty="0">
                <a:solidFill>
                  <a:srgbClr val="000000"/>
                </a:solidFill>
              </a:rPr>
              <a:t>Technique depends on how deleted records are staged</a:t>
            </a:r>
          </a:p>
          <a:p>
            <a:pPr lvl="0"/>
            <a:endParaRPr lang="en-US" b="0" kern="0" dirty="0">
              <a:solidFill>
                <a:srgbClr val="000000"/>
              </a:solidFill>
            </a:endParaRPr>
          </a:p>
        </p:txBody>
      </p:sp>
    </p:spTree>
    <p:extLst>
      <p:ext uri="{BB962C8B-B14F-4D97-AF65-F5344CB8AC3E}">
        <p14:creationId xmlns:p14="http://schemas.microsoft.com/office/powerpoint/2010/main" val="1308194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793093b8-b6b4-4e63-b2f3-bd7b9842b4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CDC Output Tables</a:t>
            </a:r>
            <a:endParaRPr lang="en-GB" dirty="0"/>
          </a:p>
        </p:txBody>
      </p:sp>
      <p:grpSp>
        <p:nvGrpSpPr>
          <p:cNvPr id="4" name="Group 3" descr="The slide contains a diagram showing how to use the Execute SQL task to load incremental changes into a local database, or use a data flow task to load incremental changes into a remote database.&#10;&#10;" title="Remote Data Warehousing"/>
          <p:cNvGrpSpPr/>
          <p:nvPr/>
        </p:nvGrpSpPr>
        <p:grpSpPr>
          <a:xfrm>
            <a:off x="457613" y="1353182"/>
            <a:ext cx="8285924" cy="4913636"/>
            <a:chOff x="136714" y="1037329"/>
            <a:chExt cx="8285924" cy="4913636"/>
          </a:xfrm>
        </p:grpSpPr>
        <p:sp>
          <p:nvSpPr>
            <p:cNvPr id="5" name="Rounded Rectangle 4"/>
            <p:cNvSpPr/>
            <p:nvPr/>
          </p:nvSpPr>
          <p:spPr bwMode="auto">
            <a:xfrm>
              <a:off x="4575501" y="2521965"/>
              <a:ext cx="3847137" cy="34290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5254" y="1437521"/>
              <a:ext cx="713254" cy="126488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0410" y="1442321"/>
              <a:ext cx="713254" cy="1264884"/>
            </a:xfrm>
            <a:prstGeom prst="rect">
              <a:avLst/>
            </a:prstGeom>
          </p:spPr>
        </p:pic>
        <p:sp>
          <p:nvSpPr>
            <p:cNvPr id="8" name="Rounded Rectangle 7"/>
            <p:cNvSpPr/>
            <p:nvPr/>
          </p:nvSpPr>
          <p:spPr bwMode="auto">
            <a:xfrm>
              <a:off x="357997" y="2521965"/>
              <a:ext cx="3847137" cy="34290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6782" y="1566858"/>
              <a:ext cx="713254" cy="1264884"/>
            </a:xfrm>
            <a:prstGeom prst="rect">
              <a:avLst/>
            </a:prstGeom>
          </p:spPr>
        </p:pic>
        <p:sp>
          <p:nvSpPr>
            <p:cNvPr id="10" name="Rounded Rectangle 9"/>
            <p:cNvSpPr/>
            <p:nvPr/>
          </p:nvSpPr>
          <p:spPr bwMode="auto">
            <a:xfrm>
              <a:off x="4769765" y="2882845"/>
              <a:ext cx="3378117" cy="826847"/>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hangingPunct="0"/>
              <a:endParaRPr lang="en-US" dirty="0">
                <a:solidFill>
                  <a:srgbClr val="000000"/>
                </a:solidFill>
              </a:endParaRPr>
            </a:p>
          </p:txBody>
        </p:sp>
        <p:sp>
          <p:nvSpPr>
            <p:cNvPr id="11" name="TextBox 13"/>
            <p:cNvSpPr txBox="1"/>
            <p:nvPr/>
          </p:nvSpPr>
          <p:spPr>
            <a:xfrm>
              <a:off x="2483558" y="2243674"/>
              <a:ext cx="1055097"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Staging DB</a:t>
              </a:r>
            </a:p>
          </p:txBody>
        </p:sp>
        <p:sp>
          <p:nvSpPr>
            <p:cNvPr id="12" name="TextBox 14"/>
            <p:cNvSpPr txBox="1"/>
            <p:nvPr/>
          </p:nvSpPr>
          <p:spPr>
            <a:xfrm>
              <a:off x="2483557" y="2455625"/>
              <a:ext cx="1501245"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Data Warehouse</a:t>
              </a:r>
            </a:p>
          </p:txBody>
        </p:sp>
        <p:sp>
          <p:nvSpPr>
            <p:cNvPr id="13" name="TextBox 15"/>
            <p:cNvSpPr txBox="1"/>
            <p:nvPr/>
          </p:nvSpPr>
          <p:spPr>
            <a:xfrm>
              <a:off x="5197402" y="2620628"/>
              <a:ext cx="1055097"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Staging DB</a:t>
              </a:r>
            </a:p>
          </p:txBody>
        </p:sp>
        <p:sp>
          <p:nvSpPr>
            <p:cNvPr id="14" name="TextBox 16"/>
            <p:cNvSpPr txBox="1"/>
            <p:nvPr/>
          </p:nvSpPr>
          <p:spPr>
            <a:xfrm>
              <a:off x="6799541" y="2621918"/>
              <a:ext cx="1501245" cy="27699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Data Warehouse</a:t>
              </a:r>
            </a:p>
          </p:txBody>
        </p:sp>
        <p:sp>
          <p:nvSpPr>
            <p:cNvPr id="15" name="Rounded Rectangle 14"/>
            <p:cNvSpPr/>
            <p:nvPr/>
          </p:nvSpPr>
          <p:spPr bwMode="auto">
            <a:xfrm>
              <a:off x="4769766" y="3951543"/>
              <a:ext cx="3378117" cy="826847"/>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hangingPunct="0"/>
              <a:endParaRPr lang="en-US" dirty="0">
                <a:solidFill>
                  <a:srgbClr val="000000"/>
                </a:solidFill>
              </a:endParaRPr>
            </a:p>
          </p:txBody>
        </p:sp>
        <p:sp>
          <p:nvSpPr>
            <p:cNvPr id="16" name="Rounded Rectangle 15"/>
            <p:cNvSpPr/>
            <p:nvPr/>
          </p:nvSpPr>
          <p:spPr bwMode="auto">
            <a:xfrm>
              <a:off x="4769766" y="5050057"/>
              <a:ext cx="3378117" cy="826847"/>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hangingPunct="0"/>
              <a:endParaRPr lang="en-US" dirty="0">
                <a:solidFill>
                  <a:srgbClr val="000000"/>
                </a:solidFill>
              </a:endParaRPr>
            </a:p>
          </p:txBody>
        </p:sp>
        <p:grpSp>
          <p:nvGrpSpPr>
            <p:cNvPr id="17" name="Group 16"/>
            <p:cNvGrpSpPr/>
            <p:nvPr/>
          </p:nvGrpSpPr>
          <p:grpSpPr>
            <a:xfrm>
              <a:off x="5242288" y="2929107"/>
              <a:ext cx="554919" cy="422795"/>
              <a:chOff x="4167553" y="1211271"/>
              <a:chExt cx="702899" cy="535542"/>
            </a:xfrm>
          </p:grpSpPr>
          <p:sp>
            <p:nvSpPr>
              <p:cNvPr id="62" name="Rounded Rectangle 61"/>
              <p:cNvSpPr/>
              <p:nvPr/>
            </p:nvSpPr>
            <p:spPr bwMode="auto">
              <a:xfrm>
                <a:off x="4167553" y="121127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sp>
            <p:nvSpPr>
              <p:cNvPr id="63" name="Flowchart: Magnetic Disk 62"/>
              <p:cNvSpPr/>
              <p:nvPr/>
            </p:nvSpPr>
            <p:spPr bwMode="auto">
              <a:xfrm>
                <a:off x="4288026" y="1264853"/>
                <a:ext cx="311125" cy="349804"/>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sp>
            <p:nvSpPr>
              <p:cNvPr id="64" name="Right Arrow 63"/>
              <p:cNvSpPr/>
              <p:nvPr/>
            </p:nvSpPr>
            <p:spPr bwMode="auto">
              <a:xfrm>
                <a:off x="4526001" y="1372018"/>
                <a:ext cx="223974" cy="242639"/>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grpSp>
        <p:grpSp>
          <p:nvGrpSpPr>
            <p:cNvPr id="18" name="Group 17"/>
            <p:cNvGrpSpPr/>
            <p:nvPr/>
          </p:nvGrpSpPr>
          <p:grpSpPr>
            <a:xfrm>
              <a:off x="5241679" y="3997805"/>
              <a:ext cx="554919" cy="422795"/>
              <a:chOff x="4167553" y="1211271"/>
              <a:chExt cx="702899" cy="535542"/>
            </a:xfrm>
          </p:grpSpPr>
          <p:sp>
            <p:nvSpPr>
              <p:cNvPr id="59" name="Rounded Rectangle 58"/>
              <p:cNvSpPr/>
              <p:nvPr/>
            </p:nvSpPr>
            <p:spPr bwMode="auto">
              <a:xfrm>
                <a:off x="4167553" y="121127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sp>
            <p:nvSpPr>
              <p:cNvPr id="60" name="Flowchart: Magnetic Disk 59"/>
              <p:cNvSpPr/>
              <p:nvPr/>
            </p:nvSpPr>
            <p:spPr bwMode="auto">
              <a:xfrm>
                <a:off x="4288026" y="1264853"/>
                <a:ext cx="311125" cy="349804"/>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sp>
            <p:nvSpPr>
              <p:cNvPr id="61" name="Right Arrow 60"/>
              <p:cNvSpPr/>
              <p:nvPr/>
            </p:nvSpPr>
            <p:spPr bwMode="auto">
              <a:xfrm>
                <a:off x="4526001" y="1372018"/>
                <a:ext cx="223974" cy="242639"/>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grpSp>
        <p:grpSp>
          <p:nvGrpSpPr>
            <p:cNvPr id="19" name="Group 18"/>
            <p:cNvGrpSpPr/>
            <p:nvPr/>
          </p:nvGrpSpPr>
          <p:grpSpPr>
            <a:xfrm>
              <a:off x="5231131" y="5086381"/>
              <a:ext cx="554919" cy="422795"/>
              <a:chOff x="4167553" y="1211271"/>
              <a:chExt cx="702899" cy="535542"/>
            </a:xfrm>
          </p:grpSpPr>
          <p:sp>
            <p:nvSpPr>
              <p:cNvPr id="56" name="Rounded Rectangle 55"/>
              <p:cNvSpPr/>
              <p:nvPr/>
            </p:nvSpPr>
            <p:spPr bwMode="auto">
              <a:xfrm>
                <a:off x="4167553" y="121127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sp>
            <p:nvSpPr>
              <p:cNvPr id="57" name="Flowchart: Magnetic Disk 56"/>
              <p:cNvSpPr/>
              <p:nvPr/>
            </p:nvSpPr>
            <p:spPr bwMode="auto">
              <a:xfrm>
                <a:off x="4288026" y="1264853"/>
                <a:ext cx="311125" cy="349804"/>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sp>
            <p:nvSpPr>
              <p:cNvPr id="58" name="Right Arrow 57"/>
              <p:cNvSpPr/>
              <p:nvPr/>
            </p:nvSpPr>
            <p:spPr bwMode="auto">
              <a:xfrm>
                <a:off x="4526001" y="1372018"/>
                <a:ext cx="223974" cy="242639"/>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grpSp>
        <p:grpSp>
          <p:nvGrpSpPr>
            <p:cNvPr id="20" name="Group 19"/>
            <p:cNvGrpSpPr/>
            <p:nvPr/>
          </p:nvGrpSpPr>
          <p:grpSpPr>
            <a:xfrm>
              <a:off x="6948656" y="2929576"/>
              <a:ext cx="554919" cy="422795"/>
              <a:chOff x="5490476" y="2894107"/>
              <a:chExt cx="702899" cy="535542"/>
            </a:xfrm>
          </p:grpSpPr>
          <p:sp>
            <p:nvSpPr>
              <p:cNvPr id="53" name="Rounded Rectangle 52"/>
              <p:cNvSpPr/>
              <p:nvPr/>
            </p:nvSpPr>
            <p:spPr bwMode="auto">
              <a:xfrm>
                <a:off x="5490476" y="289410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sp>
            <p:nvSpPr>
              <p:cNvPr id="54" name="Flowchart: Magnetic Disk 53"/>
              <p:cNvSpPr/>
              <p:nvPr/>
            </p:nvSpPr>
            <p:spPr bwMode="auto">
              <a:xfrm>
                <a:off x="5637499" y="2966723"/>
                <a:ext cx="309142" cy="347576"/>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endParaRPr lang="en-US" dirty="0">
                  <a:solidFill>
                    <a:srgbClr val="000000"/>
                  </a:solidFill>
                </a:endParaRPr>
              </a:p>
            </p:txBody>
          </p:sp>
          <p:sp>
            <p:nvSpPr>
              <p:cNvPr id="55" name="Right Arrow 54"/>
              <p:cNvSpPr/>
              <p:nvPr/>
            </p:nvSpPr>
            <p:spPr bwMode="auto">
              <a:xfrm rot="10800000">
                <a:off x="5792070" y="3072163"/>
                <a:ext cx="264107" cy="29465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grpSp>
        <p:sp>
          <p:nvSpPr>
            <p:cNvPr id="21" name="Rounded Rectangle 20"/>
            <p:cNvSpPr/>
            <p:nvPr/>
          </p:nvSpPr>
          <p:spPr bwMode="auto">
            <a:xfrm>
              <a:off x="7005702" y="3990627"/>
              <a:ext cx="570611" cy="434751"/>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sp>
          <p:nvSpPr>
            <p:cNvPr id="22" name="Rounded Rectangle 21"/>
            <p:cNvSpPr/>
            <p:nvPr/>
          </p:nvSpPr>
          <p:spPr bwMode="auto">
            <a:xfrm>
              <a:off x="7034924" y="5076442"/>
              <a:ext cx="570611" cy="434751"/>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endParaRPr lang="en-US" dirty="0">
                <a:solidFill>
                  <a:srgbClr val="000000"/>
                </a:solidFill>
                <a:latin typeface="Verdana" pitchFamily="34" charset="0"/>
              </a:endParaRPr>
            </a:p>
          </p:txBody>
        </p:sp>
        <p:cxnSp>
          <p:nvCxnSpPr>
            <p:cNvPr id="23" name="Straight Arrow Connector 22"/>
            <p:cNvCxnSpPr>
              <a:stCxn id="62" idx="3"/>
              <a:endCxn id="53" idx="1"/>
            </p:cNvCxnSpPr>
            <p:nvPr/>
          </p:nvCxnSpPr>
          <p:spPr bwMode="auto">
            <a:xfrm>
              <a:off x="5797207" y="3140505"/>
              <a:ext cx="1151449" cy="469"/>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59" idx="3"/>
              <a:endCxn id="21" idx="1"/>
            </p:cNvCxnSpPr>
            <p:nvPr/>
          </p:nvCxnSpPr>
          <p:spPr bwMode="auto">
            <a:xfrm flipV="1">
              <a:off x="5796598" y="4208003"/>
              <a:ext cx="1209104" cy="1200"/>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56" idx="3"/>
              <a:endCxn id="22" idx="1"/>
            </p:cNvCxnSpPr>
            <p:nvPr/>
          </p:nvCxnSpPr>
          <p:spPr bwMode="auto">
            <a:xfrm flipV="1">
              <a:off x="5786050" y="5293818"/>
              <a:ext cx="1248874" cy="3961"/>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bwMode="auto">
            <a:xfrm>
              <a:off x="1234410" y="3693640"/>
              <a:ext cx="3308" cy="300515"/>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27" name="Straight Arrow Connector 26"/>
            <p:cNvCxnSpPr/>
            <p:nvPr/>
          </p:nvCxnSpPr>
          <p:spPr bwMode="auto">
            <a:xfrm flipH="1">
              <a:off x="1234409" y="4653785"/>
              <a:ext cx="3309" cy="300515"/>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28" name="Straight Arrow Connector 27"/>
            <p:cNvCxnSpPr>
              <a:stCxn id="10" idx="2"/>
              <a:endCxn id="15" idx="0"/>
            </p:cNvCxnSpPr>
            <p:nvPr/>
          </p:nvCxnSpPr>
          <p:spPr bwMode="auto">
            <a:xfrm>
              <a:off x="6458824" y="3709692"/>
              <a:ext cx="1" cy="241851"/>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cxnSp>
          <p:nvCxnSpPr>
            <p:cNvPr id="29" name="Straight Arrow Connector 28"/>
            <p:cNvCxnSpPr>
              <a:stCxn id="15" idx="2"/>
              <a:endCxn id="16" idx="0"/>
            </p:cNvCxnSpPr>
            <p:nvPr/>
          </p:nvCxnSpPr>
          <p:spPr bwMode="auto">
            <a:xfrm>
              <a:off x="6458825" y="4778390"/>
              <a:ext cx="0" cy="271667"/>
            </a:xfrm>
            <a:prstGeom prst="straightConnector1">
              <a:avLst/>
            </a:prstGeom>
            <a:gradFill rotWithShape="1">
              <a:gsLst>
                <a:gs pos="0">
                  <a:srgbClr val="E4CD9A"/>
                </a:gs>
                <a:gs pos="100000">
                  <a:srgbClr val="EEEFD7"/>
                </a:gs>
              </a:gsLst>
              <a:lin ang="2700000" scaled="1"/>
            </a:gradFill>
            <a:ln w="28575" cap="flat" cmpd="sng" algn="ctr">
              <a:solidFill>
                <a:srgbClr val="00B050"/>
              </a:solidFill>
              <a:prstDash val="solid"/>
              <a:round/>
              <a:headEnd type="none" w="med" len="med"/>
              <a:tailEnd type="arrow"/>
            </a:ln>
            <a:effectLst/>
          </p:spPr>
        </p:cxnSp>
        <p:sp>
          <p:nvSpPr>
            <p:cNvPr id="30" name="TextBox 51"/>
            <p:cNvSpPr txBox="1"/>
            <p:nvPr/>
          </p:nvSpPr>
          <p:spPr>
            <a:xfrm>
              <a:off x="1544089" y="3115646"/>
              <a:ext cx="1778949" cy="49244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400" b="0" dirty="0">
                  <a:solidFill>
                    <a:srgbClr val="000000"/>
                  </a:solidFill>
                </a:rPr>
                <a:t>Execute SQL Task</a:t>
              </a:r>
            </a:p>
            <a:p>
              <a:pPr lvl="0"/>
              <a:r>
                <a:rPr lang="en-US" sz="1200" b="0" dirty="0">
                  <a:solidFill>
                    <a:srgbClr val="000000"/>
                  </a:solidFill>
                  <a:latin typeface="Courier New" pitchFamily="49" charset="0"/>
                  <a:cs typeface="Courier New" pitchFamily="49" charset="0"/>
                </a:rPr>
                <a:t>INSERT… FROM</a:t>
              </a:r>
              <a:endParaRPr lang="en-US" sz="1100" b="0" dirty="0">
                <a:solidFill>
                  <a:srgbClr val="000000"/>
                </a:solidFill>
                <a:latin typeface="Courier New" pitchFamily="49" charset="0"/>
                <a:cs typeface="Courier New" pitchFamily="49" charset="0"/>
              </a:endParaRPr>
            </a:p>
          </p:txBody>
        </p:sp>
        <p:sp>
          <p:nvSpPr>
            <p:cNvPr id="31" name="TextBox 52"/>
            <p:cNvSpPr txBox="1"/>
            <p:nvPr/>
          </p:nvSpPr>
          <p:spPr>
            <a:xfrm>
              <a:off x="1554327" y="4019556"/>
              <a:ext cx="1778949" cy="677108"/>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400" b="0" dirty="0">
                  <a:solidFill>
                    <a:srgbClr val="000000"/>
                  </a:solidFill>
                </a:rPr>
                <a:t>Execute SQL Task</a:t>
              </a:r>
            </a:p>
            <a:p>
              <a:pPr lvl="0"/>
              <a:r>
                <a:rPr lang="en-US" sz="1200" b="0" dirty="0">
                  <a:solidFill>
                    <a:srgbClr val="000000"/>
                  </a:solidFill>
                  <a:latin typeface="Courier New" pitchFamily="49" charset="0"/>
                  <a:cs typeface="Courier New" pitchFamily="49" charset="0"/>
                </a:rPr>
                <a:t>UPDATE… FROM</a:t>
              </a:r>
            </a:p>
            <a:p>
              <a:pPr lvl="0"/>
              <a:r>
                <a:rPr lang="en-US" sz="1200" b="0" dirty="0">
                  <a:solidFill>
                    <a:srgbClr val="000000"/>
                  </a:solidFill>
                  <a:latin typeface="Courier New" pitchFamily="49" charset="0"/>
                  <a:cs typeface="Courier New" pitchFamily="49" charset="0"/>
                </a:rPr>
                <a:t>JOIN ON BizKey</a:t>
              </a:r>
            </a:p>
          </p:txBody>
        </p:sp>
        <p:sp>
          <p:nvSpPr>
            <p:cNvPr id="32" name="TextBox 53"/>
            <p:cNvSpPr txBox="1"/>
            <p:nvPr/>
          </p:nvSpPr>
          <p:spPr>
            <a:xfrm>
              <a:off x="1544687" y="4923466"/>
              <a:ext cx="2230098" cy="1015663"/>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400" b="0" dirty="0">
                  <a:solidFill>
                    <a:srgbClr val="000000"/>
                  </a:solidFill>
                </a:rPr>
                <a:t>Execute SQL Task</a:t>
              </a:r>
            </a:p>
            <a:p>
              <a:pPr lvl="0"/>
              <a:r>
                <a:rPr lang="en-US" sz="1200" b="0" dirty="0">
                  <a:solidFill>
                    <a:srgbClr val="000000"/>
                  </a:solidFill>
                  <a:latin typeface="Courier New" pitchFamily="49" charset="0"/>
                  <a:cs typeface="Courier New" pitchFamily="49" charset="0"/>
                </a:rPr>
                <a:t>DELETE WHERE BizKey IN</a:t>
              </a:r>
            </a:p>
            <a:p>
              <a:pPr lvl="0"/>
              <a:r>
                <a:rPr lang="en-US" sz="1000" b="0" dirty="0">
                  <a:solidFill>
                    <a:srgbClr val="000000"/>
                  </a:solidFill>
                  <a:latin typeface="Courier New" pitchFamily="49" charset="0"/>
                  <a:cs typeface="Courier New" pitchFamily="49" charset="0"/>
                </a:rPr>
                <a:t>or</a:t>
              </a:r>
              <a:endParaRPr lang="en-US" sz="1200" b="0" dirty="0">
                <a:solidFill>
                  <a:srgbClr val="000000"/>
                </a:solidFill>
                <a:latin typeface="Courier New" pitchFamily="49" charset="0"/>
                <a:cs typeface="Courier New" pitchFamily="49" charset="0"/>
              </a:endParaRPr>
            </a:p>
            <a:p>
              <a:pPr lvl="0"/>
              <a:r>
                <a:rPr lang="en-US" sz="1200" b="0" dirty="0">
                  <a:solidFill>
                    <a:srgbClr val="000000"/>
                  </a:solidFill>
                  <a:latin typeface="Courier New" pitchFamily="49" charset="0"/>
                  <a:cs typeface="Courier New" pitchFamily="49" charset="0"/>
                </a:rPr>
                <a:t>UPDATE… FROM</a:t>
              </a:r>
            </a:p>
            <a:p>
              <a:pPr lvl="0"/>
              <a:r>
                <a:rPr lang="en-US" sz="1200" b="0" dirty="0">
                  <a:solidFill>
                    <a:srgbClr val="000000"/>
                  </a:solidFill>
                  <a:latin typeface="Courier New" pitchFamily="49" charset="0"/>
                  <a:cs typeface="Courier New" pitchFamily="49" charset="0"/>
                </a:rPr>
                <a:t>JOIN ON BizKey</a:t>
              </a:r>
            </a:p>
          </p:txBody>
        </p:sp>
        <p:sp>
          <p:nvSpPr>
            <p:cNvPr id="33" name="TextBox 54"/>
            <p:cNvSpPr txBox="1"/>
            <p:nvPr/>
          </p:nvSpPr>
          <p:spPr>
            <a:xfrm>
              <a:off x="5135514" y="3311000"/>
              <a:ext cx="1176925" cy="43858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Source</a:t>
              </a:r>
            </a:p>
            <a:p>
              <a:pPr lvl="0"/>
              <a:r>
                <a:rPr lang="en-US" sz="1000" b="0" dirty="0">
                  <a:solidFill>
                    <a:srgbClr val="000000"/>
                  </a:solidFill>
                </a:rPr>
                <a:t>Staged Inserts</a:t>
              </a:r>
              <a:endParaRPr lang="en-US" sz="900" b="0" dirty="0">
                <a:solidFill>
                  <a:srgbClr val="000000"/>
                </a:solidFill>
              </a:endParaRPr>
            </a:p>
          </p:txBody>
        </p:sp>
        <p:sp>
          <p:nvSpPr>
            <p:cNvPr id="34" name="TextBox 55"/>
            <p:cNvSpPr txBox="1"/>
            <p:nvPr/>
          </p:nvSpPr>
          <p:spPr>
            <a:xfrm>
              <a:off x="5136276" y="4382475"/>
              <a:ext cx="1252266" cy="43858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Source</a:t>
              </a:r>
            </a:p>
            <a:p>
              <a:pPr lvl="0"/>
              <a:r>
                <a:rPr lang="en-US" sz="1000" b="0" dirty="0">
                  <a:solidFill>
                    <a:srgbClr val="000000"/>
                  </a:solidFill>
                </a:rPr>
                <a:t>Staged Updates</a:t>
              </a:r>
              <a:endParaRPr lang="en-US" sz="900" b="0" dirty="0">
                <a:solidFill>
                  <a:srgbClr val="000000"/>
                </a:solidFill>
              </a:endParaRPr>
            </a:p>
          </p:txBody>
        </p:sp>
        <p:sp>
          <p:nvSpPr>
            <p:cNvPr id="35" name="TextBox 56"/>
            <p:cNvSpPr txBox="1"/>
            <p:nvPr/>
          </p:nvSpPr>
          <p:spPr>
            <a:xfrm>
              <a:off x="5163325" y="5473419"/>
              <a:ext cx="1208985" cy="43858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Source</a:t>
              </a:r>
            </a:p>
            <a:p>
              <a:pPr lvl="0"/>
              <a:r>
                <a:rPr lang="en-US" sz="1000" b="0" dirty="0">
                  <a:solidFill>
                    <a:srgbClr val="000000"/>
                  </a:solidFill>
                </a:rPr>
                <a:t>Staged Deletes</a:t>
              </a:r>
              <a:endParaRPr lang="en-US" sz="900" b="0" dirty="0">
                <a:solidFill>
                  <a:srgbClr val="000000"/>
                </a:solidFill>
              </a:endParaRPr>
            </a:p>
          </p:txBody>
        </p:sp>
        <p:sp>
          <p:nvSpPr>
            <p:cNvPr id="36" name="TextBox 57"/>
            <p:cNvSpPr txBox="1"/>
            <p:nvPr/>
          </p:nvSpPr>
          <p:spPr>
            <a:xfrm>
              <a:off x="6811697" y="3310208"/>
              <a:ext cx="1258678" cy="43088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200" b="0" dirty="0">
                  <a:solidFill>
                    <a:srgbClr val="000000"/>
                  </a:solidFill>
                </a:rPr>
                <a:t>Destination</a:t>
              </a:r>
            </a:p>
            <a:p>
              <a:pPr lvl="0"/>
              <a:r>
                <a:rPr lang="en-US" sz="1000" b="0" dirty="0">
                  <a:solidFill>
                    <a:srgbClr val="000000"/>
                  </a:solidFill>
                </a:rPr>
                <a:t>Dimension Table</a:t>
              </a:r>
              <a:endParaRPr lang="en-US" sz="900" b="0" dirty="0">
                <a:solidFill>
                  <a:srgbClr val="000000"/>
                </a:solidFill>
              </a:endParaRPr>
            </a:p>
          </p:txBody>
        </p:sp>
        <p:sp>
          <p:nvSpPr>
            <p:cNvPr id="37" name="TextBox 58"/>
            <p:cNvSpPr txBox="1"/>
            <p:nvPr/>
          </p:nvSpPr>
          <p:spPr>
            <a:xfrm>
              <a:off x="6613679" y="4381683"/>
              <a:ext cx="1608133"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200" b="0" dirty="0">
                  <a:solidFill>
                    <a:srgbClr val="000000"/>
                  </a:solidFill>
                </a:rPr>
                <a:t>OLE DB Command</a:t>
              </a:r>
            </a:p>
            <a:p>
              <a:pPr lvl="0" algn="ctr"/>
              <a:r>
                <a:rPr lang="en-US" sz="1200" b="0" dirty="0">
                  <a:solidFill>
                    <a:srgbClr val="000000"/>
                  </a:solidFill>
                  <a:latin typeface="Courier New" pitchFamily="49" charset="0"/>
                  <a:cs typeface="Courier New" pitchFamily="49" charset="0"/>
                </a:rPr>
                <a:t>UPDATE…</a:t>
              </a:r>
            </a:p>
          </p:txBody>
        </p:sp>
        <p:sp>
          <p:nvSpPr>
            <p:cNvPr id="38" name="TextBox 59"/>
            <p:cNvSpPr txBox="1"/>
            <p:nvPr/>
          </p:nvSpPr>
          <p:spPr>
            <a:xfrm>
              <a:off x="6346485" y="5472627"/>
              <a:ext cx="1858201"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a:r>
                <a:rPr lang="en-US" sz="1200" b="0" dirty="0">
                  <a:solidFill>
                    <a:srgbClr val="000000"/>
                  </a:solidFill>
                </a:rPr>
                <a:t>OLE DB Command</a:t>
              </a:r>
            </a:p>
            <a:p>
              <a:pPr lvl="0" algn="ctr"/>
              <a:r>
                <a:rPr lang="en-US" sz="1200" b="0" dirty="0">
                  <a:solidFill>
                    <a:srgbClr val="000000"/>
                  </a:solidFill>
                  <a:latin typeface="Courier New" pitchFamily="49" charset="0"/>
                  <a:cs typeface="Courier New" pitchFamily="49" charset="0"/>
                </a:rPr>
                <a:t>UPDATE… or DELETE…</a:t>
              </a:r>
            </a:p>
          </p:txBody>
        </p:sp>
        <p:sp>
          <p:nvSpPr>
            <p:cNvPr id="39" name="TextBox 60"/>
            <p:cNvSpPr txBox="1"/>
            <p:nvPr/>
          </p:nvSpPr>
          <p:spPr>
            <a:xfrm>
              <a:off x="136714" y="1037329"/>
              <a:ext cx="4429033"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600" b="0" dirty="0">
                  <a:solidFill>
                    <a:srgbClr val="000000"/>
                  </a:solidFill>
                </a:rPr>
                <a:t>Staging and Data Warehouse Co-Located</a:t>
              </a:r>
            </a:p>
          </p:txBody>
        </p:sp>
        <p:sp>
          <p:nvSpPr>
            <p:cNvPr id="40" name="TextBox 61"/>
            <p:cNvSpPr txBox="1"/>
            <p:nvPr/>
          </p:nvSpPr>
          <p:spPr>
            <a:xfrm>
              <a:off x="5163325" y="1037329"/>
              <a:ext cx="2742482"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600" b="0" dirty="0">
                  <a:solidFill>
                    <a:srgbClr val="000000"/>
                  </a:solidFill>
                </a:rPr>
                <a:t>Remote Data Warehouse</a:t>
              </a:r>
            </a:p>
          </p:txBody>
        </p:sp>
        <p:sp>
          <p:nvSpPr>
            <p:cNvPr id="41" name="TextBox 62"/>
            <p:cNvSpPr txBox="1"/>
            <p:nvPr/>
          </p:nvSpPr>
          <p:spPr>
            <a:xfrm rot="16200000">
              <a:off x="4407928" y="3180194"/>
              <a:ext cx="88998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100" b="0" dirty="0">
                  <a:solidFill>
                    <a:srgbClr val="000000"/>
                  </a:solidFill>
                </a:rPr>
                <a:t>Data Flow</a:t>
              </a:r>
            </a:p>
          </p:txBody>
        </p:sp>
        <p:sp>
          <p:nvSpPr>
            <p:cNvPr id="42" name="TextBox 63"/>
            <p:cNvSpPr txBox="1"/>
            <p:nvPr/>
          </p:nvSpPr>
          <p:spPr>
            <a:xfrm rot="16200000">
              <a:off x="4439462" y="4255533"/>
              <a:ext cx="88998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100" b="0" dirty="0">
                  <a:solidFill>
                    <a:srgbClr val="000000"/>
                  </a:solidFill>
                </a:rPr>
                <a:t>Data Flow</a:t>
              </a:r>
            </a:p>
          </p:txBody>
        </p:sp>
        <p:sp>
          <p:nvSpPr>
            <p:cNvPr id="43" name="TextBox 64"/>
            <p:cNvSpPr txBox="1"/>
            <p:nvPr/>
          </p:nvSpPr>
          <p:spPr>
            <a:xfrm rot="16200000">
              <a:off x="4441179" y="5340811"/>
              <a:ext cx="889987" cy="2616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1100" b="0" dirty="0">
                  <a:solidFill>
                    <a:srgbClr val="000000"/>
                  </a:solidFill>
                </a:rPr>
                <a:t>Data Flow</a:t>
              </a:r>
            </a:p>
          </p:txBody>
        </p:sp>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2433" y="2412568"/>
              <a:ext cx="587270" cy="386494"/>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7512" y="2167179"/>
              <a:ext cx="587270" cy="386494"/>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2520" y="2277167"/>
              <a:ext cx="587270" cy="386494"/>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6250" y="2265741"/>
              <a:ext cx="587270" cy="386494"/>
            </a:xfrm>
            <a:prstGeom prst="rect">
              <a:avLst/>
            </a:prstGeom>
          </p:spPr>
        </p:pic>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032" y="3061987"/>
              <a:ext cx="678754" cy="542200"/>
            </a:xfrm>
            <a:prstGeom prst="rect">
              <a:avLst/>
            </a:prstGeom>
          </p:spPr>
        </p:pic>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032" y="4045166"/>
              <a:ext cx="678754" cy="542200"/>
            </a:xfrm>
            <a:prstGeom prst="rect">
              <a:avLst/>
            </a:prstGeom>
          </p:spPr>
        </p:pic>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5032" y="5026678"/>
              <a:ext cx="678754" cy="542200"/>
            </a:xfrm>
            <a:prstGeom prst="rect">
              <a:avLst/>
            </a:prstGeom>
          </p:spPr>
        </p:pic>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1620" y="4020589"/>
              <a:ext cx="439517" cy="377079"/>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00471" y="5102643"/>
              <a:ext cx="439517" cy="377079"/>
            </a:xfrm>
            <a:prstGeom prst="rect">
              <a:avLst/>
            </a:prstGeom>
          </p:spPr>
        </p:pic>
      </p:grpSp>
    </p:spTree>
    <p:extLst>
      <p:ext uri="{BB962C8B-B14F-4D97-AF65-F5344CB8AC3E}">
        <p14:creationId xmlns:p14="http://schemas.microsoft.com/office/powerpoint/2010/main" val="1232848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5b47a28c-e131-4d32-af39-bc66f08f49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CDC Output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load data from CDC output tables</a:t>
            </a:r>
          </a:p>
          <a:p>
            <a:pPr lvl="0"/>
            <a:endParaRPr lang="en-US" b="0" kern="0" dirty="0">
              <a:solidFill>
                <a:srgbClr val="000000"/>
              </a:solidFill>
            </a:endParaRPr>
          </a:p>
        </p:txBody>
      </p:sp>
    </p:spTree>
    <p:extLst>
      <p:ext uri="{BB962C8B-B14F-4D97-AF65-F5344CB8AC3E}">
        <p14:creationId xmlns:p14="http://schemas.microsoft.com/office/powerpoint/2010/main" val="115471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51855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Data Warehouse Load Cycles</a:t>
            </a:r>
            <a:endParaRPr lang="en-GB" dirty="0"/>
          </a:p>
        </p:txBody>
      </p:sp>
      <p:sp>
        <p:nvSpPr>
          <p:cNvPr id="3" name="Text Placeholder 2"/>
          <p:cNvSpPr>
            <a:spLocks noGrp="1"/>
          </p:cNvSpPr>
          <p:nvPr>
            <p:ph type="body" idx="1"/>
          </p:nvPr>
        </p:nvSpPr>
        <p:spPr/>
        <p:txBody>
          <a:bodyPr/>
          <a:lstStyle/>
          <a:p>
            <a:r>
              <a:rPr lang="en-GB" dirty="0"/>
              <a:t>Extract changes from data sources</a:t>
            </a:r>
          </a:p>
          <a:p>
            <a:r>
              <a:rPr lang="en-GB" dirty="0"/>
              <a:t>Refresh the data warehouse based on </a:t>
            </a:r>
            <a:r>
              <a:rPr lang="en-GB" dirty="0" smtClean="0"/>
              <a:t>changes</a:t>
            </a:r>
            <a:endParaRPr lang="en-GB" dirty="0"/>
          </a:p>
        </p:txBody>
      </p:sp>
    </p:spTree>
    <p:extLst>
      <p:ext uri="{BB962C8B-B14F-4D97-AF65-F5344CB8AC3E}">
        <p14:creationId xmlns:p14="http://schemas.microsoft.com/office/powerpoint/2010/main" val="2767696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e526e3b5-292c-4e86-b2c4-7404f276f0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Lookup Transformation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Redirect nonmatched rows to the </a:t>
            </a:r>
            <a:r>
              <a:rPr lang="en-US" b="0" i="1" kern="0" dirty="0">
                <a:solidFill>
                  <a:srgbClr val="000000"/>
                </a:solidFill>
              </a:rPr>
              <a:t>no match </a:t>
            </a:r>
            <a:r>
              <a:rPr lang="en-US" b="0" kern="0" dirty="0">
                <a:solidFill>
                  <a:srgbClr val="000000"/>
                </a:solidFill>
              </a:rPr>
              <a:t>output</a:t>
            </a:r>
          </a:p>
          <a:p>
            <a:pPr lvl="0"/>
            <a:r>
              <a:rPr lang="en-US" b="0" kern="0" dirty="0">
                <a:solidFill>
                  <a:srgbClr val="000000"/>
                </a:solidFill>
              </a:rPr>
              <a:t>Look up extracted data in a dimension or fact table based on a business key or unique combination of keys</a:t>
            </a:r>
          </a:p>
          <a:p>
            <a:pPr lvl="0"/>
            <a:r>
              <a:rPr lang="en-US" b="0" kern="0" dirty="0">
                <a:solidFill>
                  <a:srgbClr val="000000"/>
                </a:solidFill>
              </a:rPr>
              <a:t>If no match is found, insert a new record</a:t>
            </a:r>
          </a:p>
          <a:p>
            <a:pPr lvl="0"/>
            <a:r>
              <a:rPr lang="en-US" b="0" kern="0" dirty="0">
                <a:solidFill>
                  <a:srgbClr val="000000"/>
                </a:solidFill>
              </a:rPr>
              <a:t>Optionally, if a match is found, update non-key columns to apply a type 1 change</a:t>
            </a:r>
          </a:p>
          <a:p>
            <a:pPr lvl="0"/>
            <a:endParaRPr lang="en-US" b="0" kern="0" dirty="0">
              <a:solidFill>
                <a:srgbClr val="000000"/>
              </a:solidFill>
            </a:endParaRPr>
          </a:p>
        </p:txBody>
      </p:sp>
    </p:spTree>
    <p:extLst>
      <p:ext uri="{BB962C8B-B14F-4D97-AF65-F5344CB8AC3E}">
        <p14:creationId xmlns:p14="http://schemas.microsoft.com/office/powerpoint/2010/main" val="1312427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50219f96-d43d-492c-ba18-342e7d0d9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Lookup Transformation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 Lookup Transformation to Insert Rows</a:t>
            </a:r>
          </a:p>
          <a:p>
            <a:pPr lvl="0"/>
            <a:r>
              <a:rPr lang="en-US" b="0" kern="0" dirty="0">
                <a:solidFill>
                  <a:srgbClr val="000000"/>
                </a:solidFill>
              </a:rPr>
              <a:t>Use a Lookup Transformation to Insert and Update Rows</a:t>
            </a: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4115208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15795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1424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ee8fde4d-33d2-427a-b59e-f27dc89c8c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Slowly Changing Dimension Transformation</a:t>
            </a:r>
            <a:endParaRPr lang="en-GB" dirty="0"/>
          </a:p>
        </p:txBody>
      </p:sp>
      <p:grpSp>
        <p:nvGrpSpPr>
          <p:cNvPr id="4" name="Group 3" descr="The slide shows a diagram of the data flow that is generated by the SCD component." title="SCD Transformation"/>
          <p:cNvGrpSpPr/>
          <p:nvPr/>
        </p:nvGrpSpPr>
        <p:grpSpPr>
          <a:xfrm>
            <a:off x="822960" y="1014540"/>
            <a:ext cx="7762611" cy="5683440"/>
            <a:chOff x="822960" y="1014540"/>
            <a:chExt cx="7762611" cy="5683440"/>
          </a:xfrm>
        </p:grpSpPr>
        <p:sp>
          <p:nvSpPr>
            <p:cNvPr id="5" name="Rounded Rectangle 4"/>
            <p:cNvSpPr/>
            <p:nvPr/>
          </p:nvSpPr>
          <p:spPr bwMode="auto">
            <a:xfrm>
              <a:off x="900721" y="1014540"/>
              <a:ext cx="7684850" cy="5683440"/>
            </a:xfrm>
            <a:prstGeom prst="roundRect">
              <a:avLst/>
            </a:prstGeom>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grpSp>
          <p:nvGrpSpPr>
            <p:cNvPr id="6" name="Group 5"/>
            <p:cNvGrpSpPr/>
            <p:nvPr/>
          </p:nvGrpSpPr>
          <p:grpSpPr>
            <a:xfrm>
              <a:off x="4040247" y="1211271"/>
              <a:ext cx="702899" cy="535542"/>
              <a:chOff x="542259" y="4795284"/>
              <a:chExt cx="702899" cy="535542"/>
            </a:xfrm>
          </p:grpSpPr>
          <p:sp>
            <p:nvSpPr>
              <p:cNvPr id="47" name="Rounded Rectangle 46"/>
              <p:cNvSpPr/>
              <p:nvPr/>
            </p:nvSpPr>
            <p:spPr bwMode="auto">
              <a:xfrm>
                <a:off x="542259" y="4795284"/>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grpSp>
            <p:nvGrpSpPr>
              <p:cNvPr id="48" name="Group 47"/>
              <p:cNvGrpSpPr/>
              <p:nvPr/>
            </p:nvGrpSpPr>
            <p:grpSpPr>
              <a:xfrm>
                <a:off x="662732" y="4848866"/>
                <a:ext cx="461949" cy="349804"/>
                <a:chOff x="2312191" y="2764869"/>
                <a:chExt cx="707234" cy="535542"/>
              </a:xfrm>
            </p:grpSpPr>
            <p:sp>
              <p:nvSpPr>
                <p:cNvPr id="49" name="Flowchart: Magnetic Disk 48"/>
                <p:cNvSpPr/>
                <p:nvPr/>
              </p:nvSpPr>
              <p:spPr bwMode="auto">
                <a:xfrm>
                  <a:off x="2312191" y="2764869"/>
                  <a:ext cx="476325" cy="535542"/>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50" name="Right Arrow 49"/>
                <p:cNvSpPr/>
                <p:nvPr/>
              </p:nvSpPr>
              <p:spPr bwMode="auto">
                <a:xfrm>
                  <a:off x="2676525" y="2928936"/>
                  <a:ext cx="342900" cy="371475"/>
                </a:xfrm>
                <a:prstGeom prst="rightArrow">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grpSp>
        </p:grpSp>
        <p:grpSp>
          <p:nvGrpSpPr>
            <p:cNvPr id="7" name="Group 6"/>
            <p:cNvGrpSpPr/>
            <p:nvPr/>
          </p:nvGrpSpPr>
          <p:grpSpPr>
            <a:xfrm>
              <a:off x="6767037" y="4782791"/>
              <a:ext cx="702899" cy="535542"/>
              <a:chOff x="5663895" y="4466565"/>
              <a:chExt cx="702899" cy="535542"/>
            </a:xfrm>
          </p:grpSpPr>
          <p:sp>
            <p:nvSpPr>
              <p:cNvPr id="43" name="Rounded Rectangle 42"/>
              <p:cNvSpPr/>
              <p:nvPr/>
            </p:nvSpPr>
            <p:spPr bwMode="auto">
              <a:xfrm>
                <a:off x="5663895" y="4466565"/>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grpSp>
            <p:nvGrpSpPr>
              <p:cNvPr id="44" name="Group 43"/>
              <p:cNvGrpSpPr/>
              <p:nvPr/>
            </p:nvGrpSpPr>
            <p:grpSpPr>
              <a:xfrm>
                <a:off x="5810918" y="4539181"/>
                <a:ext cx="418678" cy="400091"/>
                <a:chOff x="2312193" y="2764869"/>
                <a:chExt cx="596622" cy="570135"/>
              </a:xfrm>
            </p:grpSpPr>
            <p:sp>
              <p:nvSpPr>
                <p:cNvPr id="45" name="Flowchart: Magnetic Disk 44"/>
                <p:cNvSpPr/>
                <p:nvPr/>
              </p:nvSpPr>
              <p:spPr bwMode="auto">
                <a:xfrm>
                  <a:off x="2312193" y="2764869"/>
                  <a:ext cx="440532" cy="495300"/>
                </a:xfrm>
                <a:prstGeom prst="flowChartMagneticDisk">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9525" cap="flat" cmpd="sng" algn="ctr">
                  <a:solidFill>
                    <a:srgbClr val="996633"/>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46" name="Right Arrow 45"/>
                <p:cNvSpPr/>
                <p:nvPr/>
              </p:nvSpPr>
              <p:spPr bwMode="auto">
                <a:xfrm rot="10800000">
                  <a:off x="2532459" y="2915123"/>
                  <a:ext cx="376356" cy="419881"/>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grpSp>
        </p:grpSp>
        <p:sp>
          <p:nvSpPr>
            <p:cNvPr id="8" name="Rounded Rectangle 7"/>
            <p:cNvSpPr/>
            <p:nvPr/>
          </p:nvSpPr>
          <p:spPr bwMode="auto">
            <a:xfrm>
              <a:off x="4040953" y="2226754"/>
              <a:ext cx="702899" cy="535542"/>
            </a:xfrm>
            <a:prstGeom prst="roundRect">
              <a:avLst/>
            </a:prstGeom>
            <a:ln>
              <a:solidFill>
                <a:schemeClr val="accent6">
                  <a:lumMod val="75000"/>
                </a:schemeClr>
              </a:solid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cxnSp>
          <p:nvCxnSpPr>
            <p:cNvPr id="9" name="Straight Arrow Connector 22"/>
            <p:cNvCxnSpPr>
              <a:stCxn id="47" idx="2"/>
              <a:endCxn id="8" idx="0"/>
            </p:cNvCxnSpPr>
            <p:nvPr/>
          </p:nvCxnSpPr>
          <p:spPr bwMode="auto">
            <a:xfrm rot="16200000" flipH="1">
              <a:off x="4152080" y="1986430"/>
              <a:ext cx="479941" cy="706"/>
            </a:xfrm>
            <a:prstGeom prst="bentConnector3">
              <a:avLst>
                <a:gd name="adj1" fmla="val 50000"/>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Arrow Connector 46"/>
            <p:cNvCxnSpPr>
              <a:stCxn id="8" idx="3"/>
              <a:endCxn id="18" idx="1"/>
            </p:cNvCxnSpPr>
            <p:nvPr/>
          </p:nvCxnSpPr>
          <p:spPr bwMode="auto">
            <a:xfrm>
              <a:off x="4743852" y="2494525"/>
              <a:ext cx="2038151" cy="4072"/>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 name="Rounded Rectangle 10"/>
            <p:cNvSpPr/>
            <p:nvPr/>
          </p:nvSpPr>
          <p:spPr bwMode="auto">
            <a:xfrm>
              <a:off x="1276374" y="1563628"/>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cxnSp>
          <p:nvCxnSpPr>
            <p:cNvPr id="12" name="Straight Arrow Connector 46"/>
            <p:cNvCxnSpPr>
              <a:stCxn id="8" idx="1"/>
              <a:endCxn id="11" idx="3"/>
            </p:cNvCxnSpPr>
            <p:nvPr/>
          </p:nvCxnSpPr>
          <p:spPr bwMode="auto">
            <a:xfrm rot="10800000">
              <a:off x="1979273" y="1831399"/>
              <a:ext cx="2061680" cy="663126"/>
            </a:xfrm>
            <a:prstGeom prst="bentConnector3">
              <a:avLst>
                <a:gd name="adj1" fmla="val 50000"/>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060205" y="2006887"/>
              <a:ext cx="1058509" cy="738664"/>
            </a:xfrm>
            <a:prstGeom prst="rect">
              <a:avLst/>
            </a:prstGeom>
            <a:noFill/>
          </p:spPr>
          <p:txBody>
            <a:bodyPr wrap="square" rtlCol="0">
              <a:spAutoFit/>
            </a:bodyPr>
            <a:lstStyle/>
            <a:p>
              <a:pPr lvl="0"/>
              <a:r>
                <a:rPr lang="en-US" sz="1400" b="0" dirty="0">
                  <a:solidFill>
                    <a:srgbClr val="000000"/>
                  </a:solidFill>
                  <a:latin typeface="Segoe UI" panose="020B0502040204020203" pitchFamily="34" charset="0"/>
                  <a:cs typeface="Segoe UI" panose="020B0502040204020203" pitchFamily="34" charset="0"/>
                </a:rPr>
                <a:t>Changing Attributes</a:t>
              </a:r>
            </a:p>
            <a:p>
              <a:pPr lvl="0"/>
              <a:r>
                <a:rPr lang="en-US" sz="1400" b="0" dirty="0">
                  <a:solidFill>
                    <a:srgbClr val="000000"/>
                  </a:solidFill>
                  <a:latin typeface="Segoe UI" panose="020B0502040204020203" pitchFamily="34" charset="0"/>
                  <a:cs typeface="Segoe UI" panose="020B0502040204020203" pitchFamily="34" charset="0"/>
                </a:rPr>
                <a:t>(Type 1)</a:t>
              </a:r>
            </a:p>
          </p:txBody>
        </p:sp>
        <p:sp>
          <p:nvSpPr>
            <p:cNvPr id="14" name="TextBox 13"/>
            <p:cNvSpPr txBox="1"/>
            <p:nvPr/>
          </p:nvSpPr>
          <p:spPr>
            <a:xfrm>
              <a:off x="5081793" y="2207080"/>
              <a:ext cx="1600566" cy="307777"/>
            </a:xfrm>
            <a:prstGeom prst="rect">
              <a:avLst/>
            </a:prstGeom>
            <a:noFill/>
          </p:spPr>
          <p:txBody>
            <a:bodyPr wrap="none" rtlCol="0">
              <a:spAutoFit/>
            </a:bodyPr>
            <a:lstStyle/>
            <a:p>
              <a:pPr lvl="0"/>
              <a:r>
                <a:rPr lang="en-US" sz="1400" b="0" dirty="0">
                  <a:solidFill>
                    <a:srgbClr val="000000"/>
                  </a:solidFill>
                  <a:latin typeface="Segoe UI" panose="020B0502040204020203" pitchFamily="34" charset="0"/>
                  <a:cs typeface="Segoe UI" panose="020B0502040204020203" pitchFamily="34" charset="0"/>
                </a:rPr>
                <a:t>Inferred members</a:t>
              </a:r>
            </a:p>
          </p:txBody>
        </p:sp>
        <p:sp>
          <p:nvSpPr>
            <p:cNvPr id="15" name="TextBox 14"/>
            <p:cNvSpPr txBox="1"/>
            <p:nvPr/>
          </p:nvSpPr>
          <p:spPr>
            <a:xfrm>
              <a:off x="4155915" y="2756639"/>
              <a:ext cx="530915" cy="307777"/>
            </a:xfrm>
            <a:prstGeom prst="rect">
              <a:avLst/>
            </a:prstGeom>
            <a:noFill/>
          </p:spPr>
          <p:txBody>
            <a:bodyPr wrap="none" rtlCol="0">
              <a:spAutoFit/>
            </a:bodyPr>
            <a:lstStyle/>
            <a:p>
              <a:pPr lvl="0"/>
              <a:r>
                <a:rPr lang="en-US" sz="1400" dirty="0">
                  <a:solidFill>
                    <a:srgbClr val="000000"/>
                  </a:solidFill>
                  <a:latin typeface="Segoe UI" panose="020B0502040204020203" pitchFamily="34" charset="0"/>
                  <a:cs typeface="Segoe UI" panose="020B0502040204020203" pitchFamily="34" charset="0"/>
                </a:rPr>
                <a:t>SCD</a:t>
              </a:r>
            </a:p>
          </p:txBody>
        </p:sp>
        <p:sp>
          <p:nvSpPr>
            <p:cNvPr id="16" name="TextBox 15"/>
            <p:cNvSpPr txBox="1"/>
            <p:nvPr/>
          </p:nvSpPr>
          <p:spPr>
            <a:xfrm>
              <a:off x="822960" y="2096143"/>
              <a:ext cx="1816441" cy="738664"/>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OLE DB Command to update existing record</a:t>
              </a:r>
            </a:p>
          </p:txBody>
        </p:sp>
        <p:sp>
          <p:nvSpPr>
            <p:cNvPr id="17" name="TextBox 16"/>
            <p:cNvSpPr txBox="1"/>
            <p:nvPr/>
          </p:nvSpPr>
          <p:spPr>
            <a:xfrm>
              <a:off x="6276311" y="5343497"/>
              <a:ext cx="1789881" cy="523220"/>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OLE DB Destination for new records</a:t>
              </a:r>
            </a:p>
          </p:txBody>
        </p:sp>
        <p:sp>
          <p:nvSpPr>
            <p:cNvPr id="18" name="Rounded Rectangle 17"/>
            <p:cNvSpPr/>
            <p:nvPr/>
          </p:nvSpPr>
          <p:spPr bwMode="auto">
            <a:xfrm>
              <a:off x="6782003" y="2230826"/>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19" name="TextBox 18"/>
            <p:cNvSpPr txBox="1"/>
            <p:nvPr/>
          </p:nvSpPr>
          <p:spPr>
            <a:xfrm>
              <a:off x="6334570" y="2776275"/>
              <a:ext cx="1673364" cy="738664"/>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OLE DB Command to insert minimal record</a:t>
              </a:r>
            </a:p>
          </p:txBody>
        </p:sp>
        <p:sp>
          <p:nvSpPr>
            <p:cNvPr id="20" name="Rounded Rectangle 19"/>
            <p:cNvSpPr/>
            <p:nvPr/>
          </p:nvSpPr>
          <p:spPr bwMode="auto">
            <a:xfrm>
              <a:off x="1378144" y="3518317"/>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cxnSp>
          <p:nvCxnSpPr>
            <p:cNvPr id="21" name="Straight Arrow Connector 46"/>
            <p:cNvCxnSpPr>
              <a:stCxn id="15" idx="1"/>
              <a:endCxn id="20" idx="0"/>
            </p:cNvCxnSpPr>
            <p:nvPr/>
          </p:nvCxnSpPr>
          <p:spPr bwMode="auto">
            <a:xfrm rot="10800000" flipV="1">
              <a:off x="1729595" y="2910527"/>
              <a:ext cx="2426321" cy="607789"/>
            </a:xfrm>
            <a:prstGeom prst="bentConnector2">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2349949" y="2851815"/>
              <a:ext cx="1315739" cy="738664"/>
            </a:xfrm>
            <a:prstGeom prst="rect">
              <a:avLst/>
            </a:prstGeom>
            <a:noFill/>
          </p:spPr>
          <p:txBody>
            <a:bodyPr wrap="square" rtlCol="0">
              <a:spAutoFit/>
            </a:bodyPr>
            <a:lstStyle/>
            <a:p>
              <a:pPr lvl="0"/>
              <a:r>
                <a:rPr lang="en-US" sz="1400" b="0" dirty="0">
                  <a:solidFill>
                    <a:srgbClr val="000000"/>
                  </a:solidFill>
                  <a:latin typeface="Segoe UI" panose="020B0502040204020203" pitchFamily="34" charset="0"/>
                  <a:cs typeface="Segoe UI" panose="020B0502040204020203" pitchFamily="34" charset="0"/>
                </a:rPr>
                <a:t>Historical Attributes</a:t>
              </a:r>
            </a:p>
            <a:p>
              <a:pPr lvl="0"/>
              <a:r>
                <a:rPr lang="en-US" sz="1400" b="0" dirty="0">
                  <a:solidFill>
                    <a:srgbClr val="000000"/>
                  </a:solidFill>
                  <a:latin typeface="Segoe UI" panose="020B0502040204020203" pitchFamily="34" charset="0"/>
                  <a:cs typeface="Segoe UI" panose="020B0502040204020203" pitchFamily="34" charset="0"/>
                </a:rPr>
                <a:t>(Type 2)</a:t>
              </a:r>
            </a:p>
          </p:txBody>
        </p:sp>
        <p:sp>
          <p:nvSpPr>
            <p:cNvPr id="23" name="Rounded Rectangle 22"/>
            <p:cNvSpPr/>
            <p:nvPr/>
          </p:nvSpPr>
          <p:spPr bwMode="auto">
            <a:xfrm>
              <a:off x="3304636" y="351072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846132" y="4053859"/>
              <a:ext cx="1766922" cy="738664"/>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Derived Column to add current row indicator column</a:t>
              </a:r>
            </a:p>
          </p:txBody>
        </p:sp>
        <p:cxnSp>
          <p:nvCxnSpPr>
            <p:cNvPr id="25" name="Straight Arrow Connector 46"/>
            <p:cNvCxnSpPr>
              <a:stCxn id="20" idx="3"/>
              <a:endCxn id="23" idx="1"/>
            </p:cNvCxnSpPr>
            <p:nvPr/>
          </p:nvCxnSpPr>
          <p:spPr bwMode="auto">
            <a:xfrm flipV="1">
              <a:off x="2081043" y="3778492"/>
              <a:ext cx="1223593" cy="7596"/>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829863" y="4100170"/>
              <a:ext cx="1652444" cy="1169551"/>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OLE DB Command to set existing record’s current row indicator to False</a:t>
              </a:r>
            </a:p>
          </p:txBody>
        </p:sp>
        <p:sp>
          <p:nvSpPr>
            <p:cNvPr id="27" name="Rounded Rectangle 26"/>
            <p:cNvSpPr/>
            <p:nvPr/>
          </p:nvSpPr>
          <p:spPr bwMode="auto">
            <a:xfrm>
              <a:off x="4697615" y="3509738"/>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4353492" y="4053859"/>
              <a:ext cx="1371601" cy="307777"/>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Union All</a:t>
              </a:r>
            </a:p>
          </p:txBody>
        </p:sp>
        <p:cxnSp>
          <p:nvCxnSpPr>
            <p:cNvPr id="29" name="Straight Arrow Connector 46"/>
            <p:cNvCxnSpPr>
              <a:stCxn id="23" idx="3"/>
              <a:endCxn id="27" idx="1"/>
            </p:cNvCxnSpPr>
            <p:nvPr/>
          </p:nvCxnSpPr>
          <p:spPr bwMode="auto">
            <a:xfrm flipV="1">
              <a:off x="4007535" y="3777509"/>
              <a:ext cx="690080" cy="983"/>
            </a:xfrm>
            <a:prstGeom prst="bentConnector3">
              <a:avLst>
                <a:gd name="adj1" fmla="val 50000"/>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0" name="Straight Arrow Connector 46"/>
            <p:cNvCxnSpPr>
              <a:stCxn id="15" idx="2"/>
              <a:endCxn id="27" idx="0"/>
            </p:cNvCxnSpPr>
            <p:nvPr/>
          </p:nvCxnSpPr>
          <p:spPr bwMode="auto">
            <a:xfrm rot="16200000" flipH="1">
              <a:off x="4512558" y="2973231"/>
              <a:ext cx="445322" cy="627692"/>
            </a:xfrm>
            <a:prstGeom prst="bentConnector3">
              <a:avLst>
                <a:gd name="adj1" fmla="val 50000"/>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Rounded Rectangle 30"/>
            <p:cNvSpPr/>
            <p:nvPr/>
          </p:nvSpPr>
          <p:spPr bwMode="auto">
            <a:xfrm>
              <a:off x="4684594" y="4782791"/>
              <a:ext cx="702899" cy="535542"/>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40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4247499" y="5323628"/>
              <a:ext cx="1603129" cy="738664"/>
            </a:xfrm>
            <a:prstGeom prst="rect">
              <a:avLst/>
            </a:prstGeom>
            <a:noFill/>
          </p:spPr>
          <p:txBody>
            <a:bodyPr wrap="square" rtlCol="0">
              <a:spAutoFit/>
            </a:bodyPr>
            <a:lstStyle/>
            <a:p>
              <a:pPr lvl="0" algn="ctr"/>
              <a:r>
                <a:rPr lang="en-US" sz="1400" b="0" dirty="0">
                  <a:solidFill>
                    <a:srgbClr val="000000"/>
                  </a:solidFill>
                  <a:latin typeface="Segoe UI" panose="020B0502040204020203" pitchFamily="34" charset="0"/>
                  <a:cs typeface="Segoe UI" panose="020B0502040204020203" pitchFamily="34" charset="0"/>
                </a:rPr>
                <a:t>Derived Column sets current row indicator to True</a:t>
              </a:r>
            </a:p>
          </p:txBody>
        </p:sp>
        <p:cxnSp>
          <p:nvCxnSpPr>
            <p:cNvPr id="33" name="Straight Arrow Connector 46"/>
            <p:cNvCxnSpPr>
              <a:stCxn id="28" idx="2"/>
              <a:endCxn id="31" idx="0"/>
            </p:cNvCxnSpPr>
            <p:nvPr/>
          </p:nvCxnSpPr>
          <p:spPr bwMode="auto">
            <a:xfrm flipH="1">
              <a:off x="5036044" y="4361636"/>
              <a:ext cx="3249" cy="421155"/>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Straight Arrow Connector 46"/>
            <p:cNvCxnSpPr>
              <a:stCxn id="31" idx="3"/>
              <a:endCxn id="43" idx="1"/>
            </p:cNvCxnSpPr>
            <p:nvPr/>
          </p:nvCxnSpPr>
          <p:spPr bwMode="auto">
            <a:xfrm>
              <a:off x="5387493" y="5050562"/>
              <a:ext cx="1379544" cy="0"/>
            </a:xfrm>
            <a:prstGeom prst="straightConnector1">
              <a:avLst/>
            </a:prstGeom>
            <a:ln w="19050">
              <a:solidFill>
                <a:schemeClr val="accent2">
                  <a:lumMod val="7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4816927" y="2776287"/>
              <a:ext cx="1167173" cy="523220"/>
            </a:xfrm>
            <a:prstGeom prst="rect">
              <a:avLst/>
            </a:prstGeom>
            <a:noFill/>
          </p:spPr>
          <p:txBody>
            <a:bodyPr wrap="square" rtlCol="0">
              <a:spAutoFit/>
            </a:bodyPr>
            <a:lstStyle/>
            <a:p>
              <a:pPr lvl="0"/>
              <a:r>
                <a:rPr lang="en-US" sz="1400" b="0" dirty="0">
                  <a:solidFill>
                    <a:srgbClr val="000000"/>
                  </a:solidFill>
                  <a:latin typeface="Segoe UI" panose="020B0502040204020203" pitchFamily="34" charset="0"/>
                  <a:cs typeface="Segoe UI" panose="020B0502040204020203" pitchFamily="34" charset="0"/>
                </a:rPr>
                <a:t>New records</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3413" y="1596554"/>
              <a:ext cx="548097" cy="470233"/>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5545" y="3550971"/>
              <a:ext cx="548097" cy="470233"/>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3879" y="3531158"/>
              <a:ext cx="548097" cy="470233"/>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9941" y="3532662"/>
              <a:ext cx="548097" cy="470233"/>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6592" y="2253886"/>
              <a:ext cx="548097" cy="470233"/>
            </a:xfrm>
            <a:prstGeom prst="rect">
              <a:avLst/>
            </a:prstGeom>
          </p:spPr>
        </p:pic>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013" y="4815445"/>
              <a:ext cx="548097" cy="470233"/>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2040" y="2251212"/>
              <a:ext cx="601966" cy="480860"/>
            </a:xfrm>
            <a:prstGeom prst="rect">
              <a:avLst/>
            </a:prstGeom>
          </p:spPr>
        </p:pic>
      </p:grpSp>
    </p:spTree>
    <p:extLst>
      <p:ext uri="{BB962C8B-B14F-4D97-AF65-F5344CB8AC3E}">
        <p14:creationId xmlns:p14="http://schemas.microsoft.com/office/powerpoint/2010/main" val="4053065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7e7c1b41-dca8-497f-89ee-23db167741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MERGE Statement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Matches source and target rows</a:t>
            </a:r>
          </a:p>
          <a:p>
            <a:pPr lvl="0"/>
            <a:r>
              <a:rPr lang="en-US" b="0" kern="0" dirty="0">
                <a:solidFill>
                  <a:srgbClr val="000000"/>
                </a:solidFill>
              </a:rPr>
              <a:t>Performs insert, update, or delete operations based on row matching results</a:t>
            </a:r>
          </a:p>
          <a:p>
            <a:pPr lvl="0"/>
            <a:endParaRPr lang="en-US" b="0" kern="0" dirty="0">
              <a:solidFill>
                <a:srgbClr val="000000"/>
              </a:solidFill>
            </a:endParaRPr>
          </a:p>
        </p:txBody>
      </p:sp>
    </p:spTree>
    <p:extLst>
      <p:ext uri="{BB962C8B-B14F-4D97-AF65-F5344CB8AC3E}">
        <p14:creationId xmlns:p14="http://schemas.microsoft.com/office/powerpoint/2010/main" val="847855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91b18c6f-b51e-4fcb-9405-d995f67c37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the Merge Statement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the MERGE Statement</a:t>
            </a:r>
          </a:p>
          <a:p>
            <a:pPr lvl="0"/>
            <a:endParaRPr lang="en-US" b="0" kern="0" dirty="0">
              <a:solidFill>
                <a:srgbClr val="000000"/>
              </a:solidFill>
            </a:endParaRPr>
          </a:p>
        </p:txBody>
      </p:sp>
    </p:spTree>
    <p:extLst>
      <p:ext uri="{BB962C8B-B14F-4D97-AF65-F5344CB8AC3E}">
        <p14:creationId xmlns:p14="http://schemas.microsoft.com/office/powerpoint/2010/main" val="34206349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84cf84a5-829b-4b4d-9ad1-954090cd49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Partition Switching</a:t>
            </a:r>
            <a:endParaRPr lang="en-GB" dirty="0"/>
          </a:p>
        </p:txBody>
      </p:sp>
      <p:sp>
        <p:nvSpPr>
          <p:cNvPr id="4" name="Rectangle 3"/>
          <p:cNvSpPr/>
          <p:nvPr/>
        </p:nvSpPr>
        <p:spPr bwMode="auto">
          <a:xfrm>
            <a:off x="4346365" y="4401324"/>
            <a:ext cx="1864426" cy="807522"/>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5" name="Rectangle 4"/>
          <p:cNvSpPr/>
          <p:nvPr/>
        </p:nvSpPr>
        <p:spPr bwMode="auto">
          <a:xfrm>
            <a:off x="878771" y="2800136"/>
            <a:ext cx="7065818" cy="807522"/>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6" name="Content Placeholder 2"/>
          <p:cNvSpPr txBox="1">
            <a:spLocks/>
          </p:cNvSpPr>
          <p:nvPr/>
        </p:nvSpPr>
        <p:spPr>
          <a:xfrm>
            <a:off x="458788" y="1330035"/>
            <a:ext cx="8119156" cy="48385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Switch loaded tables into partitions</a:t>
            </a:r>
            <a:endParaRPr lang="en-US" b="0" kern="0" dirty="0">
              <a:solidFill>
                <a:srgbClr val="000000"/>
              </a:solidFill>
            </a:endParaRPr>
          </a:p>
          <a:p>
            <a:pPr lvl="0"/>
            <a:r>
              <a:rPr lang="en-GB" b="0" kern="0" dirty="0">
                <a:solidFill>
                  <a:srgbClr val="000000"/>
                </a:solidFill>
              </a:rPr>
              <a:t>Partition-align indexed views</a:t>
            </a:r>
          </a:p>
        </p:txBody>
      </p:sp>
      <p:graphicFrame>
        <p:nvGraphicFramePr>
          <p:cNvPr id="7" name="Table 6"/>
          <p:cNvGraphicFramePr>
            <a:graphicFrameLocks noGrp="1"/>
          </p:cNvGraphicFramePr>
          <p:nvPr>
            <p:extLst>
              <p:ext uri="{D42A27DB-BD31-4B8C-83A1-F6EECF244321}">
                <p14:modId xmlns:p14="http://schemas.microsoft.com/office/powerpoint/2010/main" val="3999563678"/>
              </p:ext>
            </p:extLst>
          </p:nvPr>
        </p:nvGraphicFramePr>
        <p:xfrm>
          <a:off x="953983" y="2867099"/>
          <a:ext cx="1658586" cy="640080"/>
        </p:xfrm>
        <a:graphic>
          <a:graphicData uri="http://schemas.openxmlformats.org/drawingml/2006/table">
            <a:tbl>
              <a:tblPr firstRow="1" bandRow="1">
                <a:tableStyleId>{0660B408-B3CF-4A94-85FC-2B1E0A45F4A2}</a:tableStyleId>
              </a:tblPr>
              <a:tblGrid>
                <a:gridCol w="552862">
                  <a:extLst>
                    <a:ext uri="{9D8B030D-6E8A-4147-A177-3AD203B41FA5}">
                      <a16:colId xmlns:a16="http://schemas.microsoft.com/office/drawing/2014/main" val="20000"/>
                    </a:ext>
                  </a:extLst>
                </a:gridCol>
                <a:gridCol w="552862">
                  <a:extLst>
                    <a:ext uri="{9D8B030D-6E8A-4147-A177-3AD203B41FA5}">
                      <a16:colId xmlns:a16="http://schemas.microsoft.com/office/drawing/2014/main" val="20001"/>
                    </a:ext>
                  </a:extLst>
                </a:gridCol>
                <a:gridCol w="552862">
                  <a:extLst>
                    <a:ext uri="{9D8B030D-6E8A-4147-A177-3AD203B41FA5}">
                      <a16:colId xmlns:a16="http://schemas.microsoft.com/office/drawing/2014/main" val="20002"/>
                    </a:ext>
                  </a:extLst>
                </a:gridCol>
              </a:tblGrid>
              <a:tr h="151850">
                <a:tc>
                  <a:txBody>
                    <a:bodyPr/>
                    <a:lstStyle/>
                    <a:p>
                      <a:r>
                        <a:rPr lang="en-GB" sz="800" dirty="0" smtClean="0"/>
                        <a:t>Col1</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Col2</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Col3</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64733577"/>
              </p:ext>
            </p:extLst>
          </p:nvPr>
        </p:nvGraphicFramePr>
        <p:xfrm>
          <a:off x="2697677" y="2865120"/>
          <a:ext cx="1658586" cy="640080"/>
        </p:xfrm>
        <a:graphic>
          <a:graphicData uri="http://schemas.openxmlformats.org/drawingml/2006/table">
            <a:tbl>
              <a:tblPr firstRow="1" bandRow="1">
                <a:tableStyleId>{0660B408-B3CF-4A94-85FC-2B1E0A45F4A2}</a:tableStyleId>
              </a:tblPr>
              <a:tblGrid>
                <a:gridCol w="552862">
                  <a:extLst>
                    <a:ext uri="{9D8B030D-6E8A-4147-A177-3AD203B41FA5}">
                      <a16:colId xmlns:a16="http://schemas.microsoft.com/office/drawing/2014/main" val="20000"/>
                    </a:ext>
                  </a:extLst>
                </a:gridCol>
                <a:gridCol w="552862">
                  <a:extLst>
                    <a:ext uri="{9D8B030D-6E8A-4147-A177-3AD203B41FA5}">
                      <a16:colId xmlns:a16="http://schemas.microsoft.com/office/drawing/2014/main" val="20001"/>
                    </a:ext>
                  </a:extLst>
                </a:gridCol>
                <a:gridCol w="552862">
                  <a:extLst>
                    <a:ext uri="{9D8B030D-6E8A-4147-A177-3AD203B41FA5}">
                      <a16:colId xmlns:a16="http://schemas.microsoft.com/office/drawing/2014/main" val="20002"/>
                    </a:ext>
                  </a:extLst>
                </a:gridCol>
              </a:tblGrid>
              <a:tr h="151850">
                <a:tc>
                  <a:txBody>
                    <a:bodyPr/>
                    <a:lstStyle/>
                    <a:p>
                      <a:r>
                        <a:rPr lang="en-GB" sz="800" dirty="0" smtClean="0"/>
                        <a:t>Col1</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Col2</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Col3</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54501888"/>
              </p:ext>
            </p:extLst>
          </p:nvPr>
        </p:nvGraphicFramePr>
        <p:xfrm>
          <a:off x="4441371" y="2863141"/>
          <a:ext cx="1658586" cy="640080"/>
        </p:xfrm>
        <a:graphic>
          <a:graphicData uri="http://schemas.openxmlformats.org/drawingml/2006/table">
            <a:tbl>
              <a:tblPr firstRow="1" bandRow="1">
                <a:tableStyleId>{0660B408-B3CF-4A94-85FC-2B1E0A45F4A2}</a:tableStyleId>
              </a:tblPr>
              <a:tblGrid>
                <a:gridCol w="552862">
                  <a:extLst>
                    <a:ext uri="{9D8B030D-6E8A-4147-A177-3AD203B41FA5}">
                      <a16:colId xmlns:a16="http://schemas.microsoft.com/office/drawing/2014/main" val="20000"/>
                    </a:ext>
                  </a:extLst>
                </a:gridCol>
                <a:gridCol w="552862">
                  <a:extLst>
                    <a:ext uri="{9D8B030D-6E8A-4147-A177-3AD203B41FA5}">
                      <a16:colId xmlns:a16="http://schemas.microsoft.com/office/drawing/2014/main" val="20001"/>
                    </a:ext>
                  </a:extLst>
                </a:gridCol>
                <a:gridCol w="552862">
                  <a:extLst>
                    <a:ext uri="{9D8B030D-6E8A-4147-A177-3AD203B41FA5}">
                      <a16:colId xmlns:a16="http://schemas.microsoft.com/office/drawing/2014/main" val="20002"/>
                    </a:ext>
                  </a:extLst>
                </a:gridCol>
              </a:tblGrid>
              <a:tr h="151850">
                <a:tc>
                  <a:txBody>
                    <a:bodyPr/>
                    <a:lstStyle/>
                    <a:p>
                      <a:r>
                        <a:rPr lang="en-GB" sz="800" dirty="0" smtClean="0"/>
                        <a:t>Col1</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Col2</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Col3</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850">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850">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68149542"/>
              </p:ext>
            </p:extLst>
          </p:nvPr>
        </p:nvGraphicFramePr>
        <p:xfrm>
          <a:off x="6185065" y="2861162"/>
          <a:ext cx="1658586" cy="640080"/>
        </p:xfrm>
        <a:graphic>
          <a:graphicData uri="http://schemas.openxmlformats.org/drawingml/2006/table">
            <a:tbl>
              <a:tblPr firstRow="1" bandRow="1">
                <a:tableStyleId>{0660B408-B3CF-4A94-85FC-2B1E0A45F4A2}</a:tableStyleId>
              </a:tblPr>
              <a:tblGrid>
                <a:gridCol w="552862">
                  <a:extLst>
                    <a:ext uri="{9D8B030D-6E8A-4147-A177-3AD203B41FA5}">
                      <a16:colId xmlns:a16="http://schemas.microsoft.com/office/drawing/2014/main" val="20000"/>
                    </a:ext>
                  </a:extLst>
                </a:gridCol>
                <a:gridCol w="552862">
                  <a:extLst>
                    <a:ext uri="{9D8B030D-6E8A-4147-A177-3AD203B41FA5}">
                      <a16:colId xmlns:a16="http://schemas.microsoft.com/office/drawing/2014/main" val="20001"/>
                    </a:ext>
                  </a:extLst>
                </a:gridCol>
                <a:gridCol w="552862">
                  <a:extLst>
                    <a:ext uri="{9D8B030D-6E8A-4147-A177-3AD203B41FA5}">
                      <a16:colId xmlns:a16="http://schemas.microsoft.com/office/drawing/2014/main" val="20002"/>
                    </a:ext>
                  </a:extLst>
                </a:gridCol>
              </a:tblGrid>
              <a:tr h="151850">
                <a:tc>
                  <a:txBody>
                    <a:bodyPr/>
                    <a:lstStyle/>
                    <a:p>
                      <a:r>
                        <a:rPr lang="en-GB" sz="800" dirty="0" smtClean="0"/>
                        <a:t>Col1</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Col2</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Col3</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850">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850">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4708465"/>
              </p:ext>
            </p:extLst>
          </p:nvPr>
        </p:nvGraphicFramePr>
        <p:xfrm>
          <a:off x="4461164" y="4474228"/>
          <a:ext cx="1658586" cy="640080"/>
        </p:xfrm>
        <a:graphic>
          <a:graphicData uri="http://schemas.openxmlformats.org/drawingml/2006/table">
            <a:tbl>
              <a:tblPr firstRow="1" bandRow="1">
                <a:tableStyleId>{0660B408-B3CF-4A94-85FC-2B1E0A45F4A2}</a:tableStyleId>
              </a:tblPr>
              <a:tblGrid>
                <a:gridCol w="552862">
                  <a:extLst>
                    <a:ext uri="{9D8B030D-6E8A-4147-A177-3AD203B41FA5}">
                      <a16:colId xmlns:a16="http://schemas.microsoft.com/office/drawing/2014/main" val="20000"/>
                    </a:ext>
                  </a:extLst>
                </a:gridCol>
                <a:gridCol w="552862">
                  <a:extLst>
                    <a:ext uri="{9D8B030D-6E8A-4147-A177-3AD203B41FA5}">
                      <a16:colId xmlns:a16="http://schemas.microsoft.com/office/drawing/2014/main" val="20001"/>
                    </a:ext>
                  </a:extLst>
                </a:gridCol>
                <a:gridCol w="552862">
                  <a:extLst>
                    <a:ext uri="{9D8B030D-6E8A-4147-A177-3AD203B41FA5}">
                      <a16:colId xmlns:a16="http://schemas.microsoft.com/office/drawing/2014/main" val="20002"/>
                    </a:ext>
                  </a:extLst>
                </a:gridCol>
              </a:tblGrid>
              <a:tr h="151850">
                <a:tc>
                  <a:txBody>
                    <a:bodyPr/>
                    <a:lstStyle/>
                    <a:p>
                      <a:r>
                        <a:rPr lang="en-GB" sz="800" dirty="0" smtClean="0"/>
                        <a:t>Col1</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Col2</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Col3</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850">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800" dirty="0" smtClean="0"/>
                        <a:t>Data</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Down Arrow 11"/>
          <p:cNvSpPr/>
          <p:nvPr/>
        </p:nvSpPr>
        <p:spPr bwMode="auto">
          <a:xfrm>
            <a:off x="4702625" y="3785787"/>
            <a:ext cx="546265" cy="665019"/>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3" name="Up Arrow 12"/>
          <p:cNvSpPr/>
          <p:nvPr/>
        </p:nvSpPr>
        <p:spPr bwMode="auto">
          <a:xfrm>
            <a:off x="5189516" y="3477028"/>
            <a:ext cx="617517" cy="665019"/>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Tree>
    <p:extLst>
      <p:ext uri="{BB962C8B-B14F-4D97-AF65-F5344CB8AC3E}">
        <p14:creationId xmlns:p14="http://schemas.microsoft.com/office/powerpoint/2010/main" val="24635999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name="eb7d01b6-68ec-455b-89b7-892c11c40e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Partition Switching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Split a partition</a:t>
            </a:r>
          </a:p>
          <a:p>
            <a:pPr lvl="0"/>
            <a:r>
              <a:rPr lang="en-GB" b="0" kern="0" dirty="0">
                <a:solidFill>
                  <a:srgbClr val="000000"/>
                </a:solidFill>
              </a:rPr>
              <a:t>Create a load table</a:t>
            </a:r>
          </a:p>
          <a:p>
            <a:pPr lvl="0"/>
            <a:r>
              <a:rPr lang="en-GB" b="0" kern="0" dirty="0">
                <a:solidFill>
                  <a:srgbClr val="000000"/>
                </a:solidFill>
              </a:rPr>
              <a:t>Switch a partition</a:t>
            </a:r>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5979044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2120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Incremental ETL</a:t>
            </a:r>
            <a:endParaRPr lang="en-GB" dirty="0"/>
          </a:p>
        </p:txBody>
      </p:sp>
      <p:sp>
        <p:nvSpPr>
          <p:cNvPr id="3" name="Text Placeholder 2"/>
          <p:cNvSpPr>
            <a:spLocks noGrp="1"/>
          </p:cNvSpPr>
          <p:nvPr>
            <p:ph type="body" idx="1"/>
          </p:nvPr>
        </p:nvSpPr>
        <p:spPr/>
        <p:txBody>
          <a:bodyPr/>
          <a:lstStyle/>
          <a:p>
            <a:pPr marL="342900" lvl="0" indent="-342900">
              <a:buClr>
                <a:srgbClr val="006699"/>
              </a:buClr>
            </a:pPr>
            <a:r>
              <a:rPr lang="en-GB" dirty="0">
                <a:solidFill>
                  <a:srgbClr val="000000"/>
                </a:solidFill>
                <a:latin typeface="Segoe" panose="020B0502040504020203" pitchFamily="34" charset="0"/>
              </a:rPr>
              <a:t>Data modifications to be tracked</a:t>
            </a:r>
          </a:p>
          <a:p>
            <a:pPr marL="342900" lvl="0" indent="-342900">
              <a:buClr>
                <a:srgbClr val="006699"/>
              </a:buClr>
            </a:pPr>
            <a:r>
              <a:rPr lang="en-GB" dirty="0">
                <a:solidFill>
                  <a:srgbClr val="000000"/>
                </a:solidFill>
                <a:latin typeface="Segoe" panose="020B0502040504020203" pitchFamily="34" charset="0"/>
              </a:rPr>
              <a:t>Load order</a:t>
            </a:r>
          </a:p>
          <a:p>
            <a:pPr marL="342900" lvl="0" indent="-342900">
              <a:buClr>
                <a:srgbClr val="006699"/>
              </a:buClr>
            </a:pPr>
            <a:r>
              <a:rPr lang="en-GB" dirty="0">
                <a:solidFill>
                  <a:srgbClr val="000000"/>
                </a:solidFill>
                <a:latin typeface="Segoe" panose="020B0502040504020203" pitchFamily="34" charset="0"/>
              </a:rPr>
              <a:t>Dimension keys</a:t>
            </a:r>
          </a:p>
          <a:p>
            <a:pPr marL="342900" lvl="0" indent="-342900">
              <a:buClr>
                <a:srgbClr val="006699"/>
              </a:buClr>
            </a:pPr>
            <a:r>
              <a:rPr lang="en-GB" dirty="0">
                <a:solidFill>
                  <a:srgbClr val="000000"/>
                </a:solidFill>
                <a:latin typeface="Segoe" panose="020B0502040504020203" pitchFamily="34" charset="0"/>
              </a:rPr>
              <a:t>Updating dimension members</a:t>
            </a:r>
          </a:p>
          <a:p>
            <a:pPr marL="342900" lvl="0" indent="-342900">
              <a:buClr>
                <a:srgbClr val="006699"/>
              </a:buClr>
            </a:pPr>
            <a:r>
              <a:rPr lang="en-GB" dirty="0">
                <a:solidFill>
                  <a:srgbClr val="000000"/>
                </a:solidFill>
                <a:latin typeface="Segoe" panose="020B0502040504020203" pitchFamily="34" charset="0"/>
              </a:rPr>
              <a:t>Updating fact </a:t>
            </a:r>
            <a:r>
              <a:rPr lang="en-GB" dirty="0" smtClean="0">
                <a:solidFill>
                  <a:srgbClr val="000000"/>
                </a:solidFill>
                <a:latin typeface="Segoe" panose="020B0502040504020203" pitchFamily="34" charset="0"/>
              </a:rPr>
              <a:t>records</a:t>
            </a:r>
            <a:endParaRPr lang="en-GB" dirty="0">
              <a:solidFill>
                <a:srgbClr val="000000"/>
              </a:solidFill>
              <a:latin typeface="Segoe" panose="020B0502040504020203" pitchFamily="34" charset="0"/>
            </a:endParaRPr>
          </a:p>
        </p:txBody>
      </p:sp>
    </p:spTree>
    <p:extLst>
      <p:ext uri="{BB962C8B-B14F-4D97-AF65-F5344CB8AC3E}">
        <p14:creationId xmlns:p14="http://schemas.microsoft.com/office/powerpoint/2010/main" val="21179574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1839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0fe4f29f-d947-4a83-812a-5c9bffbd5f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Temporal Tables</a:t>
            </a:r>
            <a:endParaRPr lang="en-GB" dirty="0"/>
          </a:p>
        </p:txBody>
      </p:sp>
      <p:sp>
        <p:nvSpPr>
          <p:cNvPr id="3" name="Text Placeholder 2"/>
          <p:cNvSpPr>
            <a:spLocks noGrp="1"/>
          </p:cNvSpPr>
          <p:nvPr>
            <p:ph type="body" idx="1"/>
          </p:nvPr>
        </p:nvSpPr>
        <p:spPr/>
        <p:txBody>
          <a:bodyPr/>
          <a:lstStyle/>
          <a:p>
            <a:r>
              <a:rPr lang="en-GB" dirty="0" smtClean="0"/>
              <a:t>About System-Versioned Tables
Considerations for System-Versioned Tables
Creating System-Versioned Tables
Querying System-Versioned Tables
Demonstration: Creating System-Versioned Tables
Using System-Versioned Tables to Implement Slowly Changing Dimensions
Change Data Capture Compared to System-Versioned Tables</a:t>
            </a:r>
            <a:endParaRPr lang="en-GB" dirty="0"/>
          </a:p>
        </p:txBody>
      </p:sp>
    </p:spTree>
    <p:extLst>
      <p:ext uri="{BB962C8B-B14F-4D97-AF65-F5344CB8AC3E}">
        <p14:creationId xmlns:p14="http://schemas.microsoft.com/office/powerpoint/2010/main" val="9613716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5343c67d-2b94-4db1-b084-7de88c1441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About System-Versioned Tables</a:t>
            </a:r>
            <a:endParaRPr lang="en-GB" dirty="0"/>
          </a:p>
        </p:txBody>
      </p:sp>
      <p:sp>
        <p:nvSpPr>
          <p:cNvPr id="4" name="Content Placeholder 2"/>
          <p:cNvSpPr txBox="1">
            <a:spLocks/>
          </p:cNvSpPr>
          <p:nvPr/>
        </p:nvSpPr>
        <p:spPr>
          <a:xfrm>
            <a:off x="458788" y="1021215"/>
            <a:ext cx="836952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System-Versioned tables summary:</a:t>
            </a:r>
          </a:p>
          <a:p>
            <a:pPr lvl="1"/>
            <a:r>
              <a:rPr lang="en-US" b="0" kern="0" dirty="0">
                <a:solidFill>
                  <a:srgbClr val="000000"/>
                </a:solidFill>
              </a:rPr>
              <a:t>Enable a full history of data changes</a:t>
            </a:r>
          </a:p>
          <a:p>
            <a:pPr lvl="1"/>
            <a:r>
              <a:rPr lang="en-US" b="0" kern="0" dirty="0">
                <a:solidFill>
                  <a:srgbClr val="000000"/>
                </a:solidFill>
              </a:rPr>
              <a:t>Current and historical tables operate as a pair</a:t>
            </a:r>
          </a:p>
          <a:p>
            <a:pPr lvl="1"/>
            <a:r>
              <a:rPr lang="en-US" b="0" kern="0" dirty="0">
                <a:solidFill>
                  <a:srgbClr val="000000"/>
                </a:solidFill>
              </a:rPr>
              <a:t>Feature can be added to existing tables</a:t>
            </a:r>
          </a:p>
          <a:p>
            <a:pPr lvl="1"/>
            <a:r>
              <a:rPr lang="en-US" b="0" kern="0" dirty="0">
                <a:solidFill>
                  <a:srgbClr val="000000"/>
                </a:solidFill>
              </a:rPr>
              <a:t>Historical table can be named, or take system name</a:t>
            </a:r>
          </a:p>
          <a:p>
            <a:pPr lvl="1"/>
            <a:r>
              <a:rPr lang="en-US" b="0" kern="0" dirty="0">
                <a:solidFill>
                  <a:srgbClr val="000000"/>
                </a:solidFill>
              </a:rPr>
              <a:t>Current table must have a primary key</a:t>
            </a:r>
          </a:p>
          <a:p>
            <a:pPr lvl="0"/>
            <a:r>
              <a:rPr lang="en-US" b="0" kern="0" dirty="0">
                <a:solidFill>
                  <a:srgbClr val="000000"/>
                </a:solidFill>
              </a:rPr>
              <a:t>System-versioned tables operation:</a:t>
            </a:r>
          </a:p>
          <a:p>
            <a:pPr lvl="1"/>
            <a:r>
              <a:rPr lang="en-US" b="0" kern="0" dirty="0">
                <a:solidFill>
                  <a:srgbClr val="000000"/>
                </a:solidFill>
              </a:rPr>
              <a:t>Versioning is automatic</a:t>
            </a:r>
          </a:p>
          <a:p>
            <a:pPr lvl="1"/>
            <a:r>
              <a:rPr lang="en-US" b="0" kern="0" dirty="0">
                <a:solidFill>
                  <a:srgbClr val="000000"/>
                </a:solidFill>
              </a:rPr>
              <a:t>SysStartTime and SysEndTime columns define the validity period for data versions</a:t>
            </a:r>
          </a:p>
          <a:p>
            <a:pPr lvl="1"/>
            <a:r>
              <a:rPr lang="en-US" b="0" kern="0" dirty="0">
                <a:solidFill>
                  <a:srgbClr val="000000"/>
                </a:solidFill>
              </a:rPr>
              <a:t>History specific queries are used to obtain version information</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974719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b88d8a70-b063-4b24-bdbc-6952ae3aa9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System-Versioned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Main considerations when using System-Versioned tables:</a:t>
            </a:r>
          </a:p>
          <a:p>
            <a:pPr lvl="1"/>
            <a:r>
              <a:rPr lang="en-US" b="0" kern="0" dirty="0">
                <a:solidFill>
                  <a:srgbClr val="000000"/>
                </a:solidFill>
              </a:rPr>
              <a:t>Current table must have a primary key</a:t>
            </a:r>
          </a:p>
          <a:p>
            <a:pPr lvl="1"/>
            <a:r>
              <a:rPr lang="en-US" b="0" kern="0" dirty="0">
                <a:solidFill>
                  <a:srgbClr val="000000"/>
                </a:solidFill>
              </a:rPr>
              <a:t>SysStartTime and SysEndTime must be datatime2</a:t>
            </a:r>
          </a:p>
          <a:p>
            <a:pPr lvl="1"/>
            <a:r>
              <a:rPr lang="en-US" b="0" kern="0" dirty="0">
                <a:solidFill>
                  <a:srgbClr val="000000"/>
                </a:solidFill>
              </a:rPr>
              <a:t>Data in the historical table cannot be directly modified</a:t>
            </a:r>
          </a:p>
          <a:p>
            <a:pPr lvl="1"/>
            <a:r>
              <a:rPr lang="en-US" b="0" kern="0" dirty="0">
                <a:solidFill>
                  <a:srgbClr val="000000"/>
                </a:solidFill>
              </a:rPr>
              <a:t>Current table cannot be truncated when SYSTEM_VERSIONING is ON</a:t>
            </a:r>
          </a:p>
          <a:p>
            <a:pPr lvl="1"/>
            <a:r>
              <a:rPr lang="en-US" b="0" kern="0" dirty="0">
                <a:solidFill>
                  <a:srgbClr val="000000"/>
                </a:solidFill>
              </a:rPr>
              <a:t>FILETABLE or FILESTREAM are not supported</a:t>
            </a:r>
          </a:p>
          <a:p>
            <a:pPr lvl="1"/>
            <a:r>
              <a:rPr lang="en-US" b="0" kern="0" dirty="0">
                <a:solidFill>
                  <a:srgbClr val="000000"/>
                </a:solidFill>
              </a:rPr>
              <a:t>History table is PAGE compressed by default</a:t>
            </a:r>
          </a:p>
          <a:p>
            <a:pPr lvl="0"/>
            <a:endParaRPr lang="en-US" b="0" kern="0" dirty="0">
              <a:solidFill>
                <a:srgbClr val="000000"/>
              </a:solidFill>
            </a:endParaRPr>
          </a:p>
        </p:txBody>
      </p:sp>
    </p:spTree>
    <p:extLst>
      <p:ext uri="{BB962C8B-B14F-4D97-AF65-F5344CB8AC3E}">
        <p14:creationId xmlns:p14="http://schemas.microsoft.com/office/powerpoint/2010/main" val="29672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name="42c21e32-d70e-4ac1-90d7-4e42c40174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System-Versioned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new System-Versioned table:</a:t>
            </a:r>
          </a:p>
          <a:p>
            <a:pPr lvl="0"/>
            <a:endParaRPr lang="en-US" b="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46409744"/>
              </p:ext>
            </p:extLst>
          </p:nvPr>
        </p:nvGraphicFramePr>
        <p:xfrm>
          <a:off x="479685" y="1701800"/>
          <a:ext cx="7794885" cy="3144520"/>
        </p:xfrm>
        <a:graphic>
          <a:graphicData uri="http://schemas.openxmlformats.org/drawingml/2006/table">
            <a:tbl>
              <a:tblPr firstRow="1" bandRow="1">
                <a:tableStyleId>{5C22544A-7EE6-4342-B048-85BDC9FD1C3A}</a:tableStyleId>
              </a:tblPr>
              <a:tblGrid>
                <a:gridCol w="7794885">
                  <a:extLst>
                    <a:ext uri="{9D8B030D-6E8A-4147-A177-3AD203B41FA5}">
                      <a16:colId xmlns:a16="http://schemas.microsoft.com/office/drawing/2014/main" val="4100963923"/>
                    </a:ext>
                  </a:extLst>
                </a:gridCol>
              </a:tblGrid>
              <a:tr h="370840">
                <a:tc>
                  <a:txBody>
                    <a:bodyPr/>
                    <a:lstStyle/>
                    <a:p>
                      <a:r>
                        <a:rPr lang="en-GB" sz="1600" b="0" dirty="0" smtClean="0">
                          <a:solidFill>
                            <a:srgbClr val="0000FF"/>
                          </a:solidFill>
                          <a:latin typeface="Lucida Sans Unicode" panose="020B0602030504020204" pitchFamily="34" charset="0"/>
                          <a:cs typeface="Lucida Sans Unicode" panose="020B0602030504020204" pitchFamily="34" charset="0"/>
                        </a:rPr>
                        <a:t>CREATE TABLE </a:t>
                      </a:r>
                      <a:r>
                        <a:rPr lang="en-GB" sz="1600" b="0" dirty="0" smtClean="0">
                          <a:solidFill>
                            <a:schemeClr val="tx1"/>
                          </a:solidFill>
                          <a:latin typeface="Lucida Sans Unicode" panose="020B0602030504020204" pitchFamily="34" charset="0"/>
                          <a:cs typeface="Lucida Sans Unicode" panose="020B0602030504020204" pitchFamily="34" charset="0"/>
                        </a:rPr>
                        <a:t>dbo.Employee </a:t>
                      </a:r>
                    </a:p>
                    <a:p>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a:t>
                      </a:r>
                    </a:p>
                    <a:p>
                      <a:r>
                        <a:rPr lang="en-GB" sz="1600" b="0" dirty="0" smtClean="0">
                          <a:solidFill>
                            <a:schemeClr val="tx1"/>
                          </a:solidFill>
                          <a:latin typeface="Lucida Sans Unicode" panose="020B0602030504020204" pitchFamily="34" charset="0"/>
                          <a:cs typeface="Lucida Sans Unicode" panose="020B0602030504020204" pitchFamily="34" charset="0"/>
                        </a:rPr>
                        <a:t>     EmployeeID </a:t>
                      </a:r>
                      <a:r>
                        <a:rPr lang="en-GB" sz="1600" b="0" dirty="0" smtClean="0">
                          <a:solidFill>
                            <a:srgbClr val="0000FF"/>
                          </a:solidFill>
                          <a:latin typeface="Lucida Sans Unicode" panose="020B0602030504020204" pitchFamily="34" charset="0"/>
                          <a:cs typeface="Lucida Sans Unicode" panose="020B0602030504020204" pitchFamily="34" charset="0"/>
                        </a:rPr>
                        <a:t>int</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NOT NULL </a:t>
                      </a:r>
                      <a:r>
                        <a:rPr lang="en-GB" sz="1600" b="0" dirty="0" smtClean="0">
                          <a:solidFill>
                            <a:srgbClr val="0000FF"/>
                          </a:solidFill>
                          <a:latin typeface="Lucida Sans Unicode" panose="020B0602030504020204" pitchFamily="34" charset="0"/>
                          <a:cs typeface="Lucida Sans Unicode" panose="020B0602030504020204" pitchFamily="34" charset="0"/>
                        </a:rPr>
                        <a:t>PRIMARY KEY CLUSTERED</a:t>
                      </a:r>
                      <a:r>
                        <a:rPr lang="en-GB" sz="1600" b="0" dirty="0" smtClean="0">
                          <a:solidFill>
                            <a:schemeClr val="tx1"/>
                          </a:solidFill>
                          <a:latin typeface="Lucida Sans Unicode" panose="020B0602030504020204" pitchFamily="34" charset="0"/>
                          <a:cs typeface="Lucida Sans Unicode" panose="020B0602030504020204" pitchFamily="34" charset="0"/>
                        </a:rPr>
                        <a:t>, </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tx1"/>
                          </a:solidFill>
                          <a:latin typeface="Lucida Sans Unicode" panose="020B0602030504020204" pitchFamily="34" charset="0"/>
                          <a:cs typeface="Lucida Sans Unicode" panose="020B0602030504020204" pitchFamily="34" charset="0"/>
                        </a:rPr>
                        <a:t>ManagerID </a:t>
                      </a:r>
                      <a:r>
                        <a:rPr lang="en-GB" sz="1600" b="0" dirty="0" smtClean="0">
                          <a:solidFill>
                            <a:srgbClr val="0000FF"/>
                          </a:solidFill>
                          <a:latin typeface="Lucida Sans Unicode" panose="020B0602030504020204" pitchFamily="34" charset="0"/>
                          <a:cs typeface="Lucida Sans Unicode" panose="020B0602030504020204" pitchFamily="34" charset="0"/>
                        </a:rPr>
                        <a:t>int</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NULL, </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tx1"/>
                          </a:solidFill>
                          <a:latin typeface="Lucida Sans Unicode" panose="020B0602030504020204" pitchFamily="34" charset="0"/>
                          <a:cs typeface="Lucida Sans Unicode" panose="020B0602030504020204" pitchFamily="34" charset="0"/>
                        </a:rPr>
                        <a:t>FirstName </a:t>
                      </a:r>
                      <a:r>
                        <a:rPr lang="en-GB" sz="1600" b="0" dirty="0" smtClean="0">
                          <a:solidFill>
                            <a:srgbClr val="0000FF"/>
                          </a:solidFill>
                          <a:latin typeface="Lucida Sans Unicode" panose="020B0602030504020204" pitchFamily="34" charset="0"/>
                          <a:cs typeface="Lucida Sans Unicode" panose="020B0602030504020204" pitchFamily="34" charset="0"/>
                        </a:rPr>
                        <a:t>varchar</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50</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NOT NULL,</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tx1"/>
                          </a:solidFill>
                          <a:latin typeface="Lucida Sans Unicode" panose="020B0602030504020204" pitchFamily="34" charset="0"/>
                          <a:cs typeface="Lucida Sans Unicode" panose="020B0602030504020204" pitchFamily="34" charset="0"/>
                        </a:rPr>
                        <a:t>LastName </a:t>
                      </a:r>
                      <a:r>
                        <a:rPr lang="en-GB" sz="1600" b="0" dirty="0" smtClean="0">
                          <a:solidFill>
                            <a:srgbClr val="0000FF"/>
                          </a:solidFill>
                          <a:latin typeface="Lucida Sans Unicode" panose="020B0602030504020204" pitchFamily="34" charset="0"/>
                          <a:cs typeface="Lucida Sans Unicode" panose="020B0602030504020204" pitchFamily="34" charset="0"/>
                        </a:rPr>
                        <a:t>varchar</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50</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 NOT NULL,</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tx1"/>
                          </a:solidFill>
                          <a:latin typeface="Lucida Sans Unicode" panose="020B0602030504020204" pitchFamily="34" charset="0"/>
                          <a:cs typeface="Lucida Sans Unicode" panose="020B0602030504020204" pitchFamily="34" charset="0"/>
                        </a:rPr>
                        <a:t>SysStartTime </a:t>
                      </a:r>
                      <a:r>
                        <a:rPr lang="en-GB" sz="1600" b="0" dirty="0" smtClean="0">
                          <a:solidFill>
                            <a:srgbClr val="0000FF"/>
                          </a:solidFill>
                          <a:latin typeface="Lucida Sans Unicode" panose="020B0602030504020204" pitchFamily="34" charset="0"/>
                          <a:cs typeface="Lucida Sans Unicode" panose="020B0602030504020204" pitchFamily="34" charset="0"/>
                        </a:rPr>
                        <a:t>datetime2</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rgbClr val="0000FF"/>
                          </a:solidFill>
                          <a:latin typeface="Lucida Sans Unicode" panose="020B0602030504020204" pitchFamily="34" charset="0"/>
                          <a:cs typeface="Lucida Sans Unicode" panose="020B0602030504020204" pitchFamily="34" charset="0"/>
                        </a:rPr>
                        <a:t>GENERATED ALWAYS AS ROW START</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NOT NULL, </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tx1"/>
                          </a:solidFill>
                          <a:latin typeface="Lucida Sans Unicode" panose="020B0602030504020204" pitchFamily="34" charset="0"/>
                          <a:cs typeface="Lucida Sans Unicode" panose="020B0602030504020204" pitchFamily="34" charset="0"/>
                        </a:rPr>
                        <a:t>SysEndTime </a:t>
                      </a:r>
                      <a:r>
                        <a:rPr lang="en-GB" sz="1600" b="0" dirty="0" smtClean="0">
                          <a:solidFill>
                            <a:srgbClr val="0000FF"/>
                          </a:solidFill>
                          <a:latin typeface="Lucida Sans Unicode" panose="020B0602030504020204" pitchFamily="34" charset="0"/>
                          <a:cs typeface="Lucida Sans Unicode" panose="020B0602030504020204" pitchFamily="34" charset="0"/>
                        </a:rPr>
                        <a:t>datetime2 GENERATED ALWAYS AS ROW END NOT NULL</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 </a:t>
                      </a:r>
                    </a:p>
                    <a:p>
                      <a:r>
                        <a:rPr lang="en-GB" sz="1600" b="0" baseline="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rgbClr val="0000FF"/>
                          </a:solidFill>
                          <a:latin typeface="Lucida Sans Unicode" panose="020B0602030504020204" pitchFamily="34" charset="0"/>
                          <a:cs typeface="Lucida Sans Unicode" panose="020B0602030504020204" pitchFamily="34" charset="0"/>
                        </a:rPr>
                        <a:t>PERIOD FOR SYSTEM_TIME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SysStartTime</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SysEndTime</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a:t>
                      </a:r>
                    </a:p>
                    <a:p>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a:t>
                      </a:r>
                    </a:p>
                    <a:p>
                      <a:r>
                        <a:rPr lang="en-GB" sz="1600" b="0" dirty="0" smtClean="0">
                          <a:solidFill>
                            <a:srgbClr val="0000FF"/>
                          </a:solidFill>
                          <a:latin typeface="Lucida Sans Unicode" panose="020B0602030504020204" pitchFamily="34" charset="0"/>
                          <a:cs typeface="Lucida Sans Unicode" panose="020B0602030504020204" pitchFamily="34" charset="0"/>
                        </a:rPr>
                        <a:t>WITH</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rgbClr val="0000FF"/>
                          </a:solidFill>
                          <a:latin typeface="Lucida Sans Unicode" panose="020B0602030504020204" pitchFamily="34" charset="0"/>
                          <a:cs typeface="Lucida Sans Unicode" panose="020B0602030504020204" pitchFamily="34" charset="0"/>
                        </a:rPr>
                        <a:t>SYSTEM_VERSIONING</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rgbClr val="0000FF"/>
                          </a:solidFill>
                          <a:latin typeface="Lucida Sans Unicode" panose="020B0602030504020204" pitchFamily="34" charset="0"/>
                          <a:cs typeface="Lucida Sans Unicode" panose="020B0602030504020204" pitchFamily="34" charset="0"/>
                        </a:rPr>
                        <a:t>ON</a:t>
                      </a:r>
                      <a:r>
                        <a:rPr lang="en-GB" sz="1600" b="0" dirty="0" smtClean="0">
                          <a:solidFill>
                            <a:schemeClr val="tx1"/>
                          </a:solidFill>
                          <a:latin typeface="Lucida Sans Unicode" panose="020B0602030504020204" pitchFamily="34" charset="0"/>
                          <a:cs typeface="Lucida Sans Unicode" panose="020B0602030504020204" pitchFamily="34" charset="0"/>
                        </a:rPr>
                        <a:t>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HISTORY_TABLE </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r>
                        <a:rPr lang="en-GB" sz="1600" b="0" dirty="0" smtClean="0">
                          <a:solidFill>
                            <a:schemeClr val="tx1"/>
                          </a:solidFill>
                          <a:latin typeface="Lucida Sans Unicode" panose="020B0602030504020204" pitchFamily="34" charset="0"/>
                          <a:cs typeface="Lucida Sans Unicode" panose="020B0602030504020204" pitchFamily="34" charset="0"/>
                        </a:rPr>
                        <a:t> dbo.EmployeeHistory</a:t>
                      </a:r>
                      <a:r>
                        <a:rPr lang="en-GB" sz="1600" b="0" dirty="0" smtClean="0">
                          <a:solidFill>
                            <a:schemeClr val="bg1">
                              <a:lumMod val="65000"/>
                            </a:schemeClr>
                          </a:solidFill>
                          <a:latin typeface="Lucida Sans Unicode" panose="020B0602030504020204" pitchFamily="34" charset="0"/>
                          <a:cs typeface="Lucida Sans Unicode" panose="020B0602030504020204" pitchFamily="34" charset="0"/>
                        </a:rPr>
                        <a:t>));</a:t>
                      </a:r>
                      <a:endParaRPr lang="en-GB" sz="1600" b="0" dirty="0">
                        <a:solidFill>
                          <a:schemeClr val="bg1">
                            <a:lumMod val="65000"/>
                          </a:schemeClr>
                        </a:solidFill>
                        <a:latin typeface="Lucida Sans Unicode" panose="020B0602030504020204" pitchFamily="34" charset="0"/>
                        <a:cs typeface="Lucida Sans Unicode" panose="020B0602030504020204" pitchFamily="34" charset="0"/>
                      </a:endParaRPr>
                    </a:p>
                  </a:txBody>
                  <a:tcPr>
                    <a:solidFill>
                      <a:schemeClr val="bg1">
                        <a:lumMod val="95000"/>
                      </a:schemeClr>
                    </a:solidFill>
                  </a:tcPr>
                </a:tc>
                <a:extLst>
                  <a:ext uri="{0D108BD9-81ED-4DB2-BD59-A6C34878D82A}">
                    <a16:rowId xmlns:a16="http://schemas.microsoft.com/office/drawing/2014/main" val="1480885394"/>
                  </a:ext>
                </a:extLst>
              </a:tr>
              <a:tr h="370840">
                <a:tc>
                  <a:txBody>
                    <a:bodyPr/>
                    <a:lstStyle/>
                    <a:p>
                      <a:endParaRPr lang="en-GB" sz="1600" b="0" dirty="0">
                        <a:solidFill>
                          <a:schemeClr val="tx1"/>
                        </a:solidFill>
                        <a:latin typeface="Lucida Sans Unicode" panose="020B0602030504020204" pitchFamily="34" charset="0"/>
                        <a:cs typeface="Lucida Sans Unicode" panose="020B0602030504020204" pitchFamily="34" charset="0"/>
                      </a:endParaRPr>
                    </a:p>
                  </a:txBody>
                  <a:tcPr/>
                </a:tc>
                <a:extLst>
                  <a:ext uri="{0D108BD9-81ED-4DB2-BD59-A6C34878D82A}">
                    <a16:rowId xmlns:a16="http://schemas.microsoft.com/office/drawing/2014/main" val="2531357803"/>
                  </a:ext>
                </a:extLst>
              </a:tr>
            </a:tbl>
          </a:graphicData>
        </a:graphic>
      </p:graphicFrame>
    </p:spTree>
    <p:extLst>
      <p:ext uri="{BB962C8B-B14F-4D97-AF65-F5344CB8AC3E}">
        <p14:creationId xmlns:p14="http://schemas.microsoft.com/office/powerpoint/2010/main" val="34468482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5757f1a8-7fe0-4fe7-b258-c17db885a6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System-Versioned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System-Versioned tables can be queried using the FOR SYSTEM_TIME clause and one of the following four subclauses:</a:t>
            </a:r>
          </a:p>
          <a:p>
            <a:pPr lvl="1"/>
            <a:r>
              <a:rPr lang="en-US" b="0" kern="0" dirty="0">
                <a:solidFill>
                  <a:srgbClr val="000000"/>
                </a:solidFill>
              </a:rPr>
              <a:t>AS OF &lt;date_time&gt;</a:t>
            </a:r>
            <a:endParaRPr lang="en-GB" b="0" kern="0" dirty="0">
              <a:solidFill>
                <a:srgbClr val="000000"/>
              </a:solidFill>
            </a:endParaRPr>
          </a:p>
          <a:p>
            <a:pPr lvl="1"/>
            <a:r>
              <a:rPr lang="en-US" b="0" kern="0" dirty="0">
                <a:solidFill>
                  <a:srgbClr val="000000"/>
                </a:solidFill>
              </a:rPr>
              <a:t>FROM &lt;start_date_time&gt; TO &lt;end_date_time&gt;</a:t>
            </a:r>
            <a:endParaRPr lang="en-GB" b="0" kern="0" dirty="0">
              <a:solidFill>
                <a:srgbClr val="000000"/>
              </a:solidFill>
            </a:endParaRPr>
          </a:p>
          <a:p>
            <a:pPr lvl="1"/>
            <a:r>
              <a:rPr lang="en-US" b="0" kern="0" dirty="0">
                <a:solidFill>
                  <a:srgbClr val="000000"/>
                </a:solidFill>
              </a:rPr>
              <a:t>BETWEEN &lt;start_date_time&gt; AND &lt;end_date_time&gt;</a:t>
            </a:r>
            <a:endParaRPr lang="en-GB" b="0" kern="0" dirty="0">
              <a:solidFill>
                <a:srgbClr val="000000"/>
              </a:solidFill>
            </a:endParaRPr>
          </a:p>
          <a:p>
            <a:pPr lvl="1"/>
            <a:r>
              <a:rPr lang="en-US" b="0" kern="0" dirty="0">
                <a:solidFill>
                  <a:srgbClr val="000000"/>
                </a:solidFill>
              </a:rPr>
              <a:t>CONTAINED IN (&lt;start_date_time&gt;, &lt;end_date_time&gt;)</a:t>
            </a:r>
          </a:p>
          <a:p>
            <a:pPr lvl="0"/>
            <a:r>
              <a:rPr lang="en-US" b="0" kern="0" dirty="0">
                <a:solidFill>
                  <a:srgbClr val="000000"/>
                </a:solidFill>
              </a:rPr>
              <a:t>Or use ALL to return everything</a:t>
            </a:r>
            <a:endParaRPr lang="en-GB"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8155020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d0332adb-ed1d-410b-9572-81190b7c7a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System-Versioned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a:t>
            </a:r>
          </a:p>
          <a:p>
            <a:pPr lvl="0"/>
            <a:r>
              <a:rPr lang="en-US" b="0" kern="0" dirty="0">
                <a:solidFill>
                  <a:srgbClr val="000000"/>
                </a:solidFill>
              </a:rPr>
              <a:t>How to create a System-Versioned table</a:t>
            </a:r>
          </a:p>
          <a:p>
            <a:pPr lvl="0"/>
            <a:r>
              <a:rPr lang="en-US" b="0" kern="0" dirty="0">
                <a:solidFill>
                  <a:srgbClr val="000000"/>
                </a:solidFill>
              </a:rPr>
              <a:t>How to update an existing table to make it system-versioned</a:t>
            </a:r>
          </a:p>
          <a:p>
            <a:pPr lvl="0"/>
            <a:endParaRPr lang="en-US" b="0" kern="0" dirty="0">
              <a:solidFill>
                <a:srgbClr val="000000"/>
              </a:solidFill>
            </a:endParaRPr>
          </a:p>
          <a:p>
            <a:pPr lvl="0"/>
            <a:r>
              <a:rPr lang="en-US" b="0" kern="0" dirty="0">
                <a:solidFill>
                  <a:srgbClr val="000000"/>
                </a:solidFill>
              </a:rPr>
              <a:t>You will also look at the structure of the tables in SSMS</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761272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name="ea16d50f-1420-4bea-86d7-c948d61b29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System-Versioned Tables to Implement Slowly Changing Dimensions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Slowly Changing Dimensions (SCD):</a:t>
            </a:r>
            <a:endParaRPr lang="en-US" b="0" kern="0" dirty="0">
              <a:solidFill>
                <a:srgbClr val="000000"/>
              </a:solidFill>
            </a:endParaRPr>
          </a:p>
          <a:p>
            <a:pPr lvl="0"/>
            <a:r>
              <a:rPr lang="en-US" sz="2400" b="0" kern="0" dirty="0">
                <a:solidFill>
                  <a:srgbClr val="000000"/>
                </a:solidFill>
              </a:rPr>
              <a:t>SCD manages incoming data:</a:t>
            </a:r>
          </a:p>
          <a:p>
            <a:pPr lvl="1"/>
            <a:r>
              <a:rPr lang="en-US" sz="2200" b="0" kern="0" dirty="0">
                <a:solidFill>
                  <a:srgbClr val="000000"/>
                </a:solidFill>
              </a:rPr>
              <a:t>Changed, historical, fixed, disallowed, inferred</a:t>
            </a:r>
          </a:p>
          <a:p>
            <a:pPr lvl="0"/>
            <a:r>
              <a:rPr lang="en-US" sz="2400" b="0" kern="0" dirty="0">
                <a:solidFill>
                  <a:srgbClr val="000000"/>
                </a:solidFill>
              </a:rPr>
              <a:t>SCD change types and transformation outputs:</a:t>
            </a:r>
          </a:p>
          <a:p>
            <a:pPr lvl="1"/>
            <a:r>
              <a:rPr lang="en-US" sz="2200" b="0" kern="0" dirty="0">
                <a:solidFill>
                  <a:srgbClr val="000000"/>
                </a:solidFill>
              </a:rPr>
              <a:t>Changing attributes updates</a:t>
            </a:r>
          </a:p>
          <a:p>
            <a:pPr lvl="1"/>
            <a:r>
              <a:rPr lang="en-GB" sz="2200" b="0" kern="0" dirty="0">
                <a:solidFill>
                  <a:srgbClr val="000000"/>
                </a:solidFill>
              </a:rPr>
              <a:t>Historical attribute insert output and new</a:t>
            </a:r>
          </a:p>
          <a:p>
            <a:pPr lvl="1"/>
            <a:r>
              <a:rPr lang="en-GB" sz="2200" b="0" kern="0" dirty="0">
                <a:solidFill>
                  <a:srgbClr val="000000"/>
                </a:solidFill>
              </a:rPr>
              <a:t>Fixed attribute inserts</a:t>
            </a:r>
          </a:p>
          <a:p>
            <a:pPr lvl="1"/>
            <a:r>
              <a:rPr lang="en-GB" sz="2200" b="0" kern="0" dirty="0">
                <a:solidFill>
                  <a:srgbClr val="000000"/>
                </a:solidFill>
              </a:rPr>
              <a:t>Inferred member</a:t>
            </a:r>
            <a:endParaRPr lang="en-US" sz="2200" b="0" kern="0" dirty="0">
              <a:solidFill>
                <a:srgbClr val="000000"/>
              </a:solidFill>
            </a:endParaRPr>
          </a:p>
          <a:p>
            <a:pPr lvl="0"/>
            <a:r>
              <a:rPr lang="en-GB" sz="2400" b="0" kern="0" dirty="0">
                <a:solidFill>
                  <a:srgbClr val="000000"/>
                </a:solidFill>
              </a:rPr>
              <a:t>The SCD wizard:</a:t>
            </a:r>
          </a:p>
          <a:p>
            <a:pPr lvl="1"/>
            <a:r>
              <a:rPr lang="en-US" sz="2200" b="0" kern="0" dirty="0">
                <a:solidFill>
                  <a:srgbClr val="000000"/>
                </a:solidFill>
              </a:rPr>
              <a:t>Choose data source and dimension table</a:t>
            </a:r>
          </a:p>
          <a:p>
            <a:pPr lvl="1"/>
            <a:r>
              <a:rPr lang="en-US" sz="2200" b="0" kern="0" dirty="0">
                <a:solidFill>
                  <a:srgbClr val="000000"/>
                </a:solidFill>
              </a:rPr>
              <a:t>Configure mapping</a:t>
            </a:r>
          </a:p>
          <a:p>
            <a:pPr lvl="1"/>
            <a:r>
              <a:rPr lang="en-US" sz="2200" b="0" kern="0" dirty="0">
                <a:solidFill>
                  <a:srgbClr val="000000"/>
                </a:solidFill>
              </a:rPr>
              <a:t>Set attribute options</a:t>
            </a:r>
          </a:p>
          <a:p>
            <a:pPr lvl="1"/>
            <a:r>
              <a:rPr lang="en-US" sz="2200" b="0" kern="0" dirty="0">
                <a:solidFill>
                  <a:srgbClr val="000000"/>
                </a:solidFill>
              </a:rPr>
              <a:t>Review, run and </a:t>
            </a:r>
            <a:r>
              <a:rPr lang="en-US" sz="2200" b="0" kern="0" dirty="0" smtClean="0">
                <a:solidFill>
                  <a:srgbClr val="000000"/>
                </a:solidFill>
              </a:rPr>
              <a:t>update</a:t>
            </a:r>
            <a:endParaRPr lang="en-US" b="0" kern="0" dirty="0">
              <a:solidFill>
                <a:srgbClr val="000000"/>
              </a:solidFill>
            </a:endParaRPr>
          </a:p>
        </p:txBody>
      </p:sp>
    </p:spTree>
    <p:extLst>
      <p:ext uri="{BB962C8B-B14F-4D97-AF65-F5344CB8AC3E}">
        <p14:creationId xmlns:p14="http://schemas.microsoft.com/office/powerpoint/2010/main" val="3867003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81b80984-0d7d-4d42-8074-cf583956d40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Data Capture Compared to System-Versioned Tables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18558040"/>
              </p:ext>
            </p:extLst>
          </p:nvPr>
        </p:nvGraphicFramePr>
        <p:xfrm>
          <a:off x="448628" y="850536"/>
          <a:ext cx="8119155" cy="5880756"/>
        </p:xfrm>
        <a:graphic>
          <a:graphicData uri="http://schemas.openxmlformats.org/drawingml/2006/table">
            <a:tbl>
              <a:tblPr firstRow="1" bandRow="1">
                <a:tableStyleId>{21E4AEA4-8DFA-4A89-87EB-49C32662AFE0}</a:tableStyleId>
              </a:tblPr>
              <a:tblGrid>
                <a:gridCol w="1603692">
                  <a:extLst>
                    <a:ext uri="{9D8B030D-6E8A-4147-A177-3AD203B41FA5}">
                      <a16:colId xmlns:a16="http://schemas.microsoft.com/office/drawing/2014/main" val="20000"/>
                    </a:ext>
                  </a:extLst>
                </a:gridCol>
                <a:gridCol w="2915920">
                  <a:extLst>
                    <a:ext uri="{9D8B030D-6E8A-4147-A177-3AD203B41FA5}">
                      <a16:colId xmlns:a16="http://schemas.microsoft.com/office/drawing/2014/main" val="20001"/>
                    </a:ext>
                  </a:extLst>
                </a:gridCol>
                <a:gridCol w="3599543">
                  <a:extLst>
                    <a:ext uri="{9D8B030D-6E8A-4147-A177-3AD203B41FA5}">
                      <a16:colId xmlns:a16="http://schemas.microsoft.com/office/drawing/2014/main" val="20002"/>
                    </a:ext>
                  </a:extLst>
                </a:gridCol>
              </a:tblGrid>
              <a:tr h="367830">
                <a:tc>
                  <a:txBody>
                    <a:bodyPr/>
                    <a:lstStyle/>
                    <a:p>
                      <a:pPr algn="ctr"/>
                      <a:r>
                        <a:rPr lang="en-GB" dirty="0" smtClean="0">
                          <a:latin typeface="Segoe" panose="020B0502040504020203" pitchFamily="34" charset="0"/>
                        </a:rPr>
                        <a:t>Parameter</a:t>
                      </a:r>
                      <a:endParaRPr lang="en-GB" dirty="0">
                        <a:latin typeface="Segoe" panose="020B0502040504020203" pitchFamily="34" charset="0"/>
                      </a:endParaRPr>
                    </a:p>
                  </a:txBody>
                  <a:tcPr/>
                </a:tc>
                <a:tc>
                  <a:txBody>
                    <a:bodyPr/>
                    <a:lstStyle/>
                    <a:p>
                      <a:pPr algn="ctr"/>
                      <a:r>
                        <a:rPr lang="en-GB" dirty="0" smtClean="0">
                          <a:latin typeface="Segoe" panose="020B0502040504020203" pitchFamily="34" charset="0"/>
                        </a:rPr>
                        <a:t>CDC</a:t>
                      </a:r>
                      <a:endParaRPr lang="en-GB" dirty="0">
                        <a:latin typeface="Segoe" panose="020B0502040504020203" pitchFamily="34" charset="0"/>
                      </a:endParaRPr>
                    </a:p>
                  </a:txBody>
                  <a:tcPr/>
                </a:tc>
                <a:tc>
                  <a:txBody>
                    <a:bodyPr/>
                    <a:lstStyle/>
                    <a:p>
                      <a:pPr algn="ctr"/>
                      <a:r>
                        <a:rPr lang="en-GB" dirty="0" smtClean="0">
                          <a:latin typeface="Segoe" panose="020B0502040504020203" pitchFamily="34" charset="0"/>
                        </a:rPr>
                        <a:t>System-Versioning</a:t>
                      </a:r>
                      <a:endParaRPr lang="en-GB" dirty="0">
                        <a:latin typeface="Segoe" panose="020B0502040504020203" pitchFamily="34" charset="0"/>
                      </a:endParaRPr>
                    </a:p>
                  </a:txBody>
                  <a:tcPr/>
                </a:tc>
                <a:extLst>
                  <a:ext uri="{0D108BD9-81ED-4DB2-BD59-A6C34878D82A}">
                    <a16:rowId xmlns:a16="http://schemas.microsoft.com/office/drawing/2014/main" val="10000"/>
                  </a:ext>
                </a:extLst>
              </a:tr>
              <a:tr h="1300001">
                <a:tc>
                  <a:txBody>
                    <a:bodyPr/>
                    <a:lstStyle/>
                    <a:p>
                      <a:pPr marL="0" lvl="0" indent="0">
                        <a:buNone/>
                      </a:pPr>
                      <a:r>
                        <a:rPr lang="en-US" sz="1600" dirty="0" smtClean="0">
                          <a:latin typeface="Segoe" panose="020B0502040504020203" pitchFamily="34" charset="0"/>
                        </a:rPr>
                        <a:t>Usage </a:t>
                      </a:r>
                    </a:p>
                  </a:txBody>
                  <a:tcPr/>
                </a:tc>
                <a:tc>
                  <a:txBody>
                    <a:bodyPr/>
                    <a:lstStyle/>
                    <a:p>
                      <a:r>
                        <a:rPr lang="en-GB" sz="1600" dirty="0" smtClean="0">
                          <a:latin typeface="Segoe" panose="020B0502040504020203" pitchFamily="34" charset="0"/>
                        </a:rPr>
                        <a:t>Rapid data change, short retention. ETL, data checks,</a:t>
                      </a:r>
                      <a:r>
                        <a:rPr lang="en-GB" sz="1600" baseline="0" dirty="0" smtClean="0">
                          <a:latin typeface="Segoe" panose="020B0502040504020203" pitchFamily="34" charset="0"/>
                        </a:rPr>
                        <a:t> fact tables. Transact-SQL options, SSMS, and Visual Studio</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Slower data change,</a:t>
                      </a:r>
                      <a:r>
                        <a:rPr lang="en-GB" sz="1600" baseline="0" dirty="0" smtClean="0">
                          <a:latin typeface="Segoe" panose="020B0502040504020203" pitchFamily="34" charset="0"/>
                        </a:rPr>
                        <a:t> long retention. SCD, audit, fix corrupt data, period reporting, and comparison. Transact SQL and SSMS</a:t>
                      </a:r>
                      <a:endParaRPr lang="en-GB" sz="1600" dirty="0">
                        <a:latin typeface="Segoe" panose="020B0502040504020203" pitchFamily="34" charset="0"/>
                      </a:endParaRPr>
                    </a:p>
                  </a:txBody>
                  <a:tcPr/>
                </a:tc>
                <a:extLst>
                  <a:ext uri="{0D108BD9-81ED-4DB2-BD59-A6C34878D82A}">
                    <a16:rowId xmlns:a16="http://schemas.microsoft.com/office/drawing/2014/main" val="10001"/>
                  </a:ext>
                </a:extLst>
              </a:tr>
              <a:tr h="367830">
                <a:tc>
                  <a:txBody>
                    <a:bodyPr/>
                    <a:lstStyle/>
                    <a:p>
                      <a:pPr marL="0" lvl="0" indent="0">
                        <a:buNone/>
                      </a:pPr>
                      <a:r>
                        <a:rPr lang="en-US" sz="1600" dirty="0" smtClean="0">
                          <a:latin typeface="Segoe" panose="020B0502040504020203" pitchFamily="34" charset="0"/>
                        </a:rPr>
                        <a:t>Deployment</a:t>
                      </a:r>
                    </a:p>
                  </a:txBody>
                  <a:tcPr/>
                </a:tc>
                <a:tc>
                  <a:txBody>
                    <a:bodyPr/>
                    <a:lstStyle/>
                    <a:p>
                      <a:r>
                        <a:rPr lang="en-GB" sz="1600" dirty="0" smtClean="0">
                          <a:latin typeface="Segoe" panose="020B0502040504020203" pitchFamily="34" charset="0"/>
                        </a:rPr>
                        <a:t>Database</a:t>
                      </a:r>
                      <a:r>
                        <a:rPr lang="en-GB" sz="1600" baseline="0" dirty="0" smtClean="0">
                          <a:latin typeface="Segoe" panose="020B0502040504020203" pitchFamily="34" charset="0"/>
                        </a:rPr>
                        <a:t> and table levels</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Table level</a:t>
                      </a:r>
                      <a:endParaRPr lang="en-GB" sz="1600" dirty="0">
                        <a:latin typeface="Segoe" panose="020B0502040504020203" pitchFamily="34" charset="0"/>
                      </a:endParaRPr>
                    </a:p>
                  </a:txBody>
                  <a:tcPr/>
                </a:tc>
                <a:extLst>
                  <a:ext uri="{0D108BD9-81ED-4DB2-BD59-A6C34878D82A}">
                    <a16:rowId xmlns:a16="http://schemas.microsoft.com/office/drawing/2014/main" val="10002"/>
                  </a:ext>
                </a:extLst>
              </a:tr>
              <a:tr h="381936">
                <a:tc>
                  <a:txBody>
                    <a:bodyPr/>
                    <a:lstStyle/>
                    <a:p>
                      <a:pPr marL="0" lvl="0" indent="0">
                        <a:buNone/>
                      </a:pPr>
                      <a:r>
                        <a:rPr lang="en-US" sz="1600" dirty="0" smtClean="0">
                          <a:latin typeface="Segoe" panose="020B0502040504020203" pitchFamily="34" charset="0"/>
                        </a:rPr>
                        <a:t>Methodology</a:t>
                      </a:r>
                    </a:p>
                  </a:txBody>
                  <a:tcPr/>
                </a:tc>
                <a:tc>
                  <a:txBody>
                    <a:bodyPr/>
                    <a:lstStyle/>
                    <a:p>
                      <a:r>
                        <a:rPr lang="en-GB" sz="1600" dirty="0" smtClean="0">
                          <a:latin typeface="Segoe" panose="020B0502040504020203" pitchFamily="34" charset="0"/>
                        </a:rPr>
                        <a:t>Transaction logs many tables</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One historical</a:t>
                      </a:r>
                      <a:r>
                        <a:rPr lang="en-GB" sz="1600" baseline="0" dirty="0" smtClean="0">
                          <a:latin typeface="Segoe" panose="020B0502040504020203" pitchFamily="34" charset="0"/>
                        </a:rPr>
                        <a:t> table per source table</a:t>
                      </a:r>
                      <a:endParaRPr lang="en-GB" sz="1600" dirty="0">
                        <a:latin typeface="Segoe" panose="020B0502040504020203" pitchFamily="34" charset="0"/>
                      </a:endParaRPr>
                    </a:p>
                  </a:txBody>
                  <a:tcPr/>
                </a:tc>
                <a:extLst>
                  <a:ext uri="{0D108BD9-81ED-4DB2-BD59-A6C34878D82A}">
                    <a16:rowId xmlns:a16="http://schemas.microsoft.com/office/drawing/2014/main" val="10003"/>
                  </a:ext>
                </a:extLst>
              </a:tr>
              <a:tr h="367830">
                <a:tc>
                  <a:txBody>
                    <a:bodyPr/>
                    <a:lstStyle/>
                    <a:p>
                      <a:pPr marL="0" lvl="0" indent="0">
                        <a:buNone/>
                      </a:pPr>
                      <a:r>
                        <a:rPr lang="en-US" sz="1600" dirty="0" smtClean="0">
                          <a:latin typeface="Segoe" panose="020B0502040504020203" pitchFamily="34" charset="0"/>
                        </a:rPr>
                        <a:t>Scope</a:t>
                      </a:r>
                    </a:p>
                  </a:txBody>
                  <a:tcPr/>
                </a:tc>
                <a:tc>
                  <a:txBody>
                    <a:bodyPr/>
                    <a:lstStyle/>
                    <a:p>
                      <a:r>
                        <a:rPr lang="en-GB" sz="1600" baseline="0" dirty="0" smtClean="0">
                          <a:latin typeface="Segoe" panose="020B0502040504020203" pitchFamily="34" charset="0"/>
                        </a:rPr>
                        <a:t>Down to row/column level</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Source table tracked at row level</a:t>
                      </a:r>
                      <a:endParaRPr lang="en-GB" sz="1600" dirty="0">
                        <a:latin typeface="Segoe" panose="020B0502040504020203" pitchFamily="34" charset="0"/>
                      </a:endParaRPr>
                    </a:p>
                  </a:txBody>
                  <a:tcPr/>
                </a:tc>
                <a:extLst>
                  <a:ext uri="{0D108BD9-81ED-4DB2-BD59-A6C34878D82A}">
                    <a16:rowId xmlns:a16="http://schemas.microsoft.com/office/drawing/2014/main" val="10004"/>
                  </a:ext>
                </a:extLst>
              </a:tr>
              <a:tr h="367830">
                <a:tc>
                  <a:txBody>
                    <a:bodyPr/>
                    <a:lstStyle/>
                    <a:p>
                      <a:pPr marL="0" lvl="0" indent="0">
                        <a:buNone/>
                      </a:pPr>
                      <a:r>
                        <a:rPr lang="en-US" sz="1600" dirty="0" smtClean="0">
                          <a:latin typeface="Segoe" panose="020B0502040504020203" pitchFamily="34" charset="0"/>
                        </a:rPr>
                        <a:t>Performance</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Handles</a:t>
                      </a:r>
                      <a:r>
                        <a:rPr lang="en-GB" sz="1600" baseline="0" dirty="0" smtClean="0">
                          <a:latin typeface="Segoe" panose="020B0502040504020203" pitchFamily="34" charset="0"/>
                        </a:rPr>
                        <a:t> l</a:t>
                      </a:r>
                      <a:r>
                        <a:rPr lang="en-GB" sz="1600" dirty="0" smtClean="0">
                          <a:latin typeface="Segoe" panose="020B0502040504020203" pitchFamily="34" charset="0"/>
                        </a:rPr>
                        <a:t>arge</a:t>
                      </a:r>
                      <a:r>
                        <a:rPr lang="en-GB" sz="1600" baseline="0" dirty="0" smtClean="0">
                          <a:latin typeface="Segoe" panose="020B0502040504020203" pitchFamily="34" charset="0"/>
                        </a:rPr>
                        <a:t> data amounts quickly</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Large</a:t>
                      </a:r>
                      <a:r>
                        <a:rPr lang="en-GB" sz="1600" baseline="0" dirty="0" smtClean="0">
                          <a:latin typeface="Segoe" panose="020B0502040504020203" pitchFamily="34" charset="0"/>
                        </a:rPr>
                        <a:t> data amounts slower</a:t>
                      </a:r>
                      <a:endParaRPr lang="en-GB" sz="1600" dirty="0">
                        <a:latin typeface="Segoe" panose="020B0502040504020203" pitchFamily="34" charset="0"/>
                      </a:endParaRPr>
                    </a:p>
                  </a:txBody>
                  <a:tcPr/>
                </a:tc>
                <a:extLst>
                  <a:ext uri="{0D108BD9-81ED-4DB2-BD59-A6C34878D82A}">
                    <a16:rowId xmlns:a16="http://schemas.microsoft.com/office/drawing/2014/main" val="10005"/>
                  </a:ext>
                </a:extLst>
              </a:tr>
              <a:tr h="367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panose="020B0502040504020203" pitchFamily="34" charset="0"/>
                        </a:rPr>
                        <a:t>Dependencies</a:t>
                      </a:r>
                      <a:endParaRPr lang="en-GB" sz="1600" dirty="0" smtClean="0">
                        <a:latin typeface="Segoe" panose="020B0502040504020203" pitchFamily="34" charset="0"/>
                      </a:endParaRPr>
                    </a:p>
                  </a:txBody>
                  <a:tcPr/>
                </a:tc>
                <a:tc>
                  <a:txBody>
                    <a:bodyPr/>
                    <a:lstStyle/>
                    <a:p>
                      <a:r>
                        <a:rPr lang="en-GB" sz="1600" baseline="0" dirty="0" smtClean="0">
                          <a:latin typeface="Segoe" panose="020B0502040504020203" pitchFamily="34" charset="0"/>
                        </a:rPr>
                        <a:t>SQL Server Agent</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None</a:t>
                      </a:r>
                      <a:endParaRPr lang="en-GB" sz="1600" dirty="0">
                        <a:latin typeface="Segoe" panose="020B0502040504020203" pitchFamily="34" charset="0"/>
                      </a:endParaRPr>
                    </a:p>
                  </a:txBody>
                  <a:tcPr/>
                </a:tc>
                <a:extLst>
                  <a:ext uri="{0D108BD9-81ED-4DB2-BD59-A6C34878D82A}">
                    <a16:rowId xmlns:a16="http://schemas.microsoft.com/office/drawing/2014/main" val="10006"/>
                  </a:ext>
                </a:extLst>
              </a:tr>
              <a:tr h="816280">
                <a:tc>
                  <a:txBody>
                    <a:bodyPr/>
                    <a:lstStyle/>
                    <a:p>
                      <a:pPr marL="0" lvl="0" indent="0">
                        <a:buNone/>
                      </a:pPr>
                      <a:r>
                        <a:rPr lang="en-GB" sz="1600" dirty="0" smtClean="0">
                          <a:latin typeface="Segoe" panose="020B0502040504020203" pitchFamily="34" charset="0"/>
                        </a:rPr>
                        <a:t>Operations</a:t>
                      </a:r>
                    </a:p>
                  </a:txBody>
                  <a:tcPr/>
                </a:tc>
                <a:tc>
                  <a:txBody>
                    <a:bodyPr/>
                    <a:lstStyle/>
                    <a:p>
                      <a:r>
                        <a:rPr lang="en-GB" sz="1600" dirty="0" smtClean="0">
                          <a:latin typeface="Segoe" panose="020B0502040504020203" pitchFamily="34" charset="0"/>
                        </a:rPr>
                        <a:t>Can</a:t>
                      </a:r>
                      <a:r>
                        <a:rPr lang="en-GB" sz="1600" baseline="0" dirty="0" smtClean="0">
                          <a:latin typeface="Segoe" panose="020B0502040504020203" pitchFamily="34" charset="0"/>
                        </a:rPr>
                        <a:t> be quickly enabled/disabled at database level</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Requires</a:t>
                      </a:r>
                      <a:r>
                        <a:rPr lang="en-GB" sz="1600" baseline="0" dirty="0" smtClean="0">
                          <a:latin typeface="Segoe" panose="020B0502040504020203" pitchFamily="34" charset="0"/>
                        </a:rPr>
                        <a:t> each table to be enabled/disabled</a:t>
                      </a:r>
                      <a:endParaRPr lang="en-GB" sz="1600" dirty="0">
                        <a:latin typeface="Segoe" panose="020B0502040504020203" pitchFamily="34" charset="0"/>
                      </a:endParaRPr>
                    </a:p>
                  </a:txBody>
                  <a:tcPr/>
                </a:tc>
                <a:extLst>
                  <a:ext uri="{0D108BD9-81ED-4DB2-BD59-A6C34878D82A}">
                    <a16:rowId xmlns:a16="http://schemas.microsoft.com/office/drawing/2014/main" val="10007"/>
                  </a:ext>
                </a:extLst>
              </a:tr>
              <a:tr h="574419">
                <a:tc>
                  <a:txBody>
                    <a:bodyPr/>
                    <a:lstStyle/>
                    <a:p>
                      <a:pPr marL="0" lvl="0" indent="0">
                        <a:buNone/>
                      </a:pPr>
                      <a:r>
                        <a:rPr lang="en-US" sz="1600" dirty="0" smtClean="0">
                          <a:latin typeface="Segoe" panose="020B0502040504020203" pitchFamily="34" charset="0"/>
                        </a:rPr>
                        <a:t>Operational</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E</a:t>
                      </a:r>
                      <a:r>
                        <a:rPr lang="en-GB" sz="1600" baseline="0" dirty="0" smtClean="0">
                          <a:latin typeface="Segoe" panose="020B0502040504020203" pitchFamily="34" charset="0"/>
                        </a:rPr>
                        <a:t>asy to enable/disable for maintenance, and so on</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More difficult</a:t>
                      </a:r>
                      <a:endParaRPr lang="en-GB" sz="1600" dirty="0">
                        <a:latin typeface="Segoe" panose="020B0502040504020203" pitchFamily="34" charset="0"/>
                      </a:endParaRPr>
                    </a:p>
                  </a:txBody>
                  <a:tcPr/>
                </a:tc>
                <a:extLst>
                  <a:ext uri="{0D108BD9-81ED-4DB2-BD59-A6C34878D82A}">
                    <a16:rowId xmlns:a16="http://schemas.microsoft.com/office/drawing/2014/main" val="10008"/>
                  </a:ext>
                </a:extLst>
              </a:tr>
              <a:tr h="367830">
                <a:tc>
                  <a:txBody>
                    <a:bodyPr/>
                    <a:lstStyle/>
                    <a:p>
                      <a:pPr marL="0" lvl="0" indent="0">
                        <a:buNone/>
                      </a:pPr>
                      <a:r>
                        <a:rPr lang="en-US" sz="1600" dirty="0" smtClean="0">
                          <a:latin typeface="Segoe" panose="020B0502040504020203" pitchFamily="34" charset="0"/>
                        </a:rPr>
                        <a:t>Primary Tables</a:t>
                      </a:r>
                      <a:endParaRPr lang="en-GB" sz="1600" dirty="0" smtClean="0">
                        <a:latin typeface="Segoe" panose="020B0502040504020203" pitchFamily="34" charset="0"/>
                      </a:endParaRPr>
                    </a:p>
                  </a:txBody>
                  <a:tcPr/>
                </a:tc>
                <a:tc>
                  <a:txBody>
                    <a:bodyPr/>
                    <a:lstStyle/>
                    <a:p>
                      <a:r>
                        <a:rPr lang="en-GB" sz="1600" dirty="0" smtClean="0">
                          <a:latin typeface="Segoe" panose="020B0502040504020203" pitchFamily="34" charset="0"/>
                        </a:rPr>
                        <a:t>No extra columns in primary</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No extra columns in primary</a:t>
                      </a:r>
                      <a:endParaRPr lang="en-GB" sz="1600" dirty="0">
                        <a:latin typeface="Segoe" panose="020B0502040504020203" pitchFamily="34" charset="0"/>
                      </a:endParaRPr>
                    </a:p>
                  </a:txBody>
                  <a:tcPr/>
                </a:tc>
                <a:extLst>
                  <a:ext uri="{0D108BD9-81ED-4DB2-BD59-A6C34878D82A}">
                    <a16:rowId xmlns:a16="http://schemas.microsoft.com/office/drawing/2014/main" val="10009"/>
                  </a:ext>
                </a:extLst>
              </a:tr>
              <a:tr h="367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panose="020B0502040504020203" pitchFamily="34" charset="0"/>
                        </a:rPr>
                        <a:t>Primary Keys</a:t>
                      </a:r>
                      <a:endParaRPr lang="en-GB" sz="1600" dirty="0" smtClean="0">
                        <a:latin typeface="Segoe" panose="020B0502040504020203" pitchFamily="34" charset="0"/>
                      </a:endParaRPr>
                    </a:p>
                  </a:txBody>
                  <a:tcPr/>
                </a:tc>
                <a:tc>
                  <a:txBody>
                    <a:bodyPr/>
                    <a:lstStyle/>
                    <a:p>
                      <a:r>
                        <a:rPr lang="en-GB" sz="1600" dirty="0" smtClean="0">
                          <a:latin typeface="Segoe" panose="020B0502040504020203" pitchFamily="34" charset="0"/>
                        </a:rPr>
                        <a:t>Not</a:t>
                      </a:r>
                      <a:r>
                        <a:rPr lang="en-GB" sz="1600" baseline="0" dirty="0" smtClean="0">
                          <a:latin typeface="Segoe" panose="020B0502040504020203" pitchFamily="34" charset="0"/>
                        </a:rPr>
                        <a:t> required</a:t>
                      </a:r>
                      <a:endParaRPr lang="en-GB" sz="1600" dirty="0">
                        <a:latin typeface="Segoe" panose="020B0502040504020203" pitchFamily="34" charset="0"/>
                      </a:endParaRPr>
                    </a:p>
                  </a:txBody>
                  <a:tcPr/>
                </a:tc>
                <a:tc>
                  <a:txBody>
                    <a:bodyPr/>
                    <a:lstStyle/>
                    <a:p>
                      <a:r>
                        <a:rPr lang="en-GB" sz="1600" dirty="0" smtClean="0">
                          <a:latin typeface="Segoe" panose="020B0502040504020203" pitchFamily="34" charset="0"/>
                        </a:rPr>
                        <a:t>Required</a:t>
                      </a:r>
                      <a:endParaRPr lang="en-GB" sz="1600" dirty="0">
                        <a:latin typeface="Segoe" panose="020B0502040504020203" pitchFamily="34"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15738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1ef5a431-3d94-4c72-ac14-c7893cd7fe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Loading a Data Warehouse</a:t>
            </a:r>
            <a:endParaRPr lang="en-GB" dirty="0"/>
          </a:p>
        </p:txBody>
      </p:sp>
      <p:sp>
        <p:nvSpPr>
          <p:cNvPr id="3" name="Text Placeholder 2"/>
          <p:cNvSpPr>
            <a:spLocks noGrp="1"/>
          </p:cNvSpPr>
          <p:nvPr>
            <p:ph type="body" idx="1"/>
          </p:nvPr>
        </p:nvSpPr>
        <p:spPr/>
        <p:txBody>
          <a:bodyPr/>
          <a:lstStyle/>
          <a:p>
            <a:r>
              <a:rPr lang="en-GB" dirty="0" smtClean="0"/>
              <a:t>Exercise 1: Loading Data from CDC Output Tables
Exercise 2: Using a Lookup Transformation to Insert or Update Dimension Data
Exercise 3: Implementing a Slowly Changing Dimension
Exercise 4: Using the MERGE Statement</a:t>
            </a:r>
            <a:endParaRPr lang="en-GB" dirty="0"/>
          </a:p>
        </p:txBody>
      </p:sp>
      <p:sp>
        <p:nvSpPr>
          <p:cNvPr id="4" name="TextBox 3"/>
          <p:cNvSpPr txBox="1"/>
          <p:nvPr/>
        </p:nvSpPr>
        <p:spPr>
          <a:xfrm>
            <a:off x="458788" y="3880610"/>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61610"/>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6106170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ETL Data Flow Architectures</a:t>
            </a:r>
            <a:endParaRPr lang="en-GB" dirty="0"/>
          </a:p>
        </p:txBody>
      </p:sp>
      <p:sp>
        <p:nvSpPr>
          <p:cNvPr id="4" name="Content Placeholder 2"/>
          <p:cNvSpPr txBox="1">
            <a:spLocks/>
          </p:cNvSpPr>
          <p:nvPr/>
        </p:nvSpPr>
        <p:spPr>
          <a:xfrm>
            <a:off x="458788" y="1021214"/>
            <a:ext cx="4627142" cy="57561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b="0" kern="0" dirty="0">
                <a:solidFill>
                  <a:srgbClr val="000000"/>
                </a:solidFill>
              </a:rPr>
              <a:t>Single-stage ETL:</a:t>
            </a:r>
          </a:p>
          <a:p>
            <a:pPr lvl="1">
              <a:buFont typeface="Wingdings" panose="05000000000000000000" pitchFamily="2" charset="2"/>
              <a:buChar char="§"/>
            </a:pPr>
            <a:r>
              <a:rPr lang="en-GB" sz="2000" b="0" kern="0" dirty="0">
                <a:solidFill>
                  <a:srgbClr val="000000"/>
                </a:solidFill>
              </a:rPr>
              <a:t>Data is transferred directly from</a:t>
            </a:r>
            <a:br>
              <a:rPr lang="en-GB" sz="2000" b="0" kern="0" dirty="0">
                <a:solidFill>
                  <a:srgbClr val="000000"/>
                </a:solidFill>
              </a:rPr>
            </a:br>
            <a:r>
              <a:rPr lang="en-GB" sz="2000" b="0" kern="0" dirty="0">
                <a:solidFill>
                  <a:srgbClr val="000000"/>
                </a:solidFill>
              </a:rPr>
              <a:t>source to data warehouse</a:t>
            </a:r>
          </a:p>
          <a:p>
            <a:pPr lvl="1">
              <a:buFont typeface="Wingdings" panose="05000000000000000000" pitchFamily="2" charset="2"/>
              <a:buChar char="§"/>
            </a:pPr>
            <a:r>
              <a:rPr lang="en-GB" sz="2000" b="0" kern="0" dirty="0">
                <a:solidFill>
                  <a:srgbClr val="000000"/>
                </a:solidFill>
              </a:rPr>
              <a:t>Transformations and validations</a:t>
            </a:r>
            <a:br>
              <a:rPr lang="en-GB" sz="2000" b="0" kern="0" dirty="0">
                <a:solidFill>
                  <a:srgbClr val="000000"/>
                </a:solidFill>
              </a:rPr>
            </a:br>
            <a:r>
              <a:rPr lang="en-GB" sz="2000" b="0" kern="0" dirty="0">
                <a:solidFill>
                  <a:srgbClr val="000000"/>
                </a:solidFill>
              </a:rPr>
              <a:t>occur in-flight or on extraction</a:t>
            </a:r>
          </a:p>
          <a:p>
            <a:pPr lvl="0"/>
            <a:r>
              <a:rPr lang="en-GB" sz="2400" b="0" kern="0" dirty="0">
                <a:solidFill>
                  <a:srgbClr val="000000"/>
                </a:solidFill>
              </a:rPr>
              <a:t>Two-stage ETL:</a:t>
            </a:r>
          </a:p>
          <a:p>
            <a:pPr lvl="1">
              <a:buFont typeface="Wingdings" panose="05000000000000000000" pitchFamily="2" charset="2"/>
              <a:buChar char="§"/>
            </a:pPr>
            <a:r>
              <a:rPr lang="en-GB" sz="2000" b="0" kern="0" dirty="0">
                <a:solidFill>
                  <a:srgbClr val="000000"/>
                </a:solidFill>
              </a:rPr>
              <a:t>Data is staged for a coordinated</a:t>
            </a:r>
            <a:br>
              <a:rPr lang="en-GB" sz="2000" b="0" kern="0" dirty="0">
                <a:solidFill>
                  <a:srgbClr val="000000"/>
                </a:solidFill>
              </a:rPr>
            </a:br>
            <a:r>
              <a:rPr lang="en-GB" sz="2000" b="0" kern="0" dirty="0">
                <a:solidFill>
                  <a:srgbClr val="000000"/>
                </a:solidFill>
              </a:rPr>
              <a:t>load</a:t>
            </a:r>
          </a:p>
          <a:p>
            <a:pPr lvl="1">
              <a:buFont typeface="Wingdings" panose="05000000000000000000" pitchFamily="2" charset="2"/>
              <a:buChar char="§"/>
            </a:pPr>
            <a:r>
              <a:rPr lang="en-GB" sz="2000" b="0" kern="0" dirty="0">
                <a:solidFill>
                  <a:srgbClr val="000000"/>
                </a:solidFill>
              </a:rPr>
              <a:t>Transformations and validations</a:t>
            </a:r>
            <a:br>
              <a:rPr lang="en-GB" sz="2000" b="0" kern="0" dirty="0">
                <a:solidFill>
                  <a:srgbClr val="000000"/>
                </a:solidFill>
              </a:rPr>
            </a:br>
            <a:r>
              <a:rPr lang="en-GB" sz="2000" b="0" kern="0" dirty="0">
                <a:solidFill>
                  <a:srgbClr val="000000"/>
                </a:solidFill>
              </a:rPr>
              <a:t>occur in-flight, or on staged data</a:t>
            </a:r>
          </a:p>
          <a:p>
            <a:pPr lvl="0"/>
            <a:r>
              <a:rPr lang="en-GB" sz="2400" b="0" kern="0" dirty="0">
                <a:solidFill>
                  <a:srgbClr val="000000"/>
                </a:solidFill>
              </a:rPr>
              <a:t>Three-stage ETL:</a:t>
            </a:r>
          </a:p>
          <a:p>
            <a:pPr lvl="1">
              <a:buFont typeface="Wingdings" panose="05000000000000000000" pitchFamily="2" charset="2"/>
              <a:buChar char="§"/>
            </a:pPr>
            <a:r>
              <a:rPr lang="en-GB" sz="2000" b="0" kern="0" dirty="0">
                <a:solidFill>
                  <a:srgbClr val="000000"/>
                </a:solidFill>
              </a:rPr>
              <a:t>Data is extracted quickly to a</a:t>
            </a:r>
            <a:br>
              <a:rPr lang="en-GB" sz="2000" b="0" kern="0" dirty="0">
                <a:solidFill>
                  <a:srgbClr val="000000"/>
                </a:solidFill>
              </a:rPr>
            </a:br>
            <a:r>
              <a:rPr lang="en-GB" sz="2000" b="0" kern="0" dirty="0">
                <a:solidFill>
                  <a:srgbClr val="000000"/>
                </a:solidFill>
              </a:rPr>
              <a:t>landing zone, and then staged</a:t>
            </a:r>
            <a:br>
              <a:rPr lang="en-GB" sz="2000" b="0" kern="0" dirty="0">
                <a:solidFill>
                  <a:srgbClr val="000000"/>
                </a:solidFill>
              </a:rPr>
            </a:br>
            <a:r>
              <a:rPr lang="en-GB" sz="2000" b="0" kern="0" dirty="0">
                <a:solidFill>
                  <a:srgbClr val="000000"/>
                </a:solidFill>
              </a:rPr>
              <a:t>prior to loading</a:t>
            </a:r>
          </a:p>
          <a:p>
            <a:pPr lvl="1">
              <a:buFont typeface="Wingdings" panose="05000000000000000000" pitchFamily="2" charset="2"/>
              <a:buChar char="§"/>
            </a:pPr>
            <a:r>
              <a:rPr lang="en-GB" sz="2000" b="0" kern="0" dirty="0">
                <a:solidFill>
                  <a:srgbClr val="000000"/>
                </a:solidFill>
              </a:rPr>
              <a:t>Transformations and validation can</a:t>
            </a:r>
            <a:br>
              <a:rPr lang="en-GB" sz="2000" b="0" kern="0" dirty="0">
                <a:solidFill>
                  <a:srgbClr val="000000"/>
                </a:solidFill>
              </a:rPr>
            </a:br>
            <a:r>
              <a:rPr lang="en-GB" sz="2000" b="0" kern="0" dirty="0">
                <a:solidFill>
                  <a:srgbClr val="000000"/>
                </a:solidFill>
              </a:rPr>
              <a:t>occur throughout the data flow</a:t>
            </a:r>
          </a:p>
        </p:txBody>
      </p:sp>
      <p:grpSp>
        <p:nvGrpSpPr>
          <p:cNvPr id="5" name="Group 4" descr="Source data is loaded directly into the Data Warehouse." title="Single Stage ETL"/>
          <p:cNvGrpSpPr/>
          <p:nvPr/>
        </p:nvGrpSpPr>
        <p:grpSpPr>
          <a:xfrm>
            <a:off x="5444121" y="1693211"/>
            <a:ext cx="2823191" cy="587058"/>
            <a:chOff x="4966453" y="1810460"/>
            <a:chExt cx="3300860" cy="686385"/>
          </a:xfrm>
        </p:grpSpPr>
        <p:pic>
          <p:nvPicPr>
            <p:cNvPr id="6"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453" y="1810460"/>
              <a:ext cx="1042933" cy="6863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4380" y="1810460"/>
              <a:ext cx="1042933" cy="686385"/>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bwMode="auto">
            <a:xfrm>
              <a:off x="6100011" y="1810460"/>
              <a:ext cx="1124369" cy="64970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grpSp>
      <p:grpSp>
        <p:nvGrpSpPr>
          <p:cNvPr id="9" name="Group 8" descr="1. Source data is loaded into a Staging database.&#10;2. Staging data is loaded into the Data Warehouse.&#10;" title="Two Stage ETL"/>
          <p:cNvGrpSpPr/>
          <p:nvPr/>
        </p:nvGrpSpPr>
        <p:grpSpPr>
          <a:xfrm>
            <a:off x="4805073" y="3326904"/>
            <a:ext cx="3926399" cy="595383"/>
            <a:chOff x="4966453" y="3442744"/>
            <a:chExt cx="4590725" cy="696119"/>
          </a:xfrm>
        </p:grpSpPr>
        <p:pic>
          <p:nvPicPr>
            <p:cNvPr id="10"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453" y="3442744"/>
              <a:ext cx="1042933" cy="6863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068" y="3442744"/>
              <a:ext cx="1042933" cy="686385"/>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p:cNvSpPr/>
            <p:nvPr/>
          </p:nvSpPr>
          <p:spPr bwMode="auto">
            <a:xfrm>
              <a:off x="6100012" y="3442744"/>
              <a:ext cx="562184" cy="64970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pic>
          <p:nvPicPr>
            <p:cNvPr id="13"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4245" y="3452478"/>
              <a:ext cx="1042933" cy="686385"/>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bwMode="auto">
            <a:xfrm>
              <a:off x="7883189" y="3452478"/>
              <a:ext cx="562184" cy="64970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grpSp>
      <p:grpSp>
        <p:nvGrpSpPr>
          <p:cNvPr id="15" name="Group 14" descr="1. Source database data is loaded into a Landing Zone&#10;2. Landing Zone data is loaded into the Staging database.&#10;3. Staging data is loaded into Data Warehouse." title="Three Stage ETL"/>
          <p:cNvGrpSpPr/>
          <p:nvPr/>
        </p:nvGrpSpPr>
        <p:grpSpPr>
          <a:xfrm>
            <a:off x="4931271" y="4699260"/>
            <a:ext cx="3985679" cy="1894797"/>
            <a:chOff x="4966453" y="3442744"/>
            <a:chExt cx="4660037" cy="2215393"/>
          </a:xfrm>
        </p:grpSpPr>
        <p:pic>
          <p:nvPicPr>
            <p:cNvPr id="16"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6453" y="3442744"/>
              <a:ext cx="1042933" cy="6863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1068" y="3442744"/>
              <a:ext cx="1042933" cy="686385"/>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bwMode="auto">
            <a:xfrm>
              <a:off x="6100012" y="3442744"/>
              <a:ext cx="562184" cy="64970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pic>
          <p:nvPicPr>
            <p:cNvPr id="19"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3556" y="4971751"/>
              <a:ext cx="1042934" cy="686386"/>
            </a:xfrm>
            <a:prstGeom prst="rect">
              <a:avLst/>
            </a:prstGeom>
            <a:noFill/>
            <a:extLst>
              <a:ext uri="{909E8E84-426E-40DD-AFC4-6F175D3DCCD1}">
                <a14:hiddenFill xmlns:a14="http://schemas.microsoft.com/office/drawing/2010/main">
                  <a:solidFill>
                    <a:srgbClr val="FFFFFF"/>
                  </a:solidFill>
                </a14:hiddenFill>
              </a:ext>
            </a:extLst>
          </p:spPr>
        </p:pic>
        <p:sp>
          <p:nvSpPr>
            <p:cNvPr id="20" name="Right Arrow 19"/>
            <p:cNvSpPr/>
            <p:nvPr/>
          </p:nvSpPr>
          <p:spPr bwMode="auto">
            <a:xfrm>
              <a:off x="7952503" y="4971751"/>
              <a:ext cx="562184" cy="649706"/>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pic>
          <p:nvPicPr>
            <p:cNvPr id="21" name="Picture 2" descr="C:\Users\Administrator\Pictures\MSL Graphics\database_full_si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550" y="4935072"/>
              <a:ext cx="1042934" cy="686386"/>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Arrow 21"/>
            <p:cNvSpPr/>
            <p:nvPr/>
          </p:nvSpPr>
          <p:spPr bwMode="auto">
            <a:xfrm rot="5400000">
              <a:off x="7007374" y="4074079"/>
              <a:ext cx="490321" cy="649705"/>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grpSp>
      <p:sp>
        <p:nvSpPr>
          <p:cNvPr id="23" name="TextBox 22"/>
          <p:cNvSpPr txBox="1"/>
          <p:nvPr/>
        </p:nvSpPr>
        <p:spPr>
          <a:xfrm>
            <a:off x="5505710" y="1336333"/>
            <a:ext cx="833049"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Source</a:t>
            </a:r>
            <a:endParaRPr lang="en-US" sz="1600" dirty="0">
              <a:solidFill>
                <a:srgbClr val="000000"/>
              </a:solidFill>
              <a:latin typeface="Segoe" panose="020B0502040504020203" pitchFamily="34" charset="0"/>
            </a:endParaRPr>
          </a:p>
        </p:txBody>
      </p:sp>
      <p:sp>
        <p:nvSpPr>
          <p:cNvPr id="24" name="TextBox 23"/>
          <p:cNvSpPr txBox="1"/>
          <p:nvPr/>
        </p:nvSpPr>
        <p:spPr>
          <a:xfrm>
            <a:off x="7638522" y="1354657"/>
            <a:ext cx="545342"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DW</a:t>
            </a:r>
            <a:endParaRPr lang="en-US" sz="1600" dirty="0">
              <a:solidFill>
                <a:srgbClr val="000000"/>
              </a:solidFill>
              <a:latin typeface="Segoe" panose="020B0502040504020203" pitchFamily="34" charset="0"/>
            </a:endParaRPr>
          </a:p>
        </p:txBody>
      </p:sp>
      <p:sp>
        <p:nvSpPr>
          <p:cNvPr id="25" name="TextBox 24"/>
          <p:cNvSpPr txBox="1"/>
          <p:nvPr/>
        </p:nvSpPr>
        <p:spPr>
          <a:xfrm>
            <a:off x="4931271" y="3002415"/>
            <a:ext cx="833049"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Source</a:t>
            </a:r>
            <a:endParaRPr lang="en-US" sz="1600" dirty="0">
              <a:solidFill>
                <a:srgbClr val="000000"/>
              </a:solidFill>
              <a:latin typeface="Segoe" panose="020B0502040504020203" pitchFamily="34" charset="0"/>
            </a:endParaRPr>
          </a:p>
        </p:txBody>
      </p:sp>
      <p:sp>
        <p:nvSpPr>
          <p:cNvPr id="26" name="TextBox 25"/>
          <p:cNvSpPr txBox="1"/>
          <p:nvPr/>
        </p:nvSpPr>
        <p:spPr>
          <a:xfrm>
            <a:off x="8092522" y="3020739"/>
            <a:ext cx="545342"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DW</a:t>
            </a:r>
            <a:endParaRPr lang="en-US" sz="1600" dirty="0">
              <a:solidFill>
                <a:srgbClr val="000000"/>
              </a:solidFill>
              <a:latin typeface="Segoe" panose="020B0502040504020203" pitchFamily="34" charset="0"/>
            </a:endParaRPr>
          </a:p>
        </p:txBody>
      </p:sp>
      <p:sp>
        <p:nvSpPr>
          <p:cNvPr id="27" name="TextBox 26"/>
          <p:cNvSpPr txBox="1"/>
          <p:nvPr/>
        </p:nvSpPr>
        <p:spPr>
          <a:xfrm>
            <a:off x="6370034" y="3023286"/>
            <a:ext cx="918841"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Staging</a:t>
            </a:r>
            <a:endParaRPr lang="en-US" sz="1600" dirty="0">
              <a:solidFill>
                <a:srgbClr val="000000"/>
              </a:solidFill>
              <a:latin typeface="Segoe" panose="020B0502040504020203" pitchFamily="34" charset="0"/>
            </a:endParaRPr>
          </a:p>
        </p:txBody>
      </p:sp>
      <p:sp>
        <p:nvSpPr>
          <p:cNvPr id="28" name="TextBox 27"/>
          <p:cNvSpPr txBox="1"/>
          <p:nvPr/>
        </p:nvSpPr>
        <p:spPr>
          <a:xfrm>
            <a:off x="5068782" y="4367971"/>
            <a:ext cx="833049"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Source</a:t>
            </a:r>
            <a:endParaRPr lang="en-US" sz="1600" dirty="0">
              <a:solidFill>
                <a:srgbClr val="000000"/>
              </a:solidFill>
              <a:latin typeface="Segoe" panose="020B0502040504020203" pitchFamily="34" charset="0"/>
            </a:endParaRPr>
          </a:p>
        </p:txBody>
      </p:sp>
      <p:sp>
        <p:nvSpPr>
          <p:cNvPr id="29" name="TextBox 28"/>
          <p:cNvSpPr txBox="1"/>
          <p:nvPr/>
        </p:nvSpPr>
        <p:spPr>
          <a:xfrm>
            <a:off x="8198546" y="5661001"/>
            <a:ext cx="545342"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DW</a:t>
            </a:r>
            <a:endParaRPr lang="en-US" sz="1600" dirty="0">
              <a:solidFill>
                <a:srgbClr val="000000"/>
              </a:solidFill>
              <a:latin typeface="Segoe" panose="020B0502040504020203" pitchFamily="34" charset="0"/>
            </a:endParaRPr>
          </a:p>
        </p:txBody>
      </p:sp>
      <p:sp>
        <p:nvSpPr>
          <p:cNvPr id="30" name="TextBox 29" descr="1. Source database data is loaded into a Landing Zone&#10;2. Landing Zone data is loaded into the Staging database.&#10;3. Staging data is loaded into Data Warehouse.&#10;" title="Three stage ETL"/>
          <p:cNvSpPr txBox="1"/>
          <p:nvPr/>
        </p:nvSpPr>
        <p:spPr>
          <a:xfrm>
            <a:off x="6499968" y="5680432"/>
            <a:ext cx="918841"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Staging</a:t>
            </a:r>
            <a:endParaRPr lang="en-US" sz="1600" dirty="0">
              <a:solidFill>
                <a:srgbClr val="000000"/>
              </a:solidFill>
              <a:latin typeface="Segoe" panose="020B0502040504020203" pitchFamily="34" charset="0"/>
            </a:endParaRPr>
          </a:p>
        </p:txBody>
      </p:sp>
      <p:sp>
        <p:nvSpPr>
          <p:cNvPr id="31" name="TextBox 30"/>
          <p:cNvSpPr txBox="1"/>
          <p:nvPr/>
        </p:nvSpPr>
        <p:spPr>
          <a:xfrm>
            <a:off x="6271749" y="4367971"/>
            <a:ext cx="1491114" cy="338554"/>
          </a:xfrm>
          <a:prstGeom prst="rect">
            <a:avLst/>
          </a:prstGeom>
          <a:noFill/>
        </p:spPr>
        <p:txBody>
          <a:bodyPr wrap="none" rtlCol="0">
            <a:spAutoFit/>
          </a:bodyPr>
          <a:lstStyle/>
          <a:p>
            <a:pPr lvl="0"/>
            <a:r>
              <a:rPr lang="en-GB" sz="1600" dirty="0">
                <a:solidFill>
                  <a:srgbClr val="000000"/>
                </a:solidFill>
                <a:latin typeface="Segoe" panose="020B0502040504020203" pitchFamily="34" charset="0"/>
              </a:rPr>
              <a:t>Landing Zone</a:t>
            </a:r>
            <a:endParaRPr lang="en-US" sz="1600" dirty="0">
              <a:solidFill>
                <a:srgbClr val="000000"/>
              </a:solidFill>
              <a:latin typeface="Segoe" panose="020B0502040504020203" pitchFamily="34" charset="0"/>
            </a:endParaRPr>
          </a:p>
        </p:txBody>
      </p:sp>
    </p:spTree>
    <p:extLst>
      <p:ext uri="{BB962C8B-B14F-4D97-AF65-F5344CB8AC3E}">
        <p14:creationId xmlns:p14="http://schemas.microsoft.com/office/powerpoint/2010/main" val="18346459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Lab Scenario16911050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1384995"/>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are ready to start developing the SSIS packages that load data from the staging database into the data warehouse.</a:t>
            </a:r>
            <a:endParaRPr lang="en-GB" sz="2800" b="0" dirty="0">
              <a:latin typeface="Segoe UI" panose="020B0502040204020203" pitchFamily="34" charset="0"/>
            </a:endParaRPr>
          </a:p>
        </p:txBody>
      </p:sp>
    </p:spTree>
    <p:extLst>
      <p:ext uri="{BB962C8B-B14F-4D97-AF65-F5344CB8AC3E}">
        <p14:creationId xmlns:p14="http://schemas.microsoft.com/office/powerpoint/2010/main" val="306984607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name="da3f5cc3-31b9-4ba6-a131-a982c674e6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Load data from CDC output </a:t>
            </a:r>
            <a:r>
              <a:rPr lang="en-US" dirty="0" smtClean="0"/>
              <a:t>tables</a:t>
            </a:r>
            <a:endParaRPr lang="en-GB" dirty="0"/>
          </a:p>
          <a:p>
            <a:pPr lvl="0"/>
            <a:r>
              <a:rPr lang="en-US" dirty="0"/>
              <a:t>Use a Lookup transformation to load </a:t>
            </a:r>
            <a:r>
              <a:rPr lang="en-US" dirty="0" smtClean="0"/>
              <a:t>data</a:t>
            </a:r>
            <a:endParaRPr lang="en-GB" dirty="0"/>
          </a:p>
          <a:p>
            <a:pPr lvl="0"/>
            <a:r>
              <a:rPr lang="en-US" dirty="0"/>
              <a:t>Use the SCD </a:t>
            </a:r>
            <a:r>
              <a:rPr lang="en-US" dirty="0" smtClean="0"/>
              <a:t>transformation</a:t>
            </a:r>
            <a:endParaRPr lang="en-GB" dirty="0"/>
          </a:p>
          <a:p>
            <a:pPr lvl="0"/>
            <a:r>
              <a:rPr lang="en-US" dirty="0"/>
              <a:t>Use the MERGE </a:t>
            </a:r>
            <a:r>
              <a:rPr lang="en-US" dirty="0" smtClean="0"/>
              <a:t>statement</a:t>
            </a:r>
            <a:endParaRPr lang="en-GB" dirty="0"/>
          </a:p>
          <a:p>
            <a:endParaRPr lang="en-GB" dirty="0"/>
          </a:p>
        </p:txBody>
      </p:sp>
    </p:spTree>
    <p:extLst>
      <p:ext uri="{BB962C8B-B14F-4D97-AF65-F5344CB8AC3E}">
        <p14:creationId xmlns:p14="http://schemas.microsoft.com/office/powerpoint/2010/main" val="16786911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527084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a7fe4e7b-9246-4102-9338-c507b195259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Extraction Windows</a:t>
            </a:r>
            <a:endParaRPr lang="en-GB" dirty="0"/>
          </a:p>
        </p:txBody>
      </p:sp>
      <p:sp>
        <p:nvSpPr>
          <p:cNvPr id="4" name="Content Placeholder 2"/>
          <p:cNvSpPr txBox="1">
            <a:spLocks/>
          </p:cNvSpPr>
          <p:nvPr/>
        </p:nvSpPr>
        <p:spPr>
          <a:xfrm>
            <a:off x="458788" y="3248525"/>
            <a:ext cx="8119156" cy="29200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How frequently is new data generated in the source systems, and for how long is it retained?</a:t>
            </a:r>
          </a:p>
          <a:p>
            <a:pPr lvl="0"/>
            <a:r>
              <a:rPr lang="en-US" b="0" kern="0" dirty="0">
                <a:solidFill>
                  <a:srgbClr val="000000"/>
                </a:solidFill>
              </a:rPr>
              <a:t>What latency between changes in source system and reporting is tolerable?</a:t>
            </a:r>
          </a:p>
          <a:p>
            <a:pPr lvl="0"/>
            <a:r>
              <a:rPr lang="en-US" b="0" kern="0" dirty="0">
                <a:solidFill>
                  <a:srgbClr val="000000"/>
                </a:solidFill>
              </a:rPr>
              <a:t>How long does data extraction take?</a:t>
            </a:r>
          </a:p>
          <a:p>
            <a:pPr lvl="0"/>
            <a:r>
              <a:rPr lang="en-US" b="0" kern="0" dirty="0">
                <a:solidFill>
                  <a:srgbClr val="000000"/>
                </a:solidFill>
              </a:rPr>
              <a:t>During what time periods are source systems least heavily used?</a:t>
            </a:r>
          </a:p>
        </p:txBody>
      </p:sp>
      <p:grpSp>
        <p:nvGrpSpPr>
          <p:cNvPr id="5" name="Group 4" descr="A clock and a database indicating the slide is about frequency, latency, duration and time periods for new data." title="Clock and Database"/>
          <p:cNvGrpSpPr/>
          <p:nvPr/>
        </p:nvGrpSpPr>
        <p:grpSpPr>
          <a:xfrm>
            <a:off x="3116179" y="1347788"/>
            <a:ext cx="2433783" cy="1560470"/>
            <a:chOff x="3116179" y="1347788"/>
            <a:chExt cx="2433783" cy="1560470"/>
          </a:xfrm>
        </p:grpSpPr>
        <p:pic>
          <p:nvPicPr>
            <p:cNvPr id="6" name="Picture 2" descr="C:\Users\Administrator\Pictures\MSL Graphics\database_full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179" y="1347788"/>
              <a:ext cx="1843171" cy="12130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dministrator\Pictures\MSL Graphics\clock_fl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1732" y="1710028"/>
              <a:ext cx="1198230" cy="1198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6004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75d91cb4-5cff-4e97-8e3b-b7e09bb8fb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Planning Transformations</a:t>
            </a:r>
            <a:endParaRPr lang="en-GB" dirty="0"/>
          </a:p>
        </p:txBody>
      </p:sp>
      <p:sp>
        <p:nvSpPr>
          <p:cNvPr id="4" name="Content Placeholder 26"/>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On extraction:</a:t>
            </a:r>
          </a:p>
          <a:p>
            <a:pPr lvl="1"/>
            <a:r>
              <a:rPr lang="en-GB" b="0" kern="0" dirty="0">
                <a:solidFill>
                  <a:srgbClr val="000000"/>
                </a:solidFill>
              </a:rPr>
              <a:t>From source</a:t>
            </a:r>
          </a:p>
          <a:p>
            <a:pPr lvl="1"/>
            <a:r>
              <a:rPr lang="en-GB" b="0" kern="0" dirty="0">
                <a:solidFill>
                  <a:srgbClr val="000000"/>
                </a:solidFill>
              </a:rPr>
              <a:t>From landing zone</a:t>
            </a:r>
          </a:p>
          <a:p>
            <a:pPr lvl="1"/>
            <a:r>
              <a:rPr lang="en-GB" b="0" kern="0" dirty="0">
                <a:solidFill>
                  <a:srgbClr val="000000"/>
                </a:solidFill>
              </a:rPr>
              <a:t>From staging</a:t>
            </a:r>
          </a:p>
          <a:p>
            <a:pPr lvl="0"/>
            <a:r>
              <a:rPr lang="en-GB" b="0" kern="0" dirty="0">
                <a:solidFill>
                  <a:srgbClr val="000000"/>
                </a:solidFill>
              </a:rPr>
              <a:t>In data flow:</a:t>
            </a:r>
          </a:p>
          <a:p>
            <a:pPr lvl="1"/>
            <a:r>
              <a:rPr lang="en-GB" b="0" kern="0" dirty="0">
                <a:solidFill>
                  <a:srgbClr val="000000"/>
                </a:solidFill>
              </a:rPr>
              <a:t>Source to landing zone</a:t>
            </a:r>
          </a:p>
          <a:p>
            <a:pPr lvl="1"/>
            <a:r>
              <a:rPr lang="en-GB" b="0" kern="0" dirty="0">
                <a:solidFill>
                  <a:srgbClr val="000000"/>
                </a:solidFill>
              </a:rPr>
              <a:t>Landing zone to staging</a:t>
            </a:r>
          </a:p>
          <a:p>
            <a:pPr lvl="1"/>
            <a:r>
              <a:rPr lang="en-GB" b="0" kern="0" dirty="0">
                <a:solidFill>
                  <a:srgbClr val="000000"/>
                </a:solidFill>
              </a:rPr>
              <a:t>Staging to data warehouse</a:t>
            </a:r>
          </a:p>
          <a:p>
            <a:pPr lvl="0"/>
            <a:r>
              <a:rPr lang="en-GB" b="0" kern="0" dirty="0">
                <a:solidFill>
                  <a:srgbClr val="000000"/>
                </a:solidFill>
              </a:rPr>
              <a:t>In-place:</a:t>
            </a:r>
          </a:p>
          <a:p>
            <a:pPr lvl="1"/>
            <a:r>
              <a:rPr lang="en-GB" b="0" kern="0" dirty="0">
                <a:solidFill>
                  <a:srgbClr val="000000"/>
                </a:solidFill>
              </a:rPr>
              <a:t>In landing zone</a:t>
            </a:r>
          </a:p>
          <a:p>
            <a:pPr lvl="1"/>
            <a:r>
              <a:rPr lang="en-GB" b="0" kern="0" dirty="0">
                <a:solidFill>
                  <a:srgbClr val="000000"/>
                </a:solidFill>
              </a:rPr>
              <a:t>In </a:t>
            </a:r>
            <a:r>
              <a:rPr lang="en-GB" b="0" kern="0" dirty="0" smtClean="0">
                <a:solidFill>
                  <a:srgbClr val="000000"/>
                </a:solidFill>
              </a:rPr>
              <a:t>staging</a:t>
            </a:r>
            <a:endParaRPr lang="en-GB" b="0" kern="0" dirty="0">
              <a:solidFill>
                <a:srgbClr val="000000"/>
              </a:solidFill>
            </a:endParaRPr>
          </a:p>
        </p:txBody>
      </p:sp>
      <p:grpSp>
        <p:nvGrpSpPr>
          <p:cNvPr id="5" name="Group 4" descr="Image shows data flowing from Source &gt;&gt; Landing Zone &gt;&gt; Staging &gt;&gt; Data Warehouse" title="End to End Data Flow Transformations"/>
          <p:cNvGrpSpPr/>
          <p:nvPr/>
        </p:nvGrpSpPr>
        <p:grpSpPr>
          <a:xfrm>
            <a:off x="5277102" y="1155709"/>
            <a:ext cx="2523714" cy="4917787"/>
            <a:chOff x="5277102" y="1155709"/>
            <a:chExt cx="2523714" cy="4917787"/>
          </a:xfrm>
        </p:grpSpPr>
        <p:sp>
          <p:nvSpPr>
            <p:cNvPr id="6" name="TextBox 5"/>
            <p:cNvSpPr txBox="1"/>
            <p:nvPr/>
          </p:nvSpPr>
          <p:spPr>
            <a:xfrm>
              <a:off x="6451133" y="1361354"/>
              <a:ext cx="898003" cy="338554"/>
            </a:xfrm>
            <a:prstGeom prst="rect">
              <a:avLst/>
            </a:prstGeom>
            <a:noFill/>
          </p:spPr>
          <p:txBody>
            <a:bodyPr wrap="none" rtlCol="0">
              <a:spAutoFit/>
            </a:bodyPr>
            <a:lstStyle/>
            <a:p>
              <a:pPr lvl="0"/>
              <a:r>
                <a:rPr lang="en-GB" sz="1600" b="0" dirty="0">
                  <a:solidFill>
                    <a:srgbClr val="000000"/>
                  </a:solidFill>
                </a:rPr>
                <a:t>Source</a:t>
              </a:r>
              <a:endParaRPr lang="en-US" sz="1600" b="0" dirty="0">
                <a:solidFill>
                  <a:srgbClr val="000000"/>
                </a:solidFill>
              </a:endParaRPr>
            </a:p>
          </p:txBody>
        </p:sp>
        <p:sp>
          <p:nvSpPr>
            <p:cNvPr id="7" name="TextBox 6"/>
            <p:cNvSpPr txBox="1"/>
            <p:nvPr/>
          </p:nvSpPr>
          <p:spPr>
            <a:xfrm>
              <a:off x="6475197" y="5421009"/>
              <a:ext cx="1325619" cy="584775"/>
            </a:xfrm>
            <a:prstGeom prst="rect">
              <a:avLst/>
            </a:prstGeom>
            <a:noFill/>
          </p:spPr>
          <p:txBody>
            <a:bodyPr wrap="none" rtlCol="0">
              <a:spAutoFit/>
            </a:bodyPr>
            <a:lstStyle/>
            <a:p>
              <a:pPr lvl="0"/>
              <a:r>
                <a:rPr lang="en-GB" sz="1600" b="0" dirty="0">
                  <a:solidFill>
                    <a:srgbClr val="000000"/>
                  </a:solidFill>
                </a:rPr>
                <a:t>Data</a:t>
              </a:r>
            </a:p>
            <a:p>
              <a:pPr lvl="0"/>
              <a:r>
                <a:rPr lang="en-GB" sz="1600" b="0" dirty="0">
                  <a:solidFill>
                    <a:srgbClr val="000000"/>
                  </a:solidFill>
                </a:rPr>
                <a:t>Warehouse</a:t>
              </a:r>
              <a:endParaRPr lang="en-US" sz="1600" b="0" dirty="0">
                <a:solidFill>
                  <a:srgbClr val="000000"/>
                </a:solidFill>
              </a:endParaRPr>
            </a:p>
          </p:txBody>
        </p:sp>
        <p:sp>
          <p:nvSpPr>
            <p:cNvPr id="8" name="TextBox 7"/>
            <p:cNvSpPr txBox="1"/>
            <p:nvPr/>
          </p:nvSpPr>
          <p:spPr>
            <a:xfrm>
              <a:off x="6475197" y="4104554"/>
              <a:ext cx="971741" cy="338554"/>
            </a:xfrm>
            <a:prstGeom prst="rect">
              <a:avLst/>
            </a:prstGeom>
            <a:noFill/>
          </p:spPr>
          <p:txBody>
            <a:bodyPr wrap="none" rtlCol="0">
              <a:spAutoFit/>
            </a:bodyPr>
            <a:lstStyle/>
            <a:p>
              <a:pPr lvl="0"/>
              <a:r>
                <a:rPr lang="en-GB" sz="1600" b="0" dirty="0">
                  <a:solidFill>
                    <a:srgbClr val="000000"/>
                  </a:solidFill>
                </a:rPr>
                <a:t>Staging</a:t>
              </a:r>
              <a:endParaRPr lang="en-US" sz="1600" b="0" dirty="0">
                <a:solidFill>
                  <a:srgbClr val="000000"/>
                </a:solidFill>
              </a:endParaRPr>
            </a:p>
          </p:txBody>
        </p:sp>
        <p:sp>
          <p:nvSpPr>
            <p:cNvPr id="9" name="TextBox 8"/>
            <p:cNvSpPr txBox="1"/>
            <p:nvPr/>
          </p:nvSpPr>
          <p:spPr>
            <a:xfrm>
              <a:off x="6416462" y="2577607"/>
              <a:ext cx="1312653" cy="584775"/>
            </a:xfrm>
            <a:prstGeom prst="rect">
              <a:avLst/>
            </a:prstGeom>
            <a:noFill/>
          </p:spPr>
          <p:txBody>
            <a:bodyPr wrap="square" rtlCol="0">
              <a:spAutoFit/>
            </a:bodyPr>
            <a:lstStyle/>
            <a:p>
              <a:pPr lvl="0"/>
              <a:r>
                <a:rPr lang="en-GB" sz="1600" b="0" dirty="0">
                  <a:solidFill>
                    <a:srgbClr val="000000"/>
                  </a:solidFill>
                </a:rPr>
                <a:t>Landing Zone</a:t>
              </a:r>
              <a:endParaRPr lang="en-US" sz="1600" b="0" dirty="0">
                <a:solidFill>
                  <a:srgbClr val="000000"/>
                </a:solidFill>
              </a:endParaRPr>
            </a:p>
          </p:txBody>
        </p:sp>
        <p:pic>
          <p:nvPicPr>
            <p:cNvPr id="10" name="Picture 9" descr="C:\Users\Administrator\Pictures\MSL Graphics\database_full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102" y="1155709"/>
              <a:ext cx="1139360" cy="7498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dministrator\Pictures\MSL Graphics\database_full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102" y="3898909"/>
              <a:ext cx="1139360" cy="7498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dministrator\Pictures\MSL Graphics\database_full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102" y="2495073"/>
              <a:ext cx="1139360" cy="74984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inistrator\Pictures\MSL Graphics\database_full_si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102" y="5323651"/>
              <a:ext cx="1139360" cy="74984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a:stCxn id="10" idx="2"/>
              <a:endCxn id="12" idx="0"/>
            </p:cNvCxnSpPr>
            <p:nvPr/>
          </p:nvCxnSpPr>
          <p:spPr bwMode="auto">
            <a:xfrm>
              <a:off x="5846782" y="1905554"/>
              <a:ext cx="0" cy="589519"/>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a:stCxn id="12" idx="2"/>
              <a:endCxn id="11" idx="0"/>
            </p:cNvCxnSpPr>
            <p:nvPr/>
          </p:nvCxnSpPr>
          <p:spPr bwMode="auto">
            <a:xfrm>
              <a:off x="5846782" y="3244918"/>
              <a:ext cx="0" cy="653991"/>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 idx="2"/>
              <a:endCxn id="13" idx="0"/>
            </p:cNvCxnSpPr>
            <p:nvPr/>
          </p:nvCxnSpPr>
          <p:spPr bwMode="auto">
            <a:xfrm>
              <a:off x="5846782" y="4648754"/>
              <a:ext cx="0" cy="67489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pic>
          <p:nvPicPr>
            <p:cNvPr id="17"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8786" y="1693286"/>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8785" y="2000077"/>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3190" y="2700719"/>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8786" y="3104842"/>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4382" y="3424741"/>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9978" y="4133755"/>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3542" y="4842769"/>
              <a:ext cx="315991" cy="280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Administrator\Pictures\MSL Graphics\warn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9977" y="4508678"/>
              <a:ext cx="315991" cy="2801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68116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8dc6ae75-e599-4f83-a38b-5d2e63c0b6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Documenting Data Flows</a:t>
            </a:r>
            <a:endParaRPr lang="en-GB" dirty="0"/>
          </a:p>
        </p:txBody>
      </p:sp>
      <p:sp>
        <p:nvSpPr>
          <p:cNvPr id="4" name="Rectangle 3"/>
          <p:cNvSpPr/>
          <p:nvPr/>
        </p:nvSpPr>
        <p:spPr bwMode="auto">
          <a:xfrm>
            <a:off x="1118937" y="974558"/>
            <a:ext cx="7459579" cy="1852863"/>
          </a:xfrm>
          <a:prstGeom prst="rect">
            <a:avLst/>
          </a:prstGeom>
          <a:ln>
            <a:prstDash val="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5" name="Rectangle 4"/>
          <p:cNvSpPr/>
          <p:nvPr/>
        </p:nvSpPr>
        <p:spPr bwMode="auto">
          <a:xfrm>
            <a:off x="1732547" y="1762625"/>
            <a:ext cx="1884948" cy="914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000000"/>
                </a:solidFill>
                <a:latin typeface="Verdana" pitchFamily="34" charset="0"/>
              </a:rPr>
              <a:t>Product</a:t>
            </a:r>
            <a:endParaRPr lang="en-US" b="0" dirty="0">
              <a:solidFill>
                <a:srgbClr val="000000"/>
              </a:solidFill>
              <a:latin typeface="Verdana" pitchFamily="34" charset="0"/>
            </a:endParaRPr>
          </a:p>
        </p:txBody>
      </p:sp>
      <p:sp>
        <p:nvSpPr>
          <p:cNvPr id="6" name="Rectangle 5"/>
          <p:cNvSpPr/>
          <p:nvPr/>
        </p:nvSpPr>
        <p:spPr bwMode="auto">
          <a:xfrm>
            <a:off x="3858126" y="1762625"/>
            <a:ext cx="1884948" cy="914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000000"/>
                </a:solidFill>
                <a:latin typeface="Verdana" pitchFamily="34" charset="0"/>
              </a:rPr>
              <a:t>Subcategory</a:t>
            </a:r>
            <a:endParaRPr lang="en-US" b="0" dirty="0">
              <a:solidFill>
                <a:srgbClr val="000000"/>
              </a:solidFill>
              <a:latin typeface="Verdana" pitchFamily="34" charset="0"/>
            </a:endParaRPr>
          </a:p>
        </p:txBody>
      </p:sp>
      <p:sp>
        <p:nvSpPr>
          <p:cNvPr id="7" name="Rectangle 6"/>
          <p:cNvSpPr/>
          <p:nvPr/>
        </p:nvSpPr>
        <p:spPr bwMode="auto">
          <a:xfrm>
            <a:off x="5983705" y="1762625"/>
            <a:ext cx="1884948" cy="914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000000"/>
                </a:solidFill>
                <a:latin typeface="Verdana" pitchFamily="34" charset="0"/>
              </a:rPr>
              <a:t>Category</a:t>
            </a:r>
            <a:endParaRPr lang="en-US" b="0" dirty="0">
              <a:solidFill>
                <a:srgbClr val="000000"/>
              </a:solidFill>
              <a:latin typeface="Verdana" pitchFamily="34" charset="0"/>
            </a:endParaRPr>
          </a:p>
        </p:txBody>
      </p:sp>
      <p:sp>
        <p:nvSpPr>
          <p:cNvPr id="8" name="TextBox 7"/>
          <p:cNvSpPr txBox="1"/>
          <p:nvPr/>
        </p:nvSpPr>
        <p:spPr>
          <a:xfrm>
            <a:off x="4065499" y="1082842"/>
            <a:ext cx="1532792" cy="400110"/>
          </a:xfrm>
          <a:prstGeom prst="rect">
            <a:avLst/>
          </a:prstGeom>
          <a:noFill/>
        </p:spPr>
        <p:txBody>
          <a:bodyPr wrap="none" rtlCol="0">
            <a:spAutoFit/>
          </a:bodyPr>
          <a:lstStyle/>
          <a:p>
            <a:pPr lvl="0"/>
            <a:r>
              <a:rPr lang="en-GB" sz="2000" b="0" dirty="0">
                <a:solidFill>
                  <a:srgbClr val="000000"/>
                </a:solidFill>
              </a:rPr>
              <a:t>ProductDB</a:t>
            </a:r>
            <a:endParaRPr lang="en-US" sz="2000" b="0" dirty="0">
              <a:solidFill>
                <a:srgbClr val="000000"/>
              </a:solidFill>
            </a:endParaRPr>
          </a:p>
        </p:txBody>
      </p:sp>
      <p:sp>
        <p:nvSpPr>
          <p:cNvPr id="9" name="Rectangle 8"/>
          <p:cNvSpPr/>
          <p:nvPr/>
        </p:nvSpPr>
        <p:spPr bwMode="auto">
          <a:xfrm>
            <a:off x="6526098" y="5855367"/>
            <a:ext cx="1884948" cy="9144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dirty="0">
                <a:solidFill>
                  <a:srgbClr val="000000"/>
                </a:solidFill>
                <a:latin typeface="Verdana" pitchFamily="34" charset="0"/>
              </a:rPr>
              <a:t>DimProduct</a:t>
            </a:r>
            <a:endParaRPr lang="en-US" b="0" dirty="0">
              <a:solidFill>
                <a:srgbClr val="000000"/>
              </a:solidFill>
              <a:latin typeface="Verdana" pitchFamily="34" charset="0"/>
            </a:endParaRPr>
          </a:p>
        </p:txBody>
      </p:sp>
      <p:cxnSp>
        <p:nvCxnSpPr>
          <p:cNvPr id="10" name="Elbow Connector 9"/>
          <p:cNvCxnSpPr/>
          <p:nvPr/>
        </p:nvCxnSpPr>
        <p:spPr bwMode="auto">
          <a:xfrm rot="16200000" flipH="1">
            <a:off x="3482625" y="1869420"/>
            <a:ext cx="3178342" cy="4793551"/>
          </a:xfrm>
          <a:prstGeom prst="bentConnector3">
            <a:avLst>
              <a:gd name="adj1" fmla="val 37508"/>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a:off x="4800600" y="2677025"/>
            <a:ext cx="0" cy="120410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bwMode="auto">
          <a:xfrm>
            <a:off x="6926179" y="2677025"/>
            <a:ext cx="0" cy="120410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020949" y="3531352"/>
            <a:ext cx="1766830" cy="276999"/>
          </a:xfrm>
          <a:prstGeom prst="rect">
            <a:avLst/>
          </a:prstGeom>
          <a:noFill/>
        </p:spPr>
        <p:txBody>
          <a:bodyPr wrap="none" rtlCol="0">
            <a:spAutoFit/>
          </a:bodyPr>
          <a:lstStyle/>
          <a:p>
            <a:pPr lvl="0"/>
            <a:r>
              <a:rPr lang="en-GB" sz="1200" b="0" dirty="0">
                <a:solidFill>
                  <a:srgbClr val="000000"/>
                </a:solidFill>
              </a:rPr>
              <a:t>Lookup Subcategory</a:t>
            </a:r>
            <a:endParaRPr lang="en-US" sz="1200" b="0" dirty="0">
              <a:solidFill>
                <a:srgbClr val="000000"/>
              </a:solidFill>
            </a:endParaRPr>
          </a:p>
        </p:txBody>
      </p:sp>
      <p:sp>
        <p:nvSpPr>
          <p:cNvPr id="14" name="TextBox 13"/>
          <p:cNvSpPr txBox="1"/>
          <p:nvPr/>
        </p:nvSpPr>
        <p:spPr>
          <a:xfrm>
            <a:off x="5431859" y="3510749"/>
            <a:ext cx="1494320" cy="276999"/>
          </a:xfrm>
          <a:prstGeom prst="rect">
            <a:avLst/>
          </a:prstGeom>
          <a:noFill/>
        </p:spPr>
        <p:txBody>
          <a:bodyPr wrap="none" rtlCol="0">
            <a:spAutoFit/>
          </a:bodyPr>
          <a:lstStyle/>
          <a:p>
            <a:pPr lvl="0"/>
            <a:r>
              <a:rPr lang="en-GB" sz="1200" b="0" dirty="0">
                <a:solidFill>
                  <a:srgbClr val="000000"/>
                </a:solidFill>
              </a:rPr>
              <a:t>Lookup Category</a:t>
            </a:r>
            <a:endParaRPr lang="en-US" sz="1200" b="0" dirty="0">
              <a:solidFill>
                <a:srgbClr val="000000"/>
              </a:solidFill>
            </a:endParaRPr>
          </a:p>
        </p:txBody>
      </p:sp>
      <p:sp>
        <p:nvSpPr>
          <p:cNvPr id="15" name="TextBox 14"/>
          <p:cNvSpPr txBox="1"/>
          <p:nvPr/>
        </p:nvSpPr>
        <p:spPr>
          <a:xfrm>
            <a:off x="1684419" y="2839453"/>
            <a:ext cx="1027076" cy="276999"/>
          </a:xfrm>
          <a:prstGeom prst="rect">
            <a:avLst/>
          </a:prstGeom>
          <a:noFill/>
        </p:spPr>
        <p:txBody>
          <a:bodyPr wrap="none" rtlCol="0">
            <a:spAutoFit/>
          </a:bodyPr>
          <a:lstStyle/>
          <a:p>
            <a:pPr lvl="0"/>
            <a:r>
              <a:rPr lang="en-GB" sz="1200" b="0" dirty="0">
                <a:solidFill>
                  <a:srgbClr val="000000"/>
                </a:solidFill>
              </a:rPr>
              <a:t>Audit Start</a:t>
            </a:r>
            <a:endParaRPr lang="en-US" sz="1200" b="0" dirty="0">
              <a:solidFill>
                <a:srgbClr val="000000"/>
              </a:solidFill>
            </a:endParaRPr>
          </a:p>
        </p:txBody>
      </p:sp>
      <p:sp>
        <p:nvSpPr>
          <p:cNvPr id="16" name="TextBox 15"/>
          <p:cNvSpPr txBox="1"/>
          <p:nvPr/>
        </p:nvSpPr>
        <p:spPr>
          <a:xfrm>
            <a:off x="6459929" y="5578368"/>
            <a:ext cx="932499" cy="276999"/>
          </a:xfrm>
          <a:prstGeom prst="rect">
            <a:avLst/>
          </a:prstGeom>
          <a:noFill/>
        </p:spPr>
        <p:txBody>
          <a:bodyPr wrap="none" rtlCol="0">
            <a:spAutoFit/>
          </a:bodyPr>
          <a:lstStyle/>
          <a:p>
            <a:pPr lvl="0"/>
            <a:r>
              <a:rPr lang="en-GB" sz="1200" b="0" dirty="0">
                <a:solidFill>
                  <a:srgbClr val="000000"/>
                </a:solidFill>
              </a:rPr>
              <a:t>Audit End</a:t>
            </a:r>
            <a:endParaRPr lang="en-US" sz="1200" b="0" dirty="0">
              <a:solidFill>
                <a:srgbClr val="000000"/>
              </a:solidFill>
            </a:endParaRPr>
          </a:p>
        </p:txBody>
      </p:sp>
      <p:sp>
        <p:nvSpPr>
          <p:cNvPr id="17" name="TextBox 16"/>
          <p:cNvSpPr txBox="1"/>
          <p:nvPr/>
        </p:nvSpPr>
        <p:spPr>
          <a:xfrm>
            <a:off x="874133" y="3128569"/>
            <a:ext cx="1837362" cy="276999"/>
          </a:xfrm>
          <a:prstGeom prst="rect">
            <a:avLst/>
          </a:prstGeom>
          <a:noFill/>
        </p:spPr>
        <p:txBody>
          <a:bodyPr wrap="none" rtlCol="0">
            <a:spAutoFit/>
          </a:bodyPr>
          <a:lstStyle/>
          <a:p>
            <a:pPr lvl="0"/>
            <a:r>
              <a:rPr lang="en-GB" sz="1200" b="0" dirty="0">
                <a:solidFill>
                  <a:srgbClr val="000000"/>
                </a:solidFill>
              </a:rPr>
              <a:t>Filter on LastModified</a:t>
            </a:r>
            <a:endParaRPr lang="en-US" sz="1200" b="0" dirty="0">
              <a:solidFill>
                <a:srgbClr val="000000"/>
              </a:solidFill>
            </a:endParaRPr>
          </a:p>
        </p:txBody>
      </p:sp>
      <p:sp>
        <p:nvSpPr>
          <p:cNvPr id="18" name="TextBox 17"/>
          <p:cNvSpPr txBox="1"/>
          <p:nvPr/>
        </p:nvSpPr>
        <p:spPr>
          <a:xfrm>
            <a:off x="7134716" y="3571172"/>
            <a:ext cx="1350050" cy="276999"/>
          </a:xfrm>
          <a:prstGeom prst="rect">
            <a:avLst/>
          </a:prstGeom>
          <a:noFill/>
        </p:spPr>
        <p:txBody>
          <a:bodyPr wrap="none" rtlCol="0">
            <a:spAutoFit/>
          </a:bodyPr>
          <a:lstStyle/>
          <a:p>
            <a:pPr lvl="0"/>
            <a:r>
              <a:rPr lang="en-GB" sz="1200" b="0" dirty="0">
                <a:solidFill>
                  <a:srgbClr val="000000"/>
                </a:solidFill>
              </a:rPr>
              <a:t>Handle NULLs*</a:t>
            </a:r>
            <a:endParaRPr lang="en-US" sz="1200" b="0" dirty="0">
              <a:solidFill>
                <a:srgbClr val="000000"/>
              </a:solidFill>
            </a:endParaRPr>
          </a:p>
        </p:txBody>
      </p:sp>
      <p:sp>
        <p:nvSpPr>
          <p:cNvPr id="19" name="TextBox 18"/>
          <p:cNvSpPr txBox="1"/>
          <p:nvPr/>
        </p:nvSpPr>
        <p:spPr>
          <a:xfrm>
            <a:off x="692679" y="3419468"/>
            <a:ext cx="2042546" cy="446276"/>
          </a:xfrm>
          <a:prstGeom prst="rect">
            <a:avLst/>
          </a:prstGeom>
          <a:noFill/>
        </p:spPr>
        <p:txBody>
          <a:bodyPr wrap="none" rtlCol="0">
            <a:spAutoFit/>
          </a:bodyPr>
          <a:lstStyle/>
          <a:p>
            <a:pPr lvl="0" algn="r"/>
            <a:r>
              <a:rPr lang="en-GB" sz="1200" b="0" dirty="0">
                <a:solidFill>
                  <a:srgbClr val="000000"/>
                </a:solidFill>
              </a:rPr>
              <a:t>Concatenate Size</a:t>
            </a:r>
          </a:p>
          <a:p>
            <a:pPr lvl="0" algn="r"/>
            <a:r>
              <a:rPr lang="en-GB" sz="1100" b="0" dirty="0">
                <a:solidFill>
                  <a:srgbClr val="000000"/>
                </a:solidFill>
              </a:rPr>
              <a:t>(Size + ' ' + MeasureUnit)</a:t>
            </a:r>
          </a:p>
        </p:txBody>
      </p:sp>
      <p:sp>
        <p:nvSpPr>
          <p:cNvPr id="20" name="TextBox 19"/>
          <p:cNvSpPr txBox="1"/>
          <p:nvPr/>
        </p:nvSpPr>
        <p:spPr>
          <a:xfrm>
            <a:off x="5810258" y="4098189"/>
            <a:ext cx="1638590" cy="276999"/>
          </a:xfrm>
          <a:prstGeom prst="rect">
            <a:avLst/>
          </a:prstGeom>
          <a:noFill/>
        </p:spPr>
        <p:txBody>
          <a:bodyPr wrap="none" rtlCol="0">
            <a:spAutoFit/>
          </a:bodyPr>
          <a:lstStyle/>
          <a:p>
            <a:pPr lvl="0"/>
            <a:r>
              <a:rPr lang="en-GB" sz="1200" b="0" dirty="0">
                <a:solidFill>
                  <a:srgbClr val="000000"/>
                </a:solidFill>
              </a:rPr>
              <a:t>Update SCD1 rows</a:t>
            </a:r>
            <a:endParaRPr lang="en-US" sz="1200" b="0" dirty="0">
              <a:solidFill>
                <a:srgbClr val="000000"/>
              </a:solidFill>
            </a:endParaRPr>
          </a:p>
        </p:txBody>
      </p:sp>
      <p:sp>
        <p:nvSpPr>
          <p:cNvPr id="21" name="TextBox 20"/>
          <p:cNvSpPr txBox="1"/>
          <p:nvPr/>
        </p:nvSpPr>
        <p:spPr>
          <a:xfrm>
            <a:off x="4957011" y="4503523"/>
            <a:ext cx="2490537" cy="446276"/>
          </a:xfrm>
          <a:prstGeom prst="rect">
            <a:avLst/>
          </a:prstGeom>
          <a:noFill/>
        </p:spPr>
        <p:txBody>
          <a:bodyPr wrap="square" rtlCol="0">
            <a:spAutoFit/>
          </a:bodyPr>
          <a:lstStyle/>
          <a:p>
            <a:pPr lvl="0" algn="r"/>
            <a:r>
              <a:rPr lang="en-GB" sz="1200" b="0" dirty="0">
                <a:solidFill>
                  <a:srgbClr val="000000"/>
                </a:solidFill>
              </a:rPr>
              <a:t>Update and insert SCD2 rows</a:t>
            </a:r>
          </a:p>
          <a:p>
            <a:pPr lvl="0" algn="r"/>
            <a:r>
              <a:rPr lang="en-GB" sz="1100" b="0" dirty="0">
                <a:solidFill>
                  <a:srgbClr val="000000"/>
                </a:solidFill>
              </a:rPr>
              <a:t>(generate surrogate key)</a:t>
            </a:r>
            <a:endParaRPr lang="en-US" sz="1100" b="0" dirty="0">
              <a:solidFill>
                <a:srgbClr val="000000"/>
              </a:solidFill>
            </a:endParaRPr>
          </a:p>
        </p:txBody>
      </p:sp>
      <p:sp>
        <p:nvSpPr>
          <p:cNvPr id="22" name="TextBox 21"/>
          <p:cNvSpPr txBox="1"/>
          <p:nvPr/>
        </p:nvSpPr>
        <p:spPr>
          <a:xfrm>
            <a:off x="5450937" y="5013637"/>
            <a:ext cx="2017984" cy="446276"/>
          </a:xfrm>
          <a:prstGeom prst="rect">
            <a:avLst/>
          </a:prstGeom>
          <a:noFill/>
        </p:spPr>
        <p:txBody>
          <a:bodyPr wrap="square" rtlCol="0">
            <a:spAutoFit/>
          </a:bodyPr>
          <a:lstStyle/>
          <a:p>
            <a:pPr lvl="0" algn="r"/>
            <a:r>
              <a:rPr lang="en-GB" sz="1200" b="0" dirty="0">
                <a:solidFill>
                  <a:srgbClr val="000000"/>
                </a:solidFill>
              </a:rPr>
              <a:t>Insert new rows</a:t>
            </a:r>
          </a:p>
          <a:p>
            <a:pPr lvl="0" algn="r"/>
            <a:r>
              <a:rPr lang="en-GB" sz="1100" b="0" dirty="0">
                <a:solidFill>
                  <a:srgbClr val="000000"/>
                </a:solidFill>
              </a:rPr>
              <a:t>(generate surrogate key)</a:t>
            </a:r>
            <a:endParaRPr lang="en-US" sz="1100" b="0" dirty="0">
              <a:solidFill>
                <a:srgbClr val="000000"/>
              </a:solidFill>
            </a:endParaRPr>
          </a:p>
        </p:txBody>
      </p:sp>
      <p:sp>
        <p:nvSpPr>
          <p:cNvPr id="23" name="TextBox 22"/>
          <p:cNvSpPr txBox="1"/>
          <p:nvPr/>
        </p:nvSpPr>
        <p:spPr>
          <a:xfrm>
            <a:off x="7455301" y="4099294"/>
            <a:ext cx="1135247" cy="261610"/>
          </a:xfrm>
          <a:prstGeom prst="rect">
            <a:avLst/>
          </a:prstGeom>
          <a:noFill/>
        </p:spPr>
        <p:txBody>
          <a:bodyPr wrap="none" rtlCol="0">
            <a:spAutoFit/>
          </a:bodyPr>
          <a:lstStyle/>
          <a:p>
            <a:pPr lvl="0"/>
            <a:r>
              <a:rPr lang="en-GB" sz="1100" b="0" dirty="0">
                <a:solidFill>
                  <a:srgbClr val="000000"/>
                </a:solidFill>
              </a:rPr>
              <a:t>ProductName</a:t>
            </a:r>
            <a:endParaRPr lang="en-US" sz="1100" b="0" dirty="0">
              <a:solidFill>
                <a:srgbClr val="000000"/>
              </a:solidFill>
            </a:endParaRPr>
          </a:p>
        </p:txBody>
      </p:sp>
      <p:sp>
        <p:nvSpPr>
          <p:cNvPr id="24" name="TextBox 23"/>
          <p:cNvSpPr txBox="1"/>
          <p:nvPr/>
        </p:nvSpPr>
        <p:spPr>
          <a:xfrm>
            <a:off x="7468921" y="4453028"/>
            <a:ext cx="1337866" cy="600164"/>
          </a:xfrm>
          <a:prstGeom prst="rect">
            <a:avLst/>
          </a:prstGeom>
          <a:noFill/>
        </p:spPr>
        <p:txBody>
          <a:bodyPr wrap="square" rtlCol="0">
            <a:spAutoFit/>
          </a:bodyPr>
          <a:lstStyle/>
          <a:p>
            <a:pPr lvl="0"/>
            <a:r>
              <a:rPr lang="en-GB" sz="1100" b="0" dirty="0">
                <a:solidFill>
                  <a:srgbClr val="000000"/>
                </a:solidFill>
              </a:rPr>
              <a:t>Category, Subcategory, Size, Color</a:t>
            </a:r>
            <a:endParaRPr lang="en-US" sz="1100" b="0" dirty="0">
              <a:solidFill>
                <a:srgbClr val="000000"/>
              </a:solidFill>
            </a:endParaRPr>
          </a:p>
        </p:txBody>
      </p:sp>
      <p:sp>
        <p:nvSpPr>
          <p:cNvPr id="25" name="TextBox 24"/>
          <p:cNvSpPr txBox="1"/>
          <p:nvPr/>
        </p:nvSpPr>
        <p:spPr>
          <a:xfrm>
            <a:off x="692679" y="5178258"/>
            <a:ext cx="4645274" cy="1077218"/>
          </a:xfrm>
          <a:prstGeom prst="rect">
            <a:avLst/>
          </a:prstGeom>
          <a:noFill/>
        </p:spPr>
        <p:txBody>
          <a:bodyPr wrap="square" rtlCol="0">
            <a:spAutoFit/>
          </a:bodyPr>
          <a:lstStyle/>
          <a:p>
            <a:pPr lvl="0"/>
            <a:r>
              <a:rPr lang="en-GB" sz="1600" b="0" dirty="0">
                <a:solidFill>
                  <a:srgbClr val="000000"/>
                </a:solidFill>
              </a:rPr>
              <a:t>*NULL Handling Rules</a:t>
            </a:r>
          </a:p>
          <a:p>
            <a:pPr marL="285750" lvl="0" indent="-285750">
              <a:buFont typeface="Arial" pitchFamily="34" charset="0"/>
              <a:buChar char="•"/>
            </a:pPr>
            <a:r>
              <a:rPr lang="en-GB" sz="1600" b="0" dirty="0">
                <a:solidFill>
                  <a:srgbClr val="000000"/>
                </a:solidFill>
              </a:rPr>
              <a:t>Change NULL Subcategory and category to "Uncategorized“.</a:t>
            </a:r>
          </a:p>
          <a:p>
            <a:pPr marL="285750" lvl="0" indent="-285750">
              <a:buFont typeface="Arial" pitchFamily="34" charset="0"/>
              <a:buChar char="•"/>
            </a:pPr>
            <a:r>
              <a:rPr lang="en-GB" sz="1600" b="0" dirty="0">
                <a:solidFill>
                  <a:srgbClr val="000000"/>
                </a:solidFill>
              </a:rPr>
              <a:t>Redirect rows with null ProductName.</a:t>
            </a:r>
            <a:endParaRPr lang="en-US" sz="1600" b="0" dirty="0">
              <a:solidFill>
                <a:srgbClr val="000000"/>
              </a:solidFill>
            </a:endParaRPr>
          </a:p>
        </p:txBody>
      </p:sp>
    </p:spTree>
    <p:extLst>
      <p:ext uri="{BB962C8B-B14F-4D97-AF65-F5344CB8AC3E}">
        <p14:creationId xmlns:p14="http://schemas.microsoft.com/office/powerpoint/2010/main" val="1001981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24</TotalTime>
  <Words>10539</Words>
  <Application>Microsoft Office PowerPoint</Application>
  <PresentationFormat>On-screen Show (4:3)</PresentationFormat>
  <Paragraphs>1153</Paragraphs>
  <Slides>62</Slides>
  <Notes>62</Notes>
  <HiddenSlides>14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Arial</vt:lpstr>
      <vt:lpstr>Lucida Sans Unicode</vt:lpstr>
      <vt:lpstr>Lucida Sans Typewriter</vt:lpstr>
      <vt:lpstr>Calibri</vt:lpstr>
      <vt:lpstr>Wingdings</vt:lpstr>
      <vt:lpstr>Verdana</vt:lpstr>
      <vt:lpstr>Times New Roman</vt:lpstr>
      <vt:lpstr>Segoe</vt:lpstr>
      <vt:lpstr>Courier New</vt:lpstr>
      <vt:lpstr>Segoe UI</vt:lpstr>
      <vt:lpstr>Symbol</vt:lpstr>
      <vt:lpstr>NG_MOC_Core_ModuleNew2</vt:lpstr>
      <vt:lpstr>Module 9</vt:lpstr>
      <vt:lpstr>Module Overview</vt:lpstr>
      <vt:lpstr>Lesson 1: Introduction to Incremental ETL</vt:lpstr>
      <vt:lpstr>Overview of Data Warehouse Load Cycles</vt:lpstr>
      <vt:lpstr>Considerations for Incremental ETL</vt:lpstr>
      <vt:lpstr>Common ETL Data Flow Architectures</vt:lpstr>
      <vt:lpstr>Planning Extraction Windows</vt:lpstr>
      <vt:lpstr>Planning Transformations</vt:lpstr>
      <vt:lpstr>Documenting Data Flows</vt:lpstr>
      <vt:lpstr>Slowly Changing Dimensions</vt:lpstr>
      <vt:lpstr>PowerPoint Presentation</vt:lpstr>
      <vt:lpstr>Lesson 2: Extracting Modified Data</vt:lpstr>
      <vt:lpstr>Options for Extracting Modified Data</vt:lpstr>
      <vt:lpstr>Extracting Rows Based on a Datetime Column</vt:lpstr>
      <vt:lpstr>Demonstration: Using a Datetime Column</vt:lpstr>
      <vt:lpstr>PowerPoint Presentation</vt:lpstr>
      <vt:lpstr>PowerPoint Presentation</vt:lpstr>
      <vt:lpstr>Change Data Capture</vt:lpstr>
      <vt:lpstr>Demonstration: Using Change Data Capture</vt:lpstr>
      <vt:lpstr>PowerPoint Presentation</vt:lpstr>
      <vt:lpstr>Extracting Data with Change Data Capture</vt:lpstr>
      <vt:lpstr>The CDC Control Task and Data Flow Components</vt:lpstr>
      <vt:lpstr>Demonstration: Using CDC Components</vt:lpstr>
      <vt:lpstr>PowerPoint Presentation</vt:lpstr>
      <vt:lpstr>PowerPoint Presentation</vt:lpstr>
      <vt:lpstr>PowerPoint Presentation</vt:lpstr>
      <vt:lpstr>Change Tracking</vt:lpstr>
      <vt:lpstr>Demonstration: Using Change Tracking</vt:lpstr>
      <vt:lpstr>Extracting Data with Change Tracking</vt:lpstr>
      <vt:lpstr>PowerPoint Presentation</vt:lpstr>
      <vt:lpstr>PowerPoint Presentation</vt:lpstr>
      <vt:lpstr>Lab A: Extracting Modified Data</vt:lpstr>
      <vt:lpstr>Lab Scenario</vt:lpstr>
      <vt:lpstr>Lab Review</vt:lpstr>
      <vt:lpstr>Lesson 3: Loading Modified Data</vt:lpstr>
      <vt:lpstr>Options for Incrementally Loading Data</vt:lpstr>
      <vt:lpstr>Using CDC Output Tables</vt:lpstr>
      <vt:lpstr>Demonstration: Using CDC Output Tables</vt:lpstr>
      <vt:lpstr>PowerPoint Presentation</vt:lpstr>
      <vt:lpstr>The Lookup Transformation</vt:lpstr>
      <vt:lpstr>Demonstration: Using the Lookup Transformation</vt:lpstr>
      <vt:lpstr>PowerPoint Presentation</vt:lpstr>
      <vt:lpstr>PowerPoint Presentation</vt:lpstr>
      <vt:lpstr>The Slowly Changing Dimension Transformation</vt:lpstr>
      <vt:lpstr>The MERGE Statement</vt:lpstr>
      <vt:lpstr>Demonstration: Using the Merge Statement</vt:lpstr>
      <vt:lpstr>Partition Switching</vt:lpstr>
      <vt:lpstr>Demonstration: Partition Switching</vt:lpstr>
      <vt:lpstr>PowerPoint Presentation</vt:lpstr>
      <vt:lpstr>PowerPoint Presentation</vt:lpstr>
      <vt:lpstr>Lesson 4: Temporal Tables</vt:lpstr>
      <vt:lpstr>About System-Versioned Tables</vt:lpstr>
      <vt:lpstr>Considerations for System-Versioned Tables</vt:lpstr>
      <vt:lpstr>Creating System-Versioned Tables</vt:lpstr>
      <vt:lpstr>Querying System-Versioned Tables</vt:lpstr>
      <vt:lpstr>Demonstration: Creating System-Versioned Tables</vt:lpstr>
      <vt:lpstr>Using System-Versioned Tables to Implement Slowly Changing Dimensions</vt:lpstr>
      <vt:lpstr>Change Data Capture Compared to System-Versioned Tables</vt:lpstr>
      <vt:lpstr>Lab B: Loading a Data Warehouse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Richard Strange</dc:creator>
  <cp:lastModifiedBy>Richard Strange</cp:lastModifiedBy>
  <cp:revision>7</cp:revision>
  <dcterms:created xsi:type="dcterms:W3CDTF">2017-12-19T16:54:20Z</dcterms:created>
  <dcterms:modified xsi:type="dcterms:W3CDTF">2017-12-19T17:20:07Z</dcterms:modified>
</cp:coreProperties>
</file>