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84" r:id="rId12"/>
    <p:sldId id="285" r:id="rId13"/>
    <p:sldId id="286" r:id="rId14"/>
    <p:sldId id="266" r:id="rId15"/>
    <p:sldId id="267" r:id="rId16"/>
    <p:sldId id="268" r:id="rId17"/>
    <p:sldId id="269" r:id="rId18"/>
    <p:sldId id="287" r:id="rId19"/>
    <p:sldId id="270" r:id="rId20"/>
    <p:sldId id="271" r:id="rId21"/>
    <p:sldId id="272" r:id="rId22"/>
    <p:sldId id="273" r:id="rId23"/>
    <p:sldId id="274" r:id="rId24"/>
    <p:sldId id="275" r:id="rId25"/>
    <p:sldId id="276" r:id="rId26"/>
    <p:sldId id="277" r:id="rId27"/>
    <p:sldId id="278" r:id="rId28"/>
    <p:sldId id="289" r:id="rId29"/>
    <p:sldId id="290" r:id="rId30"/>
    <p:sldId id="291" r:id="rId31"/>
    <p:sldId id="292" r:id="rId32"/>
    <p:sldId id="279" r:id="rId33"/>
    <p:sldId id="280" r:id="rId34"/>
    <p:sldId id="281" r:id="rId35"/>
    <p:sldId id="282" r:id="rId36"/>
    <p:sldId id="283" r:id="rId37"/>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SimSun" panose="02010600030101010101" pitchFamily="2" charset="-122"/>
      <p:regular r:id="rId43"/>
    </p:embeddedFont>
    <p:embeddedFont>
      <p:font typeface="Verdana" panose="020B0604030504040204" pitchFamily="34" charset="0"/>
      <p:regular r:id="rId44"/>
      <p:bold r:id="rId45"/>
      <p:italic r:id="rId46"/>
      <p:boldItalic r:id="rId47"/>
    </p:embeddedFont>
    <p:embeddedFont>
      <p:font typeface="Segoe" panose="020B0502040504020203" pitchFamily="34" charset="0"/>
      <p:regular r:id="rId48"/>
      <p:bold r:id="rId49"/>
      <p:italic r:id="rId50"/>
      <p:boldItalic r:id="rId51"/>
    </p:embeddedFont>
    <p:embeddedFont>
      <p:font typeface="Segoe UI" panose="020B0502040204020203" pitchFamily="34" charset="0"/>
      <p:regular r:id="rId52"/>
      <p:bold r:id="rId53"/>
      <p:italic r:id="rId54"/>
      <p:boldItalic r:id="rId55"/>
    </p:embeddedFont>
  </p:embeddedFontLst>
  <p:custDataLst>
    <p:tags r:id="rId5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1C6CC-02A2-4185-8AEC-4CEBD27EDE75}" type="datetimeFigureOut">
              <a:rPr lang="en-GB" smtClean="0"/>
              <a:t>18/12/2017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EE10F6-BC65-4054-B988-D5CBB2C53541}" type="slidenum">
              <a:rPr lang="en-GB" smtClean="0"/>
              <a:t>‹#›</a:t>
            </a:fld>
            <a:endParaRPr lang="en-GB" dirty="0"/>
          </a:p>
        </p:txBody>
      </p:sp>
    </p:spTree>
    <p:extLst>
      <p:ext uri="{BB962C8B-B14F-4D97-AF65-F5344CB8AC3E}">
        <p14:creationId xmlns:p14="http://schemas.microsoft.com/office/powerpoint/2010/main" val="259407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20767C-MIA-SQL virtual machine used in the lab for this module includes software services that can take a while to start. For the best experience, have students start the 20767C-MIA-DC and 20767C-MIA-SQL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29EE10F6-BC65-4054-B988-D5CBB2C5354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830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20767C-MIA-DC and 20767C-MIA-SQL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Knowledge Base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20767C-MIA-DC, 20767C-MIA-CLI, and 20767C-MIA-SQL virtual machines are all running, and log into the 20767C-MIA-SQL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prompted to allow changes,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Wait for the script to finish, and then press any key</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to close the command prompt.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Log into the 20767C-MIA-CLI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Search Windows</a:t>
            </a:r>
            <a:r>
              <a:rPr lang="en-US" sz="1000" dirty="0">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Quality Client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Data Quality Services,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Knowledge Base Management</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Knowledge Base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Knowledge Base from</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Existing Knowledge Base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Knowledge Base </a:t>
            </a:r>
            <a:r>
              <a:rPr lang="en-US" sz="1000" dirty="0">
                <a:latin typeface="Arial" panose="020B0604020202020204" pitchFamily="34" charset="0"/>
                <a:ea typeface="Times New Roman" panose="02020603050405020304" pitchFamily="18" charset="0"/>
                <a:cs typeface="Times New Roman" panose="02020603050405020304" pitchFamily="18" charset="0"/>
              </a:rPr>
              <a:t>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DQS Data</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Activity</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Domain Management</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Domain</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Management pane,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 - State</a:t>
            </a:r>
            <a:r>
              <a:rPr lang="en-US" sz="1000" dirty="0">
                <a:latin typeface="Arial" panose="020B0604020202020204" pitchFamily="34" charset="0"/>
                <a:ea typeface="Times New Roman" panose="02020603050405020304" pitchFamily="18" charset="0"/>
                <a:cs typeface="Times New Roman" panose="02020603050405020304" pitchFamily="18" charset="0"/>
              </a:rPr>
              <a:t> domain.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Domain Properties</a:t>
            </a:r>
            <a:r>
              <a:rPr lang="en-US" sz="1000" dirty="0">
                <a:latin typeface="Arial" panose="020B0604020202020204" pitchFamily="34" charset="0"/>
                <a:ea typeface="Times New Roman" panose="02020603050405020304" pitchFamily="18" charset="0"/>
                <a:cs typeface="Times New Roman" panose="02020603050405020304" pitchFamily="18" charset="0"/>
              </a:rPr>
              <a:t> tab, change the domain name to </a:t>
            </a:r>
            <a:r>
              <a:rPr lang="en-US" sz="1000" b="1" dirty="0">
                <a:latin typeface="Arial" panose="020B0604020202020204" pitchFamily="34" charset="0"/>
                <a:ea typeface="Times New Roman" panose="02020603050405020304" pitchFamily="18" charset="0"/>
                <a:cs typeface="Times New Roman" panose="02020603050405020304" pitchFamily="18" charset="0"/>
              </a:rPr>
              <a:t>State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Domain Values</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the existing values. The leading value for each state is the full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state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 Other possible values that should be corrected to the leading value are indented beneath each leading value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646222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when prompted to publish the knowledge base,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Perform Knowledge Discovery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Data Quality Services,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Recent Knowledge 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Knowledge Discovery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browse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Stores.xls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Worksheet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Sheet1$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first row as 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This worksheet contains a sample of store data that needs to be cleansed.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first row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 (String)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second row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 (String)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the previous two steps to map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 (String)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source column to a new domain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Discover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wait for the knowledge discovery process to complete.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process has finished, note that 11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records were found and that there were three unique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five unique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and four unique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11</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3637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Domain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with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selected, note the new values that were discovered.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and note that no new values were discovered.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Only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and note that all possible values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are shown. Note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Frequency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California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Washington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indicates that the data was updated.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and note the values discovered.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hold the CTRL key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selected domain values as synonyms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as Leading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list of values, note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Whalesale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a red spelling checker line.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Whalesale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list of suggested spelling corrections,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Wholesale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Whalesale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changes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Correct to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is set automatically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Wholesale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to publish the knowledge base,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Perform Domain Management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Data Quality Services,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Recent Knowledge 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 Values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that the values discovered in the previous task are listed with appropriate leading values and correction behavior.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domain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enter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Reseller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Reseller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 now has a star icon, as values were found in the last discovery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(hover over the star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p:txBody>
          <a:bodyPr/>
          <a:lstStyle/>
          <a:p>
            <a:fld id="{29EE10F6-BC65-4054-B988-D5CBB2C53541}" type="slidenum">
              <a:rPr lang="en-GB" smtClean="0"/>
              <a:t>12</a:t>
            </a:fld>
            <a:endParaRPr lang="en-GB" dirty="0"/>
          </a:p>
        </p:txBody>
      </p:sp>
      <p:sp>
        <p:nvSpPr>
          <p:cNvPr id="5" name="TextBox 4"/>
          <p:cNvSpPr txBox="1"/>
          <p:nvPr/>
        </p:nvSpPr>
        <p:spPr>
          <a:xfrm>
            <a:off x="31173"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1653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leading value, hold the CTRL key and click the new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Reseller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selected domain values as synonyms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(depending on the screen resolution, this may be in a drop-down list at the end of the toolbar above the table). Note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Reseller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becomes a valid value that is corrected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leading value.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to publish the knowledge base,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publishing is complete,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are the three data quality issues that require addressing?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Data Values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Inconsistencies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Duplicate Business Entities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Put the following steps in the correct order by numbering each one.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Steps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(1)Create a free account key at the Windows Azure Marketplace.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(2)Subscribe to a free or paid-for RDS provider’s service at the Marketplace.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(3)Configure the reference data service details in DQS.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(4)Map your domain to the RDS.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(5)Use the knowledge base containing the domain that maps to the RDS to cleanse the data.</a:t>
            </a:r>
            <a:endParaRPr lang="en-GB" dirty="0"/>
          </a:p>
        </p:txBody>
      </p:sp>
      <p:sp>
        <p:nvSpPr>
          <p:cNvPr id="4" name="Slide Number Placeholder 3"/>
          <p:cNvSpPr>
            <a:spLocks noGrp="1"/>
          </p:cNvSpPr>
          <p:nvPr>
            <p:ph type="sldNum" sz="quarter" idx="10"/>
          </p:nvPr>
        </p:nvSpPr>
        <p:spPr/>
        <p:txBody>
          <a:bodyPr/>
          <a:lstStyle/>
          <a:p>
            <a:fld id="{29EE10F6-BC65-4054-B988-D5CBB2C53541}" type="slidenum">
              <a:rPr lang="en-GB" smtClean="0"/>
              <a:t>13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62653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6398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1140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9781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complete the previous demonstration in the module before performing this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 Cleansing Project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Data Quality Services,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Quality Projects</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Data Quality Project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Cleansing Demo</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 Knowledge Base</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Activity</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Cleansing</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Map</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DemoDQS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Table/View </a:t>
            </a:r>
            <a:r>
              <a:rPr lang="en-US" sz="1000" dirty="0">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Stores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latin typeface="Arial" panose="020B0604020202020204" pitchFamily="34" charset="0"/>
                <a:ea typeface="Times New Roman" panose="02020603050405020304" pitchFamily="18" charset="0"/>
                <a:cs typeface="Times New Roman" panose="02020603050405020304" pitchFamily="18" charset="0"/>
              </a:rPr>
              <a:t> table, create the following mappings,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cleansing process has completed, view the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noting the number of corrected and suggested values for each domain,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and View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 is selected,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Suggested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that DQS has suggested correcting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Yrk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York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Approve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 to accept this suggestion,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Corrected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to verify that the value has been corrected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
        <p:nvSpPr>
          <p:cNvPr id="7" name="TextBox 6"/>
          <p:cNvSpPr txBox="1"/>
          <p:nvPr/>
        </p:nvSpPr>
        <p:spPr>
          <a:xfrm>
            <a:off x="31173" y="8869218"/>
            <a:ext cx="1997663" cy="246221"/>
          </a:xfrm>
          <a:prstGeom prst="rect">
            <a:avLst/>
          </a:prstGeom>
          <a:noFill/>
        </p:spPr>
        <p:txBody>
          <a:bodyPr vert="horz" wrap="none" rtlCol="0">
            <a:spAutoFit/>
          </a:bodyPr>
          <a:lstStyle/>
          <a:p>
            <a:r>
              <a:rPr lang="en-GB" sz="1000" smtClean="0">
                <a:latin typeface="Arial" panose="020B0604020202020204" pitchFamily="34" charset="0"/>
              </a:rPr>
              <a:t>(More notes on the next slide)</a:t>
            </a:r>
            <a:endParaRPr lang="en-GB" sz="10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549426929"/>
              </p:ext>
            </p:extLst>
          </p:nvPr>
        </p:nvGraphicFramePr>
        <p:xfrm>
          <a:off x="739573" y="6036273"/>
          <a:ext cx="2423795" cy="665988"/>
        </p:xfrm>
        <a:graphic>
          <a:graphicData uri="http://schemas.openxmlformats.org/drawingml/2006/table">
            <a:tbl>
              <a:tblPr firstRow="1" firstCol="1" bandRow="1">
                <a:tableStyleId>{5C22544A-7EE6-4342-B048-85BDC9FD1C3A}</a:tableStyleId>
              </a:tblPr>
              <a:tblGrid>
                <a:gridCol w="1269365">
                  <a:extLst>
                    <a:ext uri="{9D8B030D-6E8A-4147-A177-3AD203B41FA5}">
                      <a16:colId xmlns:a16="http://schemas.microsoft.com/office/drawing/2014/main" val="65852722"/>
                    </a:ext>
                  </a:extLst>
                </a:gridCol>
                <a:gridCol w="1154430">
                  <a:extLst>
                    <a:ext uri="{9D8B030D-6E8A-4147-A177-3AD203B41FA5}">
                      <a16:colId xmlns:a16="http://schemas.microsoft.com/office/drawing/2014/main" val="3165151637"/>
                    </a:ext>
                  </a:extLst>
                </a:gridCol>
              </a:tblGrid>
              <a:tr h="0">
                <a:tc>
                  <a:txBody>
                    <a:bodyPr/>
                    <a:lstStyle/>
                    <a:p>
                      <a:pPr algn="ctr">
                        <a:lnSpc>
                          <a:spcPct val="115000"/>
                        </a:lnSpc>
                        <a:spcAft>
                          <a:spcPts val="0"/>
                        </a:spcAft>
                      </a:pPr>
                      <a:r>
                        <a:rPr lang="en-US" sz="950">
                          <a:effectLst/>
                        </a:rPr>
                        <a:t>Source Column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tc>
                  <a:txBody>
                    <a:bodyPr/>
                    <a:lstStyle/>
                    <a:p>
                      <a:pPr algn="ctr">
                        <a:lnSpc>
                          <a:spcPct val="115000"/>
                        </a:lnSpc>
                        <a:spcAft>
                          <a:spcPts val="0"/>
                        </a:spcAft>
                      </a:pPr>
                      <a:r>
                        <a:rPr lang="en-US" sz="950">
                          <a:effectLst/>
                        </a:rPr>
                        <a:t>Domain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extLst>
                  <a:ext uri="{0D108BD9-81ED-4DB2-BD59-A6C34878D82A}">
                    <a16:rowId xmlns:a16="http://schemas.microsoft.com/office/drawing/2014/main" val="1344553684"/>
                  </a:ext>
                </a:extLst>
              </a:tr>
              <a:tr h="0">
                <a:tc>
                  <a:txBody>
                    <a:bodyPr/>
                    <a:lstStyle/>
                    <a:p>
                      <a:pPr>
                        <a:lnSpc>
                          <a:spcPct val="115000"/>
                        </a:lnSpc>
                        <a:spcAft>
                          <a:spcPts val="0"/>
                        </a:spcAft>
                      </a:pPr>
                      <a:r>
                        <a:rPr lang="en-US" sz="950">
                          <a:effectLst/>
                        </a:rPr>
                        <a:t>City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City</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41725088"/>
                  </a:ext>
                </a:extLst>
              </a:tr>
              <a:tr h="0">
                <a:tc>
                  <a:txBody>
                    <a:bodyPr/>
                    <a:lstStyle/>
                    <a:p>
                      <a:pPr>
                        <a:lnSpc>
                          <a:spcPct val="115000"/>
                        </a:lnSpc>
                        <a:spcAft>
                          <a:spcPts val="0"/>
                        </a:spcAft>
                      </a:pPr>
                      <a:r>
                        <a:rPr lang="en-US" sz="950">
                          <a:effectLst/>
                        </a:rPr>
                        <a:t>StoreType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StoreType</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4191687387"/>
                  </a:ext>
                </a:extLst>
              </a:tr>
              <a:tr h="0">
                <a:tc>
                  <a:txBody>
                    <a:bodyPr/>
                    <a:lstStyle/>
                    <a:p>
                      <a:pPr>
                        <a:lnSpc>
                          <a:spcPct val="115000"/>
                        </a:lnSpc>
                        <a:spcAft>
                          <a:spcPts val="0"/>
                        </a:spcAft>
                      </a:pPr>
                      <a:r>
                        <a:rPr lang="en-US" sz="950">
                          <a:effectLst/>
                        </a:rPr>
                        <a:t>State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dirty="0">
                          <a:effectLst/>
                        </a:rPr>
                        <a:t>State</a:t>
                      </a:r>
                      <a:endParaRPr lang="en-GB" sz="950" dirty="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425497589"/>
                  </a:ext>
                </a:extLst>
              </a:tr>
            </a:tbl>
          </a:graphicData>
        </a:graphic>
      </p:graphicFrame>
    </p:spTree>
    <p:extLst>
      <p:ext uri="{BB962C8B-B14F-4D97-AF65-F5344CB8AC3E}">
        <p14:creationId xmlns:p14="http://schemas.microsoft.com/office/powerpoint/2010/main" val="3662205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domains in turn,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Corrected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the corrections applied, based on the values defined in the knowledge base.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view the output data preview.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cleansing results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section,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D:\Demofiles\Mod10\CleansedStores.xls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Standardize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Cleansing Info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option is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when the file download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Data Quality Services.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Cleansed Data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D:\Demofiles\Mod10\CleansedStores.xls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Excel.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output includes the following types of column: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values for all fields after data cleansing.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original value for fields that were mapped to domains and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cleansed.</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Reason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reason the output value was selected by the cleansing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Confidence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 indication of the confidence DQS estimates for corrected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values.</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status of the output column (correct or corrected).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Excel without saving any changes.</a:t>
            </a:r>
            <a:endParaRPr lang="en-GB" sz="1000" dirty="0"/>
          </a:p>
          <a:p>
            <a:pPr marL="342900" lvl="0" indent="-342900">
              <a:lnSpc>
                <a:spcPct val="115000"/>
              </a:lnSpc>
              <a:spcAft>
                <a:spcPts val="995"/>
              </a:spcAft>
              <a:buFont typeface="Symbol" panose="05050102010706020507" pitchFamily="18" charset="2"/>
              <a:buChar char=""/>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18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8466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these is not a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mandatory part of </a:t>
            </a:r>
            <a:r>
              <a:rPr lang="en-GB" sz="1000" dirty="0">
                <a:latin typeface="Arial" panose="020B0604020202020204" pitchFamily="34" charset="0"/>
                <a:ea typeface="Calibri" panose="020F0502020204030204" pitchFamily="34" charset="0"/>
                <a:cs typeface="Times New Roman" panose="02020603050405020304" pitchFamily="18" charset="0"/>
              </a:rPr>
              <a:t>creating a data cleansing project?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Select the source containing the data that is to be cleansed and then map its columns to the domains in the knowledge 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Export the cleansed data to a database table, comma-delimited file, or Excel workbook.</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Select the knowledge base to use and specify that cleansing is the action to be performed.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Run the data cleansing process then review the suggestions and corrections generated by DQS. The data steward can then approve or reject the suggestions and corrections.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Create a document to describe the knowledge base.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Create a document to describe the knowledge base.</a:t>
            </a:r>
          </a:p>
        </p:txBody>
      </p:sp>
      <p:sp>
        <p:nvSpPr>
          <p:cNvPr id="4" name="Slide Number Placeholder 3"/>
          <p:cNvSpPr>
            <a:spLocks noGrp="1"/>
          </p:cNvSpPr>
          <p:nvPr>
            <p:ph type="sldNum" sz="quarter" idx="10"/>
          </p:nvPr>
        </p:nvSpPr>
        <p:spPr/>
        <p:txBody>
          <a:bodyPr/>
          <a:lstStyle/>
          <a:p>
            <a:fld id="{29EE10F6-BC65-4054-B988-D5CBB2C53541}"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896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8179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Creating a DQS Knowledge 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integrated data from many sources into your data warehouse, and this has several benefits. However, users have noticed some quality issues with the data, which you must correct.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The virtual machines need to have Data Quality Server updated before this lab exercise is completed. You should ensure that the students complete this step before moving on to the exercises.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a DQS Project to Cleanse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you have a published knowledge base, you can use it to perform data cleansing in a data quality project.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DQS in an SSIS Package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happy with the data cleansing capabilities of DQS and the results are accurate enough to be automated. You will edit an SSIS package to include a data cleansing component as part of a dataflow.</a:t>
            </a:r>
          </a:p>
        </p:txBody>
      </p:sp>
      <p:sp>
        <p:nvSpPr>
          <p:cNvPr id="4" name="Slide Number Placeholder 3"/>
          <p:cNvSpPr>
            <a:spLocks noGrp="1"/>
          </p:cNvSpPr>
          <p:nvPr>
            <p:ph type="sldNum" sz="quarter" idx="10"/>
          </p:nvPr>
        </p:nvSpPr>
        <p:spPr/>
        <p:txBody>
          <a:bodyPr/>
          <a:lstStyle/>
          <a:p>
            <a:fld id="{29EE10F6-BC65-4054-B988-D5CBB2C5354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8151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9EE10F6-BC65-4054-B988-D5CBB2C5354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820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62604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6462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451904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781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5576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complete the previous demonstrations in this module before performing this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Matching Policy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the 20767C-MIA-CLI virtual machine, 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Quality Client application</a:t>
            </a:r>
            <a:r>
              <a:rPr lang="en-US" sz="1000" dirty="0">
                <a:latin typeface="Arial" panose="020B0604020202020204" pitchFamily="34" charset="0"/>
                <a:ea typeface="Times New Roman" panose="02020603050405020304" pitchFamily="18" charset="0"/>
                <a:cs typeface="Times New Roman" panose="02020603050405020304" pitchFamily="18" charset="0"/>
              </a:rPr>
              <a:t>, and 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Knowledge Base Management </a:t>
            </a:r>
            <a:r>
              <a:rPr lang="en-US" sz="1000" dirty="0">
                <a:latin typeface="Arial" panose="020B0604020202020204" pitchFamily="34" charset="0"/>
                <a:ea typeface="Times New Roman" panose="02020603050405020304" pitchFamily="18" charset="0"/>
                <a:cs typeface="Times New Roman" panose="02020603050405020304" pitchFamily="18" charset="0"/>
              </a:rPr>
              <a:t>pane,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Recent Knowledge Base</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Matching Policy</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Map</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latin typeface="Arial" panose="020B0604020202020204" pitchFamily="34" charset="0"/>
                <a:ea typeface="Times New Roman" panose="02020603050405020304" pitchFamily="18" charset="0"/>
                <a:cs typeface="Times New Roman" panose="02020603050405020304" pitchFamily="18" charset="0"/>
              </a:rPr>
              <a:t> box, and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D:\Demofiles\Mod10\Stores.xls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Worksheet</a:t>
            </a:r>
            <a:r>
              <a:rPr lang="en-US" sz="1000" dirty="0">
                <a:latin typeface="Arial" panose="020B0604020202020204" pitchFamily="34" charset="0"/>
                <a:ea typeface="Times New Roman" panose="02020603050405020304" pitchFamily="18" charset="0"/>
                <a:cs typeface="Times New Roman" panose="02020603050405020304" pitchFamily="18" charset="0"/>
              </a:rPr>
              <a:t> drop-down list,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Sheet1$</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and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Use first row as header</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This worksheet contains a sample of store data that needs to be matched.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add the following mappings to existing domains: </a:t>
            </a: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add the following mappings by selecting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creating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is full,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column mapping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add an additional row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
        <p:nvSpPr>
          <p:cNvPr id="7" name="TextBox 6"/>
          <p:cNvSpPr txBox="1"/>
          <p:nvPr/>
        </p:nvSpPr>
        <p:spPr>
          <a:xfrm>
            <a:off x="0" y="8890000"/>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92107834"/>
              </p:ext>
            </p:extLst>
          </p:nvPr>
        </p:nvGraphicFramePr>
        <p:xfrm>
          <a:off x="785765" y="5672591"/>
          <a:ext cx="2423795" cy="665988"/>
        </p:xfrm>
        <a:graphic>
          <a:graphicData uri="http://schemas.openxmlformats.org/drawingml/2006/table">
            <a:tbl>
              <a:tblPr firstRow="1" firstCol="1" bandRow="1">
                <a:tableStyleId>{5C22544A-7EE6-4342-B048-85BDC9FD1C3A}</a:tableStyleId>
              </a:tblPr>
              <a:tblGrid>
                <a:gridCol w="1269365">
                  <a:extLst>
                    <a:ext uri="{9D8B030D-6E8A-4147-A177-3AD203B41FA5}">
                      <a16:colId xmlns:a16="http://schemas.microsoft.com/office/drawing/2014/main" val="2606115842"/>
                    </a:ext>
                  </a:extLst>
                </a:gridCol>
                <a:gridCol w="1154430">
                  <a:extLst>
                    <a:ext uri="{9D8B030D-6E8A-4147-A177-3AD203B41FA5}">
                      <a16:colId xmlns:a16="http://schemas.microsoft.com/office/drawing/2014/main" val="2144059447"/>
                    </a:ext>
                  </a:extLst>
                </a:gridCol>
              </a:tblGrid>
              <a:tr h="0">
                <a:tc>
                  <a:txBody>
                    <a:bodyPr/>
                    <a:lstStyle/>
                    <a:p>
                      <a:pPr algn="ctr">
                        <a:lnSpc>
                          <a:spcPct val="115000"/>
                        </a:lnSpc>
                        <a:spcAft>
                          <a:spcPts val="0"/>
                        </a:spcAft>
                      </a:pPr>
                      <a:r>
                        <a:rPr lang="en-US" sz="950">
                          <a:effectLst/>
                        </a:rPr>
                        <a:t>Source Column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tc>
                  <a:txBody>
                    <a:bodyPr/>
                    <a:lstStyle/>
                    <a:p>
                      <a:pPr algn="ctr">
                        <a:lnSpc>
                          <a:spcPct val="115000"/>
                        </a:lnSpc>
                        <a:spcAft>
                          <a:spcPts val="0"/>
                        </a:spcAft>
                      </a:pPr>
                      <a:r>
                        <a:rPr lang="en-US" sz="950">
                          <a:effectLst/>
                        </a:rPr>
                        <a:t>Domain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extLst>
                  <a:ext uri="{0D108BD9-81ED-4DB2-BD59-A6C34878D82A}">
                    <a16:rowId xmlns:a16="http://schemas.microsoft.com/office/drawing/2014/main" val="1430835952"/>
                  </a:ext>
                </a:extLst>
              </a:tr>
              <a:tr h="0">
                <a:tc>
                  <a:txBody>
                    <a:bodyPr/>
                    <a:lstStyle/>
                    <a:p>
                      <a:pPr>
                        <a:lnSpc>
                          <a:spcPct val="115000"/>
                        </a:lnSpc>
                        <a:spcAft>
                          <a:spcPts val="0"/>
                        </a:spcAft>
                      </a:pPr>
                      <a:r>
                        <a:rPr lang="en-US" sz="950">
                          <a:effectLst/>
                        </a:rPr>
                        <a:t>City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City</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558140124"/>
                  </a:ext>
                </a:extLst>
              </a:tr>
              <a:tr h="0">
                <a:tc>
                  <a:txBody>
                    <a:bodyPr/>
                    <a:lstStyle/>
                    <a:p>
                      <a:pPr>
                        <a:lnSpc>
                          <a:spcPct val="115000"/>
                        </a:lnSpc>
                        <a:spcAft>
                          <a:spcPts val="0"/>
                        </a:spcAft>
                      </a:pPr>
                      <a:r>
                        <a:rPr lang="en-US" sz="950">
                          <a:effectLst/>
                        </a:rPr>
                        <a:t>StoreType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StoreType</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921149944"/>
                  </a:ext>
                </a:extLst>
              </a:tr>
              <a:tr h="0">
                <a:tc>
                  <a:txBody>
                    <a:bodyPr/>
                    <a:lstStyle/>
                    <a:p>
                      <a:pPr>
                        <a:lnSpc>
                          <a:spcPct val="115000"/>
                        </a:lnSpc>
                        <a:spcAft>
                          <a:spcPts val="0"/>
                        </a:spcAft>
                      </a:pPr>
                      <a:r>
                        <a:rPr lang="en-US" sz="950">
                          <a:effectLst/>
                        </a:rPr>
                        <a:t>State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dirty="0">
                          <a:effectLst/>
                        </a:rPr>
                        <a:t>State</a:t>
                      </a:r>
                      <a:endParaRPr lang="en-GB" sz="950" dirty="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415214206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62438588"/>
              </p:ext>
            </p:extLst>
          </p:nvPr>
        </p:nvGraphicFramePr>
        <p:xfrm>
          <a:off x="785765" y="7355675"/>
          <a:ext cx="2423795" cy="665988"/>
        </p:xfrm>
        <a:graphic>
          <a:graphicData uri="http://schemas.openxmlformats.org/drawingml/2006/table">
            <a:tbl>
              <a:tblPr firstRow="1" firstCol="1" bandRow="1">
                <a:tableStyleId>{5C22544A-7EE6-4342-B048-85BDC9FD1C3A}</a:tableStyleId>
              </a:tblPr>
              <a:tblGrid>
                <a:gridCol w="1269365">
                  <a:extLst>
                    <a:ext uri="{9D8B030D-6E8A-4147-A177-3AD203B41FA5}">
                      <a16:colId xmlns:a16="http://schemas.microsoft.com/office/drawing/2014/main" val="2223359795"/>
                    </a:ext>
                  </a:extLst>
                </a:gridCol>
                <a:gridCol w="1154430">
                  <a:extLst>
                    <a:ext uri="{9D8B030D-6E8A-4147-A177-3AD203B41FA5}">
                      <a16:colId xmlns:a16="http://schemas.microsoft.com/office/drawing/2014/main" val="1355880347"/>
                    </a:ext>
                  </a:extLst>
                </a:gridCol>
              </a:tblGrid>
              <a:tr h="0">
                <a:tc>
                  <a:txBody>
                    <a:bodyPr/>
                    <a:lstStyle/>
                    <a:p>
                      <a:pPr algn="ctr">
                        <a:lnSpc>
                          <a:spcPct val="115000"/>
                        </a:lnSpc>
                        <a:spcAft>
                          <a:spcPts val="0"/>
                        </a:spcAft>
                      </a:pPr>
                      <a:r>
                        <a:rPr lang="en-US" sz="950">
                          <a:effectLst/>
                        </a:rPr>
                        <a:t>Source Column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tc>
                  <a:txBody>
                    <a:bodyPr/>
                    <a:lstStyle/>
                    <a:p>
                      <a:pPr algn="ctr">
                        <a:lnSpc>
                          <a:spcPct val="115000"/>
                        </a:lnSpc>
                        <a:spcAft>
                          <a:spcPts val="0"/>
                        </a:spcAft>
                      </a:pPr>
                      <a:r>
                        <a:rPr lang="en-US" sz="950">
                          <a:effectLst/>
                        </a:rPr>
                        <a:t>Domain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extLst>
                  <a:ext uri="{0D108BD9-81ED-4DB2-BD59-A6C34878D82A}">
                    <a16:rowId xmlns:a16="http://schemas.microsoft.com/office/drawing/2014/main" val="1021019568"/>
                  </a:ext>
                </a:extLst>
              </a:tr>
              <a:tr h="0">
                <a:tc>
                  <a:txBody>
                    <a:bodyPr/>
                    <a:lstStyle/>
                    <a:p>
                      <a:pPr>
                        <a:lnSpc>
                          <a:spcPct val="115000"/>
                        </a:lnSpc>
                        <a:spcAft>
                          <a:spcPts val="0"/>
                        </a:spcAft>
                      </a:pPr>
                      <a:r>
                        <a:rPr lang="en-US" sz="950">
                          <a:effectLst/>
                        </a:rPr>
                        <a:t>PhoneNumber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PhoneNumber</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3483846011"/>
                  </a:ext>
                </a:extLst>
              </a:tr>
              <a:tr h="0">
                <a:tc>
                  <a:txBody>
                    <a:bodyPr/>
                    <a:lstStyle/>
                    <a:p>
                      <a:pPr>
                        <a:lnSpc>
                          <a:spcPct val="115000"/>
                        </a:lnSpc>
                        <a:spcAft>
                          <a:spcPts val="0"/>
                        </a:spcAft>
                      </a:pPr>
                      <a:r>
                        <a:rPr lang="en-US" sz="950">
                          <a:effectLst/>
                        </a:rPr>
                        <a:t>StreetAddress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StreetAddress</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3039526162"/>
                  </a:ext>
                </a:extLst>
              </a:tr>
              <a:tr h="0">
                <a:tc>
                  <a:txBody>
                    <a:bodyPr/>
                    <a:lstStyle/>
                    <a:p>
                      <a:pPr>
                        <a:lnSpc>
                          <a:spcPct val="115000"/>
                        </a:lnSpc>
                        <a:spcAft>
                          <a:spcPts val="0"/>
                        </a:spcAft>
                      </a:pPr>
                      <a:r>
                        <a:rPr lang="en-US" sz="950">
                          <a:effectLst/>
                        </a:rPr>
                        <a:t>StoreName (String)</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dirty="0">
                          <a:effectLst/>
                        </a:rPr>
                        <a:t>StoreName</a:t>
                      </a:r>
                      <a:endParaRPr lang="en-GB" sz="950" dirty="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3146423902"/>
                  </a:ext>
                </a:extLst>
              </a:tr>
            </a:tbl>
          </a:graphicData>
        </a:graphic>
      </p:graphicFrame>
    </p:spTree>
    <p:extLst>
      <p:ext uri="{BB962C8B-B14F-4D97-AF65-F5344CB8AC3E}">
        <p14:creationId xmlns:p14="http://schemas.microsoft.com/office/powerpoint/2010/main" val="1228885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Matching Policy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matching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Rule Details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change the rule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Same Store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Rule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new domain element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Domain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Similarity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Similar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leave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the previous step to add the following rules: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StreetAddress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Similar: 20%: Not a prerequisite.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Exact: 20%: Not a prerequisite.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PhoneNumber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Exact: 30%: Not a prerequisite.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Similar: 10%: Not a prerequisite.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Exact: 0%: Prerequisite selected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wait for the matching process to complete, and note the matches that are detected in the sample data (Store 1 is the same as Store One, for example).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Matching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view the details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Profiler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to publish the knowledge base,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publishing is complete,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28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49618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Create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Data Matching Project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Data Quality Services, in the Data Quality Projects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Data Quality 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project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Matching 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based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KB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knowledge base.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Activity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Matching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DemoDQS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Table/View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add the following mappings to existing domains,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matching is complete, note that two matches were detected (Store 1 is the same as Store One and Store 16 is the same as Store Sixteen).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29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95210090"/>
              </p:ext>
            </p:extLst>
          </p:nvPr>
        </p:nvGraphicFramePr>
        <p:xfrm>
          <a:off x="801005" y="4237797"/>
          <a:ext cx="2393315" cy="1498473"/>
        </p:xfrm>
        <a:graphic>
          <a:graphicData uri="http://schemas.openxmlformats.org/drawingml/2006/table">
            <a:tbl>
              <a:tblPr firstRow="1" firstCol="1" bandRow="1">
                <a:tableStyleId>{5C22544A-7EE6-4342-B048-85BDC9FD1C3A}</a:tableStyleId>
              </a:tblPr>
              <a:tblGrid>
                <a:gridCol w="1251585">
                  <a:extLst>
                    <a:ext uri="{9D8B030D-6E8A-4147-A177-3AD203B41FA5}">
                      <a16:colId xmlns:a16="http://schemas.microsoft.com/office/drawing/2014/main" val="39125337"/>
                    </a:ext>
                  </a:extLst>
                </a:gridCol>
                <a:gridCol w="1141730">
                  <a:extLst>
                    <a:ext uri="{9D8B030D-6E8A-4147-A177-3AD203B41FA5}">
                      <a16:colId xmlns:a16="http://schemas.microsoft.com/office/drawing/2014/main" val="1706097433"/>
                    </a:ext>
                  </a:extLst>
                </a:gridCol>
              </a:tblGrid>
              <a:tr h="0">
                <a:tc>
                  <a:txBody>
                    <a:bodyPr/>
                    <a:lstStyle/>
                    <a:p>
                      <a:pPr algn="ctr">
                        <a:lnSpc>
                          <a:spcPct val="115000"/>
                        </a:lnSpc>
                        <a:spcAft>
                          <a:spcPts val="0"/>
                        </a:spcAft>
                      </a:pPr>
                      <a:r>
                        <a:rPr lang="en-US" sz="950">
                          <a:effectLst/>
                        </a:rPr>
                        <a:t>Source Column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tc>
                  <a:txBody>
                    <a:bodyPr/>
                    <a:lstStyle/>
                    <a:p>
                      <a:pPr algn="ctr">
                        <a:lnSpc>
                          <a:spcPct val="115000"/>
                        </a:lnSpc>
                        <a:spcAft>
                          <a:spcPts val="0"/>
                        </a:spcAft>
                      </a:pPr>
                      <a:r>
                        <a:rPr lang="en-US" sz="950">
                          <a:effectLst/>
                        </a:rPr>
                        <a:t>Domain</a:t>
                      </a:r>
                      <a:endParaRPr lang="en-GB" sz="950">
                        <a:effectLst/>
                        <a:latin typeface="Segoe" panose="020B0502040504020203" pitchFamily="34" charset="0"/>
                        <a:ea typeface="SimSun" panose="02010600030101010101" pitchFamily="2" charset="-122"/>
                        <a:cs typeface="Mangal"/>
                      </a:endParaRPr>
                    </a:p>
                  </a:txBody>
                  <a:tcPr marL="68580" marR="68580" marT="0" marB="0" anchor="ctr"/>
                </a:tc>
                <a:extLst>
                  <a:ext uri="{0D108BD9-81ED-4DB2-BD59-A6C34878D82A}">
                    <a16:rowId xmlns:a16="http://schemas.microsoft.com/office/drawing/2014/main" val="303981500"/>
                  </a:ext>
                </a:extLst>
              </a:tr>
              <a:tr h="0">
                <a:tc>
                  <a:txBody>
                    <a:bodyPr/>
                    <a:lstStyle/>
                    <a:p>
                      <a:pPr>
                        <a:lnSpc>
                          <a:spcPct val="115000"/>
                        </a:lnSpc>
                        <a:spcAft>
                          <a:spcPts val="0"/>
                        </a:spcAft>
                      </a:pPr>
                      <a:r>
                        <a:rPr lang="en-US" sz="950">
                          <a:effectLst/>
                        </a:rPr>
                        <a:t>City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City</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459172054"/>
                  </a:ext>
                </a:extLst>
              </a:tr>
              <a:tr h="0">
                <a:tc>
                  <a:txBody>
                    <a:bodyPr/>
                    <a:lstStyle/>
                    <a:p>
                      <a:pPr>
                        <a:lnSpc>
                          <a:spcPct val="115000"/>
                        </a:lnSpc>
                        <a:spcAft>
                          <a:spcPts val="0"/>
                        </a:spcAft>
                      </a:pPr>
                      <a:r>
                        <a:rPr lang="en-US" sz="950">
                          <a:effectLst/>
                        </a:rPr>
                        <a:t>StoreType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StoreType</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337416788"/>
                  </a:ext>
                </a:extLst>
              </a:tr>
              <a:tr h="0">
                <a:tc>
                  <a:txBody>
                    <a:bodyPr/>
                    <a:lstStyle/>
                    <a:p>
                      <a:pPr>
                        <a:lnSpc>
                          <a:spcPct val="115000"/>
                        </a:lnSpc>
                        <a:spcAft>
                          <a:spcPts val="0"/>
                        </a:spcAft>
                      </a:pPr>
                      <a:r>
                        <a:rPr lang="en-US" sz="950">
                          <a:effectLst/>
                        </a:rPr>
                        <a:t>State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State</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3462582125"/>
                  </a:ext>
                </a:extLst>
              </a:tr>
              <a:tr h="0">
                <a:tc>
                  <a:txBody>
                    <a:bodyPr/>
                    <a:lstStyle/>
                    <a:p>
                      <a:pPr>
                        <a:lnSpc>
                          <a:spcPct val="115000"/>
                        </a:lnSpc>
                        <a:spcAft>
                          <a:spcPts val="0"/>
                        </a:spcAft>
                      </a:pPr>
                      <a:r>
                        <a:rPr lang="en-US" sz="950">
                          <a:effectLst/>
                        </a:rPr>
                        <a:t>PhoneNumber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PhoneNumber</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104296375"/>
                  </a:ext>
                </a:extLst>
              </a:tr>
              <a:tr h="0">
                <a:tc>
                  <a:txBody>
                    <a:bodyPr/>
                    <a:lstStyle/>
                    <a:p>
                      <a:pPr>
                        <a:lnSpc>
                          <a:spcPct val="115000"/>
                        </a:lnSpc>
                        <a:spcAft>
                          <a:spcPts val="0"/>
                        </a:spcAft>
                      </a:pPr>
                      <a:r>
                        <a:rPr lang="en-US" sz="950">
                          <a:effectLst/>
                        </a:rPr>
                        <a:t>StreetAddress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a:effectLst/>
                        </a:rPr>
                        <a:t>StreetAddress</a:t>
                      </a:r>
                      <a:endParaRPr lang="en-GB" sz="95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2844235637"/>
                  </a:ext>
                </a:extLst>
              </a:tr>
              <a:tr h="0">
                <a:tc>
                  <a:txBody>
                    <a:bodyPr/>
                    <a:lstStyle/>
                    <a:p>
                      <a:pPr>
                        <a:lnSpc>
                          <a:spcPct val="115000"/>
                        </a:lnSpc>
                        <a:spcAft>
                          <a:spcPts val="0"/>
                        </a:spcAft>
                      </a:pPr>
                      <a:r>
                        <a:rPr lang="en-US" sz="950">
                          <a:effectLst/>
                        </a:rPr>
                        <a:t>StoreName (varchar)</a:t>
                      </a:r>
                      <a:endParaRPr lang="en-GB" sz="950">
                        <a:effectLst/>
                        <a:latin typeface="Segoe" panose="020B0502040504020203" pitchFamily="34" charset="0"/>
                        <a:ea typeface="SimSun" panose="02010600030101010101" pitchFamily="2" charset="-122"/>
                        <a:cs typeface="Mangal"/>
                      </a:endParaRPr>
                    </a:p>
                  </a:txBody>
                  <a:tcPr marL="68580" marR="68580" marT="0" marB="0"/>
                </a:tc>
                <a:tc>
                  <a:txBody>
                    <a:bodyPr/>
                    <a:lstStyle/>
                    <a:p>
                      <a:pPr>
                        <a:lnSpc>
                          <a:spcPct val="115000"/>
                        </a:lnSpc>
                        <a:spcAft>
                          <a:spcPts val="0"/>
                        </a:spcAft>
                      </a:pPr>
                      <a:r>
                        <a:rPr lang="en-US" sz="950" dirty="0">
                          <a:effectLst/>
                        </a:rPr>
                        <a:t>StoreName</a:t>
                      </a:r>
                      <a:endParaRPr lang="en-GB" sz="950" dirty="0">
                        <a:effectLst/>
                        <a:latin typeface="Segoe" panose="020B0502040504020203" pitchFamily="34" charset="0"/>
                        <a:ea typeface="SimSun" panose="02010600030101010101" pitchFamily="2" charset="-122"/>
                        <a:cs typeface="Mangal"/>
                      </a:endParaRPr>
                    </a:p>
                  </a:txBody>
                  <a:tcPr marL="68580" marR="68580" marT="0" marB="0"/>
                </a:tc>
                <a:extLst>
                  <a:ext uri="{0D108BD9-81ED-4DB2-BD59-A6C34878D82A}">
                    <a16:rowId xmlns:a16="http://schemas.microsoft.com/office/drawing/2014/main" val="4283109214"/>
                  </a:ext>
                </a:extLst>
              </a:tr>
            </a:tbl>
          </a:graphicData>
        </a:graphic>
      </p:graphicFrame>
    </p:spTree>
    <p:extLst>
      <p:ext uri="{BB962C8B-B14F-4D97-AF65-F5344CB8AC3E}">
        <p14:creationId xmlns:p14="http://schemas.microsoft.com/office/powerpoint/2010/main" val="577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4707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select the following content to export: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Matching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D:\Demofiles\Mod10\MatchedStores.xls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Survivorship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D:\Demofiles\Mod10\SurvivingStores.xls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 complete record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survivorship rule,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Export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prompted to overwrite existing files.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export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8"/>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Close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Data Quality Services</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View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Data Matching Results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D:\Demofiles\Mod10\MatchedStores.xls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Excel. Note that this file contains all the records in the dataset with additional columns to indicate clusters of matched records. In this case, there are two clusters, each containing two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matches.</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D:\Demofiles\Mod10\SurvivingStores.xls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Excel. Note this file contains the records that were selected to survive the matching process. The data has been deduplicated by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eliminating duplicates and retaining only the most complete record.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Excel without saving any changes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30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1678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are the rules for survivorship that a data steward can specify?</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data steward can specify the following rules for survivorship:</a:t>
            </a: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Pivot record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record chosen arbitrarily by DQS in each cluster of matched records.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 complete and longest record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record that has fewest missing data values and the longest values in each field.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Most complete record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record that has fewest missing data values.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Longest record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record containing the longest values in each field.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 or false?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For each domain in the matching rule, the data steward defines the following settings:</a:t>
            </a: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Similarity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can specify that the rule should look for similar values based on fuzzy logic comparison, or an exact match.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percentage score to apply if a domain match succeeds.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Prerequisite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indicates that this particular domain must match, for the records to be considered duplicates.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sz="1000" dirty="0"/>
          </a:p>
          <a:p>
            <a:pPr lvl="0">
              <a:lnSpc>
                <a:spcPct val="107000"/>
              </a:lnSpc>
              <a:spcAft>
                <a:spcPts val="800"/>
              </a:spcAft>
            </a:pP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9EE10F6-BC65-4054-B988-D5CBB2C53541}" type="slidenum">
              <a:rPr lang="en-GB" smtClean="0"/>
              <a:t>31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0694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following: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Creating a Matching Policy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implemented a data cleansing solution for the data being staged. However, you have identified that the staged data contains multiple records for the same business entity. You want to use a data matching solution to deduplicate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a DQS Project to Match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will now create a data quality project to apply the matching rules from the previous exercise. After this process is complete, you will have exported a deduplicated set of data. Finally, you will apply the deduplication results in the staging database by executing Transact-SQL statements.</a:t>
            </a:r>
          </a:p>
        </p:txBody>
      </p:sp>
      <p:sp>
        <p:nvSpPr>
          <p:cNvPr id="4" name="Slide Number Placeholder 3"/>
          <p:cNvSpPr>
            <a:spLocks noGrp="1"/>
          </p:cNvSpPr>
          <p:nvPr>
            <p:ph type="sldNum" sz="quarter" idx="10"/>
          </p:nvPr>
        </p:nvSpPr>
        <p:spPr/>
        <p:txBody>
          <a:bodyPr/>
          <a:lstStyle/>
          <a:p>
            <a:fld id="{29EE10F6-BC65-4054-B988-D5CBB2C53541}"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40973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9EE10F6-BC65-4054-B988-D5CBB2C53541}"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8700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9EE10F6-BC65-4054-B988-D5CBB2C53541}"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44934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5466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Who is responsible for ensuring the consistency and accuracy of data in solutions you have implemented or managed?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but many organizations entrust users with particular knowledge of specific business areas, to curate data sources and perform the role of a data steward.</a:t>
            </a:r>
          </a:p>
        </p:txBody>
      </p:sp>
      <p:sp>
        <p:nvSpPr>
          <p:cNvPr id="4" name="Slide Number Placeholder 3"/>
          <p:cNvSpPr>
            <a:spLocks noGrp="1"/>
          </p:cNvSpPr>
          <p:nvPr>
            <p:ph type="sldNum" sz="quarter" idx="10"/>
          </p:nvPr>
        </p:nvSpPr>
        <p:spPr/>
        <p:txBody>
          <a:bodyPr/>
          <a:lstStyle/>
          <a:p>
            <a:fld id="{29EE10F6-BC65-4054-B988-D5CBB2C53541}"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7325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1751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Provide a brief overview of DQS functionality, but do not spend too much time on this, as subsequent topics and lessons go into more detail.</a:t>
            </a:r>
          </a:p>
        </p:txBody>
      </p:sp>
      <p:sp>
        <p:nvSpPr>
          <p:cNvPr id="4" name="Slide Number Placeholder 3"/>
          <p:cNvSpPr>
            <a:spLocks noGrp="1"/>
          </p:cNvSpPr>
          <p:nvPr>
            <p:ph type="sldNum" sz="quarter" idx="10"/>
          </p:nvPr>
        </p:nvSpPr>
        <p:spPr/>
        <p:txBody>
          <a:bodyPr/>
          <a:lstStyle/>
          <a:p>
            <a:fld id="{29EE10F6-BC65-4054-B988-D5CBB2C5354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875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196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9EE10F6-BC65-4054-B988-D5CBB2C5354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56596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Describe scenarios where the company does not hold all the data it needs to cleanse it properly, but an outside agency does. Consider the improved cleansing, the cost, and data security.</a:t>
            </a:r>
          </a:p>
        </p:txBody>
      </p:sp>
      <p:sp>
        <p:nvSpPr>
          <p:cNvPr id="4" name="Slide Number Placeholder 3"/>
          <p:cNvSpPr>
            <a:spLocks noGrp="1"/>
          </p:cNvSpPr>
          <p:nvPr>
            <p:ph type="sldNum" sz="quarter" idx="10"/>
          </p:nvPr>
        </p:nvSpPr>
        <p:spPr/>
        <p:txBody>
          <a:bodyPr/>
          <a:lstStyle/>
          <a:p>
            <a:fld id="{29EE10F6-BC65-4054-B988-D5CBB2C5354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813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the process can start with knowledge discovery or with some initial domain management to create a new knowledge base from an existing one. You then use knowledge discovery to find common values for the domains; more domain management is performed to validate those values and define rules for correction of invalid or erroneous values.</a:t>
            </a:r>
          </a:p>
        </p:txBody>
      </p:sp>
      <p:sp>
        <p:nvSpPr>
          <p:cNvPr id="4" name="Slide Number Placeholder 3"/>
          <p:cNvSpPr>
            <a:spLocks noGrp="1"/>
          </p:cNvSpPr>
          <p:nvPr>
            <p:ph type="sldNum" sz="quarter" idx="10"/>
          </p:nvPr>
        </p:nvSpPr>
        <p:spPr/>
        <p:txBody>
          <a:bodyPr/>
          <a:lstStyle/>
          <a:p>
            <a:fld id="{29EE10F6-BC65-4054-B988-D5CBB2C5354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10: Enforcing Data Quality</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9612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353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957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270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1781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2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61793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351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303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354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36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7582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75208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591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10</a:t>
            </a:r>
            <a:endParaRPr lang="en-GB" dirty="0"/>
          </a:p>
        </p:txBody>
      </p:sp>
      <p:sp>
        <p:nvSpPr>
          <p:cNvPr id="3" name="Subtitle 2"/>
          <p:cNvSpPr>
            <a:spLocks noGrp="1"/>
          </p:cNvSpPr>
          <p:nvPr>
            <p:ph type="subTitle" sz="quarter" idx="1"/>
          </p:nvPr>
        </p:nvSpPr>
        <p:spPr/>
        <p:txBody>
          <a:bodyPr/>
          <a:lstStyle/>
          <a:p>
            <a:r>
              <a:rPr lang="en-GB" dirty="0" smtClean="0"/>
              <a:t>Enforcing Data Quality
</a:t>
            </a:r>
            <a:endParaRPr lang="en-GB" dirty="0"/>
          </a:p>
        </p:txBody>
      </p:sp>
    </p:spTree>
    <p:custDataLst>
      <p:tags r:id="rId1"/>
    </p:custDataLst>
    <p:extLst>
      <p:ext uri="{BB962C8B-B14F-4D97-AF65-F5344CB8AC3E}">
        <p14:creationId xmlns:p14="http://schemas.microsoft.com/office/powerpoint/2010/main" val="97100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d35b479b-9cb9-4060-b49b-cace63ff88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Knowledge 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knowledge base</a:t>
            </a:r>
          </a:p>
          <a:p>
            <a:pPr lvl="0"/>
            <a:r>
              <a:rPr lang="en-GB" b="0" kern="0" dirty="0">
                <a:solidFill>
                  <a:srgbClr val="000000"/>
                </a:solidFill>
              </a:rPr>
              <a:t>Perform knowledge discovery</a:t>
            </a:r>
          </a:p>
          <a:p>
            <a:pPr lvl="0"/>
            <a:r>
              <a:rPr lang="en-GB" b="0" kern="0" dirty="0">
                <a:solidFill>
                  <a:srgbClr val="000000"/>
                </a:solidFill>
              </a:rPr>
              <a:t>Perform domain management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0096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69534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87729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9453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Data Quality Services to Cleanse Data</a:t>
            </a:r>
            <a:endParaRPr lang="en-GB" dirty="0"/>
          </a:p>
        </p:txBody>
      </p:sp>
      <p:sp>
        <p:nvSpPr>
          <p:cNvPr id="3" name="Text Placeholder 2"/>
          <p:cNvSpPr>
            <a:spLocks noGrp="1"/>
          </p:cNvSpPr>
          <p:nvPr>
            <p:ph type="body" idx="1"/>
          </p:nvPr>
        </p:nvSpPr>
        <p:spPr/>
        <p:txBody>
          <a:bodyPr/>
          <a:lstStyle/>
          <a:p>
            <a:r>
              <a:rPr lang="en-GB" dirty="0" smtClean="0"/>
              <a:t>Creating a Data Cleansing Project
Viewing Cleansed Data
Demonstration: Cleansing Data
Using the Data Cleansing Data Flow Transformation</a:t>
            </a:r>
            <a:endParaRPr lang="en-GB" dirty="0"/>
          </a:p>
        </p:txBody>
      </p:sp>
    </p:spTree>
    <p:custDataLst>
      <p:tags r:id="rId1"/>
    </p:custDataLst>
    <p:extLst>
      <p:ext uri="{BB962C8B-B14F-4D97-AF65-F5344CB8AC3E}">
        <p14:creationId xmlns:p14="http://schemas.microsoft.com/office/powerpoint/2010/main" val="269002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Data Cleansing Project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Select a knowledge base</a:t>
            </a:r>
          </a:p>
          <a:p>
            <a:pPr marL="514350" lvl="0" indent="-514350">
              <a:buFont typeface="+mj-lt"/>
              <a:buAutoNum type="arabicPeriod"/>
            </a:pPr>
            <a:r>
              <a:rPr lang="en-GB" b="0" kern="0" dirty="0">
                <a:solidFill>
                  <a:srgbClr val="000000"/>
                </a:solidFill>
              </a:rPr>
              <a:t>Map columns to domains</a:t>
            </a:r>
          </a:p>
          <a:p>
            <a:pPr marL="514350" lvl="0" indent="-514350">
              <a:buFont typeface="+mj-lt"/>
              <a:buAutoNum type="arabicPeriod"/>
            </a:pPr>
            <a:r>
              <a:rPr lang="en-GB" b="0" kern="0" dirty="0">
                <a:solidFill>
                  <a:srgbClr val="000000"/>
                </a:solidFill>
              </a:rPr>
              <a:t>Review suggestions and corrections</a:t>
            </a:r>
          </a:p>
          <a:p>
            <a:pPr marL="514350" lvl="0" indent="-514350">
              <a:buFont typeface="+mj-lt"/>
              <a:buAutoNum type="arabicPeriod"/>
            </a:pPr>
            <a:r>
              <a:rPr lang="en-GB" b="0" kern="0" dirty="0">
                <a:solidFill>
                  <a:srgbClr val="000000"/>
                </a:solidFill>
              </a:rPr>
              <a:t>Export results</a:t>
            </a:r>
          </a:p>
        </p:txBody>
      </p:sp>
    </p:spTree>
    <p:custDataLst>
      <p:tags r:id="rId1"/>
    </p:custDataLst>
    <p:extLst>
      <p:ext uri="{BB962C8B-B14F-4D97-AF65-F5344CB8AC3E}">
        <p14:creationId xmlns:p14="http://schemas.microsoft.com/office/powerpoint/2010/main" val="189038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Cleansed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Output</a:t>
            </a:r>
            <a:r>
              <a:rPr lang="en-GB" b="0" kern="0" dirty="0">
                <a:solidFill>
                  <a:srgbClr val="000000"/>
                </a:solidFill>
              </a:rPr>
              <a:t>: the values for all fields after data cleansing</a:t>
            </a:r>
          </a:p>
          <a:p>
            <a:pPr lvl="0"/>
            <a:r>
              <a:rPr lang="en-GB" kern="0" dirty="0">
                <a:solidFill>
                  <a:srgbClr val="000000"/>
                </a:solidFill>
              </a:rPr>
              <a:t>Source</a:t>
            </a:r>
            <a:r>
              <a:rPr lang="en-GB" b="0" kern="0" dirty="0">
                <a:solidFill>
                  <a:srgbClr val="000000"/>
                </a:solidFill>
              </a:rPr>
              <a:t>: the original value for fields that were mapped to domains and cleansed</a:t>
            </a:r>
          </a:p>
          <a:p>
            <a:pPr lvl="0"/>
            <a:r>
              <a:rPr lang="en-GB" kern="0" dirty="0">
                <a:solidFill>
                  <a:srgbClr val="000000"/>
                </a:solidFill>
              </a:rPr>
              <a:t>Reason</a:t>
            </a:r>
            <a:r>
              <a:rPr lang="en-GB" b="0" kern="0" dirty="0">
                <a:solidFill>
                  <a:srgbClr val="000000"/>
                </a:solidFill>
              </a:rPr>
              <a:t>: the reason the output value was selected by the cleansing operation</a:t>
            </a:r>
          </a:p>
          <a:p>
            <a:pPr lvl="0"/>
            <a:r>
              <a:rPr lang="en-GB" kern="0" dirty="0">
                <a:solidFill>
                  <a:srgbClr val="000000"/>
                </a:solidFill>
              </a:rPr>
              <a:t>Confidence</a:t>
            </a:r>
            <a:r>
              <a:rPr lang="en-GB" b="0" kern="0" dirty="0">
                <a:solidFill>
                  <a:srgbClr val="000000"/>
                </a:solidFill>
              </a:rPr>
              <a:t>: an indication of the confidence Data Quality Services estimates for corrected values</a:t>
            </a:r>
          </a:p>
          <a:p>
            <a:pPr lvl="0"/>
            <a:r>
              <a:rPr lang="en-GB" kern="0" dirty="0">
                <a:solidFill>
                  <a:srgbClr val="000000"/>
                </a:solidFill>
              </a:rPr>
              <a:t>Status</a:t>
            </a:r>
            <a:r>
              <a:rPr lang="en-GB" b="0" kern="0" dirty="0">
                <a:solidFill>
                  <a:srgbClr val="000000"/>
                </a:solidFill>
              </a:rPr>
              <a:t>: the status of the output column (correct or corrected)</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0308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dfa5e52-bb61-4c51-a4b3-d44d6c8f7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Cleansing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data cleansing project</a:t>
            </a:r>
          </a:p>
          <a:p>
            <a:pPr lvl="0"/>
            <a:r>
              <a:rPr lang="en-GB" b="0" kern="0" dirty="0">
                <a:solidFill>
                  <a:srgbClr val="000000"/>
                </a:solidFill>
              </a:rPr>
              <a:t>View cleansed data</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31341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7576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308b72f6-bc07-4fa1-bea5-873b51000a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the Data Cleansing Data Flow Transformation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Input data to be cleansed</a:t>
            </a:r>
          </a:p>
          <a:p>
            <a:pPr lvl="0"/>
            <a:r>
              <a:rPr lang="en-GB" b="0" kern="0" dirty="0">
                <a:solidFill>
                  <a:srgbClr val="000000"/>
                </a:solidFill>
              </a:rPr>
              <a:t>Select knowledge base and map columns to domains</a:t>
            </a:r>
          </a:p>
          <a:p>
            <a:pPr lvl="0"/>
            <a:r>
              <a:rPr lang="en-GB" b="0" kern="0" dirty="0">
                <a:solidFill>
                  <a:srgbClr val="000000"/>
                </a:solidFill>
              </a:rPr>
              <a:t>Output cleansed columns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24190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Data Quality
Using Data Quality Services to Cleanse Data
Using Data Quality Services to Match Data</a:t>
            </a:r>
            <a:endParaRPr lang="en-GB" dirty="0"/>
          </a:p>
        </p:txBody>
      </p:sp>
    </p:spTree>
    <p:custDataLst>
      <p:tags r:id="rId1"/>
    </p:custDataLst>
    <p:extLst>
      <p:ext uri="{BB962C8B-B14F-4D97-AF65-F5344CB8AC3E}">
        <p14:creationId xmlns:p14="http://schemas.microsoft.com/office/powerpoint/2010/main" val="2151608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Cleansing Data</a:t>
            </a:r>
            <a:endParaRPr lang="en-GB" dirty="0"/>
          </a:p>
        </p:txBody>
      </p:sp>
      <p:sp>
        <p:nvSpPr>
          <p:cNvPr id="3" name="Text Placeholder 2"/>
          <p:cNvSpPr>
            <a:spLocks noGrp="1"/>
          </p:cNvSpPr>
          <p:nvPr>
            <p:ph type="body" idx="1"/>
          </p:nvPr>
        </p:nvSpPr>
        <p:spPr/>
        <p:txBody>
          <a:bodyPr/>
          <a:lstStyle/>
          <a:p>
            <a:r>
              <a:rPr lang="en-GB" dirty="0" smtClean="0"/>
              <a:t>Exercise 1: Creating a DQS Knowledge Base
Exercise 2: Using a DQS Project to Cleanse Data
Exercise 3: Using DQS in an SSIS Package</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953985"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8435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01162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have created an ETL solution for the Adventure Works data warehouse, and invited some data stewards to validate the process before putting it into production.</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data stewards have noticed some data quality issues in the staged customer data, and have asked you to provide a way for them to cleanse data, so that the data warehouse is based on consistent and reliable data. The data stewards have given you an Excel workbook containing some examples of the issues found in the data.</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1135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364af79-4c59-4437-a999-c00f780d45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Create a DQS knowledge </a:t>
            </a:r>
            <a:r>
              <a:rPr lang="en-US" dirty="0" smtClean="0"/>
              <a:t>base</a:t>
            </a:r>
            <a:endParaRPr lang="en-GB" dirty="0"/>
          </a:p>
          <a:p>
            <a:pPr lvl="0"/>
            <a:r>
              <a:rPr lang="en-US" dirty="0"/>
              <a:t>Use DQS to cleanse </a:t>
            </a:r>
            <a:r>
              <a:rPr lang="en-US" dirty="0" smtClean="0"/>
              <a:t>data</a:t>
            </a:r>
            <a:endParaRPr lang="en-GB" dirty="0"/>
          </a:p>
          <a:p>
            <a:pPr lvl="0"/>
            <a:r>
              <a:rPr lang="en-US" dirty="0"/>
              <a:t>Incorporate data cleansing into an SSIS data </a:t>
            </a:r>
            <a:r>
              <a:rPr lang="en-US" dirty="0" smtClean="0"/>
              <a:t>flow</a:t>
            </a:r>
            <a:endParaRPr lang="en-GB" dirty="0"/>
          </a:p>
          <a:p>
            <a:endParaRPr lang="en-GB" dirty="0"/>
          </a:p>
        </p:txBody>
      </p:sp>
    </p:spTree>
    <p:custDataLst>
      <p:tags r:id="rId1"/>
    </p:custDataLst>
    <p:extLst>
      <p:ext uri="{BB962C8B-B14F-4D97-AF65-F5344CB8AC3E}">
        <p14:creationId xmlns:p14="http://schemas.microsoft.com/office/powerpoint/2010/main" val="335563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2c1c685-6841-4dfe-a24f-f5c0870f3a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Data Quality Services to Match Data</a:t>
            </a:r>
            <a:endParaRPr lang="en-GB" dirty="0"/>
          </a:p>
        </p:txBody>
      </p:sp>
      <p:sp>
        <p:nvSpPr>
          <p:cNvPr id="3" name="Text Placeholder 2"/>
          <p:cNvSpPr>
            <a:spLocks noGrp="1"/>
          </p:cNvSpPr>
          <p:nvPr>
            <p:ph type="body" idx="1"/>
          </p:nvPr>
        </p:nvSpPr>
        <p:spPr/>
        <p:txBody>
          <a:bodyPr/>
          <a:lstStyle/>
          <a:p>
            <a:r>
              <a:rPr lang="en-GB" dirty="0" smtClean="0"/>
              <a:t>Creating a Matching Policy
Creating a Data Matching Project
Viewing Data Matching Results
Demonstration: Matching Data</a:t>
            </a:r>
            <a:endParaRPr lang="en-GB" dirty="0"/>
          </a:p>
        </p:txBody>
      </p:sp>
    </p:spTree>
    <p:custDataLst>
      <p:tags r:id="rId1"/>
    </p:custDataLst>
    <p:extLst>
      <p:ext uri="{BB962C8B-B14F-4D97-AF65-F5344CB8AC3E}">
        <p14:creationId xmlns:p14="http://schemas.microsoft.com/office/powerpoint/2010/main" val="140580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8e058f6-6653-4627-baac-3f26e874ca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Matching Policy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Define matching rules for business entities</a:t>
            </a:r>
          </a:p>
          <a:p>
            <a:pPr lvl="0"/>
            <a:r>
              <a:rPr lang="en-GB" b="0" kern="0" dirty="0">
                <a:solidFill>
                  <a:srgbClr val="000000"/>
                </a:solidFill>
              </a:rPr>
              <a:t>Rules match entities based on domains:</a:t>
            </a:r>
          </a:p>
          <a:p>
            <a:pPr lvl="1">
              <a:buFont typeface="Wingdings" panose="05000000000000000000" pitchFamily="2" charset="2"/>
              <a:buChar char="§"/>
            </a:pPr>
            <a:r>
              <a:rPr lang="en-GB" kern="0" dirty="0">
                <a:solidFill>
                  <a:srgbClr val="000000"/>
                </a:solidFill>
              </a:rPr>
              <a:t>Similarity</a:t>
            </a:r>
            <a:r>
              <a:rPr lang="en-GB" b="0" kern="0" dirty="0">
                <a:solidFill>
                  <a:srgbClr val="000000"/>
                </a:solidFill>
              </a:rPr>
              <a:t>: similar or exact match</a:t>
            </a:r>
          </a:p>
          <a:p>
            <a:pPr lvl="1">
              <a:buFont typeface="Wingdings" panose="05000000000000000000" pitchFamily="2" charset="2"/>
              <a:buChar char="§"/>
            </a:pPr>
            <a:r>
              <a:rPr lang="en-GB" kern="0" dirty="0">
                <a:solidFill>
                  <a:srgbClr val="000000"/>
                </a:solidFill>
              </a:rPr>
              <a:t>Weight</a:t>
            </a:r>
            <a:r>
              <a:rPr lang="en-GB" b="0" kern="0" dirty="0">
                <a:solidFill>
                  <a:srgbClr val="000000"/>
                </a:solidFill>
              </a:rPr>
              <a:t>: percentage to apply if match succeeds</a:t>
            </a:r>
          </a:p>
          <a:p>
            <a:pPr lvl="1">
              <a:buFont typeface="Wingdings" panose="05000000000000000000" pitchFamily="2" charset="2"/>
              <a:buChar char="§"/>
            </a:pPr>
            <a:r>
              <a:rPr lang="en-GB" kern="0" dirty="0">
                <a:solidFill>
                  <a:srgbClr val="000000"/>
                </a:solidFill>
              </a:rPr>
              <a:t>Prerequisite</a:t>
            </a:r>
            <a:r>
              <a:rPr lang="en-GB" b="0" kern="0" dirty="0">
                <a:solidFill>
                  <a:srgbClr val="000000"/>
                </a:solidFill>
              </a:rPr>
              <a:t>: mandatory domain match for rule to succeed</a:t>
            </a:r>
          </a:p>
          <a:p>
            <a:pPr lvl="0"/>
            <a:r>
              <a:rPr lang="en-GB" b="0" kern="0" dirty="0">
                <a:solidFill>
                  <a:srgbClr val="000000"/>
                </a:solidFill>
              </a:rPr>
              <a:t>If the combined weight of all matches meets or exceeds the rule’s minimum matching score, the entities are duplicates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38202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371dd36-09a1-4980-a7b8-7125294bcc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Data Matching Project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Select a knowledge base</a:t>
            </a:r>
          </a:p>
          <a:p>
            <a:pPr marL="514350" lvl="0" indent="-514350">
              <a:buFont typeface="+mj-lt"/>
              <a:buAutoNum type="arabicPeriod"/>
            </a:pPr>
            <a:r>
              <a:rPr lang="en-GB" b="0" kern="0" dirty="0">
                <a:solidFill>
                  <a:srgbClr val="000000"/>
                </a:solidFill>
              </a:rPr>
              <a:t>Map columns to domains</a:t>
            </a:r>
          </a:p>
          <a:p>
            <a:pPr marL="514350" lvl="0" indent="-514350">
              <a:buFont typeface="+mj-lt"/>
              <a:buAutoNum type="arabicPeriod"/>
            </a:pPr>
            <a:r>
              <a:rPr lang="en-GB" b="0" kern="0" dirty="0">
                <a:solidFill>
                  <a:srgbClr val="000000"/>
                </a:solidFill>
              </a:rPr>
              <a:t>Review match clusters</a:t>
            </a:r>
          </a:p>
          <a:p>
            <a:pPr marL="514350" lvl="0" indent="-514350">
              <a:buFont typeface="+mj-lt"/>
              <a:buAutoNum type="arabicPeriod"/>
            </a:pPr>
            <a:r>
              <a:rPr lang="en-GB" b="0" kern="0" dirty="0">
                <a:solidFill>
                  <a:srgbClr val="000000"/>
                </a:solidFill>
              </a:rPr>
              <a:t>Export matches and survivors</a:t>
            </a:r>
          </a:p>
          <a:p>
            <a:pPr lvl="1"/>
            <a:r>
              <a:rPr lang="en-GB" b="0" kern="0" dirty="0">
                <a:solidFill>
                  <a:srgbClr val="000000"/>
                </a:solidFill>
              </a:rPr>
              <a:t>Select survivorship rule:</a:t>
            </a:r>
          </a:p>
          <a:p>
            <a:pPr lvl="2">
              <a:buFont typeface="Wingdings" panose="05000000000000000000" pitchFamily="2" charset="2"/>
              <a:buChar char="§"/>
            </a:pPr>
            <a:r>
              <a:rPr lang="en-GB" b="0" kern="0" dirty="0">
                <a:solidFill>
                  <a:srgbClr val="000000"/>
                </a:solidFill>
              </a:rPr>
              <a:t>Pivot record </a:t>
            </a:r>
          </a:p>
          <a:p>
            <a:pPr lvl="2">
              <a:buFont typeface="Wingdings" panose="05000000000000000000" pitchFamily="2" charset="2"/>
              <a:buChar char="§"/>
            </a:pPr>
            <a:r>
              <a:rPr lang="en-GB" b="0" kern="0" dirty="0">
                <a:solidFill>
                  <a:srgbClr val="000000"/>
                </a:solidFill>
              </a:rPr>
              <a:t>Most complete and longest record</a:t>
            </a:r>
          </a:p>
          <a:p>
            <a:pPr lvl="2">
              <a:buFont typeface="Wingdings" panose="05000000000000000000" pitchFamily="2" charset="2"/>
              <a:buChar char="§"/>
            </a:pPr>
            <a:r>
              <a:rPr lang="en-GB" b="0" kern="0" dirty="0">
                <a:solidFill>
                  <a:srgbClr val="000000"/>
                </a:solidFill>
              </a:rPr>
              <a:t>Most complete record</a:t>
            </a:r>
          </a:p>
          <a:p>
            <a:pPr lvl="2">
              <a:buFont typeface="Wingdings" panose="05000000000000000000" pitchFamily="2" charset="2"/>
              <a:buChar char="§"/>
            </a:pPr>
            <a:r>
              <a:rPr lang="en-GB" b="0" kern="0" dirty="0">
                <a:solidFill>
                  <a:srgbClr val="000000"/>
                </a:solidFill>
              </a:rPr>
              <a:t>Longest record</a:t>
            </a:r>
          </a:p>
        </p:txBody>
      </p:sp>
    </p:spTree>
    <p:custDataLst>
      <p:tags r:id="rId1"/>
    </p:custDataLst>
    <p:extLst>
      <p:ext uri="{BB962C8B-B14F-4D97-AF65-F5344CB8AC3E}">
        <p14:creationId xmlns:p14="http://schemas.microsoft.com/office/powerpoint/2010/main" val="2585782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4f692c3-2292-4f6c-b932-8c63c7bcef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Data Matching Results</a:t>
            </a:r>
            <a:endParaRPr lang="en-GB" dirty="0"/>
          </a:p>
        </p:txBody>
      </p:sp>
      <p:sp>
        <p:nvSpPr>
          <p:cNvPr id="4" name="Content Placeholder 2"/>
          <p:cNvSpPr txBox="1">
            <a:spLocks/>
          </p:cNvSpPr>
          <p:nvPr/>
        </p:nvSpPr>
        <p:spPr>
          <a:xfrm>
            <a:off x="458788" y="1021215"/>
            <a:ext cx="8238898" cy="404064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Cluster ID</a:t>
            </a:r>
            <a:r>
              <a:rPr lang="en-GB" b="0" kern="0" dirty="0">
                <a:solidFill>
                  <a:srgbClr val="000000"/>
                </a:solidFill>
              </a:rPr>
              <a:t>: identifier for a cluster of matched records</a:t>
            </a:r>
          </a:p>
          <a:p>
            <a:pPr lvl="0"/>
            <a:r>
              <a:rPr lang="en-GB" kern="0" dirty="0">
                <a:solidFill>
                  <a:srgbClr val="000000"/>
                </a:solidFill>
              </a:rPr>
              <a:t>Record ID</a:t>
            </a:r>
            <a:r>
              <a:rPr lang="en-GB" b="0" kern="0" dirty="0">
                <a:solidFill>
                  <a:srgbClr val="000000"/>
                </a:solidFill>
              </a:rPr>
              <a:t>: identifier for a matched record</a:t>
            </a:r>
          </a:p>
          <a:p>
            <a:pPr lvl="0"/>
            <a:r>
              <a:rPr lang="en-GB" kern="0" dirty="0">
                <a:solidFill>
                  <a:srgbClr val="000000"/>
                </a:solidFill>
              </a:rPr>
              <a:t>Matching Rule</a:t>
            </a:r>
            <a:r>
              <a:rPr lang="en-GB" b="0" kern="0" dirty="0">
                <a:solidFill>
                  <a:srgbClr val="000000"/>
                </a:solidFill>
              </a:rPr>
              <a:t>: the rule that produced the match</a:t>
            </a:r>
          </a:p>
          <a:p>
            <a:pPr lvl="0"/>
            <a:r>
              <a:rPr lang="en-GB" kern="0" dirty="0">
                <a:solidFill>
                  <a:srgbClr val="000000"/>
                </a:solidFill>
              </a:rPr>
              <a:t>Score</a:t>
            </a:r>
            <a:r>
              <a:rPr lang="en-GB" b="0" kern="0" dirty="0">
                <a:solidFill>
                  <a:srgbClr val="000000"/>
                </a:solidFill>
              </a:rPr>
              <a:t>: combined weighting of match criteria</a:t>
            </a:r>
          </a:p>
          <a:p>
            <a:pPr lvl="0"/>
            <a:r>
              <a:rPr lang="en-GB" kern="0" dirty="0">
                <a:solidFill>
                  <a:srgbClr val="000000"/>
                </a:solidFill>
              </a:rPr>
              <a:t>Pivot Mark</a:t>
            </a:r>
            <a:r>
              <a:rPr lang="en-GB" b="0" kern="0" dirty="0">
                <a:solidFill>
                  <a:srgbClr val="000000"/>
                </a:solidFill>
              </a:rPr>
              <a:t>: a matched record arbitrarily chosen  by Data Quality Services as the pivot record for a cluster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9019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f2260df-faed-4a2d-87f8-96651402eb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Matching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matching policy</a:t>
            </a:r>
          </a:p>
          <a:p>
            <a:pPr lvl="0"/>
            <a:r>
              <a:rPr lang="en-GB" b="0" kern="0" dirty="0">
                <a:solidFill>
                  <a:srgbClr val="000000"/>
                </a:solidFill>
              </a:rPr>
              <a:t>Create a data matching project</a:t>
            </a:r>
          </a:p>
          <a:p>
            <a:pPr lvl="0"/>
            <a:r>
              <a:rPr lang="en-GB" b="0" kern="0" dirty="0">
                <a:solidFill>
                  <a:srgbClr val="000000"/>
                </a:solidFill>
              </a:rPr>
              <a:t>View data matching results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38612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35307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02020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Data Quality</a:t>
            </a:r>
            <a:endParaRPr lang="en-GB" dirty="0"/>
          </a:p>
        </p:txBody>
      </p:sp>
      <p:sp>
        <p:nvSpPr>
          <p:cNvPr id="3" name="Text Placeholder 2"/>
          <p:cNvSpPr>
            <a:spLocks noGrp="1"/>
          </p:cNvSpPr>
          <p:nvPr>
            <p:ph type="body" idx="1"/>
          </p:nvPr>
        </p:nvSpPr>
        <p:spPr/>
        <p:txBody>
          <a:bodyPr/>
          <a:lstStyle/>
          <a:p>
            <a:r>
              <a:rPr lang="en-GB" dirty="0" smtClean="0"/>
              <a:t>What Is Data Quality and Why Do You Need It?
Data Quality Services Overview
What Is a Knowledge Base?
What Is a Domain?
What Is a Reference Data Service?
Creating a Knowledge Base
Demonstration: Creating a Knowledge Base</a:t>
            </a:r>
            <a:endParaRPr lang="en-GB" dirty="0"/>
          </a:p>
        </p:txBody>
      </p:sp>
    </p:spTree>
    <p:custDataLst>
      <p:tags r:id="rId1"/>
    </p:custDataLst>
    <p:extLst>
      <p:ext uri="{BB962C8B-B14F-4D97-AF65-F5344CB8AC3E}">
        <p14:creationId xmlns:p14="http://schemas.microsoft.com/office/powerpoint/2010/main" val="6304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13733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91737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5b773ba2-4d21-46b3-9836-80c814843d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Deduplicating Data</a:t>
            </a:r>
            <a:endParaRPr lang="en-GB" dirty="0"/>
          </a:p>
        </p:txBody>
      </p:sp>
      <p:sp>
        <p:nvSpPr>
          <p:cNvPr id="3" name="Text Placeholder 2"/>
          <p:cNvSpPr>
            <a:spLocks noGrp="1"/>
          </p:cNvSpPr>
          <p:nvPr>
            <p:ph type="body" idx="1"/>
          </p:nvPr>
        </p:nvSpPr>
        <p:spPr/>
        <p:txBody>
          <a:bodyPr/>
          <a:lstStyle/>
          <a:p>
            <a:r>
              <a:rPr lang="en-GB" dirty="0" smtClean="0"/>
              <a:t>Exercise 1: Creating a Matching Policy
Exercise 2: Using a DQS Project to Match Data</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878771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Lab Scenario19818088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96404"/>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have created a DQS knowledge base and used it to cleanse customer data. However, data stewards are concerned that the staged customer data might include duplicate entries. For records to be considered a match, the following criteria must be true:</a:t>
            </a:r>
          </a:p>
          <a:p>
            <a:pPr marL="342900" lvl="0" indent="-342900">
              <a:spcBef>
                <a:spcPts val="600"/>
              </a:spcBef>
              <a:spcAft>
                <a:spcPts val="0"/>
              </a:spcAft>
              <a:buFont typeface="Symbol" panose="05050102010706020507" pitchFamily="18" charset="2"/>
              <a:buChar char=""/>
            </a:pPr>
            <a:r>
              <a:rPr lang="en-US" sz="2800" b="0" dirty="0">
                <a:latin typeface="Segoe UI" panose="020B0502040204020203" pitchFamily="34" charset="0"/>
                <a:ea typeface="Times New Roman" panose="02020603050405020304" pitchFamily="18" charset="0"/>
                <a:cs typeface="Times New Roman" panose="02020603050405020304" pitchFamily="18" charset="0"/>
              </a:rPr>
              <a:t>The Country/Region column must be an exact match.</a:t>
            </a:r>
            <a:endParaRPr lang="en-GB" sz="2800" b="0" dirty="0">
              <a:latin typeface="Segoe UI" panose="020B0502040204020203" pitchFamily="34" charset="0"/>
              <a:ea typeface="Times New Roman" panose="02020603050405020304" pitchFamily="18" charset="0"/>
              <a:cs typeface="Times New Roman" panose="02020603050405020304" pitchFamily="18" charset="0"/>
            </a:endParaRPr>
          </a:p>
          <a:p>
            <a:pPr marL="342900" lvl="0" indent="-342900">
              <a:spcBef>
                <a:spcPts val="600"/>
              </a:spcBef>
              <a:spcAft>
                <a:spcPts val="0"/>
              </a:spcAft>
              <a:buFont typeface="Symbol" panose="05050102010706020507" pitchFamily="18" charset="2"/>
              <a:buChar char=""/>
            </a:pPr>
            <a:r>
              <a:rPr lang="en-US" sz="2800" b="0" dirty="0">
                <a:latin typeface="Segoe UI" panose="020B0502040204020203" pitchFamily="34" charset="0"/>
                <a:ea typeface="Times New Roman" panose="02020603050405020304" pitchFamily="18" charset="0"/>
                <a:cs typeface="Times New Roman" panose="02020603050405020304" pitchFamily="18" charset="0"/>
              </a:rPr>
              <a:t>A total matching score of 80 or higher must be achieved, based on the following weightings:</a:t>
            </a:r>
            <a:endParaRPr lang="en-GB" sz="2800" b="0" dirty="0">
              <a:latin typeface="Segoe UI" panose="020B0502040204020203" pitchFamily="34" charset="0"/>
              <a:ea typeface="Times New Roman" panose="02020603050405020304" pitchFamily="18" charset="0"/>
              <a:cs typeface="Times New Roman" panose="02020603050405020304" pitchFamily="18" charset="0"/>
            </a:endParaRPr>
          </a:p>
          <a:p>
            <a:pPr marL="742950" lvl="1" indent="-285750">
              <a:spcBef>
                <a:spcPts val="600"/>
              </a:spcBef>
              <a:spcAft>
                <a:spcPts val="0"/>
              </a:spcAft>
              <a:buFont typeface="Courier New" panose="02070309020205020404" pitchFamily="49" charset="0"/>
              <a:buChar char="o"/>
            </a:pPr>
            <a:r>
              <a:rPr lang="en-US" sz="2800" b="0" dirty="0">
                <a:latin typeface="Segoe UI" panose="020B0502040204020203" pitchFamily="34" charset="0"/>
                <a:ea typeface="Times New Roman" panose="02020603050405020304" pitchFamily="18" charset="0"/>
                <a:cs typeface="Times New Roman" panose="02020603050405020304" pitchFamily="18" charset="0"/>
              </a:rPr>
              <a:t>An exact match of the Gender column has a weighting of 10</a:t>
            </a:r>
            <a:r>
              <a:rPr lang="en-US" sz="2800" b="0" dirty="0" smtClean="0">
                <a:latin typeface="Segoe UI" panose="020B0502040204020203" pitchFamily="34" charset="0"/>
                <a:ea typeface="Times New Roman" panose="02020603050405020304" pitchFamily="18" charset="0"/>
                <a:cs typeface="Times New Roman" panose="02020603050405020304" pitchFamily="18" charset="0"/>
              </a:rPr>
              <a:t>.</a:t>
            </a:r>
            <a:endParaRPr lang="en-US" sz="2800" b="0" dirty="0">
              <a:latin typeface="Segoe UI" panose="020B0502040204020203"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047212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Lab Scenario1981808848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742950" lvl="1" indent="-285750">
              <a:spcAft>
                <a:spcPts val="0"/>
              </a:spcAft>
              <a:buClrTx/>
              <a:buSzTx/>
              <a:buFont typeface="Courier New" panose="02070309020205020404" pitchFamily="49" charset="0"/>
              <a:buChar char="o"/>
            </a:pPr>
            <a:r>
              <a:rPr lang="en-US" sz="2800" kern="1200" dirty="0" smtClean="0">
                <a:solidFill>
                  <a:srgbClr val="000000"/>
                </a:solidFill>
                <a:ea typeface="Times New Roman" panose="02020603050405020304" pitchFamily="18" charset="0"/>
                <a:cs typeface="Times New Roman" panose="02020603050405020304" pitchFamily="18" charset="0"/>
              </a:rPr>
              <a:t>An </a:t>
            </a:r>
            <a:r>
              <a:rPr lang="en-US" sz="2800" kern="1200" dirty="0">
                <a:solidFill>
                  <a:srgbClr val="000000"/>
                </a:solidFill>
                <a:ea typeface="Times New Roman" panose="02020603050405020304" pitchFamily="18" charset="0"/>
                <a:cs typeface="Times New Roman" panose="02020603050405020304" pitchFamily="18" charset="0"/>
              </a:rPr>
              <a:t>exact match of the City column has a weighting of 20.</a:t>
            </a:r>
            <a:endParaRPr lang="en-GB" sz="2800" kern="1200" dirty="0">
              <a:solidFill>
                <a:srgbClr val="000000"/>
              </a:solidFill>
              <a:ea typeface="Times New Roman" panose="02020603050405020304" pitchFamily="18" charset="0"/>
              <a:cs typeface="Times New Roman" panose="02020603050405020304" pitchFamily="18" charset="0"/>
            </a:endParaRPr>
          </a:p>
          <a:p>
            <a:pPr marL="742950" lvl="1" indent="-285750">
              <a:spcAft>
                <a:spcPts val="0"/>
              </a:spcAft>
              <a:buClrTx/>
              <a:buSzTx/>
              <a:buFont typeface="Courier New" panose="02070309020205020404" pitchFamily="49" charset="0"/>
              <a:buChar char="o"/>
            </a:pPr>
            <a:r>
              <a:rPr lang="en-US" sz="2800" kern="1200" dirty="0">
                <a:solidFill>
                  <a:srgbClr val="000000"/>
                </a:solidFill>
                <a:ea typeface="Times New Roman" panose="02020603050405020304" pitchFamily="18" charset="0"/>
                <a:cs typeface="Times New Roman" panose="02020603050405020304" pitchFamily="18" charset="0"/>
              </a:rPr>
              <a:t>An exact match of the EmailAddress column has a weighting of 30.</a:t>
            </a:r>
            <a:endParaRPr lang="en-GB" sz="2800" kern="1200" dirty="0">
              <a:solidFill>
                <a:srgbClr val="000000"/>
              </a:solidFill>
              <a:ea typeface="Times New Roman" panose="02020603050405020304" pitchFamily="18" charset="0"/>
              <a:cs typeface="Times New Roman" panose="02020603050405020304" pitchFamily="18" charset="0"/>
            </a:endParaRPr>
          </a:p>
          <a:p>
            <a:pPr marL="742950" lvl="1" indent="-285750">
              <a:spcAft>
                <a:spcPts val="0"/>
              </a:spcAft>
              <a:buClrTx/>
              <a:buSzTx/>
              <a:buFont typeface="Courier New" panose="02070309020205020404" pitchFamily="49" charset="0"/>
              <a:buChar char="o"/>
            </a:pPr>
            <a:r>
              <a:rPr lang="en-US" sz="2800" kern="1200" dirty="0">
                <a:solidFill>
                  <a:srgbClr val="000000"/>
                </a:solidFill>
                <a:ea typeface="Times New Roman" panose="02020603050405020304" pitchFamily="18" charset="0"/>
                <a:cs typeface="Times New Roman" panose="02020603050405020304" pitchFamily="18" charset="0"/>
              </a:rPr>
              <a:t>A similar FirstName column value has a weighting of 10.</a:t>
            </a:r>
            <a:endParaRPr lang="en-GB" sz="2800" kern="1200" dirty="0">
              <a:solidFill>
                <a:srgbClr val="000000"/>
              </a:solidFill>
              <a:ea typeface="Times New Roman" panose="02020603050405020304" pitchFamily="18" charset="0"/>
              <a:cs typeface="Times New Roman" panose="02020603050405020304" pitchFamily="18" charset="0"/>
            </a:endParaRPr>
          </a:p>
          <a:p>
            <a:pPr marL="742950" lvl="1" indent="-285750">
              <a:spcAft>
                <a:spcPts val="0"/>
              </a:spcAft>
              <a:buClrTx/>
              <a:buSzTx/>
              <a:buFont typeface="Courier New" panose="02070309020205020404" pitchFamily="49" charset="0"/>
              <a:buChar char="o"/>
            </a:pPr>
            <a:r>
              <a:rPr lang="en-US" sz="2800" kern="1200" dirty="0">
                <a:solidFill>
                  <a:srgbClr val="000000"/>
                </a:solidFill>
                <a:ea typeface="Times New Roman" panose="02020603050405020304" pitchFamily="18" charset="0"/>
                <a:cs typeface="Times New Roman" panose="02020603050405020304" pitchFamily="18" charset="0"/>
              </a:rPr>
              <a:t>A similar LastName column value has a weighting of 10.</a:t>
            </a:r>
            <a:endParaRPr lang="en-GB" sz="2800" kern="1200" dirty="0">
              <a:solidFill>
                <a:srgbClr val="000000"/>
              </a:solidFill>
              <a:ea typeface="Times New Roman" panose="02020603050405020304" pitchFamily="18" charset="0"/>
              <a:cs typeface="Times New Roman" panose="02020603050405020304" pitchFamily="18" charset="0"/>
            </a:endParaRPr>
          </a:p>
          <a:p>
            <a:pPr marL="742950" lvl="1" indent="-285750">
              <a:spcAft>
                <a:spcPts val="0"/>
              </a:spcAft>
              <a:buClrTx/>
              <a:buSzTx/>
              <a:buFont typeface="Courier New" panose="02070309020205020404" pitchFamily="49" charset="0"/>
              <a:buChar char="o"/>
            </a:pPr>
            <a:r>
              <a:rPr lang="en-US" sz="2800" kern="1200" dirty="0">
                <a:solidFill>
                  <a:srgbClr val="000000"/>
                </a:solidFill>
                <a:ea typeface="Times New Roman" panose="02020603050405020304" pitchFamily="18" charset="0"/>
                <a:cs typeface="Times New Roman" panose="02020603050405020304" pitchFamily="18" charset="0"/>
              </a:rPr>
              <a:t>A similar AddressLine1 column value has a weighting of 20.</a:t>
            </a:r>
            <a:endParaRPr lang="en-GB" dirty="0"/>
          </a:p>
        </p:txBody>
      </p:sp>
    </p:spTree>
    <p:custDataLst>
      <p:tags r:id="rId1"/>
    </p:custDataLst>
    <p:extLst>
      <p:ext uri="{BB962C8B-B14F-4D97-AF65-F5344CB8AC3E}">
        <p14:creationId xmlns:p14="http://schemas.microsoft.com/office/powerpoint/2010/main" val="3662495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e9489f96-3e32-446a-b544-368cba062e0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Add a matching policy to a DQS knowledge </a:t>
            </a:r>
            <a:r>
              <a:rPr lang="en-US" dirty="0" smtClean="0"/>
              <a:t>base</a:t>
            </a:r>
            <a:endParaRPr lang="en-GB" dirty="0"/>
          </a:p>
          <a:p>
            <a:pPr lvl="0"/>
            <a:r>
              <a:rPr lang="en-US" dirty="0"/>
              <a:t>Use DQS to match </a:t>
            </a:r>
            <a:r>
              <a:rPr lang="en-US" dirty="0" smtClean="0"/>
              <a:t>data</a:t>
            </a:r>
            <a:endParaRPr lang="en-GB" dirty="0"/>
          </a:p>
          <a:p>
            <a:endParaRPr lang="en-GB" dirty="0"/>
          </a:p>
        </p:txBody>
      </p:sp>
    </p:spTree>
    <p:custDataLst>
      <p:tags r:id="rId1"/>
    </p:custDataLst>
    <p:extLst>
      <p:ext uri="{BB962C8B-B14F-4D97-AF65-F5344CB8AC3E}">
        <p14:creationId xmlns:p14="http://schemas.microsoft.com/office/powerpoint/2010/main" val="2209903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120716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Data Quality and Why Do You Need It?</a:t>
            </a:r>
            <a:endParaRPr lang="en-GB" dirty="0"/>
          </a:p>
        </p:txBody>
      </p:sp>
      <p:sp>
        <p:nvSpPr>
          <p:cNvPr id="4" name="Content Placeholder 1"/>
          <p:cNvSpPr txBox="1">
            <a:spLocks/>
          </p:cNvSpPr>
          <p:nvPr/>
        </p:nvSpPr>
        <p:spPr>
          <a:xfrm>
            <a:off x="458788" y="1021215"/>
            <a:ext cx="8119156" cy="548994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Business decisions should be made on trusted data</a:t>
            </a:r>
          </a:p>
          <a:p>
            <a:pPr lvl="0"/>
            <a:r>
              <a:rPr lang="en-US" b="0" kern="0" dirty="0">
                <a:solidFill>
                  <a:srgbClr val="000000"/>
                </a:solidFill>
              </a:rPr>
              <a:t>Data quality issues in sources can be propagated into the data warehouse:</a:t>
            </a:r>
          </a:p>
          <a:p>
            <a:pPr lvl="1"/>
            <a:r>
              <a:rPr lang="en-US" b="0" kern="0" dirty="0">
                <a:solidFill>
                  <a:srgbClr val="000000"/>
                </a:solidFill>
              </a:rPr>
              <a:t>Invalid data values</a:t>
            </a:r>
          </a:p>
          <a:p>
            <a:pPr lvl="1"/>
            <a:r>
              <a:rPr lang="en-US" b="0" kern="0" dirty="0">
                <a:solidFill>
                  <a:srgbClr val="000000"/>
                </a:solidFill>
              </a:rPr>
              <a:t>Inconsistencies</a:t>
            </a:r>
          </a:p>
          <a:p>
            <a:pPr lvl="1"/>
            <a:r>
              <a:rPr lang="en-US" b="0" kern="0" dirty="0">
                <a:solidFill>
                  <a:srgbClr val="000000"/>
                </a:solidFill>
              </a:rPr>
              <a:t>Duplicate business entities</a:t>
            </a:r>
          </a:p>
          <a:p>
            <a:pPr lvl="1"/>
            <a:endParaRPr lang="en-GB" b="0" kern="0" dirty="0">
              <a:solidFill>
                <a:srgbClr val="000000"/>
              </a:solidFill>
            </a:endParaRPr>
          </a:p>
        </p:txBody>
      </p:sp>
    </p:spTree>
    <p:custDataLst>
      <p:tags r:id="rId1"/>
    </p:custDataLst>
    <p:extLst>
      <p:ext uri="{BB962C8B-B14F-4D97-AF65-F5344CB8AC3E}">
        <p14:creationId xmlns:p14="http://schemas.microsoft.com/office/powerpoint/2010/main" val="40973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Quality Services Overview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DQS is a knowledge-based solution for:</a:t>
            </a:r>
          </a:p>
          <a:p>
            <a:pPr lvl="1"/>
            <a:r>
              <a:rPr lang="en-US" b="0" kern="0" dirty="0">
                <a:solidFill>
                  <a:srgbClr val="000000"/>
                </a:solidFill>
              </a:rPr>
              <a:t>Data cleansing</a:t>
            </a:r>
          </a:p>
          <a:p>
            <a:pPr lvl="1"/>
            <a:r>
              <a:rPr lang="en-US" b="0" kern="0" dirty="0">
                <a:solidFill>
                  <a:srgbClr val="000000"/>
                </a:solidFill>
              </a:rPr>
              <a:t>Data matching</a:t>
            </a:r>
          </a:p>
          <a:p>
            <a:pPr lvl="0"/>
            <a:r>
              <a:rPr lang="en-US" b="0" kern="0" dirty="0">
                <a:solidFill>
                  <a:srgbClr val="000000"/>
                </a:solidFill>
              </a:rPr>
              <a:t>DQS Components:</a:t>
            </a:r>
          </a:p>
          <a:p>
            <a:pPr lvl="1"/>
            <a:r>
              <a:rPr lang="en-US" b="0" kern="0" dirty="0">
                <a:solidFill>
                  <a:srgbClr val="000000"/>
                </a:solidFill>
              </a:rPr>
              <a:t>Server</a:t>
            </a:r>
          </a:p>
          <a:p>
            <a:pPr lvl="1"/>
            <a:r>
              <a:rPr lang="en-US" b="0" kern="0" dirty="0">
                <a:solidFill>
                  <a:srgbClr val="000000"/>
                </a:solidFill>
              </a:rPr>
              <a:t>Client</a:t>
            </a:r>
          </a:p>
          <a:p>
            <a:pPr lvl="1"/>
            <a:r>
              <a:rPr lang="en-US" b="0" kern="0" dirty="0">
                <a:solidFill>
                  <a:srgbClr val="000000"/>
                </a:solidFill>
              </a:rPr>
              <a:t>Data cleansing SSIS transformation</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53841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Knowledge Base?</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Repository of knowledge about data:</a:t>
            </a:r>
          </a:p>
          <a:p>
            <a:pPr lvl="1"/>
            <a:r>
              <a:rPr lang="en-US" b="0" kern="0" dirty="0">
                <a:solidFill>
                  <a:srgbClr val="000000"/>
                </a:solidFill>
              </a:rPr>
              <a:t>Domains define values and rules for each field</a:t>
            </a:r>
          </a:p>
          <a:p>
            <a:pPr lvl="1"/>
            <a:r>
              <a:rPr lang="en-US" b="0" kern="0" dirty="0">
                <a:solidFill>
                  <a:srgbClr val="000000"/>
                </a:solidFill>
              </a:rPr>
              <a:t>Matching policies define rules for identifying duplicate records</a:t>
            </a:r>
          </a:p>
          <a:p>
            <a:pPr lvl="0"/>
            <a:r>
              <a:rPr lang="en-GB" b="0" kern="0" dirty="0">
                <a:solidFill>
                  <a:srgbClr val="000000"/>
                </a:solidFill>
              </a:rPr>
              <a:t>Determine data for a DQS knowledge base:</a:t>
            </a:r>
          </a:p>
          <a:p>
            <a:pPr lvl="1"/>
            <a:r>
              <a:rPr lang="en-US" b="0" kern="0" dirty="0">
                <a:solidFill>
                  <a:srgbClr val="000000"/>
                </a:solidFill>
              </a:rPr>
              <a:t>Analyze</a:t>
            </a:r>
            <a:r>
              <a:rPr lang="en-GB" b="0" kern="0" dirty="0">
                <a:solidFill>
                  <a:srgbClr val="000000"/>
                </a:solidFill>
              </a:rPr>
              <a:t> source databases and data warehouses for inconsistencies, inaccuracies, and incompleteness</a:t>
            </a:r>
          </a:p>
          <a:p>
            <a:pPr lvl="1"/>
            <a:r>
              <a:rPr lang="en-GB" b="0" kern="0" dirty="0">
                <a:solidFill>
                  <a:srgbClr val="000000"/>
                </a:solidFill>
              </a:rPr>
              <a:t>Audit website and software forms used for data entry to find free-form fields prone to creating low quality data</a:t>
            </a:r>
          </a:p>
          <a:p>
            <a:pPr lvl="1"/>
            <a:r>
              <a:rPr lang="en-GB" b="0" kern="0" dirty="0">
                <a:solidFill>
                  <a:srgbClr val="000000"/>
                </a:solidFill>
              </a:rPr>
              <a:t>Look at dependent reporting systems and find incorrect results</a:t>
            </a:r>
          </a:p>
        </p:txBody>
      </p:sp>
    </p:spTree>
    <p:custDataLst>
      <p:tags r:id="rId1"/>
    </p:custDataLst>
    <p:extLst>
      <p:ext uri="{BB962C8B-B14F-4D97-AF65-F5344CB8AC3E}">
        <p14:creationId xmlns:p14="http://schemas.microsoft.com/office/powerpoint/2010/main" val="348865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7fe4e7b-9246-4102-9338-c507b19525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Domain?</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Domains:</a:t>
            </a:r>
          </a:p>
          <a:p>
            <a:pPr lvl="1"/>
            <a:r>
              <a:rPr lang="en-US" b="0" kern="0" dirty="0">
                <a:solidFill>
                  <a:srgbClr val="000000"/>
                </a:solidFill>
              </a:rPr>
              <a:t>Are specific to a data field</a:t>
            </a:r>
          </a:p>
          <a:p>
            <a:pPr lvl="1"/>
            <a:r>
              <a:rPr lang="en-US" b="0" kern="0" dirty="0">
                <a:solidFill>
                  <a:srgbClr val="000000"/>
                </a:solidFill>
              </a:rPr>
              <a:t>Contain the rules for the data</a:t>
            </a:r>
          </a:p>
          <a:p>
            <a:pPr lvl="1"/>
            <a:r>
              <a:rPr lang="en-US" b="0" kern="0" dirty="0">
                <a:solidFill>
                  <a:srgbClr val="000000"/>
                </a:solidFill>
              </a:rPr>
              <a:t>Can be individual or composite</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61853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5d91cb4-5cff-4e97-8e3b-b7e09bb8fb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Reference Data Service?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The Azure Marketplace hosts specialist data cleansing providers, where you can:</a:t>
            </a:r>
          </a:p>
          <a:p>
            <a:pPr lvl="1"/>
            <a:r>
              <a:rPr lang="en-GB" b="0" kern="0" dirty="0">
                <a:solidFill>
                  <a:srgbClr val="000000"/>
                </a:solidFill>
              </a:rPr>
              <a:t>Set up an account</a:t>
            </a:r>
          </a:p>
          <a:p>
            <a:pPr lvl="1"/>
            <a:r>
              <a:rPr lang="en-GB" b="0" kern="0" dirty="0">
                <a:solidFill>
                  <a:srgbClr val="000000"/>
                </a:solidFill>
              </a:rPr>
              <a:t>Subscribe to a reference service</a:t>
            </a:r>
          </a:p>
          <a:p>
            <a:pPr lvl="1"/>
            <a:r>
              <a:rPr lang="en-GB" b="0" kern="0" dirty="0">
                <a:solidFill>
                  <a:srgbClr val="000000"/>
                </a:solidFill>
              </a:rPr>
              <a:t>Map your domain to the reference service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8051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dc6ae75-e599-4f83-a38b-5d2e63c0b6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Knowledge 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Creating a knowledge base is an iterative process:</a:t>
            </a:r>
          </a:p>
          <a:p>
            <a:pPr marL="798513" lvl="1" indent="-514350">
              <a:buFont typeface="+mj-lt"/>
              <a:buAutoNum type="arabicPeriod"/>
            </a:pPr>
            <a:r>
              <a:rPr lang="en-GB" b="0" kern="0" dirty="0">
                <a:solidFill>
                  <a:srgbClr val="000000"/>
                </a:solidFill>
              </a:rPr>
              <a:t>Knowledge discovery</a:t>
            </a:r>
          </a:p>
          <a:p>
            <a:pPr marL="798513" lvl="1" indent="-514350">
              <a:buFont typeface="+mj-lt"/>
              <a:buAutoNum type="arabicPeriod"/>
            </a:pPr>
            <a:r>
              <a:rPr lang="en-GB" b="0" kern="0" dirty="0">
                <a:solidFill>
                  <a:srgbClr val="000000"/>
                </a:solidFill>
              </a:rPr>
              <a:t>Domain management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828818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15</TotalTime>
  <Words>4617</Words>
  <Application>Microsoft Office PowerPoint</Application>
  <PresentationFormat>On-screen Show (4:3)</PresentationFormat>
  <Paragraphs>507</Paragraphs>
  <Slides>36</Slides>
  <Notes>36</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Calibri</vt:lpstr>
      <vt:lpstr>Wingdings</vt:lpstr>
      <vt:lpstr>SimSun</vt:lpstr>
      <vt:lpstr>Verdana</vt:lpstr>
      <vt:lpstr>Times New Roman</vt:lpstr>
      <vt:lpstr>Mangal</vt:lpstr>
      <vt:lpstr>Segoe</vt:lpstr>
      <vt:lpstr>Courier New</vt:lpstr>
      <vt:lpstr>Segoe UI</vt:lpstr>
      <vt:lpstr>Symbol</vt:lpstr>
      <vt:lpstr>Arial</vt:lpstr>
      <vt:lpstr>NG_MOC_Core_ModuleNew2</vt:lpstr>
      <vt:lpstr>Module 10</vt:lpstr>
      <vt:lpstr>Module Overview</vt:lpstr>
      <vt:lpstr>Lesson 1: Introduction to Data Quality</vt:lpstr>
      <vt:lpstr>What Is Data Quality and Why Do You Need It?</vt:lpstr>
      <vt:lpstr>Data Quality Services Overview</vt:lpstr>
      <vt:lpstr>What Is a Knowledge Base?</vt:lpstr>
      <vt:lpstr>What Is a Domain?</vt:lpstr>
      <vt:lpstr>What Is a Reference Data Service?</vt:lpstr>
      <vt:lpstr>Creating a Knowledge Base</vt:lpstr>
      <vt:lpstr>Demonstration: Creating a Knowledge Base</vt:lpstr>
      <vt:lpstr>PowerPoint Presentation</vt:lpstr>
      <vt:lpstr>PowerPoint Presentation</vt:lpstr>
      <vt:lpstr>PowerPoint Presentation</vt:lpstr>
      <vt:lpstr>Lesson 2: Using Data Quality Services to Cleanse Data</vt:lpstr>
      <vt:lpstr>Creating a Data Cleansing Project</vt:lpstr>
      <vt:lpstr>Viewing Cleansed Data</vt:lpstr>
      <vt:lpstr>Demonstration: Cleansing Data</vt:lpstr>
      <vt:lpstr>PowerPoint Presentation</vt:lpstr>
      <vt:lpstr>Using the Data Cleansing Data Flow Transformation</vt:lpstr>
      <vt:lpstr>Lab A: Cleansing Data</vt:lpstr>
      <vt:lpstr>Lab Scenario</vt:lpstr>
      <vt:lpstr>Lab Review</vt:lpstr>
      <vt:lpstr>Lesson 3: Using Data Quality Services to Match Data</vt:lpstr>
      <vt:lpstr>Creating a Matching Policy</vt:lpstr>
      <vt:lpstr>Creating a Data Matching Project</vt:lpstr>
      <vt:lpstr>Viewing Data Matching Results</vt:lpstr>
      <vt:lpstr>Demonstration: Matching Data</vt:lpstr>
      <vt:lpstr>PowerPoint Presentation</vt:lpstr>
      <vt:lpstr>PowerPoint Presentation</vt:lpstr>
      <vt:lpstr>PowerPoint Presentation</vt:lpstr>
      <vt:lpstr>PowerPoint Presentation</vt:lpstr>
      <vt:lpstr>Lab B: Deduplicating Data</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Richard Strange</dc:creator>
  <cp:lastModifiedBy>Richard Strange</cp:lastModifiedBy>
  <cp:revision>5</cp:revision>
  <dcterms:created xsi:type="dcterms:W3CDTF">2017-12-18T12:10:35Z</dcterms:created>
  <dcterms:modified xsi:type="dcterms:W3CDTF">2017-12-18T12:26:50Z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70015DDA-AAD0-402C-BD32-B5ECDBE4CD8E</vt:lpwstr>
  </property>
  <property fmtid="{D5CDD505-2E9C-101B-9397-08002B2CF9AE}" pid="3" name="ArticulatePath">
    <vt:lpwstr>20767C_10</vt:lpwstr>
  </property>
</Properties>
</file>