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2" r:id="rId15"/>
    <p:sldId id="293" r:id="rId16"/>
    <p:sldId id="269" r:id="rId17"/>
    <p:sldId id="270" r:id="rId18"/>
    <p:sldId id="271" r:id="rId19"/>
    <p:sldId id="272" r:id="rId20"/>
    <p:sldId id="294" r:id="rId21"/>
    <p:sldId id="295" r:id="rId22"/>
    <p:sldId id="296" r:id="rId23"/>
    <p:sldId id="297" r:id="rId24"/>
    <p:sldId id="273" r:id="rId25"/>
    <p:sldId id="274" r:id="rId26"/>
    <p:sldId id="275" r:id="rId27"/>
    <p:sldId id="276" r:id="rId28"/>
    <p:sldId id="277" r:id="rId29"/>
    <p:sldId id="278" r:id="rId30"/>
    <p:sldId id="279" r:id="rId31"/>
    <p:sldId id="280" r:id="rId32"/>
    <p:sldId id="298" r:id="rId33"/>
    <p:sldId id="299" r:id="rId34"/>
    <p:sldId id="300" r:id="rId35"/>
    <p:sldId id="281" r:id="rId36"/>
    <p:sldId id="282" r:id="rId37"/>
    <p:sldId id="283" r:id="rId38"/>
    <p:sldId id="284" r:id="rId39"/>
    <p:sldId id="285" r:id="rId40"/>
    <p:sldId id="301" r:id="rId41"/>
    <p:sldId id="286" r:id="rId42"/>
    <p:sldId id="287" r:id="rId43"/>
    <p:sldId id="302" r:id="rId44"/>
    <p:sldId id="288" r:id="rId45"/>
    <p:sldId id="289" r:id="rId46"/>
    <p:sldId id="290" r:id="rId47"/>
    <p:sldId id="291" r:id="rId48"/>
  </p:sldIdLst>
  <p:sldSz cx="9144000" cy="6858000" type="screen4x3"/>
  <p:notesSz cx="6858000" cy="9144000"/>
  <p:embeddedFontLst>
    <p:embeddedFont>
      <p:font typeface="Calibri" panose="020F0502020204030204" pitchFamily="34" charset="0"/>
      <p:regular r:id="rId50"/>
      <p:bold r:id="rId51"/>
      <p:italic r:id="rId52"/>
      <p:boldItalic r:id="rId53"/>
    </p:embeddedFont>
    <p:embeddedFont>
      <p:font typeface="Segoe UI Semibold" panose="020B0702040204020203" pitchFamily="34" charset="0"/>
      <p:bold r:id="rId54"/>
      <p:boldItalic r:id="rId55"/>
    </p:embeddedFont>
    <p:embeddedFont>
      <p:font typeface="Verdana" panose="020B0604030504040204" pitchFamily="34" charset="0"/>
      <p:regular r:id="rId56"/>
      <p:bold r:id="rId57"/>
      <p:italic r:id="rId58"/>
      <p:boldItalic r:id="rId59"/>
    </p:embeddedFont>
    <p:embeddedFont>
      <p:font typeface="Segoe UI" panose="020B0502040204020203" pitchFamily="34" charset="0"/>
      <p:regular r:id="rId60"/>
      <p:bold r:id="rId61"/>
      <p:italic r:id="rId62"/>
      <p:boldItalic r:id="rId63"/>
    </p:embeddedFont>
    <p:embeddedFont>
      <p:font typeface="Segoe" panose="020B0502040504020203" pitchFamily="34" charset="0"/>
      <p:regular r:id="rId64"/>
      <p:bold r:id="rId65"/>
      <p:italic r:id="rId66"/>
      <p:boldItalic r:id="rId67"/>
    </p:embeddedFont>
    <p:embeddedFont>
      <p:font typeface="Lucida Sans Typewriter" panose="020B0509030504030204" pitchFamily="49" charset="0"/>
      <p:regular r:id="rId68"/>
      <p:bold r:id="rId69"/>
      <p:italic r:id="rId70"/>
      <p:boldItalic r:id="rId71"/>
    </p:embeddedFont>
  </p:embeddedFontLst>
  <p:custDataLst>
    <p:tags r:id="rId72"/>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450" y="322"/>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font" Target="fonts/font19.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2.fntdata"/><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font" Target="fonts/font21.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38CA4-20F3-480F-91A9-3747780764A6}" type="datetimeFigureOut">
              <a:rPr lang="en-GB" smtClean="0"/>
              <a:t>18/12/2017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6F6F0-679A-4E5C-AF10-2C5CA0C5D28E}" type="slidenum">
              <a:rPr lang="en-GB" smtClean="0"/>
              <a:t>‹#›</a:t>
            </a:fld>
            <a:endParaRPr lang="en-GB" dirty="0"/>
          </a:p>
        </p:txBody>
      </p:sp>
    </p:spTree>
    <p:extLst>
      <p:ext uri="{BB962C8B-B14F-4D97-AF65-F5344CB8AC3E}">
        <p14:creationId xmlns:p14="http://schemas.microsoft.com/office/powerpoint/2010/main" val="180357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beginning of the module so that the services are ready before they start the lab.</a:t>
            </a:r>
          </a:p>
        </p:txBody>
      </p:sp>
      <p:sp>
        <p:nvSpPr>
          <p:cNvPr id="4" name="Slide Number Placeholder 3"/>
          <p:cNvSpPr>
            <a:spLocks noGrp="1"/>
          </p:cNvSpPr>
          <p:nvPr>
            <p:ph type="sldNum" sz="quarter" idx="10"/>
          </p:nvPr>
        </p:nvSpPr>
        <p:spPr/>
        <p:txBody>
          <a:bodyPr/>
          <a:lstStyle/>
          <a:p>
            <a:fld id="{12F6F6F0-679A-4E5C-AF10-2C5CA0C5D28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8910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11698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69309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8522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Model</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20767C-MIA-CLI</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all running, and log into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D:\Demofiles\Mod11</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 When prompted,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Note: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script might report an error and cause the virtual machine to restart. If this happens, log in again once the virtual machine is running and rerun the script. The same error might be reported, but you can ignore it.</a:t>
            </a:r>
          </a:p>
          <a:p>
            <a:pPr marL="342900" lvl="0" indent="-342900">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Start Internet Explorer and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http://mia-sql:81/mds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Master Data Services</a:t>
            </a:r>
            <a:r>
              <a:rPr lang="en-US" sz="1000" dirty="0">
                <a:latin typeface="Arial" panose="020B0604020202020204" pitchFamily="34" charset="0"/>
                <a:ea typeface="Times New Roman" panose="02020603050405020304" pitchFamily="18" charset="0"/>
                <a:cs typeface="Times New Roman" panose="02020603050405020304" pitchFamily="18" charset="0"/>
              </a:rPr>
              <a:t> home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System Administration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 Models</a:t>
            </a:r>
            <a:r>
              <a:rPr lang="en-US" sz="1000" dirty="0">
                <a:latin typeface="Arial" panose="020B0604020202020204" pitchFamily="34" charset="0"/>
                <a:ea typeface="Times New Roman" panose="02020603050405020304" pitchFamily="18" charset="0"/>
                <a:cs typeface="Times New Roman" panose="02020603050405020304" pitchFamily="18" charset="0"/>
              </a:rPr>
              <a:t> page,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Models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 Models </a:t>
            </a:r>
            <a:r>
              <a:rPr lang="en-US" sz="1000" dirty="0">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In the Add Model pane,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clear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entity with same name as model </a:t>
            </a:r>
            <a:r>
              <a:rPr lang="en-US" sz="1000" dirty="0">
                <a:latin typeface="Arial" panose="020B0604020202020204" pitchFamily="34" charset="0"/>
                <a:ea typeface="Times New Roman" panose="02020603050405020304" pitchFamily="18" charset="0"/>
                <a:cs typeface="Times New Roman" panose="02020603050405020304" pitchFamily="18" charset="0"/>
              </a:rPr>
              <a:t>check box,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an Entity</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 Models </a:t>
            </a:r>
            <a:r>
              <a:rPr lang="en-US" sz="1000" dirty="0">
                <a:latin typeface="Arial" panose="020B0604020202020204" pitchFamily="34" charset="0"/>
                <a:ea typeface="Times New Roman" panose="02020603050405020304" pitchFamily="18" charset="0"/>
                <a:cs typeface="Times New Roman" panose="02020603050405020304" pitchFamily="18" charset="0"/>
              </a:rPr>
              <a:t>page,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model,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Entities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 Entities </a:t>
            </a:r>
            <a:r>
              <a:rPr lang="en-US" sz="1000" dirty="0">
                <a:latin typeface="Arial" panose="020B0604020202020204" pitchFamily="34" charset="0"/>
                <a:ea typeface="Times New Roman" panose="02020603050405020304" pitchFamily="18" charset="0"/>
                <a:cs typeface="Times New Roman" panose="02020603050405020304" pitchFamily="18" charset="0"/>
              </a:rPr>
              <a:t>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Model</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Add Entity pane,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275709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Create Attributes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 Entities</a:t>
            </a:r>
            <a:r>
              <a:rPr lang="en-US" sz="1000" dirty="0">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Entity</a:t>
            </a:r>
            <a:r>
              <a:rPr lang="en-US" sz="1000" dirty="0">
                <a:latin typeface="Arial" panose="020B0604020202020204" pitchFamily="34" charset="0"/>
                <a:ea typeface="Times New Roman" panose="02020603050405020304" pitchFamily="18" charset="0"/>
                <a:cs typeface="Times New Roman" panose="02020603050405020304" pitchFamily="18" charset="0"/>
              </a:rPr>
              <a:t> table,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Attributes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Attributes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Add Attribute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Free-form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Length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400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 Attributes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Add Attribute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Phone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Free-form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Length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Click the </a:t>
            </a:r>
            <a:r>
              <a:rPr lang="en-GB"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SQL Server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text in the page title to return to the home page.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and Edit Members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 Services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home page,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Member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in the Details pane, enter the following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Ben Smith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Code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1235</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Address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1 High St, Seattle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Phone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555 12345</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Annotations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Initial data entry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entity row you have added.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Details pane, edit the following fields,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Phone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555 54321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Annotations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Changed phone number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right-hand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History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link (not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History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item) noting the list of transactions for this entity.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14</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40804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each transaction and view the text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Annotations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before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Internet Explorer.</a:t>
            </a:r>
            <a:endParaRPr lang="en-GB" dirty="0"/>
          </a:p>
        </p:txBody>
      </p:sp>
      <p:sp>
        <p:nvSpPr>
          <p:cNvPr id="4" name="Slide Number Placeholder 3"/>
          <p:cNvSpPr>
            <a:spLocks noGrp="1"/>
          </p:cNvSpPr>
          <p:nvPr>
            <p:ph type="sldNum" sz="quarter" idx="10"/>
          </p:nvPr>
        </p:nvSpPr>
        <p:spPr/>
        <p:txBody>
          <a:bodyPr/>
          <a:lstStyle/>
          <a:p>
            <a:fld id="{12F6F6F0-679A-4E5C-AF10-2C5CA0C5D28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89064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6969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95273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91193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must complete the previous demonstration in the module before performing this one.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Connect to a Master Data Services Model in Excel</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Log into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20767C-MIA-CLI</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Microsoft Excel and create a new blank workbook.</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Options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Excel Options</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Add-ins</a:t>
            </a:r>
            <a:r>
              <a:rPr lang="en-US" sz="1000" dirty="0">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a:t>
            </a:r>
            <a:r>
              <a:rPr lang="en-US" sz="1000" dirty="0">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COM Add-ins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Go</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COM Add-ins</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if </a:t>
            </a:r>
            <a:r>
              <a:rPr lang="en-US" sz="1000" b="1" dirty="0">
                <a:latin typeface="Arial" panose="020B0604020202020204" pitchFamily="34" charset="0"/>
                <a:ea typeface="Times New Roman" panose="02020603050405020304" pitchFamily="18" charset="0"/>
                <a:cs typeface="Times New Roman" panose="02020603050405020304" pitchFamily="18" charset="0"/>
              </a:rPr>
              <a:t>Master Data Services Add-In for Excel</a:t>
            </a:r>
            <a:r>
              <a:rPr lang="en-US" sz="1000" dirty="0">
                <a:latin typeface="Arial" panose="020B0604020202020204" pitchFamily="34" charset="0"/>
                <a:ea typeface="Times New Roman" panose="02020603050405020304" pitchFamily="18" charset="0"/>
                <a:cs typeface="Times New Roman" panose="02020603050405020304" pitchFamily="18" charset="0"/>
              </a:rPr>
              <a:t> is not selected, select it.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Master Data</a:t>
            </a:r>
            <a:r>
              <a:rPr lang="en-US" sz="1000" dirty="0">
                <a:latin typeface="Arial" panose="020B0604020202020204" pitchFamily="34" charset="0"/>
                <a:ea typeface="Times New Roman" panose="02020603050405020304" pitchFamily="18" charset="0"/>
                <a:cs typeface="Times New Roman" panose="02020603050405020304" pitchFamily="18" charset="0"/>
              </a:rPr>
              <a:t> tab of the 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 and Load</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click the drop-down arrow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 Connections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Connections</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New Connection</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enter the description </a:t>
            </a:r>
            <a:r>
              <a:rPr lang="en-US" sz="1000" b="1" dirty="0">
                <a:latin typeface="Arial" panose="020B0604020202020204" pitchFamily="34" charset="0"/>
                <a:ea typeface="Times New Roman" panose="02020603050405020304" pitchFamily="18" charset="0"/>
                <a:cs typeface="Times New Roman" panose="02020603050405020304" pitchFamily="18" charset="0"/>
              </a:rPr>
              <a:t>Demo MDS Server</a:t>
            </a:r>
            <a:r>
              <a:rPr lang="en-US" sz="1000" dirty="0">
                <a:latin typeface="Arial" panose="020B0604020202020204" pitchFamily="34" charset="0"/>
                <a:ea typeface="Times New Roman" panose="02020603050405020304" pitchFamily="18" charset="0"/>
                <a:cs typeface="Times New Roman" panose="02020603050405020304" pitchFamily="18" charset="0"/>
              </a:rPr>
              <a:t> and the MDS server address </a:t>
            </a:r>
            <a:r>
              <a:rPr lang="en-US" sz="1000" b="1" dirty="0">
                <a:latin typeface="Arial" panose="020B0604020202020204" pitchFamily="34" charset="0"/>
                <a:ea typeface="Times New Roman" panose="02020603050405020304" pitchFamily="18" charset="0"/>
                <a:cs typeface="Times New Roman" panose="02020603050405020304" pitchFamily="18" charset="0"/>
              </a:rPr>
              <a:t>http://mia-sql:81/mds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Close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Master Data</a:t>
            </a:r>
            <a:r>
              <a:rPr lang="en-US" sz="1000" dirty="0">
                <a:latin typeface="Arial" panose="020B0604020202020204" pitchFamily="34" charset="0"/>
                <a:ea typeface="Times New Roman" panose="02020603050405020304" pitchFamily="18" charset="0"/>
                <a:cs typeface="Times New Roman" panose="02020603050405020304" pitchFamily="18" charset="0"/>
              </a:rPr>
              <a:t> tab of the 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 and Load</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click the drop-down arrow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Demo MDS Server</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Master Data Explorer</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a:latin typeface="Arial" panose="020B0604020202020204" pitchFamily="34" charset="0"/>
                <a:ea typeface="Times New Roman" panose="02020603050405020304" pitchFamily="18" charset="0"/>
                <a:cs typeface="Times New Roman" panose="02020603050405020304" pitchFamily="18" charset="0"/>
              </a:rPr>
              <a:t>pane,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Model</a:t>
            </a:r>
            <a:r>
              <a:rPr lang="en-US" sz="1000" dirty="0">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Master Data Explorer pane,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entity.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ribbon,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 and Load</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entity, including the member you created in the previous demonstration, downloads into a new worksheet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81684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this module is an introduction to master data management with Microsoft® SQL Server® Master Data Services, not a comprehensive exploration of every feature in the product.</a:t>
            </a:r>
          </a:p>
        </p:txBody>
      </p:sp>
      <p:sp>
        <p:nvSpPr>
          <p:cNvPr id="4" name="Slide Number Placeholder 3"/>
          <p:cNvSpPr>
            <a:spLocks noGrp="1"/>
          </p:cNvSpPr>
          <p:nvPr>
            <p:ph type="sldNum" sz="quarter" idx="10"/>
          </p:nvPr>
        </p:nvSpPr>
        <p:spPr/>
        <p:txBody>
          <a:bodyPr/>
          <a:lstStyle/>
          <a:p>
            <a:fld id="{12F6F6F0-679A-4E5C-AF10-2C5CA0C5D28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54623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Add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Member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worksheet, click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(which should be an empty cell under Ben Smith).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the following details in row 4:</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Andrew Sinclair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2600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2 Main St, Ontario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555 11111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row for the new member you have created has an orange background to indicate that the data has not been published to Master Data Services.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 and Validate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If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 and Annotate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appears,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 not show this dialog box again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box, and then</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data is published and the orange background is removed.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a Free-Form Attribute to an Entity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worksheet, click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(which should be an empty cell to the right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Phone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attribute header).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press Enter. This adds a new attribute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(which has a green background because it is not yet saved to the model).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reselect it, and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of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Build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Number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default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Decimal places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(2),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changes are uploaded to the data model and the cell background changes to blue.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20</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90309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Andrew Sinclair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member, and in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500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Ben Smith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member. Note that the cell background is orange to indicate that the data has not been published to Master Data Services.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 and Validate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data is published and the orange background is removed.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Add a Domain-Based Attribute and Related Entity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worksheet, click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(which should be an empty cell to the right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attribute header).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press Enter. This adds a new attribute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(which is shown with a green background because it is not yet saved to the model).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Andrew Sinclair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in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Ben Smith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reselect it, and on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Build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Constrained list (Domain-based)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Populate the attribute with values from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selected column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entity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now contains the values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 {1}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 {2}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of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and Load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the drop-down arrow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 MDS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Master Data Explorer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Master Data Explorer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entity, created when you added a domain-based attribute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entity.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and Load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entity is downloaded into a new worksheet with two members.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21</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0606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attribute for the existing members as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follows: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 and Validate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worksheet tab, and on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and Load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attribute values update to show the new Name values you specified for the members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entity.</a:t>
            </a:r>
          </a:p>
          <a:p>
            <a:pPr marL="342900" lvl="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that you can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each member from a list that looks up the related name and code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entity. Leave the selected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 Andrew Sinclair as 2 {Premier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 without saving the workbook.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What type of attribute would you create if you wanted the values to be dependent on values in another entity?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File.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Domain-based.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An entity cannot be dependent on another entity.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Free-form.</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Domain-based.</a:t>
            </a:r>
          </a:p>
        </p:txBody>
      </p:sp>
      <p:sp>
        <p:nvSpPr>
          <p:cNvPr id="4" name="Slide Number Placeholder 3"/>
          <p:cNvSpPr>
            <a:spLocks noGrp="1"/>
          </p:cNvSpPr>
          <p:nvPr>
            <p:ph type="sldNum" sz="quarter" idx="10"/>
          </p:nvPr>
        </p:nvSpPr>
        <p:spPr/>
        <p:txBody>
          <a:bodyPr/>
          <a:lstStyle/>
          <a:p>
            <a:fld id="{12F6F6F0-679A-4E5C-AF10-2C5CA0C5D28E}" type="slidenum">
              <a:rPr lang="en-GB" smtClean="0"/>
              <a:t>22</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00617097"/>
              </p:ext>
            </p:extLst>
          </p:nvPr>
        </p:nvGraphicFramePr>
        <p:xfrm>
          <a:off x="809895" y="2457514"/>
          <a:ext cx="2375535" cy="495300"/>
        </p:xfrm>
        <a:graphic>
          <a:graphicData uri="http://schemas.openxmlformats.org/drawingml/2006/table">
            <a:tbl>
              <a:tblPr firstRow="1" firstCol="1" bandRow="1">
                <a:tableStyleId>{5C22544A-7EE6-4342-B048-85BDC9FD1C3A}</a:tableStyleId>
              </a:tblPr>
              <a:tblGrid>
                <a:gridCol w="1187450">
                  <a:extLst>
                    <a:ext uri="{9D8B030D-6E8A-4147-A177-3AD203B41FA5}">
                      <a16:colId xmlns:a16="http://schemas.microsoft.com/office/drawing/2014/main" val="417199061"/>
                    </a:ext>
                  </a:extLst>
                </a:gridCol>
                <a:gridCol w="1188085">
                  <a:extLst>
                    <a:ext uri="{9D8B030D-6E8A-4147-A177-3AD203B41FA5}">
                      <a16:colId xmlns:a16="http://schemas.microsoft.com/office/drawing/2014/main" val="1973219974"/>
                    </a:ext>
                  </a:extLst>
                </a:gridCol>
              </a:tblGrid>
              <a:tr h="0">
                <a:tc>
                  <a:txBody>
                    <a:bodyPr/>
                    <a:lstStyle/>
                    <a:p>
                      <a:pPr marL="457200">
                        <a:lnSpc>
                          <a:spcPts val="1300"/>
                        </a:lnSpc>
                        <a:spcAft>
                          <a:spcPts val="0"/>
                        </a:spcAft>
                      </a:pPr>
                      <a:r>
                        <a:rPr lang="en-US" sz="950">
                          <a:effectLst/>
                        </a:rPr>
                        <a:t>Name</a:t>
                      </a:r>
                      <a:endParaRPr lang="en-GB" sz="950">
                        <a:effectLst/>
                        <a:latin typeface="Segoe" panose="020B05020405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ts val="1300"/>
                        </a:lnSpc>
                        <a:spcAft>
                          <a:spcPts val="600"/>
                        </a:spcAft>
                      </a:pPr>
                      <a:r>
                        <a:rPr lang="en-US" sz="950">
                          <a:effectLst/>
                        </a:rPr>
                        <a:t>Code</a:t>
                      </a:r>
                      <a:endParaRPr lang="en-GB" sz="950">
                        <a:effectLst/>
                        <a:latin typeface="Segoe" panose="020B05020405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0085657"/>
                  </a:ext>
                </a:extLst>
              </a:tr>
              <a:tr h="0">
                <a:tc>
                  <a:txBody>
                    <a:bodyPr/>
                    <a:lstStyle/>
                    <a:p>
                      <a:pPr marL="457200">
                        <a:lnSpc>
                          <a:spcPts val="1300"/>
                        </a:lnSpc>
                        <a:spcAft>
                          <a:spcPts val="0"/>
                        </a:spcAft>
                      </a:pPr>
                      <a:r>
                        <a:rPr lang="en-US" sz="950">
                          <a:effectLst/>
                        </a:rPr>
                        <a:t>Standard</a:t>
                      </a:r>
                      <a:endParaRPr lang="en-GB" sz="950">
                        <a:effectLst/>
                        <a:latin typeface="Segoe" panose="020B05020405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ts val="1300"/>
                        </a:lnSpc>
                        <a:spcAft>
                          <a:spcPts val="600"/>
                        </a:spcAft>
                      </a:pPr>
                      <a:r>
                        <a:rPr lang="en-US" sz="950">
                          <a:effectLst/>
                        </a:rPr>
                        <a:t>1</a:t>
                      </a:r>
                      <a:endParaRPr lang="en-GB" sz="950">
                        <a:effectLst/>
                        <a:latin typeface="Segoe" panose="020B05020405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4910082"/>
                  </a:ext>
                </a:extLst>
              </a:tr>
              <a:tr h="0">
                <a:tc>
                  <a:txBody>
                    <a:bodyPr/>
                    <a:lstStyle/>
                    <a:p>
                      <a:pPr marL="457200">
                        <a:lnSpc>
                          <a:spcPts val="1300"/>
                        </a:lnSpc>
                        <a:spcAft>
                          <a:spcPts val="0"/>
                        </a:spcAft>
                      </a:pPr>
                      <a:r>
                        <a:rPr lang="en-US" sz="950">
                          <a:effectLst/>
                        </a:rPr>
                        <a:t>Premier</a:t>
                      </a:r>
                      <a:endParaRPr lang="en-GB" sz="950">
                        <a:effectLst/>
                        <a:latin typeface="Segoe" panose="020B05020405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nSpc>
                          <a:spcPts val="1300"/>
                        </a:lnSpc>
                        <a:spcAft>
                          <a:spcPts val="600"/>
                        </a:spcAft>
                      </a:pPr>
                      <a:r>
                        <a:rPr lang="en-US" sz="950" dirty="0">
                          <a:effectLst/>
                        </a:rPr>
                        <a:t>2</a:t>
                      </a:r>
                      <a:endParaRPr lang="en-GB" sz="950" dirty="0">
                        <a:effectLst/>
                        <a:latin typeface="Segoe" panose="020B05020405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3651607"/>
                  </a:ext>
                </a:extLst>
              </a:tr>
            </a:tbl>
          </a:graphicData>
        </a:graphic>
      </p:graphicFrame>
    </p:spTree>
    <p:extLst>
      <p:ext uri="{BB962C8B-B14F-4D97-AF65-F5344CB8AC3E}">
        <p14:creationId xmlns:p14="http://schemas.microsoft.com/office/powerpoint/2010/main" val="572947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two attributes are automatically created for each new entity?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ID and Name.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Code and Name.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Name and Description.</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Code and ID.</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Code and Name.</a:t>
            </a:r>
            <a:endParaRPr lang="en-GB" dirty="0"/>
          </a:p>
        </p:txBody>
      </p:sp>
      <p:sp>
        <p:nvSpPr>
          <p:cNvPr id="4" name="Slide Number Placeholder 3"/>
          <p:cNvSpPr>
            <a:spLocks noGrp="1"/>
          </p:cNvSpPr>
          <p:nvPr>
            <p:ph type="sldNum" sz="quarter" idx="10"/>
          </p:nvPr>
        </p:nvSpPr>
        <p:spPr/>
        <p:txBody>
          <a:bodyPr/>
          <a:lstStyle/>
          <a:p>
            <a:fld id="{12F6F6F0-679A-4E5C-AF10-2C5CA0C5D28E}" type="slidenum">
              <a:rPr lang="en-GB" smtClean="0"/>
              <a:t>23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12118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9720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80771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88239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students that the derived hierarchy functionality is deprecated and might not be available in future versions of the product. This lesson is included to make students aware of the functionality, as they might have to work with implementations of Master Data Services where the feature is used.</a:t>
            </a:r>
          </a:p>
        </p:txBody>
      </p:sp>
      <p:sp>
        <p:nvSpPr>
          <p:cNvPr id="4" name="Slide Number Placeholder 3"/>
          <p:cNvSpPr>
            <a:spLocks noGrp="1"/>
          </p:cNvSpPr>
          <p:nvPr>
            <p:ph type="sldNum" sz="quarter" idx="10"/>
          </p:nvPr>
        </p:nvSpPr>
        <p:spPr/>
        <p:txBody>
          <a:bodyPr/>
          <a:lstStyle/>
          <a:p>
            <a:fld id="{12F6F6F0-679A-4E5C-AF10-2C5CA0C5D28E}"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64283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to students that Collections is a deprecated feature in Microsoft SQL Server Master Data Services and might not be available in future versions of the product. This lesson is included to make students aware of the functionality, as they might have to work with implementations of Master Data Services where the feature is used.</a:t>
            </a:r>
          </a:p>
        </p:txBody>
      </p:sp>
      <p:sp>
        <p:nvSpPr>
          <p:cNvPr id="4" name="Slide Number Placeholder 3"/>
          <p:cNvSpPr>
            <a:spLocks noGrp="1"/>
          </p:cNvSpPr>
          <p:nvPr>
            <p:ph type="sldNum" sz="quarter" idx="10"/>
          </p:nvPr>
        </p:nvSpPr>
        <p:spPr/>
        <p:txBody>
          <a:bodyPr/>
          <a:lstStyle/>
          <a:p>
            <a:fld id="{12F6F6F0-679A-4E5C-AF10-2C5CA0C5D28E}"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60919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6120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46908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15064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must complete all previous demonstrations in this module before performing this one.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Create Business Rules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20767C-MIA-CLI</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start Internet Explorer and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http://mia-sql:81/mds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Master Data Services</a:t>
            </a:r>
            <a:r>
              <a:rPr lang="en-US" sz="1000" dirty="0">
                <a:latin typeface="Arial" panose="020B0604020202020204" pitchFamily="34" charset="0"/>
                <a:ea typeface="Times New Roman" panose="02020603050405020304" pitchFamily="18" charset="0"/>
                <a:cs typeface="Times New Roman" panose="02020603050405020304" pitchFamily="18" charset="0"/>
              </a:rPr>
              <a:t> home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System Administration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Business Rules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Manage Business Rules</a:t>
            </a:r>
            <a:r>
              <a:rPr lang="en-US" sz="1000" dirty="0">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Model</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Entity</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Member Type</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Leaf</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 to create a new business rule.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Business Rule</a:t>
            </a:r>
            <a:r>
              <a:rPr lang="en-US" sz="1000" dirty="0">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Check Credit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Description</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Check that credit limit is valid</a:t>
            </a:r>
            <a:r>
              <a:rPr lang="en-US" sz="1000" dirty="0">
                <a:latin typeface="Arial" panose="020B0604020202020204" pitchFamily="34" charset="0"/>
                <a:ea typeface="Times New Roman" panose="02020603050405020304" pitchFamily="18" charset="0"/>
                <a:cs typeface="Times New Roman" panose="02020603050405020304" pitchFamily="18" charset="0"/>
              </a:rPr>
              <a:t>. You will use this rule to ensure that all customer credit limits are greater than or equal to zero.</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Then</a:t>
            </a:r>
            <a:r>
              <a:rPr lang="en-US" sz="1000" dirty="0">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 link.</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Action</a:t>
            </a:r>
            <a:r>
              <a:rPr lang="en-US" sz="1000" dirty="0">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Attribute</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Operator</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must be  greater than or equal to</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Must be greater than or equal to</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Attribute value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Attribute value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0</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Save.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Business Rule </a:t>
            </a:r>
            <a:r>
              <a:rPr lang="en-US" sz="1000" dirty="0">
                <a:latin typeface="Arial" panose="020B0604020202020204" pitchFamily="34" charset="0"/>
                <a:ea typeface="Times New Roman" panose="02020603050405020304" pitchFamily="18" charset="0"/>
                <a:cs typeface="Times New Roman" panose="02020603050405020304" pitchFamily="18" charset="0"/>
              </a:rPr>
              <a:t>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 to create another new business rule.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Add Business Rule</a:t>
            </a:r>
            <a:r>
              <a:rPr lang="en-US" sz="1000" dirty="0">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Check Premier Status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700927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account type for high credit limits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You will use this rule to check that customers with a credit limit value greater than 1,000 have a premier account type.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Condition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 greater than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 greater than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link.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must be equal to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Must be equal to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an Attribute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VERSION_1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Business Rule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Publish Business Rules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Business Rules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 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 from webpage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Business Rule State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check that the value displayed for both rules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Business Rules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page,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 in the page title to return to the home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Apply Business Rules in Explorer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 Services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home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Entities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32</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44578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85750" indent="-28575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the Microsoft Silverlight window appears, complete the following steps: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now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install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Internet Explorer message bar,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Account Control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 Silverlight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 now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Microsoft Update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Installation successful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F5.</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Apply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that a green tick is displayed next to all valid records.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row for the Andrew Sinclair member,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a validation error message is displayed, and that the green tick for this member record changes to a red exclamation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Andrew Sinclair back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noting that the validation message disappears and the red exclamation mark changes back to a green tick.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Apply Business Rules in Excel</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Microsoft Excel and create a new blank workbook.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Excel 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 Add-ins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 Add-ins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 Services Add-In for Excel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not selected, select it.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of the ribbon, in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and Load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drop-down arrow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 MDS Server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dirty="0"/>
          </a:p>
        </p:txBody>
      </p:sp>
      <p:sp>
        <p:nvSpPr>
          <p:cNvPr id="4" name="Slide Number Placeholder 3"/>
          <p:cNvSpPr>
            <a:spLocks noGrp="1"/>
          </p:cNvSpPr>
          <p:nvPr>
            <p:ph type="sldNum" sz="quarter" idx="10"/>
          </p:nvPr>
        </p:nvSpPr>
        <p:spPr/>
        <p:txBody>
          <a:bodyPr/>
          <a:lstStyle/>
          <a:p>
            <a:fld id="{12F6F6F0-679A-4E5C-AF10-2C5CA0C5D28E}" type="slidenum">
              <a:rPr lang="en-GB" smtClean="0"/>
              <a:t>33</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32650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entity.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and Load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entity members are downloaded into a new worksheet.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 and Validate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reveals columns that show the validation and input status for all records.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 and Validate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Apply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refreshes the validation status for all rows. Currently, validation is successful for all records.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CreditLimit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Ben Smith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1200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this record is currently 1 {Standard}.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 and Validate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validation status in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Validation failed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that the row is highlighted in blue.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cell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in the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 {Premier}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AccountType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Ben Smith.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ribbon,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 and Validate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Publish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validation now succeeds for the Ben Smith member.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Excel without saving the workbook.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you have created business rules in Master Data Services, how might you prevent business users from entering data that violates those rules?</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cannot prevent a user adding data that violates business rules.</a:t>
            </a:r>
            <a:endParaRPr lang="en-GB" dirty="0"/>
          </a:p>
        </p:txBody>
      </p:sp>
      <p:sp>
        <p:nvSpPr>
          <p:cNvPr id="4" name="Slide Number Placeholder 3"/>
          <p:cNvSpPr>
            <a:spLocks noGrp="1"/>
          </p:cNvSpPr>
          <p:nvPr>
            <p:ph type="sldNum" sz="quarter" idx="10"/>
          </p:nvPr>
        </p:nvSpPr>
        <p:spPr/>
        <p:txBody>
          <a:bodyPr/>
          <a:lstStyle/>
          <a:p>
            <a:fld id="{12F6F6F0-679A-4E5C-AF10-2C5CA0C5D28E}" type="slidenum">
              <a:rPr lang="en-GB" smtClean="0"/>
              <a:t>34</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30108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7179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685861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468218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any students used a release of Master Data Services before 2014, point out that the import functionality in Master Data Manager has been deprecated. They should use the staging tables and stored procedures to import and update master data in batches.</a:t>
            </a:r>
          </a:p>
        </p:txBody>
      </p:sp>
      <p:sp>
        <p:nvSpPr>
          <p:cNvPr id="4" name="Slide Number Placeholder 3"/>
          <p:cNvSpPr>
            <a:spLocks noGrp="1"/>
          </p:cNvSpPr>
          <p:nvPr>
            <p:ph type="sldNum" sz="quarter" idx="10"/>
          </p:nvPr>
        </p:nvSpPr>
        <p:spPr/>
        <p:txBody>
          <a:bodyPr/>
          <a:lstStyle/>
          <a:p>
            <a:fld id="{12F6F6F0-679A-4E5C-AF10-2C5CA0C5D28E}" type="slidenum">
              <a:rPr lang="en-GB" smtClean="0"/>
              <a:t>38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44443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must complete all the previous demonstrations in the module before performing this one.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an SSIS Package to Import Master Data</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start Visual Studio®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MDS Import.sln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D:\Demofiles\Mod11</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Packages</a:t>
            </a:r>
            <a:r>
              <a:rPr lang="en-US" sz="1000" dirty="0">
                <a:latin typeface="Arial" panose="020B0604020202020204" pitchFamily="34" charset="0"/>
                <a:ea typeface="Times New Roman" panose="02020603050405020304" pitchFamily="18" charset="0"/>
                <a:cs typeface="Times New Roman" panose="02020603050405020304" pitchFamily="18" charset="0"/>
              </a:rPr>
              <a:t> folder,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Import Customers.dtsx</a:t>
            </a:r>
            <a:r>
              <a:rPr lang="en-US" sz="1000" dirty="0">
                <a:latin typeface="Arial" panose="020B0604020202020204" pitchFamily="34" charset="0"/>
                <a:ea typeface="Times New Roman" panose="02020603050405020304" pitchFamily="18" charset="0"/>
                <a:cs typeface="Times New Roman" panose="02020603050405020304" pitchFamily="18" charset="0"/>
              </a:rPr>
              <a:t> SSIS package.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control flow surface, 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Staging Tables</a:t>
            </a:r>
            <a:r>
              <a:rPr lang="en-US" sz="1000" dirty="0">
                <a:latin typeface="Arial" panose="020B0604020202020204" pitchFamily="34" charset="0"/>
                <a:ea typeface="Times New Roman" panose="02020603050405020304" pitchFamily="18" charset="0"/>
                <a:cs typeface="Times New Roman" panose="02020603050405020304" pitchFamily="18" charset="0"/>
              </a:rPr>
              <a:t> task.</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Customers Source</a:t>
            </a:r>
            <a:r>
              <a:rPr lang="en-US" sz="1000" dirty="0">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Flat File Source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Columns</a:t>
            </a:r>
            <a:r>
              <a:rPr lang="en-US" sz="1000" dirty="0">
                <a:latin typeface="Arial" panose="020B0604020202020204" pitchFamily="34" charset="0"/>
                <a:ea typeface="Times New Roman" panose="02020603050405020304" pitchFamily="18" charset="0"/>
                <a:cs typeface="Times New Roman" panose="02020603050405020304" pitchFamily="18" charset="0"/>
              </a:rPr>
              <a:t> tab, note the columns that will be imported from the source system.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 MDS Columns</a:t>
            </a:r>
            <a:r>
              <a:rPr lang="en-US" sz="1000" dirty="0">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Derived Column Transformation</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note that the transformation generates additional columns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ImportType</a:t>
            </a:r>
            <a:r>
              <a:rPr lang="en-US" sz="1000" dirty="0">
                <a:latin typeface="Arial" panose="020B0604020202020204" pitchFamily="34" charset="0"/>
                <a:ea typeface="Times New Roman" panose="02020603050405020304" pitchFamily="18" charset="0"/>
                <a:cs typeface="Times New Roman" panose="02020603050405020304" pitchFamily="18" charset="0"/>
              </a:rPr>
              <a:t> (with a value of 0), </a:t>
            </a:r>
            <a:r>
              <a:rPr lang="en-US" sz="1000" b="1" dirty="0">
                <a:latin typeface="Arial" panose="020B0604020202020204" pitchFamily="34" charset="0"/>
                <a:ea typeface="Times New Roman" panose="02020603050405020304" pitchFamily="18" charset="0"/>
                <a:cs typeface="Times New Roman" panose="02020603050405020304" pitchFamily="18" charset="0"/>
              </a:rPr>
              <a:t>ImportStatus_ID</a:t>
            </a:r>
            <a:r>
              <a:rPr lang="en-US" sz="1000" dirty="0">
                <a:latin typeface="Arial" panose="020B0604020202020204" pitchFamily="34" charset="0"/>
                <a:ea typeface="Times New Roman" panose="02020603050405020304" pitchFamily="18" charset="0"/>
                <a:cs typeface="Times New Roman" panose="02020603050405020304" pitchFamily="18" charset="0"/>
              </a:rPr>
              <a:t> (with a value of 0), and </a:t>
            </a:r>
            <a:r>
              <a:rPr lang="en-US" sz="1000" b="1" dirty="0">
                <a:latin typeface="Arial" panose="020B0604020202020204" pitchFamily="34" charset="0"/>
                <a:ea typeface="Times New Roman" panose="02020603050405020304" pitchFamily="18" charset="0"/>
                <a:cs typeface="Times New Roman" panose="02020603050405020304" pitchFamily="18" charset="0"/>
              </a:rPr>
              <a:t>BatchTag</a:t>
            </a:r>
            <a:r>
              <a:rPr lang="en-US" sz="1000" dirty="0">
                <a:latin typeface="Arial" panose="020B0604020202020204" pitchFamily="34" charset="0"/>
                <a:ea typeface="Times New Roman" panose="02020603050405020304" pitchFamily="18" charset="0"/>
                <a:cs typeface="Times New Roman" panose="02020603050405020304" pitchFamily="18" charset="0"/>
              </a:rPr>
              <a:t> (with a unique string value derived 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ExecutionInstanceGUID</a:t>
            </a:r>
            <a:r>
              <a:rPr lang="en-US" sz="1000" dirty="0">
                <a:latin typeface="Arial" panose="020B0604020202020204" pitchFamily="34" charset="0"/>
                <a:ea typeface="Times New Roman" panose="02020603050405020304" pitchFamily="18" charset="0"/>
                <a:cs typeface="Times New Roman" panose="02020603050405020304" pitchFamily="18" charset="0"/>
              </a:rPr>
              <a:t> system variable).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data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Staging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OLE DB Destination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Connection Manager</a:t>
            </a:r>
            <a:r>
              <a:rPr lang="en-US" sz="1000" dirty="0">
                <a:latin typeface="Arial" panose="020B0604020202020204" pitchFamily="34" charset="0"/>
                <a:ea typeface="Times New Roman" panose="02020603050405020304" pitchFamily="18" charset="0"/>
                <a:cs typeface="Times New Roman" panose="02020603050405020304" pitchFamily="18" charset="0"/>
              </a:rPr>
              <a:t> tab, note that the data is loaded into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[stg].[Customer_Leaf]</a:t>
            </a:r>
            <a:r>
              <a:rPr lang="en-US" sz="1000" dirty="0">
                <a:latin typeface="Arial" panose="020B0604020202020204" pitchFamily="34" charset="0"/>
                <a:ea typeface="Times New Roman" panose="02020603050405020304" pitchFamily="18" charset="0"/>
                <a:cs typeface="Times New Roman" panose="02020603050405020304" pitchFamily="18" charset="0"/>
              </a:rPr>
              <a:t> table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MDS</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Mappings</a:t>
            </a:r>
            <a:r>
              <a:rPr lang="en-US" sz="1000" dirty="0">
                <a:latin typeface="Arial" panose="020B0604020202020204" pitchFamily="34" charset="0"/>
                <a:ea typeface="Times New Roman" panose="02020603050405020304" pitchFamily="18" charset="0"/>
                <a:cs typeface="Times New Roman" panose="02020603050405020304" pitchFamily="18" charset="0"/>
              </a:rPr>
              <a:t> tab, note the column mappings.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latin typeface="Arial" panose="020B0604020202020204" pitchFamily="34" charset="0"/>
                <a:ea typeface="Times New Roman" panose="02020603050405020304" pitchFamily="18" charset="0"/>
                <a:cs typeface="Times New Roman" panose="02020603050405020304" pitchFamily="18" charset="0"/>
              </a:rPr>
              <a:t> tab, and on the control flow surface,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Staged Members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latin typeface="Arial" panose="020B0604020202020204" pitchFamily="34" charset="0"/>
                <a:ea typeface="Times New Roman" panose="02020603050405020304" pitchFamily="18" charset="0"/>
                <a:cs typeface="Times New Roman" panose="02020603050405020304" pitchFamily="18" charset="0"/>
              </a:rPr>
              <a:t> tab, note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SqlStatement</a:t>
            </a:r>
            <a:r>
              <a:rPr lang="en-US" sz="1000" dirty="0">
                <a:latin typeface="Arial" panose="020B0604020202020204" pitchFamily="34" charset="0"/>
                <a:ea typeface="Times New Roman" panose="02020603050405020304" pitchFamily="18" charset="0"/>
                <a:cs typeface="Times New Roman" panose="02020603050405020304" pitchFamily="18" charset="0"/>
              </a:rPr>
              <a:t> property is set to execute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stg.udp_Customer_Leaf</a:t>
            </a:r>
            <a:r>
              <a:rPr lang="en-US" sz="1000" dirty="0">
                <a:latin typeface="Arial" panose="020B0604020202020204" pitchFamily="34" charset="0"/>
                <a:ea typeface="Times New Roman" panose="02020603050405020304" pitchFamily="18" charset="0"/>
                <a:cs typeface="Times New Roman" panose="02020603050405020304" pitchFamily="18" charset="0"/>
              </a:rPr>
              <a:t> stored procedure with the values ‘VERSION_1’, 0, and a parameter.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Parameter Mapping</a:t>
            </a:r>
            <a:r>
              <a:rPr lang="en-US" sz="1000" dirty="0">
                <a:latin typeface="Arial" panose="020B0604020202020204" pitchFamily="34" charset="0"/>
                <a:ea typeface="Times New Roman" panose="02020603050405020304" pitchFamily="18" charset="0"/>
                <a:cs typeface="Times New Roman" panose="02020603050405020304" pitchFamily="18" charset="0"/>
              </a:rPr>
              <a:t> tab, note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ExecutionInstanceGUID</a:t>
            </a:r>
            <a:r>
              <a:rPr lang="en-US" sz="1000" dirty="0">
                <a:latin typeface="Arial" panose="020B0604020202020204" pitchFamily="34" charset="0"/>
                <a:ea typeface="Times New Roman" panose="02020603050405020304" pitchFamily="18" charset="0"/>
                <a:cs typeface="Times New Roman" panose="02020603050405020304" pitchFamily="18" charset="0"/>
              </a:rPr>
              <a:t> system variable is mapped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@BatchTag</a:t>
            </a:r>
            <a:r>
              <a:rPr lang="en-US" sz="1000" dirty="0">
                <a:latin typeface="Arial" panose="020B0604020202020204" pitchFamily="34" charset="0"/>
                <a:ea typeface="Times New Roman" panose="02020603050405020304" pitchFamily="18" charset="0"/>
                <a:cs typeface="Times New Roman" panose="02020603050405020304" pitchFamily="18" charset="0"/>
              </a:rPr>
              <a:t> parameter.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Cancel</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39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785661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308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is complete,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close Visual Studio without saving any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View Import Status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Internet Explorer and browse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http://mia-sql:81/mds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 Services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home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Integration Management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Integration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model is selected and note the batches listed. There should be a single batch for the data import you performed in the previous task. Note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Records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Status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Errors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values for this batch.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Import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text in the page title to return to the home page.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Validate Imported Data</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Master Data Services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home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Entities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nine new member records have been imported, and that their validation status is indicated by a yellow question mark.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Apply Rules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that the business rules in the model are applied to all records. The validation status for the new records changes to a green tick for records that have passed validation, and an exclamation mark for records that have failed validation (there shouldn't be any failures).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GB" dirty="0"/>
          </a:p>
        </p:txBody>
      </p:sp>
      <p:sp>
        <p:nvSpPr>
          <p:cNvPr id="4" name="Slide Number Placeholder 3"/>
          <p:cNvSpPr>
            <a:spLocks noGrp="1"/>
          </p:cNvSpPr>
          <p:nvPr>
            <p:ph type="sldNum" sz="quarter" idx="10"/>
          </p:nvPr>
        </p:nvSpPr>
        <p:spPr/>
        <p:txBody>
          <a:bodyPr/>
          <a:lstStyle/>
          <a:p>
            <a:fld id="{12F6F6F0-679A-4E5C-AF10-2C5CA0C5D28E}" type="slidenum">
              <a:rPr lang="en-GB" smtClean="0"/>
              <a:t>40</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26563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75094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must complete all the previous demonstrations in the module before performing this one.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Subscription View</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 in Internet Explorer, browse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http://mia-sql:81/mds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Master Data Services</a:t>
            </a:r>
            <a:r>
              <a:rPr lang="en-US" sz="1000" dirty="0">
                <a:latin typeface="Arial" panose="020B0604020202020204" pitchFamily="34" charset="0"/>
                <a:ea typeface="Times New Roman" panose="02020603050405020304" pitchFamily="18" charset="0"/>
                <a:cs typeface="Times New Roman" panose="02020603050405020304" pitchFamily="18" charset="0"/>
              </a:rPr>
              <a:t> home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Integration Management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Views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Subscription Views</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Subscription Views</a:t>
            </a:r>
            <a:r>
              <a:rPr lang="en-US" sz="1000" dirty="0">
                <a:latin typeface="Arial" panose="020B0604020202020204" pitchFamily="34" charset="0"/>
                <a:ea typeface="Times New Roman" panose="02020603050405020304" pitchFamily="18" charset="0"/>
                <a:cs typeface="Times New Roman" panose="02020603050405020304" pitchFamily="18" charset="0"/>
              </a:rPr>
              <a:t> page,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Subscription View</a:t>
            </a:r>
            <a:r>
              <a:rPr lang="en-US" sz="1000" dirty="0">
                <a:latin typeface="Arial" panose="020B0604020202020204" pitchFamily="34" charset="0"/>
                <a:ea typeface="Times New Roman" panose="02020603050405020304" pitchFamily="18" charset="0"/>
                <a:cs typeface="Times New Roman" panose="02020603050405020304" pitchFamily="18" charset="0"/>
              </a:rPr>
              <a:t> pane,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MasterCustomers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Model</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Version</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VERSION_1</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Entity</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Format</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Leaf members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Save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Close Internet Explorer.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Query a Subscription View</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When prompted,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instance of SQL Server by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latin typeface="Arial" panose="020B0604020202020204" pitchFamily="34" charset="0"/>
                <a:ea typeface="Times New Roman" panose="02020603050405020304" pitchFamily="18" charset="0"/>
                <a:cs typeface="Times New Roman" panose="02020603050405020304" pitchFamily="18" charset="0"/>
              </a:rPr>
              <a:t> and enter the following Transact-SQL in the query editor: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Aft>
                <a:spcPts val="995"/>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MDS</a:t>
            </a:r>
          </a:p>
          <a:p>
            <a:pPr marL="457200">
              <a:lnSpc>
                <a:spcPct val="115000"/>
              </a:lnSpc>
              <a:spcAft>
                <a:spcPts val="995"/>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marL="457200">
              <a:lnSpc>
                <a:spcPct val="115000"/>
              </a:lnSpc>
              <a:spcAft>
                <a:spcPts val="995"/>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 FROM mdm.MasterCustomers</a:t>
            </a:r>
          </a:p>
          <a:p>
            <a:pPr marL="342900" lvl="0" indent="-342900">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to run the query, and review the results.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items.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129780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a product entity; assuming default table naming was used, in which staging table would you insert leaf member data?  </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dbo.Product_Leaf</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stg.Entity_Leaf</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stg.product_Leaf</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stg.Leaf_Product</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stg.product_Leaf</a:t>
            </a:r>
            <a:endParaRPr lang="en-GB" dirty="0"/>
          </a:p>
        </p:txBody>
      </p:sp>
      <p:sp>
        <p:nvSpPr>
          <p:cNvPr id="4" name="Slide Number Placeholder 3"/>
          <p:cNvSpPr>
            <a:spLocks noGrp="1"/>
          </p:cNvSpPr>
          <p:nvPr>
            <p:ph type="sldNum" sz="quarter" idx="10"/>
          </p:nvPr>
        </p:nvSpPr>
        <p:spPr/>
        <p:txBody>
          <a:bodyPr/>
          <a:lstStyle/>
          <a:p>
            <a:fld id="{12F6F6F0-679A-4E5C-AF10-2C5CA0C5D28E}"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5397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1: Creating a Master Data Services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Model</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The </a:t>
            </a:r>
            <a:r>
              <a:rPr lang="en-GB" sz="1000" dirty="0">
                <a:latin typeface="Arial" panose="020B0604020202020204" pitchFamily="34" charset="0"/>
                <a:ea typeface="Calibri" panose="020F0502020204030204" pitchFamily="34" charset="0"/>
                <a:cs typeface="Times New Roman" panose="02020603050405020304" pitchFamily="18" charset="0"/>
              </a:rPr>
              <a:t>ETL solution you are building for Adventure Works Cycles consumes product data from an application database. However, product data is created and updated in various systems throughout the enterprise; you need to ensure that there is a single, consistent definition for each product.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To accomplish this, you plan to create a master data hub that includes complete definitions for </a:t>
            </a:r>
            <a:r>
              <a:rPr lang="en-GB" sz="1000" b="1" dirty="0">
                <a:latin typeface="Arial" panose="020B0604020202020204" pitchFamily="34" charset="0"/>
                <a:ea typeface="Calibri" panose="020F0502020204030204" pitchFamily="34" charset="0"/>
                <a:cs typeface="Times New Roman" panose="02020603050405020304" pitchFamily="18" charset="0"/>
              </a:rPr>
              <a:t>Product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Product Subcategory</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Product Category</a:t>
            </a:r>
            <a:r>
              <a:rPr lang="en-GB" sz="1000" dirty="0">
                <a:latin typeface="Arial" panose="020B0604020202020204" pitchFamily="34" charset="0"/>
                <a:ea typeface="Calibri" panose="020F0502020204030204" pitchFamily="34" charset="0"/>
                <a:cs typeface="Times New Roman" panose="02020603050405020304" pitchFamily="18" charset="0"/>
              </a:rPr>
              <a:t> entities.</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2: Using the Master Data Services Add-in for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Excel</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To </a:t>
            </a:r>
            <a:r>
              <a:rPr lang="en-GB" sz="1000" dirty="0">
                <a:latin typeface="Arial" panose="020B0604020202020204" pitchFamily="34" charset="0"/>
                <a:ea typeface="Calibri" panose="020F0502020204030204" pitchFamily="34" charset="0"/>
                <a:cs typeface="Times New Roman" panose="02020603050405020304" pitchFamily="18" charset="0"/>
              </a:rPr>
              <a:t>make it easier for data stewards to continue to develop the master data model, you plan to use the Master Data Services Add-in for Excel.</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3: Enforcing Business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Rules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Users </a:t>
            </a:r>
            <a:r>
              <a:rPr lang="en-GB" sz="1000" dirty="0">
                <a:latin typeface="Arial" panose="020B0604020202020204" pitchFamily="34" charset="0"/>
                <a:ea typeface="Calibri" panose="020F0502020204030204" pitchFamily="34" charset="0"/>
                <a:cs typeface="Times New Roman" panose="02020603050405020304" pitchFamily="18" charset="0"/>
              </a:rPr>
              <a:t>noticed inconsistencies in the product data, including missing list prices and invalid safety stock levels. You intend to create business rules that data stewards can use to identify inconsistent data.</a:t>
            </a: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Exercise 4: Loading Data into a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Model</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Now </a:t>
            </a:r>
            <a:r>
              <a:rPr lang="en-GB" sz="1000" dirty="0">
                <a:latin typeface="Arial" panose="020B0604020202020204" pitchFamily="34" charset="0"/>
                <a:ea typeface="Calibri" panose="020F0502020204030204" pitchFamily="34" charset="0"/>
                <a:cs typeface="Times New Roman" panose="02020603050405020304" pitchFamily="18" charset="0"/>
              </a:rPr>
              <a:t>that the model is complete, you will populate it by using Transact-SQL scripts.</a:t>
            </a:r>
          </a:p>
        </p:txBody>
      </p:sp>
      <p:sp>
        <p:nvSpPr>
          <p:cNvPr id="4" name="Slide Number Placeholder 3"/>
          <p:cNvSpPr>
            <a:spLocks noGrp="1"/>
          </p:cNvSpPr>
          <p:nvPr>
            <p:ph type="sldNum" sz="quarter" idx="10"/>
          </p:nvPr>
        </p:nvSpPr>
        <p:spPr/>
        <p:txBody>
          <a:bodyPr/>
          <a:lstStyle/>
          <a:p>
            <a:fld id="{12F6F6F0-679A-4E5C-AF10-2C5CA0C5D28E}"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02971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2F6F6F0-679A-4E5C-AF10-2C5CA0C5D28E}"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447128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459305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your experience, do you think that business users in a data steward capacity will be mostly comfortable using the web-based interface, the Excel add-in, or a combination of both tools to manage master data?</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There is no single correct answer; answers will vary according to students’ own experiences. However, it is common for business users to prefer the Excel add-in, as this provides an interface that is familiar to them.</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F6F6F0-679A-4E5C-AF10-2C5CA0C5D28E}" type="slidenum">
              <a:rPr lang="en-GB" smtClean="0"/>
              <a:t>47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64683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60410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3708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is the main data issue within an organization that can be resolved using Data Quality Services, and what are the advantages?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Inconsistency of data across multiple systems is a considerable issue for most organizations. Using Master Data Services to address this issue can lead to better business decisions, because more accurate and complete information is provided to the business.</a:t>
            </a:r>
          </a:p>
        </p:txBody>
      </p:sp>
      <p:sp>
        <p:nvSpPr>
          <p:cNvPr id="4" name="Slide Number Placeholder 3"/>
          <p:cNvSpPr>
            <a:spLocks noGrp="1"/>
          </p:cNvSpPr>
          <p:nvPr>
            <p:ph type="sldNum" sz="quarter" idx="10"/>
          </p:nvPr>
        </p:nvSpPr>
        <p:spPr/>
        <p:txBody>
          <a:bodyPr/>
          <a:lstStyle/>
          <a:p>
            <a:fld id="{12F6F6F0-679A-4E5C-AF10-2C5CA0C5D28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408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F6F6F0-679A-4E5C-AF10-2C5CA0C5D28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3601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example used in this slide, and throughout the rest of this module, includes a Customer entity. The members based on this entity use the mandatory Name attribute to store the full name of the customer represented by the member (for example, Ben Smith). You should point out that the design of the example in this module is deliberately simplistic to make it easier to explain the key concepts.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a production solution, the Name attribute is best used as a shorthand value that makes it easier to identify a member, rather than relying on the unique Code value. Using a customer name in this way might be sensible for some organizations, but in most cases, the Customer entity would also have attributes for distinct name parts (for example, FirstName, LastName, Title, and so on), to maintain them individually.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same comment applies to the Address attribute of the Customer entity in the example.</a:t>
            </a:r>
          </a:p>
        </p:txBody>
      </p:sp>
      <p:sp>
        <p:nvSpPr>
          <p:cNvPr id="4" name="Slide Number Placeholder 3"/>
          <p:cNvSpPr>
            <a:spLocks noGrp="1"/>
          </p:cNvSpPr>
          <p:nvPr>
            <p:ph type="sldNum" sz="quarter" idx="10"/>
          </p:nvPr>
        </p:nvSpPr>
        <p:spPr/>
        <p:txBody>
          <a:bodyPr/>
          <a:lstStyle/>
          <a:p>
            <a:fld id="{12F6F6F0-679A-4E5C-AF10-2C5CA0C5D28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11: Master Data Services</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0870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4284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1948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6303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0803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270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52414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847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453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152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8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62938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0593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81296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tags" Target="../tags/tag3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11</a:t>
            </a:r>
            <a:endParaRPr lang="en-GB" dirty="0"/>
          </a:p>
        </p:txBody>
      </p:sp>
      <p:sp>
        <p:nvSpPr>
          <p:cNvPr id="3" name="Subtitle 2"/>
          <p:cNvSpPr>
            <a:spLocks noGrp="1"/>
          </p:cNvSpPr>
          <p:nvPr>
            <p:ph type="subTitle" sz="quarter" idx="1"/>
          </p:nvPr>
        </p:nvSpPr>
        <p:spPr/>
        <p:txBody>
          <a:bodyPr/>
          <a:lstStyle/>
          <a:p>
            <a:r>
              <a:rPr lang="en-GB" dirty="0" smtClean="0"/>
              <a:t>Master Data Services
</a:t>
            </a:r>
            <a:endParaRPr lang="en-GB" dirty="0"/>
          </a:p>
        </p:txBody>
      </p:sp>
    </p:spTree>
    <p:custDataLst>
      <p:tags r:id="rId1"/>
    </p:custDataLst>
    <p:extLst>
      <p:ext uri="{BB962C8B-B14F-4D97-AF65-F5344CB8AC3E}">
        <p14:creationId xmlns:p14="http://schemas.microsoft.com/office/powerpoint/2010/main" val="1840400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a6db4b9-712c-4414-9b21-3837d63463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Model</a:t>
            </a:r>
            <a:endParaRPr lang="en-GB" dirty="0"/>
          </a:p>
        </p:txBody>
      </p:sp>
      <p:sp>
        <p:nvSpPr>
          <p:cNvPr id="3" name="Text Placeholder 2"/>
          <p:cNvSpPr>
            <a:spLocks noGrp="1"/>
          </p:cNvSpPr>
          <p:nvPr>
            <p:ph type="body" idx="1"/>
          </p:nvPr>
        </p:nvSpPr>
        <p:spPr/>
        <p:txBody>
          <a:bodyPr/>
          <a:lstStyle/>
          <a:p>
            <a:r>
              <a:rPr lang="en-GB" dirty="0"/>
              <a:t>Use the Master Data Services web application</a:t>
            </a:r>
          </a:p>
          <a:p>
            <a:r>
              <a:rPr lang="en-GB" dirty="0"/>
              <a:t>Specify a unique model name</a:t>
            </a:r>
          </a:p>
          <a:p>
            <a:r>
              <a:rPr lang="en-GB" dirty="0"/>
              <a:t>Optionally:</a:t>
            </a:r>
          </a:p>
          <a:p>
            <a:pPr lvl="1"/>
            <a:r>
              <a:rPr lang="en-GB" dirty="0"/>
              <a:t>Create an entity with the same name as the model</a:t>
            </a:r>
          </a:p>
          <a:p>
            <a:pPr lvl="1"/>
            <a:r>
              <a:rPr lang="en-GB" dirty="0"/>
              <a:t>Create an explicit hierarchy with the same name as the model</a:t>
            </a:r>
          </a:p>
          <a:p>
            <a:pPr lvl="1"/>
            <a:r>
              <a:rPr lang="en-GB" dirty="0"/>
              <a:t>Make the explicit hierarchy </a:t>
            </a:r>
            <a:r>
              <a:rPr lang="en-GB" dirty="0" smtClean="0"/>
              <a:t>mandatory</a:t>
            </a:r>
            <a:endParaRPr lang="en-GB" dirty="0"/>
          </a:p>
        </p:txBody>
      </p:sp>
    </p:spTree>
    <p:custDataLst>
      <p:tags r:id="rId1"/>
    </p:custDataLst>
    <p:extLst>
      <p:ext uri="{BB962C8B-B14F-4D97-AF65-F5344CB8AC3E}">
        <p14:creationId xmlns:p14="http://schemas.microsoft.com/office/powerpoint/2010/main" val="23582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83b44d0-c1a2-4941-b3ba-5e642e82b1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Entities and Attributes</a:t>
            </a:r>
            <a:endParaRPr lang="en-GB" dirty="0"/>
          </a:p>
        </p:txBody>
      </p:sp>
      <p:sp>
        <p:nvSpPr>
          <p:cNvPr id="3" name="Text Placeholder 2"/>
          <p:cNvSpPr>
            <a:spLocks noGrp="1"/>
          </p:cNvSpPr>
          <p:nvPr>
            <p:ph type="body" idx="1"/>
          </p:nvPr>
        </p:nvSpPr>
        <p:spPr/>
        <p:txBody>
          <a:bodyPr/>
          <a:lstStyle/>
          <a:p>
            <a:pPr marL="0" indent="0">
              <a:buNone/>
            </a:pPr>
            <a:r>
              <a:rPr lang="en-GB" b="1" dirty="0"/>
              <a:t>Creating an Entity</a:t>
            </a:r>
          </a:p>
          <a:p>
            <a:r>
              <a:rPr lang="en-GB" dirty="0"/>
              <a:t>Specify a unique name</a:t>
            </a:r>
          </a:p>
          <a:p>
            <a:r>
              <a:rPr lang="en-GB" dirty="0"/>
              <a:t>Optionally:</a:t>
            </a:r>
          </a:p>
          <a:p>
            <a:pPr lvl="1"/>
            <a:r>
              <a:rPr lang="en-GB" dirty="0"/>
              <a:t>Specify a staging table name</a:t>
            </a:r>
          </a:p>
          <a:p>
            <a:pPr lvl="1"/>
            <a:r>
              <a:rPr lang="en-GB" dirty="0"/>
              <a:t>Enable automatic code values</a:t>
            </a:r>
          </a:p>
          <a:p>
            <a:pPr lvl="1"/>
            <a:r>
              <a:rPr lang="en-GB" dirty="0"/>
              <a:t>Enable explicit hierarchies and collections</a:t>
            </a:r>
          </a:p>
          <a:p>
            <a:pPr marL="0" indent="0">
              <a:buNone/>
            </a:pPr>
            <a:r>
              <a:rPr lang="en-GB" b="1" dirty="0"/>
              <a:t>Adding Attributes</a:t>
            </a:r>
          </a:p>
          <a:p>
            <a:r>
              <a:rPr lang="en-GB" dirty="0"/>
              <a:t>Edit an entity to add leaf member attributes</a:t>
            </a:r>
          </a:p>
          <a:p>
            <a:r>
              <a:rPr lang="en-GB" dirty="0"/>
              <a:t>Specify attribute type:</a:t>
            </a:r>
          </a:p>
          <a:p>
            <a:pPr lvl="1"/>
            <a:r>
              <a:rPr lang="en-GB" dirty="0"/>
              <a:t>Free-form</a:t>
            </a:r>
          </a:p>
          <a:p>
            <a:pPr lvl="1"/>
            <a:r>
              <a:rPr lang="en-GB" dirty="0"/>
              <a:t>Domain-based</a:t>
            </a:r>
          </a:p>
          <a:p>
            <a:pPr lvl="1"/>
            <a:r>
              <a:rPr lang="en-GB" dirty="0" smtClean="0"/>
              <a:t>File</a:t>
            </a:r>
            <a:endParaRPr lang="en-GB" dirty="0"/>
          </a:p>
        </p:txBody>
      </p:sp>
    </p:spTree>
    <p:custDataLst>
      <p:tags r:id="rId1"/>
    </p:custDataLst>
    <p:extLst>
      <p:ext uri="{BB962C8B-B14F-4D97-AF65-F5344CB8AC3E}">
        <p14:creationId xmlns:p14="http://schemas.microsoft.com/office/powerpoint/2010/main" val="167573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8d6fd97-13a1-4f9f-a375-2c0eb7325c2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and Editing Members</a:t>
            </a:r>
            <a:endParaRPr lang="en-GB" dirty="0"/>
          </a:p>
        </p:txBody>
      </p:sp>
      <p:sp>
        <p:nvSpPr>
          <p:cNvPr id="3" name="Text Placeholder 2"/>
          <p:cNvSpPr>
            <a:spLocks noGrp="1"/>
          </p:cNvSpPr>
          <p:nvPr>
            <p:ph type="body" idx="1"/>
          </p:nvPr>
        </p:nvSpPr>
        <p:spPr/>
        <p:txBody>
          <a:bodyPr/>
          <a:lstStyle/>
          <a:p>
            <a:r>
              <a:rPr lang="en-GB" dirty="0"/>
              <a:t>Use Explorer in the Master Data Services web application</a:t>
            </a:r>
          </a:p>
          <a:p>
            <a:r>
              <a:rPr lang="en-GB" dirty="0"/>
              <a:t>Add, edit, and delete members for each entity in the model</a:t>
            </a:r>
          </a:p>
          <a:p>
            <a:pPr lvl="1"/>
            <a:r>
              <a:rPr lang="en-GB" dirty="0"/>
              <a:t>Add annotations to document transactions</a:t>
            </a:r>
          </a:p>
          <a:p>
            <a:endParaRPr lang="en-GB" dirty="0"/>
          </a:p>
        </p:txBody>
      </p:sp>
    </p:spTree>
    <p:custDataLst>
      <p:tags r:id="rId1"/>
    </p:custDataLst>
    <p:extLst>
      <p:ext uri="{BB962C8B-B14F-4D97-AF65-F5344CB8AC3E}">
        <p14:creationId xmlns:p14="http://schemas.microsoft.com/office/powerpoint/2010/main" val="354398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2cbb8cd-127c-496c-8d32-9298724484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Master Data Services Model</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a model</a:t>
            </a:r>
          </a:p>
          <a:p>
            <a:pPr lvl="0"/>
            <a:r>
              <a:rPr lang="en-US" b="0" kern="0" dirty="0">
                <a:solidFill>
                  <a:srgbClr val="000000"/>
                </a:solidFill>
              </a:rPr>
              <a:t>Create an entity</a:t>
            </a:r>
          </a:p>
          <a:p>
            <a:pPr lvl="0"/>
            <a:r>
              <a:rPr lang="en-US" b="0" kern="0" dirty="0">
                <a:solidFill>
                  <a:srgbClr val="000000"/>
                </a:solidFill>
              </a:rPr>
              <a:t>Create attributes</a:t>
            </a:r>
          </a:p>
          <a:p>
            <a:pPr lvl="0"/>
            <a:r>
              <a:rPr lang="en-US" b="0" kern="0" dirty="0">
                <a:solidFill>
                  <a:srgbClr val="000000"/>
                </a:solidFill>
              </a:rPr>
              <a:t>Add and edit members</a:t>
            </a:r>
          </a:p>
        </p:txBody>
      </p:sp>
    </p:spTree>
    <p:custDataLst>
      <p:tags r:id="rId1"/>
    </p:custDataLst>
    <p:extLst>
      <p:ext uri="{BB962C8B-B14F-4D97-AF65-F5344CB8AC3E}">
        <p14:creationId xmlns:p14="http://schemas.microsoft.com/office/powerpoint/2010/main" val="166384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350647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799195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ff89f578-f79e-44fa-8848-a338b8a95d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Master Data Services Security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Give users access to only what they need in MDS</a:t>
            </a:r>
          </a:p>
          <a:p>
            <a:pPr lvl="0"/>
            <a:r>
              <a:rPr lang="en-US" sz="2400" b="0" kern="0" dirty="0">
                <a:solidFill>
                  <a:srgbClr val="000000"/>
                </a:solidFill>
              </a:rPr>
              <a:t>Two types of user exist:</a:t>
            </a:r>
          </a:p>
          <a:p>
            <a:pPr lvl="1"/>
            <a:r>
              <a:rPr lang="en-US" sz="2000" b="0" kern="0" dirty="0">
                <a:solidFill>
                  <a:srgbClr val="000000"/>
                </a:solidFill>
              </a:rPr>
              <a:t>Users who have access to the Explorer functional area</a:t>
            </a:r>
          </a:p>
          <a:p>
            <a:pPr lvl="1"/>
            <a:r>
              <a:rPr lang="en-US" sz="2000" b="0" kern="0" dirty="0">
                <a:solidFill>
                  <a:srgbClr val="000000"/>
                </a:solidFill>
              </a:rPr>
              <a:t>Administrators who have access to other functional areas, and are permitted to perform administrative tasks</a:t>
            </a:r>
          </a:p>
          <a:p>
            <a:pPr lvl="0"/>
            <a:r>
              <a:rPr lang="en-US" sz="2400" b="0" kern="0" dirty="0">
                <a:solidFill>
                  <a:srgbClr val="000000"/>
                </a:solidFill>
              </a:rPr>
              <a:t>Functional areas: </a:t>
            </a:r>
          </a:p>
          <a:p>
            <a:pPr lvl="1"/>
            <a:r>
              <a:rPr lang="en-US" sz="2000" b="0" kern="0" dirty="0">
                <a:solidFill>
                  <a:srgbClr val="000000"/>
                </a:solidFill>
              </a:rPr>
              <a:t>Explorer, Version Management, Integration Management, System Administration, User and Group Permissions, and Super User</a:t>
            </a:r>
          </a:p>
          <a:p>
            <a:pPr lvl="0"/>
            <a:r>
              <a:rPr lang="en-US" sz="2400" b="0" kern="0" dirty="0">
                <a:solidFill>
                  <a:srgbClr val="000000"/>
                </a:solidFill>
              </a:rPr>
              <a:t>Tree structure of model enables permissions to be inherited at lower levels; individual object permissions can be set underneath</a:t>
            </a:r>
          </a:p>
          <a:p>
            <a:pPr lvl="0"/>
            <a:r>
              <a:rPr lang="en-US" sz="2400" b="0" kern="0" dirty="0">
                <a:solidFill>
                  <a:srgbClr val="000000"/>
                </a:solidFill>
              </a:rPr>
              <a:t>Permissions: Read, Create, Update, and Deny; explicitly assign a combination to create precise permissions</a:t>
            </a:r>
          </a:p>
        </p:txBody>
      </p:sp>
    </p:spTree>
    <p:custDataLst>
      <p:tags r:id="rId1"/>
    </p:custDataLst>
    <p:extLst>
      <p:ext uri="{BB962C8B-B14F-4D97-AF65-F5344CB8AC3E}">
        <p14:creationId xmlns:p14="http://schemas.microsoft.com/office/powerpoint/2010/main" val="970700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04f62d0-a26f-463a-9b9d-6a4c036a20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a Model</a:t>
            </a:r>
            <a:endParaRPr lang="en-GB" dirty="0"/>
          </a:p>
        </p:txBody>
      </p:sp>
      <p:sp>
        <p:nvSpPr>
          <p:cNvPr id="4" name="Content Placeholder 2"/>
          <p:cNvSpPr txBox="1">
            <a:spLocks/>
          </p:cNvSpPr>
          <p:nvPr/>
        </p:nvSpPr>
        <p:spPr>
          <a:xfrm>
            <a:off x="458788" y="1021215"/>
            <a:ext cx="833433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MDS package is an XML file containing model structure and, optionally, data </a:t>
            </a:r>
          </a:p>
          <a:p>
            <a:pPr lvl="0"/>
            <a:r>
              <a:rPr lang="en-US" sz="2000" b="0" kern="0" dirty="0">
                <a:solidFill>
                  <a:srgbClr val="000000"/>
                </a:solidFill>
              </a:rPr>
              <a:t>Use to create a new model, clone an existing model, or update an existing previously cloned model</a:t>
            </a:r>
          </a:p>
          <a:p>
            <a:pPr lvl="1"/>
            <a:r>
              <a:rPr lang="en-US" sz="1800" b="0" kern="0" dirty="0">
                <a:solidFill>
                  <a:srgbClr val="000000"/>
                </a:solidFill>
              </a:rPr>
              <a:t>All objects deployed apart from file attributes and permissions</a:t>
            </a:r>
          </a:p>
          <a:p>
            <a:pPr lvl="0"/>
            <a:r>
              <a:rPr lang="en-US" sz="2000" b="0" kern="0" dirty="0">
                <a:solidFill>
                  <a:srgbClr val="000000"/>
                </a:solidFill>
              </a:rPr>
              <a:t>Three tools available for deployment and editing:</a:t>
            </a:r>
          </a:p>
          <a:p>
            <a:pPr lvl="1"/>
            <a:r>
              <a:rPr lang="en-US" sz="1800" kern="0" dirty="0">
                <a:solidFill>
                  <a:srgbClr val="000000"/>
                </a:solidFill>
              </a:rPr>
              <a:t>MDSModelDeploy</a:t>
            </a:r>
            <a:r>
              <a:rPr lang="en-US" sz="1800" b="0" kern="0" dirty="0">
                <a:solidFill>
                  <a:srgbClr val="000000"/>
                </a:solidFill>
              </a:rPr>
              <a:t>: deploys model, and optionally the data</a:t>
            </a:r>
          </a:p>
          <a:p>
            <a:pPr lvl="1"/>
            <a:r>
              <a:rPr lang="en-US" sz="1800" kern="0" dirty="0">
                <a:solidFill>
                  <a:srgbClr val="000000"/>
                </a:solidFill>
              </a:rPr>
              <a:t>Model Deployment Wizard</a:t>
            </a:r>
            <a:r>
              <a:rPr lang="en-US" sz="1800" b="0" kern="0" dirty="0">
                <a:solidFill>
                  <a:srgbClr val="000000"/>
                </a:solidFill>
              </a:rPr>
              <a:t>: deploys only the model structure</a:t>
            </a:r>
          </a:p>
          <a:p>
            <a:pPr lvl="1"/>
            <a:r>
              <a:rPr lang="en-US" sz="1800" kern="0" dirty="0">
                <a:solidFill>
                  <a:srgbClr val="000000"/>
                </a:solidFill>
              </a:rPr>
              <a:t>Model Package Editor Wizard</a:t>
            </a:r>
            <a:r>
              <a:rPr lang="en-US" sz="1800" b="0" kern="0" dirty="0">
                <a:solidFill>
                  <a:srgbClr val="000000"/>
                </a:solidFill>
              </a:rPr>
              <a:t>: edit the model package created by the above tools</a:t>
            </a:r>
          </a:p>
          <a:p>
            <a:pPr lvl="0"/>
            <a:r>
              <a:rPr lang="en-US" sz="2000" b="0" kern="0" dirty="0">
                <a:solidFill>
                  <a:srgbClr val="000000"/>
                </a:solidFill>
              </a:rPr>
              <a:t>System Administrator permission required on target MDS</a:t>
            </a:r>
          </a:p>
          <a:p>
            <a:pPr lvl="0"/>
            <a:r>
              <a:rPr lang="en-US" sz="2000" b="0" kern="0" dirty="0">
                <a:solidFill>
                  <a:srgbClr val="000000"/>
                </a:solidFill>
              </a:rPr>
              <a:t>Administrator permissions required on environment from which you are deploying</a:t>
            </a:r>
          </a:p>
          <a:p>
            <a:pPr lvl="0"/>
            <a:r>
              <a:rPr lang="en-US" sz="2000" b="0" kern="0" dirty="0">
                <a:solidFill>
                  <a:srgbClr val="000000"/>
                </a:solidFill>
              </a:rPr>
              <a:t>Use the command prompt to deploy using MDSModelDeploy.exe</a:t>
            </a:r>
            <a:endParaRPr lang="en-US" sz="2000" kern="0" dirty="0">
              <a:solidFill>
                <a:srgbClr val="000000"/>
              </a:solidFill>
            </a:endParaRPr>
          </a:p>
        </p:txBody>
      </p:sp>
    </p:spTree>
    <p:custDataLst>
      <p:tags r:id="rId1"/>
    </p:custDataLst>
    <p:extLst>
      <p:ext uri="{BB962C8B-B14F-4D97-AF65-F5344CB8AC3E}">
        <p14:creationId xmlns:p14="http://schemas.microsoft.com/office/powerpoint/2010/main" val="42736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f620a06-7491-4ab7-881f-5032e817cd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Editing a Model in Microsoft Excel</a:t>
            </a:r>
            <a:endParaRPr lang="en-GB" dirty="0"/>
          </a:p>
        </p:txBody>
      </p:sp>
      <p:sp>
        <p:nvSpPr>
          <p:cNvPr id="4" name="Rectangle 3"/>
          <p:cNvSpPr txBox="1">
            <a:spLocks noChangeArrowheads="1"/>
          </p:cNvSpPr>
          <p:nvPr/>
        </p:nvSpPr>
        <p:spPr bwMode="auto">
          <a:xfrm>
            <a:off x="237859" y="1617133"/>
            <a:ext cx="8480472" cy="14647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endParaRPr lang="en-US" sz="2400" b="0" dirty="0">
              <a:solidFill>
                <a:srgbClr val="000000"/>
              </a:solidFill>
              <a:latin typeface="Segoe UI" panose="020B0502040204020203" pitchFamily="34" charset="0"/>
              <a:cs typeface="Segoe UI" panose="020B0502040204020203" pitchFamily="34" charset="0"/>
            </a:endParaRPr>
          </a:p>
        </p:txBody>
      </p:sp>
      <p:sp>
        <p:nvSpPr>
          <p:cNvPr id="5"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 the Master Data Services Add-In for Excel to connect to a model</a:t>
            </a:r>
          </a:p>
          <a:p>
            <a:pPr lvl="0"/>
            <a:r>
              <a:rPr lang="en-US" b="0" kern="0" dirty="0">
                <a:solidFill>
                  <a:srgbClr val="000000"/>
                </a:solidFill>
              </a:rPr>
              <a:t>Create entities</a:t>
            </a:r>
          </a:p>
          <a:p>
            <a:pPr lvl="0"/>
            <a:r>
              <a:rPr lang="en-US" b="0" kern="0" dirty="0">
                <a:solidFill>
                  <a:srgbClr val="000000"/>
                </a:solidFill>
              </a:rPr>
              <a:t>Add columns to create attributes</a:t>
            </a:r>
          </a:p>
          <a:p>
            <a:pPr lvl="0"/>
            <a:r>
              <a:rPr lang="en-US" b="0" kern="0" dirty="0">
                <a:solidFill>
                  <a:srgbClr val="000000"/>
                </a:solidFill>
              </a:rPr>
              <a:t>Edit entity member data in worksheets</a:t>
            </a:r>
          </a:p>
          <a:p>
            <a:pPr lvl="0"/>
            <a:r>
              <a:rPr lang="en-US" b="0" kern="0" dirty="0">
                <a:solidFill>
                  <a:srgbClr val="000000"/>
                </a:solidFill>
              </a:rPr>
              <a:t>Publish changes to Master Data Services</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232532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32ab9e9-c8ad-4cd8-b072-2309d29464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Editing a Model in Excel</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Connect to a Master Data Services model in Excel</a:t>
            </a:r>
          </a:p>
          <a:p>
            <a:pPr lvl="0"/>
            <a:r>
              <a:rPr lang="en-US" b="0" kern="0" dirty="0">
                <a:solidFill>
                  <a:srgbClr val="000000"/>
                </a:solidFill>
              </a:rPr>
              <a:t>Add a member</a:t>
            </a:r>
          </a:p>
          <a:p>
            <a:pPr lvl="0"/>
            <a:r>
              <a:rPr lang="en-US" b="0" kern="0" dirty="0">
                <a:solidFill>
                  <a:srgbClr val="000000"/>
                </a:solidFill>
              </a:rPr>
              <a:t>Add a free-form attribute to an entity</a:t>
            </a:r>
          </a:p>
          <a:p>
            <a:pPr lvl="0"/>
            <a:r>
              <a:rPr lang="en-US" b="0" kern="0" dirty="0">
                <a:solidFill>
                  <a:srgbClr val="000000"/>
                </a:solidFill>
              </a:rPr>
              <a:t>Add a domain-based attribute and related entity</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404792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Master Data Services
Implementing a Master Data Services Model
Hierarchies and Collections
Creating a Master Data Hub</a:t>
            </a:r>
            <a:endParaRPr lang="en-GB" dirty="0"/>
          </a:p>
        </p:txBody>
      </p:sp>
    </p:spTree>
    <p:custDataLst>
      <p:tags r:id="rId1"/>
    </p:custDataLst>
    <p:extLst>
      <p:ext uri="{BB962C8B-B14F-4D97-AF65-F5344CB8AC3E}">
        <p14:creationId xmlns:p14="http://schemas.microsoft.com/office/powerpoint/2010/main" val="393773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843488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30443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787188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37145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478b7b9a-317f-4cf4-a801-036885d4ef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Hierarchies and Collections</a:t>
            </a:r>
            <a:endParaRPr lang="en-GB" dirty="0"/>
          </a:p>
        </p:txBody>
      </p:sp>
      <p:sp>
        <p:nvSpPr>
          <p:cNvPr id="3" name="Text Placeholder 2"/>
          <p:cNvSpPr>
            <a:spLocks noGrp="1"/>
          </p:cNvSpPr>
          <p:nvPr>
            <p:ph type="body" idx="1"/>
          </p:nvPr>
        </p:nvSpPr>
        <p:spPr/>
        <p:txBody>
          <a:bodyPr/>
          <a:lstStyle/>
          <a:p>
            <a:r>
              <a:rPr lang="en-GB" dirty="0" smtClean="0"/>
              <a:t>Hierarchies and Collections
Creating Derived Hierarchies
Creating Explicit Hierarchies
Creating Collections
Finding Duplicate Members
Validating Members with Business Rules
Demonstration: Creating and Applying Business Rules</a:t>
            </a:r>
            <a:endParaRPr lang="en-GB" dirty="0"/>
          </a:p>
        </p:txBody>
      </p:sp>
    </p:spTree>
    <p:custDataLst>
      <p:tags r:id="rId1"/>
    </p:custDataLst>
    <p:extLst>
      <p:ext uri="{BB962C8B-B14F-4D97-AF65-F5344CB8AC3E}">
        <p14:creationId xmlns:p14="http://schemas.microsoft.com/office/powerpoint/2010/main" val="1237745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a8ec6d3-f208-476c-be77-58c7d98ae7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Hierarchies and Collections</a:t>
            </a:r>
            <a:endParaRPr lang="en-GB" dirty="0"/>
          </a:p>
        </p:txBody>
      </p:sp>
      <p:grpSp>
        <p:nvGrpSpPr>
          <p:cNvPr id="5" name="Group 4"/>
          <p:cNvGrpSpPr/>
          <p:nvPr/>
        </p:nvGrpSpPr>
        <p:grpSpPr>
          <a:xfrm>
            <a:off x="4105818" y="1037327"/>
            <a:ext cx="1636939" cy="521466"/>
            <a:chOff x="6678384" y="2086121"/>
            <a:chExt cx="1636939" cy="521466"/>
          </a:xfrm>
        </p:grpSpPr>
        <p:sp>
          <p:nvSpPr>
            <p:cNvPr id="6" name="Rounded Rectangle 5"/>
            <p:cNvSpPr/>
            <p:nvPr/>
          </p:nvSpPr>
          <p:spPr bwMode="auto">
            <a:xfrm>
              <a:off x="6678384" y="2135105"/>
              <a:ext cx="1636939" cy="47248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7" name="Rectangle 3"/>
            <p:cNvSpPr txBox="1">
              <a:spLocks noChangeArrowheads="1"/>
            </p:cNvSpPr>
            <p:nvPr/>
          </p:nvSpPr>
          <p:spPr bwMode="auto">
            <a:xfrm>
              <a:off x="6713142" y="2310428"/>
              <a:ext cx="1386340"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1</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Standard</a:t>
              </a:r>
            </a:p>
          </p:txBody>
        </p:sp>
        <p:sp>
          <p:nvSpPr>
            <p:cNvPr id="8" name="TextBox 7"/>
            <p:cNvSpPr txBox="1"/>
            <p:nvPr/>
          </p:nvSpPr>
          <p:spPr>
            <a:xfrm>
              <a:off x="6792680" y="2086121"/>
              <a:ext cx="1191352" cy="215444"/>
            </a:xfrm>
            <a:prstGeom prst="rect">
              <a:avLst/>
            </a:prstGeom>
            <a:noFill/>
          </p:spPr>
          <p:txBody>
            <a:bodyPr wrap="none" rtlCol="0">
              <a:spAutoFit/>
            </a:bodyPr>
            <a:lstStyle/>
            <a:p>
              <a:pPr lvl="0"/>
              <a:r>
                <a:rPr lang="en-US" sz="800" b="0" i="1" dirty="0">
                  <a:solidFill>
                    <a:srgbClr val="000000"/>
                  </a:solidFill>
                  <a:latin typeface="Segoe UI" panose="020B0502040204020203" pitchFamily="34" charset="0"/>
                  <a:cs typeface="Segoe UI" panose="020B0502040204020203" pitchFamily="34" charset="0"/>
                </a:rPr>
                <a:t>Account Type </a:t>
              </a:r>
              <a:r>
                <a:rPr lang="en-US" sz="800" b="0" dirty="0">
                  <a:solidFill>
                    <a:srgbClr val="000000"/>
                  </a:solidFill>
                  <a:latin typeface="Segoe UI" panose="020B0502040204020203" pitchFamily="34" charset="0"/>
                  <a:cs typeface="Segoe UI" panose="020B0502040204020203" pitchFamily="34" charset="0"/>
                </a:rPr>
                <a:t>Member</a:t>
              </a:r>
            </a:p>
          </p:txBody>
        </p:sp>
      </p:grpSp>
      <p:grpSp>
        <p:nvGrpSpPr>
          <p:cNvPr id="9" name="Group 8"/>
          <p:cNvGrpSpPr/>
          <p:nvPr/>
        </p:nvGrpSpPr>
        <p:grpSpPr>
          <a:xfrm>
            <a:off x="6100130" y="1344313"/>
            <a:ext cx="1958576" cy="650416"/>
            <a:chOff x="6687403" y="3526255"/>
            <a:chExt cx="1958576" cy="650416"/>
          </a:xfrm>
        </p:grpSpPr>
        <p:sp>
          <p:nvSpPr>
            <p:cNvPr id="10" name="Rounded Rectangle 9"/>
            <p:cNvSpPr/>
            <p:nvPr/>
          </p:nvSpPr>
          <p:spPr bwMode="auto">
            <a:xfrm>
              <a:off x="6687403" y="3575239"/>
              <a:ext cx="1868768" cy="60143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11" name="Rectangle 3"/>
            <p:cNvSpPr txBox="1">
              <a:spLocks noChangeArrowheads="1"/>
            </p:cNvSpPr>
            <p:nvPr/>
          </p:nvSpPr>
          <p:spPr bwMode="auto">
            <a:xfrm>
              <a:off x="6722161" y="3750562"/>
              <a:ext cx="1923818"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1235</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Ben Smith</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Account Type: </a:t>
              </a:r>
              <a:r>
                <a:rPr lang="en-US" sz="900" dirty="0">
                  <a:solidFill>
                    <a:srgbClr val="000000"/>
                  </a:solidFill>
                  <a:latin typeface="Segoe UI" panose="020B0502040204020203" pitchFamily="34" charset="0"/>
                  <a:cs typeface="Segoe UI" panose="020B0502040204020203" pitchFamily="34" charset="0"/>
                </a:rPr>
                <a:t>1</a:t>
              </a:r>
            </a:p>
          </p:txBody>
        </p:sp>
        <p:sp>
          <p:nvSpPr>
            <p:cNvPr id="12" name="TextBox 11"/>
            <p:cNvSpPr txBox="1"/>
            <p:nvPr/>
          </p:nvSpPr>
          <p:spPr>
            <a:xfrm>
              <a:off x="7136423" y="3526255"/>
              <a:ext cx="1021433" cy="215444"/>
            </a:xfrm>
            <a:prstGeom prst="rect">
              <a:avLst/>
            </a:prstGeom>
            <a:noFill/>
          </p:spPr>
          <p:txBody>
            <a:bodyPr wrap="none" rtlCol="0">
              <a:spAutoFit/>
            </a:bodyPr>
            <a:lstStyle/>
            <a:p>
              <a:pPr lvl="0"/>
              <a:r>
                <a:rPr lang="en-US" sz="800" b="0" i="1" dirty="0">
                  <a:solidFill>
                    <a:srgbClr val="000000"/>
                  </a:solidFill>
                  <a:latin typeface="Segoe UI" panose="020B0502040204020203" pitchFamily="34" charset="0"/>
                  <a:cs typeface="Segoe UI" panose="020B0502040204020203" pitchFamily="34" charset="0"/>
                </a:rPr>
                <a:t>Customer</a:t>
              </a:r>
              <a:r>
                <a:rPr lang="en-US" sz="800" b="0" dirty="0">
                  <a:solidFill>
                    <a:srgbClr val="000000"/>
                  </a:solidFill>
                  <a:latin typeface="Segoe UI" panose="020B0502040204020203" pitchFamily="34" charset="0"/>
                  <a:cs typeface="Segoe UI" panose="020B0502040204020203" pitchFamily="34" charset="0"/>
                </a:rPr>
                <a:t> Member</a:t>
              </a:r>
            </a:p>
          </p:txBody>
        </p:sp>
      </p:grpSp>
      <p:cxnSp>
        <p:nvCxnSpPr>
          <p:cNvPr id="13" name="Elbow Connector 12"/>
          <p:cNvCxnSpPr/>
          <p:nvPr/>
        </p:nvCxnSpPr>
        <p:spPr bwMode="auto">
          <a:xfrm rot="16200000" flipH="1">
            <a:off x="5444599" y="1038482"/>
            <a:ext cx="135220" cy="1175842"/>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14" name="Group 13"/>
          <p:cNvGrpSpPr/>
          <p:nvPr/>
        </p:nvGrpSpPr>
        <p:grpSpPr>
          <a:xfrm>
            <a:off x="6100130" y="2011057"/>
            <a:ext cx="1958576" cy="626013"/>
            <a:chOff x="6687403" y="3526255"/>
            <a:chExt cx="1958576" cy="626013"/>
          </a:xfrm>
        </p:grpSpPr>
        <p:sp>
          <p:nvSpPr>
            <p:cNvPr id="15" name="Rounded Rectangle 14"/>
            <p:cNvSpPr/>
            <p:nvPr/>
          </p:nvSpPr>
          <p:spPr bwMode="auto">
            <a:xfrm>
              <a:off x="6687403" y="3575239"/>
              <a:ext cx="1868768" cy="57702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16" name="Rectangle 3"/>
            <p:cNvSpPr txBox="1">
              <a:spLocks noChangeArrowheads="1"/>
            </p:cNvSpPr>
            <p:nvPr/>
          </p:nvSpPr>
          <p:spPr bwMode="auto">
            <a:xfrm>
              <a:off x="6722161" y="3750562"/>
              <a:ext cx="1923818"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1267</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Amy Strande</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Account Type: </a:t>
              </a:r>
              <a:r>
                <a:rPr lang="en-US" sz="900" dirty="0">
                  <a:solidFill>
                    <a:srgbClr val="000000"/>
                  </a:solidFill>
                  <a:latin typeface="Segoe UI" panose="020B0502040204020203" pitchFamily="34" charset="0"/>
                  <a:cs typeface="Segoe UI" panose="020B0502040204020203" pitchFamily="34" charset="0"/>
                </a:rPr>
                <a:t>1</a:t>
              </a:r>
            </a:p>
          </p:txBody>
        </p:sp>
        <p:sp>
          <p:nvSpPr>
            <p:cNvPr id="17" name="TextBox 16"/>
            <p:cNvSpPr txBox="1"/>
            <p:nvPr/>
          </p:nvSpPr>
          <p:spPr>
            <a:xfrm>
              <a:off x="7136423" y="3526255"/>
              <a:ext cx="1021433" cy="215444"/>
            </a:xfrm>
            <a:prstGeom prst="rect">
              <a:avLst/>
            </a:prstGeom>
            <a:noFill/>
          </p:spPr>
          <p:txBody>
            <a:bodyPr wrap="none" rtlCol="0">
              <a:spAutoFit/>
            </a:bodyPr>
            <a:lstStyle/>
            <a:p>
              <a:pPr lvl="0"/>
              <a:r>
                <a:rPr lang="en-US" sz="800" b="0" i="1" dirty="0">
                  <a:solidFill>
                    <a:srgbClr val="000000"/>
                  </a:solidFill>
                  <a:latin typeface="Segoe UI" panose="020B0502040204020203" pitchFamily="34" charset="0"/>
                  <a:cs typeface="Segoe UI" panose="020B0502040204020203" pitchFamily="34" charset="0"/>
                </a:rPr>
                <a:t>Customer</a:t>
              </a:r>
              <a:r>
                <a:rPr lang="en-US" sz="800" b="0" dirty="0">
                  <a:solidFill>
                    <a:srgbClr val="000000"/>
                  </a:solidFill>
                  <a:latin typeface="Segoe UI" panose="020B0502040204020203" pitchFamily="34" charset="0"/>
                  <a:cs typeface="Segoe UI" panose="020B0502040204020203" pitchFamily="34" charset="0"/>
                </a:rPr>
                <a:t> Member</a:t>
              </a:r>
            </a:p>
          </p:txBody>
        </p:sp>
      </p:grpSp>
      <p:cxnSp>
        <p:nvCxnSpPr>
          <p:cNvPr id="18" name="Elbow Connector 17"/>
          <p:cNvCxnSpPr/>
          <p:nvPr/>
        </p:nvCxnSpPr>
        <p:spPr bwMode="auto">
          <a:xfrm rot="16200000" flipH="1">
            <a:off x="5117328" y="1365753"/>
            <a:ext cx="789763" cy="1175842"/>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19" name="Group 18"/>
          <p:cNvGrpSpPr/>
          <p:nvPr/>
        </p:nvGrpSpPr>
        <p:grpSpPr>
          <a:xfrm>
            <a:off x="3796395" y="2584908"/>
            <a:ext cx="2136592" cy="521466"/>
            <a:chOff x="6678384" y="2086121"/>
            <a:chExt cx="1672081" cy="521466"/>
          </a:xfrm>
        </p:grpSpPr>
        <p:sp>
          <p:nvSpPr>
            <p:cNvPr id="20" name="Rounded Rectangle 19"/>
            <p:cNvSpPr/>
            <p:nvPr/>
          </p:nvSpPr>
          <p:spPr bwMode="auto">
            <a:xfrm>
              <a:off x="6678384" y="2135105"/>
              <a:ext cx="1672081" cy="4724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21" name="Rectangle 3"/>
            <p:cNvSpPr txBox="1">
              <a:spLocks noChangeArrowheads="1"/>
            </p:cNvSpPr>
            <p:nvPr/>
          </p:nvSpPr>
          <p:spPr bwMode="auto">
            <a:xfrm>
              <a:off x="6713141" y="2310428"/>
              <a:ext cx="1602181"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CustUS</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US Customers</a:t>
              </a:r>
            </a:p>
          </p:txBody>
        </p:sp>
        <p:sp>
          <p:nvSpPr>
            <p:cNvPr id="22" name="TextBox 21"/>
            <p:cNvSpPr txBox="1"/>
            <p:nvPr/>
          </p:nvSpPr>
          <p:spPr>
            <a:xfrm>
              <a:off x="6792680" y="2086121"/>
              <a:ext cx="936107"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Consolidated</a:t>
              </a:r>
              <a:r>
                <a:rPr lang="en-US" sz="800" b="0" i="1" dirty="0">
                  <a:solidFill>
                    <a:srgbClr val="000000"/>
                  </a:solidFill>
                  <a:latin typeface="Segoe UI" panose="020B0502040204020203" pitchFamily="34" charset="0"/>
                  <a:cs typeface="Segoe UI" panose="020B0502040204020203" pitchFamily="34" charset="0"/>
                </a:rPr>
                <a:t> </a:t>
              </a:r>
              <a:r>
                <a:rPr lang="en-US" sz="800" b="0" dirty="0">
                  <a:solidFill>
                    <a:srgbClr val="000000"/>
                  </a:solidFill>
                  <a:latin typeface="Segoe UI" panose="020B0502040204020203" pitchFamily="34" charset="0"/>
                  <a:cs typeface="Segoe UI" panose="020B0502040204020203" pitchFamily="34" charset="0"/>
                </a:rPr>
                <a:t>Member</a:t>
              </a:r>
            </a:p>
          </p:txBody>
        </p:sp>
      </p:grpSp>
      <p:grpSp>
        <p:nvGrpSpPr>
          <p:cNvPr id="23" name="Group 22"/>
          <p:cNvGrpSpPr/>
          <p:nvPr/>
        </p:nvGrpSpPr>
        <p:grpSpPr>
          <a:xfrm>
            <a:off x="6055226" y="2908222"/>
            <a:ext cx="1958576" cy="507023"/>
            <a:chOff x="6687403" y="3526255"/>
            <a:chExt cx="1958576" cy="507023"/>
          </a:xfrm>
        </p:grpSpPr>
        <p:sp>
          <p:nvSpPr>
            <p:cNvPr id="24" name="Rounded Rectangle 23"/>
            <p:cNvSpPr/>
            <p:nvPr/>
          </p:nvSpPr>
          <p:spPr bwMode="auto">
            <a:xfrm>
              <a:off x="6687403" y="3575239"/>
              <a:ext cx="1868768" cy="45803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25" name="Rectangle 3"/>
            <p:cNvSpPr txBox="1">
              <a:spLocks noChangeArrowheads="1"/>
            </p:cNvSpPr>
            <p:nvPr/>
          </p:nvSpPr>
          <p:spPr bwMode="auto">
            <a:xfrm>
              <a:off x="6722161" y="3750562"/>
              <a:ext cx="1923818"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1235</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Ben Smith</a:t>
              </a:r>
            </a:p>
          </p:txBody>
        </p:sp>
        <p:sp>
          <p:nvSpPr>
            <p:cNvPr id="26" name="TextBox 25"/>
            <p:cNvSpPr txBox="1"/>
            <p:nvPr/>
          </p:nvSpPr>
          <p:spPr>
            <a:xfrm>
              <a:off x="7136423" y="3526255"/>
              <a:ext cx="780983"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Leaf Member</a:t>
              </a:r>
            </a:p>
          </p:txBody>
        </p:sp>
      </p:grpSp>
      <p:cxnSp>
        <p:nvCxnSpPr>
          <p:cNvPr id="27" name="Elbow Connector 26"/>
          <p:cNvCxnSpPr/>
          <p:nvPr/>
        </p:nvCxnSpPr>
        <p:spPr bwMode="auto">
          <a:xfrm rot="16200000" flipH="1">
            <a:off x="5420031" y="2551031"/>
            <a:ext cx="79852" cy="1190537"/>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28" name="Group 27"/>
          <p:cNvGrpSpPr/>
          <p:nvPr/>
        </p:nvGrpSpPr>
        <p:grpSpPr>
          <a:xfrm>
            <a:off x="6055226" y="3411686"/>
            <a:ext cx="1958576" cy="507023"/>
            <a:chOff x="6687403" y="3526255"/>
            <a:chExt cx="1958576" cy="507023"/>
          </a:xfrm>
        </p:grpSpPr>
        <p:sp>
          <p:nvSpPr>
            <p:cNvPr id="29" name="Rounded Rectangle 28"/>
            <p:cNvSpPr/>
            <p:nvPr/>
          </p:nvSpPr>
          <p:spPr bwMode="auto">
            <a:xfrm>
              <a:off x="6687403" y="3575239"/>
              <a:ext cx="1868768" cy="45803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30" name="Rectangle 3"/>
            <p:cNvSpPr txBox="1">
              <a:spLocks noChangeArrowheads="1"/>
            </p:cNvSpPr>
            <p:nvPr/>
          </p:nvSpPr>
          <p:spPr bwMode="auto">
            <a:xfrm>
              <a:off x="6722161" y="3750562"/>
              <a:ext cx="1923818"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1267</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 Amy Strande</a:t>
              </a:r>
            </a:p>
          </p:txBody>
        </p:sp>
        <p:sp>
          <p:nvSpPr>
            <p:cNvPr id="31" name="TextBox 30"/>
            <p:cNvSpPr txBox="1"/>
            <p:nvPr/>
          </p:nvSpPr>
          <p:spPr>
            <a:xfrm>
              <a:off x="7136423" y="3526255"/>
              <a:ext cx="780983"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Leaf Member</a:t>
              </a:r>
            </a:p>
          </p:txBody>
        </p:sp>
      </p:grpSp>
      <p:cxnSp>
        <p:nvCxnSpPr>
          <p:cNvPr id="32" name="Elbow Connector 31"/>
          <p:cNvCxnSpPr/>
          <p:nvPr/>
        </p:nvCxnSpPr>
        <p:spPr bwMode="auto">
          <a:xfrm rot="16200000" flipH="1">
            <a:off x="5168299" y="2802763"/>
            <a:ext cx="583316" cy="1190537"/>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33" name="Group 32"/>
          <p:cNvGrpSpPr/>
          <p:nvPr/>
        </p:nvGrpSpPr>
        <p:grpSpPr>
          <a:xfrm>
            <a:off x="3840806" y="3777351"/>
            <a:ext cx="2092178" cy="521466"/>
            <a:chOff x="6678384" y="2086121"/>
            <a:chExt cx="1688739" cy="521466"/>
          </a:xfrm>
        </p:grpSpPr>
        <p:sp>
          <p:nvSpPr>
            <p:cNvPr id="34" name="Rounded Rectangle 33"/>
            <p:cNvSpPr/>
            <p:nvPr/>
          </p:nvSpPr>
          <p:spPr bwMode="auto">
            <a:xfrm>
              <a:off x="6678384" y="2135105"/>
              <a:ext cx="1688739" cy="4724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35" name="Rectangle 3"/>
            <p:cNvSpPr txBox="1">
              <a:spLocks noChangeArrowheads="1"/>
            </p:cNvSpPr>
            <p:nvPr/>
          </p:nvSpPr>
          <p:spPr bwMode="auto">
            <a:xfrm>
              <a:off x="6713141" y="2310428"/>
              <a:ext cx="1653982"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CustEU</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European Customers</a:t>
              </a:r>
            </a:p>
          </p:txBody>
        </p:sp>
        <p:sp>
          <p:nvSpPr>
            <p:cNvPr id="36" name="TextBox 35"/>
            <p:cNvSpPr txBox="1"/>
            <p:nvPr/>
          </p:nvSpPr>
          <p:spPr>
            <a:xfrm>
              <a:off x="6792680" y="2086121"/>
              <a:ext cx="965503"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Consolidated</a:t>
              </a:r>
              <a:r>
                <a:rPr lang="en-US" sz="800" b="0" i="1" dirty="0">
                  <a:solidFill>
                    <a:srgbClr val="000000"/>
                  </a:solidFill>
                  <a:latin typeface="Segoe UI" panose="020B0502040204020203" pitchFamily="34" charset="0"/>
                  <a:cs typeface="Segoe UI" panose="020B0502040204020203" pitchFamily="34" charset="0"/>
                </a:rPr>
                <a:t> </a:t>
              </a:r>
              <a:r>
                <a:rPr lang="en-US" sz="800" b="0" dirty="0">
                  <a:solidFill>
                    <a:srgbClr val="000000"/>
                  </a:solidFill>
                  <a:latin typeface="Segoe UI" panose="020B0502040204020203" pitchFamily="34" charset="0"/>
                  <a:cs typeface="Segoe UI" panose="020B0502040204020203" pitchFamily="34" charset="0"/>
                </a:rPr>
                <a:t>Member</a:t>
              </a:r>
            </a:p>
          </p:txBody>
        </p:sp>
      </p:grpSp>
      <p:grpSp>
        <p:nvGrpSpPr>
          <p:cNvPr id="37" name="Group 36"/>
          <p:cNvGrpSpPr/>
          <p:nvPr/>
        </p:nvGrpSpPr>
        <p:grpSpPr>
          <a:xfrm>
            <a:off x="6035955" y="4100665"/>
            <a:ext cx="1958576" cy="507023"/>
            <a:chOff x="6687403" y="3526255"/>
            <a:chExt cx="1958576" cy="507023"/>
          </a:xfrm>
        </p:grpSpPr>
        <p:sp>
          <p:nvSpPr>
            <p:cNvPr id="38" name="Rounded Rectangle 37"/>
            <p:cNvSpPr/>
            <p:nvPr/>
          </p:nvSpPr>
          <p:spPr bwMode="auto">
            <a:xfrm>
              <a:off x="6687403" y="3575239"/>
              <a:ext cx="1868768" cy="45803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39" name="Rectangle 3"/>
            <p:cNvSpPr txBox="1">
              <a:spLocks noChangeArrowheads="1"/>
            </p:cNvSpPr>
            <p:nvPr/>
          </p:nvSpPr>
          <p:spPr bwMode="auto">
            <a:xfrm>
              <a:off x="6722161" y="3750562"/>
              <a:ext cx="1923818"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2214</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Sabina Schütz</a:t>
              </a:r>
            </a:p>
          </p:txBody>
        </p:sp>
        <p:sp>
          <p:nvSpPr>
            <p:cNvPr id="40" name="TextBox 39"/>
            <p:cNvSpPr txBox="1"/>
            <p:nvPr/>
          </p:nvSpPr>
          <p:spPr>
            <a:xfrm>
              <a:off x="7136423" y="3526255"/>
              <a:ext cx="780983"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Leaf Member</a:t>
              </a:r>
            </a:p>
          </p:txBody>
        </p:sp>
      </p:grpSp>
      <p:cxnSp>
        <p:nvCxnSpPr>
          <p:cNvPr id="41" name="Elbow Connector 40"/>
          <p:cNvCxnSpPr/>
          <p:nvPr/>
        </p:nvCxnSpPr>
        <p:spPr bwMode="auto">
          <a:xfrm rot="16200000" flipH="1">
            <a:off x="5421499" y="3764213"/>
            <a:ext cx="79852" cy="114906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42" name="Group 41"/>
          <p:cNvGrpSpPr/>
          <p:nvPr/>
        </p:nvGrpSpPr>
        <p:grpSpPr>
          <a:xfrm>
            <a:off x="4367893" y="4648593"/>
            <a:ext cx="3257550" cy="2013464"/>
            <a:chOff x="4367893" y="4648593"/>
            <a:chExt cx="3257550" cy="1711386"/>
          </a:xfrm>
        </p:grpSpPr>
        <p:sp>
          <p:nvSpPr>
            <p:cNvPr id="43" name="Rounded Rectangle 42"/>
            <p:cNvSpPr/>
            <p:nvPr/>
          </p:nvSpPr>
          <p:spPr bwMode="auto">
            <a:xfrm>
              <a:off x="4367893" y="4669971"/>
              <a:ext cx="3257550" cy="169000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44" name="TextBox 43"/>
            <p:cNvSpPr txBox="1"/>
            <p:nvPr/>
          </p:nvSpPr>
          <p:spPr>
            <a:xfrm>
              <a:off x="4718807" y="4648593"/>
              <a:ext cx="1782860" cy="215821"/>
            </a:xfrm>
            <a:prstGeom prst="rect">
              <a:avLst/>
            </a:prstGeom>
            <a:noFill/>
          </p:spPr>
          <p:txBody>
            <a:bodyPr wrap="none" rtlCol="0">
              <a:spAutoFit/>
            </a:bodyPr>
            <a:lstStyle/>
            <a:p>
              <a:pPr lvl="0"/>
              <a:r>
                <a:rPr lang="en-US" sz="1050" b="0" dirty="0">
                  <a:solidFill>
                    <a:srgbClr val="000000"/>
                  </a:solidFill>
                  <a:latin typeface="Segoe UI" panose="020B0502040204020203" pitchFamily="34" charset="0"/>
                  <a:cs typeface="Segoe UI" panose="020B0502040204020203" pitchFamily="34" charset="0"/>
                </a:rPr>
                <a:t>Special Delivery Customers</a:t>
              </a:r>
            </a:p>
          </p:txBody>
        </p:sp>
      </p:grpSp>
      <p:grpSp>
        <p:nvGrpSpPr>
          <p:cNvPr id="45" name="Group 44"/>
          <p:cNvGrpSpPr/>
          <p:nvPr/>
        </p:nvGrpSpPr>
        <p:grpSpPr>
          <a:xfrm>
            <a:off x="4780662" y="6053350"/>
            <a:ext cx="2092178" cy="499583"/>
            <a:chOff x="6678384" y="2108004"/>
            <a:chExt cx="1688739" cy="499583"/>
          </a:xfrm>
        </p:grpSpPr>
        <p:sp>
          <p:nvSpPr>
            <p:cNvPr id="46" name="Rounded Rectangle 45"/>
            <p:cNvSpPr/>
            <p:nvPr/>
          </p:nvSpPr>
          <p:spPr bwMode="auto">
            <a:xfrm>
              <a:off x="6678384" y="2135105"/>
              <a:ext cx="1636939" cy="4724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47" name="Rectangle 3"/>
            <p:cNvSpPr txBox="1">
              <a:spLocks noChangeArrowheads="1"/>
            </p:cNvSpPr>
            <p:nvPr/>
          </p:nvSpPr>
          <p:spPr bwMode="auto">
            <a:xfrm>
              <a:off x="6713141" y="2310428"/>
              <a:ext cx="1653982"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Cust-EU</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European Customers</a:t>
              </a:r>
            </a:p>
          </p:txBody>
        </p:sp>
        <p:sp>
          <p:nvSpPr>
            <p:cNvPr id="48" name="TextBox 47"/>
            <p:cNvSpPr txBox="1"/>
            <p:nvPr/>
          </p:nvSpPr>
          <p:spPr>
            <a:xfrm>
              <a:off x="7014101" y="2108004"/>
              <a:ext cx="965503"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Consolidated</a:t>
              </a:r>
              <a:r>
                <a:rPr lang="en-US" sz="800" b="0" i="1" dirty="0">
                  <a:solidFill>
                    <a:srgbClr val="000000"/>
                  </a:solidFill>
                  <a:latin typeface="Segoe UI" panose="020B0502040204020203" pitchFamily="34" charset="0"/>
                  <a:cs typeface="Segoe UI" panose="020B0502040204020203" pitchFamily="34" charset="0"/>
                </a:rPr>
                <a:t> </a:t>
              </a:r>
              <a:r>
                <a:rPr lang="en-US" sz="800" b="0" dirty="0">
                  <a:solidFill>
                    <a:srgbClr val="000000"/>
                  </a:solidFill>
                  <a:latin typeface="Segoe UI" panose="020B0502040204020203" pitchFamily="34" charset="0"/>
                  <a:cs typeface="Segoe UI" panose="020B0502040204020203" pitchFamily="34" charset="0"/>
                </a:rPr>
                <a:t>Member</a:t>
              </a:r>
            </a:p>
          </p:txBody>
        </p:sp>
      </p:grpSp>
      <p:grpSp>
        <p:nvGrpSpPr>
          <p:cNvPr id="49" name="Group 48"/>
          <p:cNvGrpSpPr/>
          <p:nvPr/>
        </p:nvGrpSpPr>
        <p:grpSpPr>
          <a:xfrm>
            <a:off x="4812750" y="4910161"/>
            <a:ext cx="1958576" cy="545586"/>
            <a:chOff x="6687403" y="3487692"/>
            <a:chExt cx="1958576" cy="545586"/>
          </a:xfrm>
        </p:grpSpPr>
        <p:sp>
          <p:nvSpPr>
            <p:cNvPr id="50" name="Rounded Rectangle 49"/>
            <p:cNvSpPr/>
            <p:nvPr/>
          </p:nvSpPr>
          <p:spPr bwMode="auto">
            <a:xfrm>
              <a:off x="6687403" y="3575239"/>
              <a:ext cx="1868768" cy="45803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51" name="Rectangle 3"/>
            <p:cNvSpPr txBox="1">
              <a:spLocks noChangeArrowheads="1"/>
            </p:cNvSpPr>
            <p:nvPr/>
          </p:nvSpPr>
          <p:spPr bwMode="auto">
            <a:xfrm>
              <a:off x="6722161" y="3750562"/>
              <a:ext cx="1923818"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2600</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Andrew Sinclair</a:t>
              </a:r>
            </a:p>
          </p:txBody>
        </p:sp>
        <p:sp>
          <p:nvSpPr>
            <p:cNvPr id="52" name="TextBox 51"/>
            <p:cNvSpPr txBox="1"/>
            <p:nvPr/>
          </p:nvSpPr>
          <p:spPr>
            <a:xfrm>
              <a:off x="7278823" y="3487692"/>
              <a:ext cx="780983"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Leaf Member</a:t>
              </a:r>
            </a:p>
          </p:txBody>
        </p:sp>
      </p:grpSp>
      <p:grpSp>
        <p:nvGrpSpPr>
          <p:cNvPr id="53" name="Group 52"/>
          <p:cNvGrpSpPr/>
          <p:nvPr/>
        </p:nvGrpSpPr>
        <p:grpSpPr>
          <a:xfrm>
            <a:off x="4804651" y="5508470"/>
            <a:ext cx="1958576" cy="467659"/>
            <a:chOff x="6687403" y="3565619"/>
            <a:chExt cx="1958576" cy="467659"/>
          </a:xfrm>
        </p:grpSpPr>
        <p:sp>
          <p:nvSpPr>
            <p:cNvPr id="54" name="Rounded Rectangle 53"/>
            <p:cNvSpPr/>
            <p:nvPr/>
          </p:nvSpPr>
          <p:spPr bwMode="auto">
            <a:xfrm>
              <a:off x="6687403" y="3575239"/>
              <a:ext cx="1868768" cy="45803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55" name="Rectangle 3"/>
            <p:cNvSpPr txBox="1">
              <a:spLocks noChangeArrowheads="1"/>
            </p:cNvSpPr>
            <p:nvPr/>
          </p:nvSpPr>
          <p:spPr bwMode="auto">
            <a:xfrm>
              <a:off x="6722161" y="3750562"/>
              <a:ext cx="1923818"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1785</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Doris Krieger</a:t>
              </a:r>
            </a:p>
          </p:txBody>
        </p:sp>
        <p:sp>
          <p:nvSpPr>
            <p:cNvPr id="56" name="TextBox 55"/>
            <p:cNvSpPr txBox="1"/>
            <p:nvPr/>
          </p:nvSpPr>
          <p:spPr>
            <a:xfrm>
              <a:off x="7286922" y="3565619"/>
              <a:ext cx="780983"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Leaf Member</a:t>
              </a:r>
            </a:p>
          </p:txBody>
        </p:sp>
      </p:grpSp>
      <p:sp>
        <p:nvSpPr>
          <p:cNvPr id="57" name="Rectangle 56"/>
          <p:cNvSpPr/>
          <p:nvPr/>
        </p:nvSpPr>
        <p:spPr>
          <a:xfrm>
            <a:off x="507398" y="4577205"/>
            <a:ext cx="4008664" cy="2003625"/>
          </a:xfrm>
          <a:prstGeom prst="rect">
            <a:avLst/>
          </a:prstGeom>
        </p:spPr>
        <p:txBody>
          <a:bodyPr wrap="square">
            <a:spAutoFit/>
          </a:bodyPr>
          <a:lstStyle/>
          <a:p>
            <a:pPr marL="174625" lvl="0" indent="-174625">
              <a:lnSpc>
                <a:spcPct val="90000"/>
              </a:lnSpc>
              <a:spcBef>
                <a:spcPct val="70000"/>
              </a:spcBef>
              <a:buClr>
                <a:srgbClr val="006699"/>
              </a:buClr>
              <a:buSzPct val="90000"/>
              <a:buFontTx/>
              <a:buChar char="•"/>
            </a:pPr>
            <a:r>
              <a:rPr lang="en-US" sz="2000" b="0" kern="0" dirty="0">
                <a:solidFill>
                  <a:srgbClr val="000000"/>
                </a:solidFill>
                <a:latin typeface="Segoe UI" panose="020B0502040204020203" pitchFamily="34" charset="0"/>
                <a:cs typeface="Segoe UI" panose="020B0502040204020203" pitchFamily="34" charset="0"/>
              </a:rPr>
              <a:t>Collections</a:t>
            </a:r>
          </a:p>
          <a:p>
            <a:pPr marL="458788" lvl="1" indent="-169863">
              <a:lnSpc>
                <a:spcPct val="90000"/>
              </a:lnSpc>
              <a:spcBef>
                <a:spcPct val="70000"/>
              </a:spcBef>
              <a:buClr>
                <a:srgbClr val="006699"/>
              </a:buClr>
              <a:buSzPct val="80000"/>
              <a:buFont typeface="Wingdings" pitchFamily="2" charset="2"/>
              <a:buChar char="§"/>
            </a:pPr>
            <a:r>
              <a:rPr lang="en-US" b="0" kern="0" dirty="0">
                <a:solidFill>
                  <a:srgbClr val="000000"/>
                </a:solidFill>
                <a:latin typeface="Segoe UI" panose="020B0502040204020203" pitchFamily="34" charset="0"/>
                <a:cs typeface="Segoe UI" panose="020B0502040204020203" pitchFamily="34" charset="0"/>
              </a:rPr>
              <a:t>Nonhierarchical groupings of specific members</a:t>
            </a:r>
          </a:p>
          <a:p>
            <a:pPr marL="458788" lvl="1" indent="-169863">
              <a:lnSpc>
                <a:spcPct val="90000"/>
              </a:lnSpc>
              <a:spcBef>
                <a:spcPct val="70000"/>
              </a:spcBef>
              <a:buClr>
                <a:srgbClr val="006699"/>
              </a:buClr>
              <a:buSzPct val="80000"/>
              <a:buFont typeface="Wingdings" pitchFamily="2" charset="2"/>
              <a:buChar char="§"/>
            </a:pPr>
            <a:r>
              <a:rPr lang="en-US" b="0" kern="0" dirty="0">
                <a:solidFill>
                  <a:srgbClr val="000000"/>
                </a:solidFill>
                <a:latin typeface="Segoe UI" panose="020B0502040204020203" pitchFamily="34" charset="0"/>
                <a:cs typeface="Segoe UI" panose="020B0502040204020203" pitchFamily="34" charset="0"/>
              </a:rPr>
              <a:t>Can include leaf and consolidated members from any hierarchy</a:t>
            </a:r>
          </a:p>
        </p:txBody>
      </p:sp>
      <p:sp>
        <p:nvSpPr>
          <p:cNvPr id="58" name="Rectangle 57"/>
          <p:cNvSpPr/>
          <p:nvPr/>
        </p:nvSpPr>
        <p:spPr>
          <a:xfrm>
            <a:off x="507398" y="2685188"/>
            <a:ext cx="3376468" cy="1754326"/>
          </a:xfrm>
          <a:prstGeom prst="rect">
            <a:avLst/>
          </a:prstGeom>
        </p:spPr>
        <p:txBody>
          <a:bodyPr wrap="square">
            <a:spAutoFit/>
          </a:bodyPr>
          <a:lstStyle/>
          <a:p>
            <a:pPr marL="174625" lvl="0" indent="-174625">
              <a:lnSpc>
                <a:spcPct val="90000"/>
              </a:lnSpc>
              <a:spcBef>
                <a:spcPct val="70000"/>
              </a:spcBef>
              <a:buClr>
                <a:srgbClr val="006699"/>
              </a:buClr>
              <a:buSzPct val="90000"/>
              <a:buFontTx/>
              <a:buChar char="•"/>
            </a:pPr>
            <a:r>
              <a:rPr lang="en-US" sz="2000" b="0" kern="0" dirty="0">
                <a:solidFill>
                  <a:srgbClr val="000000"/>
                </a:solidFill>
                <a:latin typeface="Segoe UI" panose="020B0502040204020203" pitchFamily="34" charset="0"/>
                <a:cs typeface="Segoe UI" panose="020B0502040204020203" pitchFamily="34" charset="0"/>
              </a:rPr>
              <a:t>Explicit Hierarchies</a:t>
            </a:r>
          </a:p>
          <a:p>
            <a:pPr marL="458788" lvl="1" indent="-169863">
              <a:lnSpc>
                <a:spcPct val="90000"/>
              </a:lnSpc>
              <a:spcBef>
                <a:spcPct val="70000"/>
              </a:spcBef>
              <a:buClr>
                <a:srgbClr val="006699"/>
              </a:buClr>
              <a:buSzPct val="80000"/>
              <a:buFont typeface="Wingdings" pitchFamily="2" charset="2"/>
              <a:buChar char="§"/>
            </a:pPr>
            <a:r>
              <a:rPr lang="en-US" b="0" kern="0" dirty="0">
                <a:solidFill>
                  <a:srgbClr val="000000"/>
                </a:solidFill>
                <a:latin typeface="Segoe UI" panose="020B0502040204020203" pitchFamily="34" charset="0"/>
                <a:cs typeface="Segoe UI" panose="020B0502040204020203" pitchFamily="34" charset="0"/>
              </a:rPr>
              <a:t>Hierarchical groupings of specific members</a:t>
            </a:r>
          </a:p>
          <a:p>
            <a:pPr marL="458788" lvl="1" indent="-169863">
              <a:lnSpc>
                <a:spcPct val="90000"/>
              </a:lnSpc>
              <a:spcBef>
                <a:spcPct val="70000"/>
              </a:spcBef>
              <a:buClr>
                <a:srgbClr val="006699"/>
              </a:buClr>
              <a:buSzPct val="80000"/>
              <a:buFont typeface="Wingdings" pitchFamily="2" charset="2"/>
              <a:buChar char="§"/>
            </a:pPr>
            <a:r>
              <a:rPr lang="en-US" b="0" kern="0" dirty="0">
                <a:solidFill>
                  <a:srgbClr val="000000"/>
                </a:solidFill>
                <a:latin typeface="Segoe UI" panose="020B0502040204020203" pitchFamily="34" charset="0"/>
                <a:cs typeface="Segoe UI" panose="020B0502040204020203" pitchFamily="34" charset="0"/>
              </a:rPr>
              <a:t>Can be mandatory or nonmandatory</a:t>
            </a:r>
          </a:p>
        </p:txBody>
      </p:sp>
      <p:sp>
        <p:nvSpPr>
          <p:cNvPr id="59" name="Rectangle 3"/>
          <p:cNvSpPr txBox="1">
            <a:spLocks noChangeArrowheads="1"/>
          </p:cNvSpPr>
          <p:nvPr/>
        </p:nvSpPr>
        <p:spPr bwMode="auto">
          <a:xfrm>
            <a:off x="507398" y="1302421"/>
            <a:ext cx="3638859" cy="13314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dirty="0" smtClean="0">
                <a:latin typeface="Segoe UI" panose="020B0502040204020203" pitchFamily="34" charset="0"/>
                <a:cs typeface="Segoe UI" panose="020B0502040204020203" pitchFamily="34" charset="0"/>
              </a:rPr>
              <a:t>Derived Hierarchies</a:t>
            </a:r>
          </a:p>
          <a:p>
            <a:pPr lvl="1"/>
            <a:r>
              <a:rPr lang="en-US" b="0" dirty="0" smtClean="0">
                <a:latin typeface="Segoe UI" panose="020B0502040204020203" pitchFamily="34" charset="0"/>
                <a:cs typeface="Segoe UI" panose="020B0502040204020203" pitchFamily="34" charset="0"/>
              </a:rPr>
              <a:t>Natural hierarchical groupings based on domain-based relationships</a:t>
            </a:r>
            <a:endParaRPr lang="en-US" b="0"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4020897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8d82904-c3e6-4b61-94b9-118e1f48da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Derived Hierarchies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Link hierarchy levels to define a named hierarchy based on domain-based attribute relationships</a:t>
            </a:r>
          </a:p>
          <a:p>
            <a:pPr lvl="0"/>
            <a:endParaRPr lang="en-US" b="0" kern="0" dirty="0">
              <a:solidFill>
                <a:srgbClr val="000000"/>
              </a:solidFill>
            </a:endParaRPr>
          </a:p>
          <a:p>
            <a:pPr lvl="0"/>
            <a:r>
              <a:rPr lang="en-US" b="0" kern="0" dirty="0">
                <a:solidFill>
                  <a:srgbClr val="000000"/>
                </a:solidFill>
              </a:rPr>
              <a:t>Navigate the derived hierarchy in Explorer</a:t>
            </a:r>
          </a:p>
        </p:txBody>
      </p:sp>
    </p:spTree>
    <p:custDataLst>
      <p:tags r:id="rId1"/>
    </p:custDataLst>
    <p:extLst>
      <p:ext uri="{BB962C8B-B14F-4D97-AF65-F5344CB8AC3E}">
        <p14:creationId xmlns:p14="http://schemas.microsoft.com/office/powerpoint/2010/main" val="2904080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c8e1a78f-89f9-4d0f-b78f-9a89ccd109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Explicit Hierarchies</a:t>
            </a:r>
            <a:endParaRPr lang="en-GB" dirty="0"/>
          </a:p>
        </p:txBody>
      </p:sp>
      <p:sp>
        <p:nvSpPr>
          <p:cNvPr id="4" name="Content Placeholder 2"/>
          <p:cNvSpPr txBox="1">
            <a:spLocks/>
          </p:cNvSpPr>
          <p:nvPr/>
        </p:nvSpPr>
        <p:spPr>
          <a:xfrm>
            <a:off x="458788" y="1007525"/>
            <a:ext cx="8164950" cy="414231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Enable explicit hierarchies and collections, and create an explicit hierarchy</a:t>
            </a:r>
          </a:p>
          <a:p>
            <a:pPr lvl="1"/>
            <a:r>
              <a:rPr lang="en-US" sz="2000" b="0" kern="0" dirty="0">
                <a:solidFill>
                  <a:srgbClr val="000000"/>
                </a:solidFill>
              </a:rPr>
              <a:t>Optionally, make the hierarchy mandatory</a:t>
            </a:r>
          </a:p>
          <a:p>
            <a:pPr lvl="0"/>
            <a:r>
              <a:rPr lang="en-US" sz="2400" b="0" kern="0" dirty="0">
                <a:solidFill>
                  <a:srgbClr val="000000"/>
                </a:solidFill>
              </a:rPr>
              <a:t>Edit entities as required to:</a:t>
            </a:r>
          </a:p>
          <a:p>
            <a:pPr lvl="1"/>
            <a:r>
              <a:rPr lang="en-US" sz="2000" b="0" kern="0" dirty="0">
                <a:solidFill>
                  <a:srgbClr val="000000"/>
                </a:solidFill>
              </a:rPr>
              <a:t>Create consolidated member attributes</a:t>
            </a:r>
          </a:p>
          <a:p>
            <a:pPr lvl="1"/>
            <a:r>
              <a:rPr lang="en-US" sz="2000" b="0" kern="0" dirty="0">
                <a:solidFill>
                  <a:srgbClr val="000000"/>
                </a:solidFill>
              </a:rPr>
              <a:t>Create additional explicit hierarchies</a:t>
            </a:r>
          </a:p>
          <a:p>
            <a:pPr lvl="0"/>
            <a:r>
              <a:rPr lang="en-US" sz="2400" b="0" kern="0" dirty="0">
                <a:solidFill>
                  <a:srgbClr val="000000"/>
                </a:solidFill>
              </a:rPr>
              <a:t>In Explorer, define the hierarchies</a:t>
            </a:r>
          </a:p>
          <a:p>
            <a:pPr lvl="1"/>
            <a:r>
              <a:rPr lang="en-US" sz="2000" b="0" kern="0" dirty="0">
                <a:solidFill>
                  <a:srgbClr val="000000"/>
                </a:solidFill>
              </a:rPr>
              <a:t>Create consolidated members for levels</a:t>
            </a:r>
          </a:p>
          <a:p>
            <a:pPr lvl="1"/>
            <a:r>
              <a:rPr lang="en-US" sz="2000" b="0" kern="0" dirty="0">
                <a:solidFill>
                  <a:srgbClr val="000000"/>
                </a:solidFill>
              </a:rPr>
              <a:t>Move leaf members to consolidated members</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1968076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78b31fe8-e365-44fb-a18a-fa0d981917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Collections</a:t>
            </a:r>
            <a:endParaRPr lang="en-GB" dirty="0"/>
          </a:p>
        </p:txBody>
      </p:sp>
      <p:sp>
        <p:nvSpPr>
          <p:cNvPr id="3" name="Text Placeholder 2"/>
          <p:cNvSpPr>
            <a:spLocks noGrp="1"/>
          </p:cNvSpPr>
          <p:nvPr>
            <p:ph type="body" idx="1"/>
          </p:nvPr>
        </p:nvSpPr>
        <p:spPr/>
        <p:txBody>
          <a:bodyPr/>
          <a:lstStyle/>
          <a:p>
            <a:r>
              <a:rPr lang="en-GB" dirty="0"/>
              <a:t>Enable explicit hierarchies and collections</a:t>
            </a:r>
          </a:p>
          <a:p>
            <a:r>
              <a:rPr lang="en-GB" dirty="0"/>
              <a:t>Edit entities to create collection attributes if necessary</a:t>
            </a:r>
          </a:p>
          <a:p>
            <a:r>
              <a:rPr lang="en-GB" dirty="0"/>
              <a:t>In Explorer, create and edit collections</a:t>
            </a:r>
          </a:p>
          <a:p>
            <a:pPr lvl="1"/>
            <a:r>
              <a:rPr lang="en-GB" dirty="0"/>
              <a:t>Specify a name, code, and other collection attributes for each new collection</a:t>
            </a:r>
          </a:p>
          <a:p>
            <a:pPr lvl="1"/>
            <a:r>
              <a:rPr lang="en-GB" dirty="0"/>
              <a:t>Add leaf members and consolidated members to the collection</a:t>
            </a:r>
          </a:p>
          <a:p>
            <a:endParaRPr lang="en-GB" dirty="0"/>
          </a:p>
        </p:txBody>
      </p:sp>
    </p:spTree>
    <p:custDataLst>
      <p:tags r:id="rId1"/>
    </p:custDataLst>
    <p:extLst>
      <p:ext uri="{BB962C8B-B14F-4D97-AF65-F5344CB8AC3E}">
        <p14:creationId xmlns:p14="http://schemas.microsoft.com/office/powerpoint/2010/main" val="1289135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6c0bf40-484c-481e-8b2b-4e1b67e8fe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 Duplicate Members</a:t>
            </a:r>
            <a:endParaRPr lang="en-GB" dirty="0"/>
          </a:p>
        </p:txBody>
      </p:sp>
      <p:sp>
        <p:nvSpPr>
          <p:cNvPr id="4" name="Rectangle 3"/>
          <p:cNvSpPr txBox="1">
            <a:spLocks noChangeArrowheads="1"/>
          </p:cNvSpPr>
          <p:nvPr/>
        </p:nvSpPr>
        <p:spPr bwMode="auto">
          <a:xfrm>
            <a:off x="287867" y="1837267"/>
            <a:ext cx="8635415" cy="35411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endParaRPr lang="en-US" sz="2400" b="0" dirty="0">
              <a:solidFill>
                <a:srgbClr val="000000"/>
              </a:solidFill>
              <a:latin typeface="Segoe UI" panose="020B0502040204020203" pitchFamily="34" charset="0"/>
              <a:cs typeface="Segoe UI" panose="020B0502040204020203" pitchFamily="34" charset="0"/>
            </a:endParaRPr>
          </a:p>
        </p:txBody>
      </p:sp>
      <p:sp>
        <p:nvSpPr>
          <p:cNvPr id="5"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a Data Quality Services knowledge base with domains for entity attributes</a:t>
            </a:r>
          </a:p>
          <a:p>
            <a:pPr lvl="0"/>
            <a:r>
              <a:rPr lang="en-US" b="0" kern="0" dirty="0">
                <a:solidFill>
                  <a:srgbClr val="000000"/>
                </a:solidFill>
              </a:rPr>
              <a:t>Create a matching policy to identify possible duplicates</a:t>
            </a:r>
          </a:p>
          <a:p>
            <a:pPr lvl="0"/>
            <a:r>
              <a:rPr lang="en-US" b="0" kern="0" dirty="0">
                <a:solidFill>
                  <a:srgbClr val="000000"/>
                </a:solidFill>
              </a:rPr>
              <a:t>Match data in the Master Data Services Add-In for Excel</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343132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d92470c-ab87-456e-812d-1e3bcc94f5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Master Data Services</a:t>
            </a:r>
            <a:endParaRPr lang="en-GB" dirty="0"/>
          </a:p>
        </p:txBody>
      </p:sp>
      <p:sp>
        <p:nvSpPr>
          <p:cNvPr id="3" name="Text Placeholder 2"/>
          <p:cNvSpPr>
            <a:spLocks noGrp="1"/>
          </p:cNvSpPr>
          <p:nvPr>
            <p:ph type="body" idx="1"/>
          </p:nvPr>
        </p:nvSpPr>
        <p:spPr/>
        <p:txBody>
          <a:bodyPr/>
          <a:lstStyle/>
          <a:p>
            <a:r>
              <a:rPr lang="en-GB" dirty="0" smtClean="0"/>
              <a:t>Master Data Services Concepts
What Is Master Data Services?
Master Data Services and Data Quality Services
Components of Master Data Services</a:t>
            </a:r>
            <a:endParaRPr lang="en-GB" dirty="0"/>
          </a:p>
        </p:txBody>
      </p:sp>
    </p:spTree>
    <p:custDataLst>
      <p:tags r:id="rId1"/>
    </p:custDataLst>
    <p:extLst>
      <p:ext uri="{BB962C8B-B14F-4D97-AF65-F5344CB8AC3E}">
        <p14:creationId xmlns:p14="http://schemas.microsoft.com/office/powerpoint/2010/main" val="1992732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bf48df9-d08b-4410-acf3-5b6ae49bb9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Validating Members with Business Rules</a:t>
            </a:r>
            <a:endParaRPr lang="en-GB" dirty="0"/>
          </a:p>
        </p:txBody>
      </p:sp>
      <p:sp>
        <p:nvSpPr>
          <p:cNvPr id="4" name="Rectangle 3"/>
          <p:cNvSpPr txBox="1">
            <a:spLocks noChangeArrowheads="1"/>
          </p:cNvSpPr>
          <p:nvPr/>
        </p:nvSpPr>
        <p:spPr bwMode="auto">
          <a:xfrm>
            <a:off x="458788" y="1837267"/>
            <a:ext cx="8448729" cy="35411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endParaRPr lang="en-US" b="0" dirty="0">
              <a:solidFill>
                <a:srgbClr val="000000"/>
              </a:solidFill>
              <a:latin typeface="Segoe UI" panose="020B0502040204020203" pitchFamily="34" charset="0"/>
              <a:cs typeface="Segoe UI" panose="020B0502040204020203" pitchFamily="34" charset="0"/>
            </a:endParaRPr>
          </a:p>
        </p:txBody>
      </p:sp>
      <p:sp>
        <p:nvSpPr>
          <p:cNvPr id="5"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Define business rules with the business rule expression editor</a:t>
            </a:r>
          </a:p>
          <a:p>
            <a:pPr lvl="0"/>
            <a:r>
              <a:rPr lang="en-US" b="0" kern="0" dirty="0">
                <a:solidFill>
                  <a:srgbClr val="000000"/>
                </a:solidFill>
              </a:rPr>
              <a:t>Publish business rules</a:t>
            </a:r>
          </a:p>
          <a:p>
            <a:pPr lvl="0"/>
            <a:r>
              <a:rPr lang="en-US" b="0" kern="0" dirty="0">
                <a:solidFill>
                  <a:srgbClr val="000000"/>
                </a:solidFill>
              </a:rPr>
              <a:t>Use business rules to validate entity member data in:</a:t>
            </a:r>
          </a:p>
          <a:p>
            <a:pPr lvl="1"/>
            <a:r>
              <a:rPr lang="en-US" b="0" kern="0" dirty="0">
                <a:solidFill>
                  <a:srgbClr val="000000"/>
                </a:solidFill>
              </a:rPr>
              <a:t>Explorer</a:t>
            </a:r>
          </a:p>
          <a:p>
            <a:pPr lvl="1"/>
            <a:r>
              <a:rPr lang="en-US" b="0" kern="0" dirty="0">
                <a:solidFill>
                  <a:srgbClr val="000000"/>
                </a:solidFill>
              </a:rPr>
              <a:t>Excel</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715171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a9a9499f-4734-4907-a3e7-4fe5e335b0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and Applying Business Rules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business rules</a:t>
            </a:r>
          </a:p>
          <a:p>
            <a:pPr lvl="0"/>
            <a:r>
              <a:rPr lang="en-US" b="0" kern="0" dirty="0">
                <a:solidFill>
                  <a:srgbClr val="000000"/>
                </a:solidFill>
              </a:rPr>
              <a:t>Publish business rules</a:t>
            </a:r>
          </a:p>
          <a:p>
            <a:pPr lvl="0"/>
            <a:r>
              <a:rPr lang="en-US" b="0" kern="0" dirty="0">
                <a:solidFill>
                  <a:srgbClr val="000000"/>
                </a:solidFill>
              </a:rPr>
              <a:t>Apply business rules in Explorer</a:t>
            </a:r>
          </a:p>
          <a:p>
            <a:pPr lvl="0"/>
            <a:r>
              <a:rPr lang="en-US" b="0" kern="0" dirty="0">
                <a:solidFill>
                  <a:srgbClr val="000000"/>
                </a:solidFill>
              </a:rPr>
              <a:t>Apply business rules in Excel</a:t>
            </a:r>
          </a:p>
        </p:txBody>
      </p:sp>
    </p:spTree>
    <p:custDataLst>
      <p:tags r:id="rId1"/>
    </p:custDataLst>
    <p:extLst>
      <p:ext uri="{BB962C8B-B14F-4D97-AF65-F5344CB8AC3E}">
        <p14:creationId xmlns:p14="http://schemas.microsoft.com/office/powerpoint/2010/main" val="772453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57913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170098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765118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312c985f-40e7-41bd-bf6c-8a29c3d236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Creating a Master Data Hub</a:t>
            </a:r>
            <a:endParaRPr lang="en-GB" dirty="0"/>
          </a:p>
        </p:txBody>
      </p:sp>
      <p:sp>
        <p:nvSpPr>
          <p:cNvPr id="3" name="Text Placeholder 2"/>
          <p:cNvSpPr>
            <a:spLocks noGrp="1"/>
          </p:cNvSpPr>
          <p:nvPr>
            <p:ph type="body" idx="1"/>
          </p:nvPr>
        </p:nvSpPr>
        <p:spPr/>
        <p:txBody>
          <a:bodyPr/>
          <a:lstStyle/>
          <a:p>
            <a:r>
              <a:rPr lang="en-GB" dirty="0" smtClean="0"/>
              <a:t>Master Data Hub Architecture
Master Data Services Staging Tables
Staging and Importing Data
Demonstration: Importing Master Data
Consuming Master Data with Subscription Views
Demonstration: Using Subscription Views</a:t>
            </a:r>
            <a:endParaRPr lang="en-GB" dirty="0"/>
          </a:p>
        </p:txBody>
      </p:sp>
    </p:spTree>
    <p:custDataLst>
      <p:tags r:id="rId1"/>
    </p:custDataLst>
    <p:extLst>
      <p:ext uri="{BB962C8B-B14F-4D97-AF65-F5344CB8AC3E}">
        <p14:creationId xmlns:p14="http://schemas.microsoft.com/office/powerpoint/2010/main" val="1541940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44415b4d-b8a0-49d4-a889-1fdebe8005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Master Data Hub Architecture</a:t>
            </a:r>
            <a:endParaRPr lang="en-GB" dirty="0"/>
          </a:p>
        </p:txBody>
      </p:sp>
      <p:sp>
        <p:nvSpPr>
          <p:cNvPr id="4" name="Content Placeholder 2"/>
          <p:cNvSpPr txBox="1">
            <a:spLocks/>
          </p:cNvSpPr>
          <p:nvPr/>
        </p:nvSpPr>
        <p:spPr>
          <a:xfrm>
            <a:off x="341376" y="4432236"/>
            <a:ext cx="8497823" cy="21880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Users insert and update data in application data stores</a:t>
            </a:r>
          </a:p>
          <a:p>
            <a:pPr lvl="0"/>
            <a:r>
              <a:rPr lang="en-US" sz="2400" b="0" kern="0" dirty="0">
                <a:solidFill>
                  <a:srgbClr val="000000"/>
                </a:solidFill>
              </a:rPr>
              <a:t>Application data is loaded into master data hub for consolidation and management by data stewards</a:t>
            </a:r>
          </a:p>
          <a:p>
            <a:pPr lvl="0"/>
            <a:r>
              <a:rPr lang="en-US" sz="2400" b="0" kern="0" dirty="0">
                <a:solidFill>
                  <a:srgbClr val="000000"/>
                </a:solidFill>
              </a:rPr>
              <a:t>Master data flows back to application data stores and other consumers across the enterprise</a:t>
            </a:r>
          </a:p>
        </p:txBody>
      </p:sp>
      <p:sp>
        <p:nvSpPr>
          <p:cNvPr id="5" name="TextBox 4"/>
          <p:cNvSpPr txBox="1"/>
          <p:nvPr/>
        </p:nvSpPr>
        <p:spPr>
          <a:xfrm>
            <a:off x="2133591" y="1872179"/>
            <a:ext cx="498855" cy="261610"/>
          </a:xfrm>
          <a:prstGeom prst="rect">
            <a:avLst/>
          </a:prstGeom>
          <a:noFill/>
        </p:spPr>
        <p:txBody>
          <a:bodyPr wrap="none" rtlCol="0">
            <a:spAutoFit/>
          </a:bodyPr>
          <a:lstStyle/>
          <a:p>
            <a:pPr lvl="0"/>
            <a:r>
              <a:rPr lang="en-US" sz="1100" b="0" dirty="0">
                <a:solidFill>
                  <a:srgbClr val="000000"/>
                </a:solidFill>
                <a:latin typeface="Segoe UI" panose="020B0502040204020203" pitchFamily="34" charset="0"/>
                <a:cs typeface="Segoe UI" panose="020B0502040204020203" pitchFamily="34" charset="0"/>
              </a:rPr>
              <a:t>CRM</a:t>
            </a:r>
          </a:p>
        </p:txBody>
      </p:sp>
      <p:sp>
        <p:nvSpPr>
          <p:cNvPr id="6" name="TextBox 5"/>
          <p:cNvSpPr txBox="1"/>
          <p:nvPr/>
        </p:nvSpPr>
        <p:spPr>
          <a:xfrm>
            <a:off x="5996788" y="3887102"/>
            <a:ext cx="1308371" cy="261610"/>
          </a:xfrm>
          <a:prstGeom prst="rect">
            <a:avLst/>
          </a:prstGeom>
          <a:noFill/>
        </p:spPr>
        <p:txBody>
          <a:bodyPr wrap="none" rtlCol="0">
            <a:spAutoFit/>
          </a:bodyPr>
          <a:lstStyle/>
          <a:p>
            <a:pPr lvl="0"/>
            <a:r>
              <a:rPr lang="en-US" sz="1100" b="0" dirty="0">
                <a:solidFill>
                  <a:srgbClr val="000000"/>
                </a:solidFill>
                <a:latin typeface="Segoe UI" panose="020B0502040204020203" pitchFamily="34" charset="0"/>
                <a:cs typeface="Segoe UI" panose="020B0502040204020203" pitchFamily="34" charset="0"/>
              </a:rPr>
              <a:t>Marketing System</a:t>
            </a:r>
          </a:p>
        </p:txBody>
      </p:sp>
      <p:sp>
        <p:nvSpPr>
          <p:cNvPr id="7" name="TextBox 6"/>
          <p:cNvSpPr txBox="1"/>
          <p:nvPr/>
        </p:nvSpPr>
        <p:spPr>
          <a:xfrm>
            <a:off x="1160843" y="3834341"/>
            <a:ext cx="1737976" cy="261610"/>
          </a:xfrm>
          <a:prstGeom prst="rect">
            <a:avLst/>
          </a:prstGeom>
          <a:noFill/>
        </p:spPr>
        <p:txBody>
          <a:bodyPr wrap="none" rtlCol="0">
            <a:spAutoFit/>
          </a:bodyPr>
          <a:lstStyle/>
          <a:p>
            <a:pPr lvl="0"/>
            <a:r>
              <a:rPr lang="en-US" sz="1100" b="0" dirty="0">
                <a:solidFill>
                  <a:srgbClr val="000000"/>
                </a:solidFill>
                <a:latin typeface="Segoe UI" panose="020B0502040204020203" pitchFamily="34" charset="0"/>
                <a:cs typeface="Segoe UI" panose="020B0502040204020203" pitchFamily="34" charset="0"/>
              </a:rPr>
              <a:t>Order Processing System</a:t>
            </a:r>
          </a:p>
        </p:txBody>
      </p:sp>
      <p:cxnSp>
        <p:nvCxnSpPr>
          <p:cNvPr id="8" name="Straight Arrow Connector 7"/>
          <p:cNvCxnSpPr/>
          <p:nvPr/>
        </p:nvCxnSpPr>
        <p:spPr bwMode="auto">
          <a:xfrm flipV="1">
            <a:off x="2500568" y="2847886"/>
            <a:ext cx="1429342" cy="48578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bwMode="auto">
          <a:xfrm flipH="1" flipV="1">
            <a:off x="4797886" y="2938970"/>
            <a:ext cx="1414872" cy="671196"/>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bwMode="auto">
          <a:xfrm>
            <a:off x="3001681" y="1841263"/>
            <a:ext cx="1087719" cy="62253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bwMode="auto">
          <a:xfrm flipV="1">
            <a:off x="4797886" y="1725809"/>
            <a:ext cx="1811337" cy="95812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657230" y="3989629"/>
            <a:ext cx="864339" cy="230832"/>
          </a:xfrm>
          <a:prstGeom prst="rect">
            <a:avLst/>
          </a:prstGeom>
          <a:noFill/>
        </p:spPr>
        <p:txBody>
          <a:bodyPr wrap="none" rtlCol="0">
            <a:spAutoFit/>
          </a:bodyPr>
          <a:lstStyle/>
          <a:p>
            <a:pPr lvl="0" algn="ctr"/>
            <a:r>
              <a:rPr lang="en-US" sz="900" b="0" dirty="0">
                <a:solidFill>
                  <a:srgbClr val="000000"/>
                </a:solidFill>
                <a:latin typeface="Segoe UI" panose="020B0502040204020203" pitchFamily="34" charset="0"/>
                <a:cs typeface="Segoe UI" panose="020B0502040204020203" pitchFamily="34" charset="0"/>
              </a:rPr>
              <a:t>Data Steward</a:t>
            </a:r>
          </a:p>
        </p:txBody>
      </p:sp>
      <p:sp>
        <p:nvSpPr>
          <p:cNvPr id="13" name="TextBox 12"/>
          <p:cNvSpPr txBox="1"/>
          <p:nvPr/>
        </p:nvSpPr>
        <p:spPr>
          <a:xfrm>
            <a:off x="6280877" y="1940333"/>
            <a:ext cx="1968809" cy="369332"/>
          </a:xfrm>
          <a:prstGeom prst="rect">
            <a:avLst/>
          </a:prstGeom>
          <a:noFill/>
        </p:spPr>
        <p:txBody>
          <a:bodyPr wrap="none" rtlCol="0">
            <a:spAutoFit/>
          </a:bodyPr>
          <a:lstStyle/>
          <a:p>
            <a:pPr lvl="0" algn="ctr"/>
            <a:r>
              <a:rPr lang="en-US" sz="900" b="0" dirty="0">
                <a:solidFill>
                  <a:srgbClr val="000000"/>
                </a:solidFill>
                <a:latin typeface="Segoe UI" panose="020B0502040204020203" pitchFamily="34" charset="0"/>
                <a:cs typeface="Segoe UI" panose="020B0502040204020203" pitchFamily="34" charset="0"/>
              </a:rPr>
              <a:t>Other consumers</a:t>
            </a:r>
          </a:p>
          <a:p>
            <a:pPr lvl="0" algn="ctr"/>
            <a:r>
              <a:rPr lang="en-US" sz="900" b="0" dirty="0">
                <a:solidFill>
                  <a:srgbClr val="000000"/>
                </a:solidFill>
                <a:latin typeface="Segoe UI" panose="020B0502040204020203" pitchFamily="34" charset="0"/>
                <a:cs typeface="Segoe UI" panose="020B0502040204020203" pitchFamily="34" charset="0"/>
              </a:rPr>
              <a:t>(for example, Data Warehouse ETL)</a:t>
            </a:r>
          </a:p>
        </p:txBody>
      </p:sp>
      <p:sp>
        <p:nvSpPr>
          <p:cNvPr id="14" name="TextBox 13"/>
          <p:cNvSpPr txBox="1"/>
          <p:nvPr/>
        </p:nvSpPr>
        <p:spPr>
          <a:xfrm>
            <a:off x="3036947" y="3237257"/>
            <a:ext cx="397865" cy="230832"/>
          </a:xfrm>
          <a:prstGeom prst="rect">
            <a:avLst/>
          </a:prstGeom>
          <a:noFill/>
        </p:spPr>
        <p:txBody>
          <a:bodyPr wrap="none" rtlCol="0">
            <a:spAutoFit/>
          </a:bodyPr>
          <a:lstStyle/>
          <a:p>
            <a:pPr lvl="0" algn="ctr"/>
            <a:r>
              <a:rPr lang="en-US" sz="900" b="0" dirty="0">
                <a:solidFill>
                  <a:srgbClr val="000000"/>
                </a:solidFill>
                <a:latin typeface="Segoe UI" panose="020B0502040204020203" pitchFamily="34" charset="0"/>
                <a:cs typeface="Segoe UI" panose="020B0502040204020203" pitchFamily="34" charset="0"/>
              </a:rPr>
              <a:t>SSIS</a:t>
            </a:r>
          </a:p>
        </p:txBody>
      </p:sp>
      <p:sp>
        <p:nvSpPr>
          <p:cNvPr id="15" name="TextBox 14"/>
          <p:cNvSpPr txBox="1"/>
          <p:nvPr/>
        </p:nvSpPr>
        <p:spPr>
          <a:xfrm>
            <a:off x="3291820" y="2293016"/>
            <a:ext cx="397865" cy="230832"/>
          </a:xfrm>
          <a:prstGeom prst="rect">
            <a:avLst/>
          </a:prstGeom>
          <a:noFill/>
        </p:spPr>
        <p:txBody>
          <a:bodyPr wrap="none" rtlCol="0">
            <a:spAutoFit/>
          </a:bodyPr>
          <a:lstStyle/>
          <a:p>
            <a:pPr lvl="0" algn="ctr"/>
            <a:r>
              <a:rPr lang="en-US" sz="900" b="0" dirty="0">
                <a:solidFill>
                  <a:srgbClr val="000000"/>
                </a:solidFill>
                <a:latin typeface="Segoe UI" panose="020B0502040204020203" pitchFamily="34" charset="0"/>
                <a:cs typeface="Segoe UI" panose="020B0502040204020203" pitchFamily="34" charset="0"/>
              </a:rPr>
              <a:t>SSIS</a:t>
            </a:r>
          </a:p>
        </p:txBody>
      </p:sp>
      <p:sp>
        <p:nvSpPr>
          <p:cNvPr id="16" name="TextBox 15"/>
          <p:cNvSpPr txBox="1"/>
          <p:nvPr/>
        </p:nvSpPr>
        <p:spPr>
          <a:xfrm>
            <a:off x="5563656" y="2374564"/>
            <a:ext cx="397865" cy="230832"/>
          </a:xfrm>
          <a:prstGeom prst="rect">
            <a:avLst/>
          </a:prstGeom>
          <a:noFill/>
        </p:spPr>
        <p:txBody>
          <a:bodyPr wrap="none" rtlCol="0">
            <a:spAutoFit/>
          </a:bodyPr>
          <a:lstStyle/>
          <a:p>
            <a:pPr lvl="0" algn="ctr"/>
            <a:r>
              <a:rPr lang="en-US" sz="900" b="0" dirty="0">
                <a:solidFill>
                  <a:srgbClr val="000000"/>
                </a:solidFill>
                <a:latin typeface="Segoe UI" panose="020B0502040204020203" pitchFamily="34" charset="0"/>
                <a:cs typeface="Segoe UI" panose="020B0502040204020203" pitchFamily="34" charset="0"/>
              </a:rPr>
              <a:t>SSIS</a:t>
            </a:r>
          </a:p>
        </p:txBody>
      </p:sp>
      <p:sp>
        <p:nvSpPr>
          <p:cNvPr id="17" name="TextBox 16"/>
          <p:cNvSpPr txBox="1"/>
          <p:nvPr/>
        </p:nvSpPr>
        <p:spPr>
          <a:xfrm>
            <a:off x="5489211" y="3610165"/>
            <a:ext cx="397865" cy="230832"/>
          </a:xfrm>
          <a:prstGeom prst="rect">
            <a:avLst/>
          </a:prstGeom>
          <a:noFill/>
        </p:spPr>
        <p:txBody>
          <a:bodyPr wrap="none" rtlCol="0">
            <a:spAutoFit/>
          </a:bodyPr>
          <a:lstStyle/>
          <a:p>
            <a:pPr lvl="0" algn="ctr"/>
            <a:r>
              <a:rPr lang="en-US" sz="900" b="0" dirty="0">
                <a:solidFill>
                  <a:srgbClr val="000000"/>
                </a:solidFill>
                <a:latin typeface="Segoe UI" panose="020B0502040204020203" pitchFamily="34" charset="0"/>
                <a:cs typeface="Segoe UI" panose="020B0502040204020203" pitchFamily="34" charset="0"/>
              </a:rPr>
              <a:t>SSIS</a:t>
            </a:r>
          </a:p>
        </p:txBody>
      </p:sp>
      <p:pic>
        <p:nvPicPr>
          <p:cNvPr id="18" name="Picture 17" descr="Visual representation of a CRM Database" title="CRM Databas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0996" y="1277089"/>
            <a:ext cx="871789" cy="573741"/>
          </a:xfrm>
          <a:prstGeom prst="rect">
            <a:avLst/>
          </a:prstGeom>
        </p:spPr>
      </p:pic>
      <p:pic>
        <p:nvPicPr>
          <p:cNvPr id="19" name="Picture 18" descr="Visual representation of data soureces for other consumers (e.g. Data warehouse)" title="Other Consumer data sour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13164" y="1346497"/>
            <a:ext cx="871789" cy="573741"/>
          </a:xfrm>
          <a:prstGeom prst="rect">
            <a:avLst/>
          </a:prstGeom>
        </p:spPr>
      </p:pic>
      <p:pic>
        <p:nvPicPr>
          <p:cNvPr id="20" name="Picture 19" descr="Visual representation of a Marketing Database" title="Marketing Databas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9204" y="3314972"/>
            <a:ext cx="871789" cy="573741"/>
          </a:xfrm>
          <a:prstGeom prst="rect">
            <a:avLst/>
          </a:prstGeom>
        </p:spPr>
      </p:pic>
      <p:pic>
        <p:nvPicPr>
          <p:cNvPr id="21" name="Picture 20" descr="Visual representation of a Order Processing Database" title="Order Processing Databas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1919" y="3286366"/>
            <a:ext cx="871789" cy="573741"/>
          </a:xfrm>
          <a:prstGeom prst="rect">
            <a:avLst/>
          </a:prstGeom>
        </p:spPr>
      </p:pic>
      <p:pic>
        <p:nvPicPr>
          <p:cNvPr id="22" name="Picture 21" descr="Data Steward with cnetral master data system" title="Data Stewar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32991" y="2544876"/>
            <a:ext cx="864895" cy="569204"/>
          </a:xfrm>
          <a:prstGeom prst="rect">
            <a:avLst/>
          </a:prstGeom>
        </p:spPr>
      </p:pic>
      <p:pic>
        <p:nvPicPr>
          <p:cNvPr id="23" name="Picture 22" descr="Representation of an SSIS integration process" title="SSIS Integration Proces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2374" y="1902113"/>
            <a:ext cx="640371" cy="549399"/>
          </a:xfrm>
          <a:prstGeom prst="rect">
            <a:avLst/>
          </a:prstGeom>
        </p:spPr>
      </p:pic>
      <p:pic>
        <p:nvPicPr>
          <p:cNvPr id="24" name="Picture 23" descr="Representation of an SSIS integration process" title="SSIS Integration Proces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97323" y="1772590"/>
            <a:ext cx="640371" cy="549399"/>
          </a:xfrm>
          <a:prstGeom prst="rect">
            <a:avLst/>
          </a:prstGeom>
        </p:spPr>
      </p:pic>
      <p:pic>
        <p:nvPicPr>
          <p:cNvPr id="25" name="Picture 24" descr="Representation of an SSIS integration process" title="SSIS Integration Proces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5053" y="2716671"/>
            <a:ext cx="640371" cy="549399"/>
          </a:xfrm>
          <a:prstGeom prst="rect">
            <a:avLst/>
          </a:prstGeom>
        </p:spPr>
      </p:pic>
      <p:pic>
        <p:nvPicPr>
          <p:cNvPr id="26" name="Picture 25" descr="Representation of an SSIS integration process" title="SSIS Integration Proces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0227" y="3135546"/>
            <a:ext cx="640371" cy="549399"/>
          </a:xfrm>
          <a:prstGeom prst="rect">
            <a:avLst/>
          </a:prstGeom>
        </p:spPr>
      </p:pic>
      <p:pic>
        <p:nvPicPr>
          <p:cNvPr id="27" name="Picture 26" descr="Data Steward with cnetral master data system" title="Data Stewar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8000" y="2920399"/>
            <a:ext cx="669883" cy="1058415"/>
          </a:xfrm>
          <a:prstGeom prst="rect">
            <a:avLst/>
          </a:prstGeom>
        </p:spPr>
      </p:pic>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42192" y="2365217"/>
            <a:ext cx="575781" cy="573753"/>
          </a:xfrm>
          <a:prstGeom prst="rect">
            <a:avLst/>
          </a:prstGeom>
        </p:spPr>
      </p:pic>
    </p:spTree>
    <p:custDataLst>
      <p:tags r:id="rId1"/>
    </p:custDataLst>
    <p:extLst>
      <p:ext uri="{BB962C8B-B14F-4D97-AF65-F5344CB8AC3E}">
        <p14:creationId xmlns:p14="http://schemas.microsoft.com/office/powerpoint/2010/main" val="2245146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4647f3fe-5c96-423d-acff-f7e2d44874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Master Data Services Staging Tables</a:t>
            </a:r>
            <a:endParaRPr lang="en-GB" dirty="0"/>
          </a:p>
        </p:txBody>
      </p:sp>
      <p:sp>
        <p:nvSpPr>
          <p:cNvPr id="4" name="Content Placeholder 2"/>
          <p:cNvSpPr txBox="1">
            <a:spLocks/>
          </p:cNvSpPr>
          <p:nvPr/>
        </p:nvSpPr>
        <p:spPr>
          <a:xfrm>
            <a:off x="216290" y="1077376"/>
            <a:ext cx="8516702" cy="102235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MDS generates a staging table for each:</a:t>
            </a:r>
          </a:p>
          <a:p>
            <a:pPr lvl="1"/>
            <a:r>
              <a:rPr lang="en-US" b="0" kern="0" dirty="0">
                <a:solidFill>
                  <a:srgbClr val="000000"/>
                </a:solidFill>
              </a:rPr>
              <a:t>Leaf member</a:t>
            </a:r>
          </a:p>
          <a:p>
            <a:pPr lvl="1"/>
            <a:r>
              <a:rPr lang="en-US" b="0" kern="0" dirty="0">
                <a:solidFill>
                  <a:srgbClr val="000000"/>
                </a:solidFill>
              </a:rPr>
              <a:t>Consolidated member</a:t>
            </a:r>
          </a:p>
          <a:p>
            <a:pPr lvl="1"/>
            <a:r>
              <a:rPr lang="en-US" b="0" kern="0" dirty="0">
                <a:solidFill>
                  <a:srgbClr val="000000"/>
                </a:solidFill>
              </a:rPr>
              <a:t>Relationship</a:t>
            </a:r>
          </a:p>
        </p:txBody>
      </p:sp>
      <p:grpSp>
        <p:nvGrpSpPr>
          <p:cNvPr id="5" name="Group 4"/>
          <p:cNvGrpSpPr/>
          <p:nvPr/>
        </p:nvGrpSpPr>
        <p:grpSpPr>
          <a:xfrm>
            <a:off x="3005667" y="2946400"/>
            <a:ext cx="2937948" cy="3708400"/>
            <a:chOff x="2997200" y="1591732"/>
            <a:chExt cx="2937948" cy="3708400"/>
          </a:xfrm>
        </p:grpSpPr>
        <p:sp>
          <p:nvSpPr>
            <p:cNvPr id="6" name="Rectangle 5"/>
            <p:cNvSpPr/>
            <p:nvPr/>
          </p:nvSpPr>
          <p:spPr bwMode="auto">
            <a:xfrm>
              <a:off x="2997200" y="1591732"/>
              <a:ext cx="2937948" cy="37084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t" anchorCtr="0" compatLnSpc="1">
              <a:prstTxWarp prst="textNoShape">
                <a:avLst/>
              </a:prstTxWarp>
            </a:bodyPr>
            <a:lstStyle/>
            <a:p>
              <a:pPr lvl="0" algn="ctr" eaLnBrk="0" hangingPunct="0"/>
              <a:r>
                <a:rPr lang="en-US" sz="1200" dirty="0">
                  <a:solidFill>
                    <a:srgbClr val="000000"/>
                  </a:solidFill>
                  <a:latin typeface="Segoe UI" panose="020B0502040204020203" pitchFamily="34" charset="0"/>
                  <a:cs typeface="Segoe UI" panose="020B0502040204020203" pitchFamily="34" charset="0"/>
                </a:rPr>
                <a:t>stg.</a:t>
              </a:r>
              <a:r>
                <a:rPr lang="en-US" sz="1200" i="1" dirty="0">
                  <a:solidFill>
                    <a:srgbClr val="000000"/>
                  </a:solidFill>
                  <a:latin typeface="Segoe UI" panose="020B0502040204020203" pitchFamily="34" charset="0"/>
                  <a:cs typeface="Segoe UI" panose="020B0502040204020203" pitchFamily="34" charset="0"/>
                </a:rPr>
                <a:t>EntityName</a:t>
              </a:r>
              <a:r>
                <a:rPr lang="en-US" sz="1200" dirty="0">
                  <a:solidFill>
                    <a:srgbClr val="000000"/>
                  </a:solidFill>
                  <a:latin typeface="Segoe UI" panose="020B0502040204020203" pitchFamily="34" charset="0"/>
                  <a:cs typeface="Segoe UI" panose="020B0502040204020203" pitchFamily="34" charset="0"/>
                </a:rPr>
                <a:t>_Consolidated</a:t>
              </a:r>
            </a:p>
          </p:txBody>
        </p:sp>
        <p:sp>
          <p:nvSpPr>
            <p:cNvPr id="7" name="Rectangle 6"/>
            <p:cNvSpPr/>
            <p:nvPr/>
          </p:nvSpPr>
          <p:spPr bwMode="auto">
            <a:xfrm>
              <a:off x="3090333" y="1921931"/>
              <a:ext cx="2768616" cy="3257258"/>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8" name="Content Placeholder 2"/>
            <p:cNvSpPr txBox="1">
              <a:spLocks/>
            </p:cNvSpPr>
            <p:nvPr/>
          </p:nvSpPr>
          <p:spPr bwMode="auto">
            <a:xfrm>
              <a:off x="3193523" y="1981317"/>
              <a:ext cx="1996545" cy="1729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ID</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ImportType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ImportStatus_ID</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Batch_ID</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BatchTag</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HierarchyName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ErrorCode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Code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Name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NewCode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&lt;</a:t>
              </a:r>
              <a:r>
                <a:rPr lang="en-US" sz="1200" b="0" i="1" dirty="0">
                  <a:solidFill>
                    <a:srgbClr val="000000"/>
                  </a:solidFill>
                  <a:latin typeface="Segoe UI" panose="020B0502040204020203" pitchFamily="34" charset="0"/>
                  <a:cs typeface="Segoe UI" panose="020B0502040204020203" pitchFamily="34" charset="0"/>
                </a:rPr>
                <a:t>AttributeName</a:t>
              </a:r>
              <a:r>
                <a:rPr lang="en-US" sz="1200" b="0" dirty="0">
                  <a:solidFill>
                    <a:srgbClr val="000000"/>
                  </a:solidFill>
                  <a:latin typeface="Segoe UI" panose="020B0502040204020203" pitchFamily="34" charset="0"/>
                  <a:cs typeface="Segoe UI" panose="020B0502040204020203" pitchFamily="34" charset="0"/>
                </a:rPr>
                <a:t>&gt;</a:t>
              </a:r>
            </a:p>
          </p:txBody>
        </p:sp>
      </p:grpSp>
      <p:grpSp>
        <p:nvGrpSpPr>
          <p:cNvPr id="9" name="Group 8"/>
          <p:cNvGrpSpPr/>
          <p:nvPr/>
        </p:nvGrpSpPr>
        <p:grpSpPr>
          <a:xfrm>
            <a:off x="6070608" y="2946400"/>
            <a:ext cx="2937948" cy="3708400"/>
            <a:chOff x="5684060" y="1591732"/>
            <a:chExt cx="2765674" cy="3708400"/>
          </a:xfrm>
        </p:grpSpPr>
        <p:sp>
          <p:nvSpPr>
            <p:cNvPr id="10" name="Rectangle 9"/>
            <p:cNvSpPr/>
            <p:nvPr/>
          </p:nvSpPr>
          <p:spPr bwMode="auto">
            <a:xfrm>
              <a:off x="5684060" y="1591732"/>
              <a:ext cx="2765674" cy="37084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t" anchorCtr="0" compatLnSpc="1">
              <a:prstTxWarp prst="textNoShape">
                <a:avLst/>
              </a:prstTxWarp>
            </a:bodyPr>
            <a:lstStyle/>
            <a:p>
              <a:pPr lvl="0" algn="ctr" eaLnBrk="0" hangingPunct="0"/>
              <a:r>
                <a:rPr lang="en-US" sz="1200" dirty="0">
                  <a:solidFill>
                    <a:srgbClr val="000000"/>
                  </a:solidFill>
                  <a:latin typeface="Segoe UI" panose="020B0502040204020203" pitchFamily="34" charset="0"/>
                  <a:cs typeface="Segoe UI" panose="020B0502040204020203" pitchFamily="34" charset="0"/>
                </a:rPr>
                <a:t>stg.</a:t>
              </a:r>
              <a:r>
                <a:rPr lang="en-US" sz="1200" i="1" dirty="0">
                  <a:solidFill>
                    <a:srgbClr val="000000"/>
                  </a:solidFill>
                  <a:latin typeface="Segoe UI" panose="020B0502040204020203" pitchFamily="34" charset="0"/>
                  <a:cs typeface="Segoe UI" panose="020B0502040204020203" pitchFamily="34" charset="0"/>
                </a:rPr>
                <a:t>EntityName</a:t>
              </a:r>
              <a:r>
                <a:rPr lang="en-US" sz="1200" dirty="0">
                  <a:solidFill>
                    <a:srgbClr val="000000"/>
                  </a:solidFill>
                  <a:latin typeface="Segoe UI" panose="020B0502040204020203" pitchFamily="34" charset="0"/>
                  <a:cs typeface="Segoe UI" panose="020B0502040204020203" pitchFamily="34" charset="0"/>
                </a:rPr>
                <a:t>_Relationship</a:t>
              </a:r>
            </a:p>
          </p:txBody>
        </p:sp>
        <p:grpSp>
          <p:nvGrpSpPr>
            <p:cNvPr id="11" name="Group 10"/>
            <p:cNvGrpSpPr/>
            <p:nvPr/>
          </p:nvGrpSpPr>
          <p:grpSpPr>
            <a:xfrm>
              <a:off x="5747815" y="1921931"/>
              <a:ext cx="2630167" cy="3257258"/>
              <a:chOff x="5815551" y="1921931"/>
              <a:chExt cx="2630167" cy="3257258"/>
            </a:xfrm>
          </p:grpSpPr>
          <p:sp>
            <p:nvSpPr>
              <p:cNvPr id="12" name="Rectangle 11"/>
              <p:cNvSpPr/>
              <p:nvPr/>
            </p:nvSpPr>
            <p:spPr bwMode="auto">
              <a:xfrm>
                <a:off x="5815551" y="1921931"/>
                <a:ext cx="2630167" cy="3257258"/>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2000" dirty="0">
                  <a:solidFill>
                    <a:srgbClr val="000000"/>
                  </a:solidFill>
                  <a:latin typeface="Verdana" pitchFamily="34" charset="0"/>
                </a:endParaRPr>
              </a:p>
            </p:txBody>
          </p:sp>
          <p:sp>
            <p:nvSpPr>
              <p:cNvPr id="13" name="Content Placeholder 2"/>
              <p:cNvSpPr txBox="1">
                <a:spLocks/>
              </p:cNvSpPr>
              <p:nvPr/>
            </p:nvSpPr>
            <p:spPr bwMode="auto">
              <a:xfrm>
                <a:off x="5917275" y="1981317"/>
                <a:ext cx="1996545" cy="1729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ID</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RelationshipType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ImportStatus_ID</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Batch_ID</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BatchTag</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HierarchyName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ParentCode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ChildCode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SortOrder</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ErrorCode</a:t>
                </a:r>
              </a:p>
            </p:txBody>
          </p:sp>
        </p:grpSp>
      </p:grpSp>
      <p:grpSp>
        <p:nvGrpSpPr>
          <p:cNvPr id="14" name="Group 13"/>
          <p:cNvGrpSpPr/>
          <p:nvPr/>
        </p:nvGrpSpPr>
        <p:grpSpPr>
          <a:xfrm>
            <a:off x="76200" y="2937935"/>
            <a:ext cx="2815139" cy="3708400"/>
            <a:chOff x="67733" y="1092200"/>
            <a:chExt cx="2815139" cy="3708400"/>
          </a:xfrm>
        </p:grpSpPr>
        <p:grpSp>
          <p:nvGrpSpPr>
            <p:cNvPr id="15" name="Group 14"/>
            <p:cNvGrpSpPr/>
            <p:nvPr/>
          </p:nvGrpSpPr>
          <p:grpSpPr>
            <a:xfrm>
              <a:off x="67733" y="1092200"/>
              <a:ext cx="2815139" cy="3708400"/>
              <a:chOff x="-29606" y="1591733"/>
              <a:chExt cx="2815139" cy="3708400"/>
            </a:xfrm>
          </p:grpSpPr>
          <p:sp>
            <p:nvSpPr>
              <p:cNvPr id="17" name="Rectangle 16"/>
              <p:cNvSpPr/>
              <p:nvPr/>
            </p:nvSpPr>
            <p:spPr bwMode="auto">
              <a:xfrm>
                <a:off x="-29606" y="1591733"/>
                <a:ext cx="2815139" cy="3708400"/>
              </a:xfrm>
              <a:prstGeom prst="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t" anchorCtr="0" compatLnSpc="1">
                <a:prstTxWarp prst="textNoShape">
                  <a:avLst/>
                </a:prstTxWarp>
              </a:bodyPr>
              <a:lstStyle/>
              <a:p>
                <a:pPr lvl="0" algn="ctr" eaLnBrk="0" hangingPunct="0"/>
                <a:r>
                  <a:rPr lang="en-US" sz="1200" dirty="0">
                    <a:solidFill>
                      <a:srgbClr val="000000"/>
                    </a:solidFill>
                    <a:latin typeface="Segoe UI" panose="020B0502040204020203" pitchFamily="34" charset="0"/>
                    <a:cs typeface="Segoe UI" panose="020B0502040204020203" pitchFamily="34" charset="0"/>
                  </a:rPr>
                  <a:t>stg.</a:t>
                </a:r>
                <a:r>
                  <a:rPr lang="en-US" sz="1200" i="1" dirty="0">
                    <a:solidFill>
                      <a:srgbClr val="000000"/>
                    </a:solidFill>
                    <a:latin typeface="Segoe UI" panose="020B0502040204020203" pitchFamily="34" charset="0"/>
                    <a:cs typeface="Segoe UI" panose="020B0502040204020203" pitchFamily="34" charset="0"/>
                  </a:rPr>
                  <a:t>EntityName</a:t>
                </a:r>
                <a:r>
                  <a:rPr lang="en-US" sz="1200" dirty="0">
                    <a:solidFill>
                      <a:srgbClr val="000000"/>
                    </a:solidFill>
                    <a:latin typeface="Segoe UI" panose="020B0502040204020203" pitchFamily="34" charset="0"/>
                    <a:cs typeface="Segoe UI" panose="020B0502040204020203" pitchFamily="34" charset="0"/>
                  </a:rPr>
                  <a:t>_Leaf</a:t>
                </a:r>
              </a:p>
            </p:txBody>
          </p:sp>
          <p:sp>
            <p:nvSpPr>
              <p:cNvPr id="18" name="Rectangle 17"/>
              <p:cNvSpPr/>
              <p:nvPr/>
            </p:nvSpPr>
            <p:spPr bwMode="auto">
              <a:xfrm>
                <a:off x="67733" y="1921932"/>
                <a:ext cx="2650067" cy="3257258"/>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grpSp>
        <p:sp>
          <p:nvSpPr>
            <p:cNvPr id="16" name="Content Placeholder 2"/>
            <p:cNvSpPr txBox="1">
              <a:spLocks/>
            </p:cNvSpPr>
            <p:nvPr/>
          </p:nvSpPr>
          <p:spPr bwMode="auto">
            <a:xfrm>
              <a:off x="241235" y="1509211"/>
              <a:ext cx="1996545" cy="1729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ID</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ImportType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ImportStatus_ID</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Batch_ID</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BatchTag</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ErrorCode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Code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Name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NewCode</a:t>
              </a:r>
            </a:p>
            <a:p>
              <a:pPr marL="0" lvl="0"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&lt;</a:t>
              </a:r>
              <a:r>
                <a:rPr lang="en-US" sz="1200" b="0" i="1" dirty="0">
                  <a:solidFill>
                    <a:srgbClr val="000000"/>
                  </a:solidFill>
                  <a:latin typeface="Segoe UI" panose="020B0502040204020203" pitchFamily="34" charset="0"/>
                  <a:cs typeface="Segoe UI" panose="020B0502040204020203" pitchFamily="34" charset="0"/>
                </a:rPr>
                <a:t>AttributeName</a:t>
              </a:r>
              <a:r>
                <a:rPr lang="en-US" sz="1200" b="0" dirty="0">
                  <a:solidFill>
                    <a:srgbClr val="000000"/>
                  </a:solidFill>
                  <a:latin typeface="Segoe UI" panose="020B0502040204020203" pitchFamily="34" charset="0"/>
                  <a:cs typeface="Segoe UI" panose="020B0502040204020203" pitchFamily="34" charset="0"/>
                </a:rPr>
                <a:t>&gt;</a:t>
              </a:r>
            </a:p>
          </p:txBody>
        </p:sp>
      </p:grpSp>
    </p:spTree>
    <p:custDataLst>
      <p:tags r:id="rId1"/>
    </p:custDataLst>
    <p:extLst>
      <p:ext uri="{BB962C8B-B14F-4D97-AF65-F5344CB8AC3E}">
        <p14:creationId xmlns:p14="http://schemas.microsoft.com/office/powerpoint/2010/main" val="26205041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6ca33b60-d4fe-412e-96a4-02e3e2690e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Staging and Importing Data</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a:buFont typeface="+mj-lt"/>
              <a:buAutoNum type="arabicPeriod"/>
            </a:pPr>
            <a:r>
              <a:rPr lang="en-US" b="0" kern="0" dirty="0">
                <a:solidFill>
                  <a:srgbClr val="000000"/>
                </a:solidFill>
              </a:rPr>
              <a:t>Load data into staging tables</a:t>
            </a:r>
          </a:p>
          <a:p>
            <a:pPr marL="741363" lvl="1" indent="-457200"/>
            <a:r>
              <a:rPr lang="en-US" b="0" kern="0" dirty="0">
                <a:solidFill>
                  <a:srgbClr val="000000"/>
                </a:solidFill>
              </a:rPr>
              <a:t>Using SSIS, Import and Export wizard, Transact-SQL, and so on</a:t>
            </a:r>
          </a:p>
          <a:p>
            <a:pPr marL="457200" lvl="0" indent="-457200">
              <a:buFont typeface="+mj-lt"/>
              <a:buAutoNum type="arabicPeriod"/>
            </a:pPr>
            <a:r>
              <a:rPr lang="en-US" b="0" kern="0" dirty="0">
                <a:solidFill>
                  <a:srgbClr val="000000"/>
                </a:solidFill>
              </a:rPr>
              <a:t>Run staging stored procedures</a:t>
            </a:r>
          </a:p>
          <a:p>
            <a:pPr marL="741363" lvl="1" indent="-457200"/>
            <a:r>
              <a:rPr lang="en-US" b="0" kern="0" dirty="0">
                <a:solidFill>
                  <a:srgbClr val="000000"/>
                </a:solidFill>
              </a:rPr>
              <a:t>stg.udp.EntityName_Leaf</a:t>
            </a:r>
          </a:p>
          <a:p>
            <a:pPr marL="741363" lvl="1" indent="-457200"/>
            <a:r>
              <a:rPr lang="en-US" b="0" kern="0" dirty="0">
                <a:solidFill>
                  <a:srgbClr val="000000"/>
                </a:solidFill>
              </a:rPr>
              <a:t>stg.udp.EntityName_Consolidated</a:t>
            </a:r>
          </a:p>
          <a:p>
            <a:pPr marL="741363" lvl="1" indent="-457200"/>
            <a:r>
              <a:rPr lang="en-US" b="0" kern="0" dirty="0">
                <a:solidFill>
                  <a:srgbClr val="000000"/>
                </a:solidFill>
              </a:rPr>
              <a:t>stg.udp.EntityName_Relationship</a:t>
            </a:r>
          </a:p>
          <a:p>
            <a:pPr marL="457200" lvl="0" indent="-457200">
              <a:buFont typeface="+mj-lt"/>
              <a:buAutoNum type="arabicPeriod"/>
            </a:pPr>
            <a:r>
              <a:rPr lang="en-US" b="0" kern="0" dirty="0">
                <a:solidFill>
                  <a:srgbClr val="000000"/>
                </a:solidFill>
              </a:rPr>
              <a:t>View import status in Master Data Manager</a:t>
            </a:r>
          </a:p>
          <a:p>
            <a:pPr marL="457200" lvl="0" indent="-457200">
              <a:buFont typeface="+mj-lt"/>
              <a:buAutoNum type="arabicPeriod"/>
            </a:pPr>
            <a:r>
              <a:rPr lang="en-US" b="0" kern="0" dirty="0">
                <a:solidFill>
                  <a:srgbClr val="000000"/>
                </a:solidFill>
              </a:rPr>
              <a:t>Match data to identify any duplicates</a:t>
            </a:r>
          </a:p>
          <a:p>
            <a:pPr marL="457200" lvl="0" indent="-457200">
              <a:buFont typeface="+mj-lt"/>
              <a:buAutoNum type="arabicPeriod"/>
            </a:pPr>
            <a:r>
              <a:rPr lang="en-US" b="0" kern="0" dirty="0">
                <a:solidFill>
                  <a:srgbClr val="000000"/>
                </a:solidFill>
              </a:rPr>
              <a:t>Apply business rules to validate data</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542858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adc74cff-cab8-48bb-84e1-115fbb91eab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Importing Master Data</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Use an SSIS Package to import master data</a:t>
            </a:r>
          </a:p>
          <a:p>
            <a:pPr lvl="0"/>
            <a:r>
              <a:rPr lang="en-US" b="0" kern="0" dirty="0">
                <a:solidFill>
                  <a:srgbClr val="000000"/>
                </a:solidFill>
              </a:rPr>
              <a:t>View import status</a:t>
            </a:r>
          </a:p>
          <a:p>
            <a:pPr lvl="0"/>
            <a:r>
              <a:rPr lang="en-US" b="0" kern="0" dirty="0">
                <a:solidFill>
                  <a:srgbClr val="000000"/>
                </a:solidFill>
              </a:rPr>
              <a:t>Validate imported data</a:t>
            </a:r>
          </a:p>
        </p:txBody>
      </p:sp>
    </p:spTree>
    <p:custDataLst>
      <p:tags r:id="rId1"/>
    </p:custDataLst>
    <p:extLst>
      <p:ext uri="{BB962C8B-B14F-4D97-AF65-F5344CB8AC3E}">
        <p14:creationId xmlns:p14="http://schemas.microsoft.com/office/powerpoint/2010/main" val="80551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9dd54b7-8158-4632-8ccb-a98f903f15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Master Data Services Concepts</a:t>
            </a:r>
            <a:endParaRPr lang="en-GB" dirty="0"/>
          </a:p>
        </p:txBody>
      </p:sp>
      <p:sp>
        <p:nvSpPr>
          <p:cNvPr id="5" name="TextBox 4"/>
          <p:cNvSpPr txBox="1"/>
          <p:nvPr/>
        </p:nvSpPr>
        <p:spPr>
          <a:xfrm>
            <a:off x="4302221" y="2061671"/>
            <a:ext cx="498855" cy="261610"/>
          </a:xfrm>
          <a:prstGeom prst="rect">
            <a:avLst/>
          </a:prstGeom>
          <a:noFill/>
        </p:spPr>
        <p:txBody>
          <a:bodyPr wrap="none" rtlCol="0">
            <a:spAutoFit/>
          </a:bodyPr>
          <a:lstStyle/>
          <a:p>
            <a:r>
              <a:rPr lang="en-US" sz="1100" b="0" dirty="0" smtClean="0"/>
              <a:t>CRM</a:t>
            </a:r>
            <a:endParaRPr lang="en-US" sz="1100" b="0" dirty="0"/>
          </a:p>
        </p:txBody>
      </p:sp>
      <p:sp>
        <p:nvSpPr>
          <p:cNvPr id="6" name="TextBox 5"/>
          <p:cNvSpPr txBox="1"/>
          <p:nvPr/>
        </p:nvSpPr>
        <p:spPr>
          <a:xfrm>
            <a:off x="6294311" y="5543359"/>
            <a:ext cx="1468672" cy="261610"/>
          </a:xfrm>
          <a:prstGeom prst="rect">
            <a:avLst/>
          </a:prstGeom>
          <a:noFill/>
        </p:spPr>
        <p:txBody>
          <a:bodyPr wrap="none" rtlCol="0">
            <a:spAutoFit/>
          </a:bodyPr>
          <a:lstStyle/>
          <a:p>
            <a:r>
              <a:rPr lang="en-US" sz="1100" b="0" dirty="0" smtClean="0"/>
              <a:t>Marketing System</a:t>
            </a:r>
            <a:endParaRPr lang="en-US" sz="1100" b="0" dirty="0"/>
          </a:p>
        </p:txBody>
      </p:sp>
      <p:sp>
        <p:nvSpPr>
          <p:cNvPr id="7" name="TextBox 6"/>
          <p:cNvSpPr txBox="1"/>
          <p:nvPr/>
        </p:nvSpPr>
        <p:spPr>
          <a:xfrm>
            <a:off x="873450" y="5543359"/>
            <a:ext cx="1970411" cy="261610"/>
          </a:xfrm>
          <a:prstGeom prst="rect">
            <a:avLst/>
          </a:prstGeom>
          <a:noFill/>
        </p:spPr>
        <p:txBody>
          <a:bodyPr wrap="none" rtlCol="0">
            <a:spAutoFit/>
          </a:bodyPr>
          <a:lstStyle/>
          <a:p>
            <a:r>
              <a:rPr lang="en-US" sz="1100" b="0" dirty="0" smtClean="0"/>
              <a:t>Order Processing System</a:t>
            </a:r>
          </a:p>
        </p:txBody>
      </p:sp>
      <p:graphicFrame>
        <p:nvGraphicFramePr>
          <p:cNvPr id="8" name="Table 7"/>
          <p:cNvGraphicFramePr>
            <a:graphicFrameLocks noGrp="1"/>
          </p:cNvGraphicFramePr>
          <p:nvPr>
            <p:extLst>
              <p:ext uri="{D42A27DB-BD31-4B8C-83A1-F6EECF244321}">
                <p14:modId xmlns:p14="http://schemas.microsoft.com/office/powerpoint/2010/main" val="8367756"/>
              </p:ext>
            </p:extLst>
          </p:nvPr>
        </p:nvGraphicFramePr>
        <p:xfrm>
          <a:off x="2213175" y="2323281"/>
          <a:ext cx="4625775" cy="487680"/>
        </p:xfrm>
        <a:graphic>
          <a:graphicData uri="http://schemas.openxmlformats.org/drawingml/2006/table">
            <a:tbl>
              <a:tblPr firstRow="1" bandRow="1">
                <a:tableStyleId>{21E4AEA4-8DFA-4A89-87EB-49C32662AFE0}</a:tableStyleId>
              </a:tblPr>
              <a:tblGrid>
                <a:gridCol w="1111027">
                  <a:extLst>
                    <a:ext uri="{9D8B030D-6E8A-4147-A177-3AD203B41FA5}">
                      <a16:colId xmlns:a16="http://schemas.microsoft.com/office/drawing/2014/main" val="20000"/>
                    </a:ext>
                  </a:extLst>
                </a:gridCol>
                <a:gridCol w="979389">
                  <a:extLst>
                    <a:ext uri="{9D8B030D-6E8A-4147-A177-3AD203B41FA5}">
                      <a16:colId xmlns:a16="http://schemas.microsoft.com/office/drawing/2014/main" val="20001"/>
                    </a:ext>
                  </a:extLst>
                </a:gridCol>
                <a:gridCol w="1573334">
                  <a:extLst>
                    <a:ext uri="{9D8B030D-6E8A-4147-A177-3AD203B41FA5}">
                      <a16:colId xmlns:a16="http://schemas.microsoft.com/office/drawing/2014/main" val="20002"/>
                    </a:ext>
                  </a:extLst>
                </a:gridCol>
                <a:gridCol w="962025">
                  <a:extLst>
                    <a:ext uri="{9D8B030D-6E8A-4147-A177-3AD203B41FA5}">
                      <a16:colId xmlns:a16="http://schemas.microsoft.com/office/drawing/2014/main" val="20003"/>
                    </a:ext>
                  </a:extLst>
                </a:gridCol>
              </a:tblGrid>
              <a:tr h="0">
                <a:tc>
                  <a:txBody>
                    <a:bodyPr/>
                    <a:lstStyle/>
                    <a:p>
                      <a:r>
                        <a:rPr lang="en-US" sz="1000" dirty="0" smtClean="0"/>
                        <a:t>Customer ID</a:t>
                      </a:r>
                      <a:endParaRPr lang="en-US" sz="1000" dirty="0"/>
                    </a:p>
                  </a:txBody>
                  <a:tcPr/>
                </a:tc>
                <a:tc>
                  <a:txBody>
                    <a:bodyPr/>
                    <a:lstStyle/>
                    <a:p>
                      <a:r>
                        <a:rPr lang="en-US" sz="1000" dirty="0" smtClean="0"/>
                        <a:t>Name</a:t>
                      </a:r>
                      <a:endParaRPr lang="en-US" sz="1000" dirty="0"/>
                    </a:p>
                  </a:txBody>
                  <a:tcPr/>
                </a:tc>
                <a:tc>
                  <a:txBody>
                    <a:bodyPr/>
                    <a:lstStyle/>
                    <a:p>
                      <a:r>
                        <a:rPr lang="en-US" sz="1000" dirty="0" smtClean="0"/>
                        <a:t>Address</a:t>
                      </a:r>
                      <a:endParaRPr lang="en-US" sz="1000" dirty="0"/>
                    </a:p>
                  </a:txBody>
                  <a:tcPr/>
                </a:tc>
                <a:tc>
                  <a:txBody>
                    <a:bodyPr/>
                    <a:lstStyle/>
                    <a:p>
                      <a:r>
                        <a:rPr lang="en-US" sz="1000" dirty="0" smtClean="0"/>
                        <a:t>Phone</a:t>
                      </a:r>
                      <a:endParaRPr lang="en-US" sz="1000" dirty="0"/>
                    </a:p>
                  </a:txBody>
                  <a:tcPr/>
                </a:tc>
                <a:extLst>
                  <a:ext uri="{0D108BD9-81ED-4DB2-BD59-A6C34878D82A}">
                    <a16:rowId xmlns:a16="http://schemas.microsoft.com/office/drawing/2014/main" val="10000"/>
                  </a:ext>
                </a:extLst>
              </a:tr>
              <a:tr h="0">
                <a:tc>
                  <a:txBody>
                    <a:bodyPr/>
                    <a:lstStyle/>
                    <a:p>
                      <a:r>
                        <a:rPr lang="en-US" sz="1000" dirty="0" smtClean="0">
                          <a:latin typeface="Lucida Sans Typewriter" panose="020B0509030504030204" pitchFamily="49" charset="0"/>
                        </a:rPr>
                        <a:t>1235</a:t>
                      </a:r>
                      <a:endParaRPr lang="en-US" sz="1000" dirty="0">
                        <a:latin typeface="Lucida Sans Typewriter" panose="020B0509030504030204" pitchFamily="49" charset="0"/>
                      </a:endParaRPr>
                    </a:p>
                  </a:txBody>
                  <a:tcPr/>
                </a:tc>
                <a:tc>
                  <a:txBody>
                    <a:bodyPr/>
                    <a:lstStyle/>
                    <a:p>
                      <a:pPr marL="0" algn="l" defTabSz="914400" rtl="0" eaLnBrk="1" latinLnBrk="0" hangingPunct="1"/>
                      <a:r>
                        <a:rPr lang="en-US" sz="1000" kern="1200" dirty="0" smtClean="0">
                          <a:solidFill>
                            <a:schemeClr val="dk1"/>
                          </a:solidFill>
                          <a:latin typeface="Lucida Sans Typewriter" panose="020B0509030504030204" pitchFamily="49" charset="0"/>
                          <a:ea typeface="+mn-ea"/>
                          <a:cs typeface="+mn-cs"/>
                        </a:rPr>
                        <a:t>Ben Smith</a:t>
                      </a:r>
                      <a:endParaRPr lang="en-US" sz="1000" kern="1200" dirty="0">
                        <a:solidFill>
                          <a:schemeClr val="dk1"/>
                        </a:solidFill>
                        <a:latin typeface="Lucida Sans Typewriter" panose="020B0509030504030204" pitchFamily="49" charset="0"/>
                        <a:ea typeface="+mn-ea"/>
                        <a:cs typeface="+mn-cs"/>
                      </a:endParaRPr>
                    </a:p>
                  </a:txBody>
                  <a:tcPr/>
                </a:tc>
                <a:tc>
                  <a:txBody>
                    <a:bodyPr/>
                    <a:lstStyle/>
                    <a:p>
                      <a:pPr marL="0" algn="l" defTabSz="914400" rtl="0" eaLnBrk="1" latinLnBrk="0" hangingPunct="1"/>
                      <a:r>
                        <a:rPr lang="en-US" sz="1000" kern="1200" dirty="0" smtClean="0">
                          <a:solidFill>
                            <a:schemeClr val="dk1"/>
                          </a:solidFill>
                          <a:latin typeface="Lucida Sans Typewriter" panose="020B0509030504030204" pitchFamily="49" charset="0"/>
                          <a:ea typeface="+mn-ea"/>
                          <a:cs typeface="+mn-cs"/>
                        </a:rPr>
                        <a:t>1 High St, Seattle</a:t>
                      </a:r>
                      <a:endParaRPr lang="en-US" sz="1000" kern="1200" dirty="0">
                        <a:solidFill>
                          <a:schemeClr val="dk1"/>
                        </a:solidFill>
                        <a:latin typeface="Lucida Sans Typewriter" panose="020B0509030504030204" pitchFamily="49" charset="0"/>
                        <a:ea typeface="+mn-ea"/>
                        <a:cs typeface="+mn-cs"/>
                      </a:endParaRPr>
                    </a:p>
                  </a:txBody>
                  <a:tcPr/>
                </a:tc>
                <a:tc>
                  <a:txBody>
                    <a:bodyPr/>
                    <a:lstStyle/>
                    <a:p>
                      <a:pPr marL="0" algn="l" defTabSz="914400" rtl="0" eaLnBrk="1" latinLnBrk="0" hangingPunct="1"/>
                      <a:r>
                        <a:rPr lang="en-US" sz="1000" kern="1200" dirty="0" smtClean="0">
                          <a:solidFill>
                            <a:schemeClr val="dk1"/>
                          </a:solidFill>
                          <a:latin typeface="Lucida Sans Typewriter" panose="020B0509030504030204" pitchFamily="49" charset="0"/>
                          <a:ea typeface="+mn-ea"/>
                          <a:cs typeface="+mn-cs"/>
                        </a:rPr>
                        <a:t>555 12345</a:t>
                      </a:r>
                      <a:endParaRPr lang="en-US" sz="1000" kern="1200" dirty="0">
                        <a:solidFill>
                          <a:schemeClr val="dk1"/>
                        </a:solidFill>
                        <a:latin typeface="Lucida Sans Typewriter" panose="020B0509030504030204" pitchFamily="49" charset="0"/>
                        <a:ea typeface="+mn-ea"/>
                        <a:cs typeface="+mn-cs"/>
                      </a:endParaRP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8314367"/>
              </p:ext>
            </p:extLst>
          </p:nvPr>
        </p:nvGraphicFramePr>
        <p:xfrm>
          <a:off x="48297" y="5824661"/>
          <a:ext cx="4603050" cy="487680"/>
        </p:xfrm>
        <a:graphic>
          <a:graphicData uri="http://schemas.openxmlformats.org/drawingml/2006/table">
            <a:tbl>
              <a:tblPr firstRow="1" bandRow="1">
                <a:tableStyleId>{21E4AEA4-8DFA-4A89-87EB-49C32662AFE0}</a:tableStyleId>
              </a:tblPr>
              <a:tblGrid>
                <a:gridCol w="759812">
                  <a:extLst>
                    <a:ext uri="{9D8B030D-6E8A-4147-A177-3AD203B41FA5}">
                      <a16:colId xmlns:a16="http://schemas.microsoft.com/office/drawing/2014/main" val="20000"/>
                    </a:ext>
                  </a:extLst>
                </a:gridCol>
                <a:gridCol w="1266825">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004788">
                  <a:extLst>
                    <a:ext uri="{9D8B030D-6E8A-4147-A177-3AD203B41FA5}">
                      <a16:colId xmlns:a16="http://schemas.microsoft.com/office/drawing/2014/main" val="20003"/>
                    </a:ext>
                  </a:extLst>
                </a:gridCol>
              </a:tblGrid>
              <a:tr h="0">
                <a:tc>
                  <a:txBody>
                    <a:bodyPr/>
                    <a:lstStyle/>
                    <a:p>
                      <a:r>
                        <a:rPr lang="en-US" sz="1000" dirty="0" smtClean="0"/>
                        <a:t>Account</a:t>
                      </a:r>
                      <a:endParaRPr lang="en-US" sz="1000" dirty="0"/>
                    </a:p>
                  </a:txBody>
                  <a:tcPr/>
                </a:tc>
                <a:tc>
                  <a:txBody>
                    <a:bodyPr/>
                    <a:lstStyle/>
                    <a:p>
                      <a:r>
                        <a:rPr lang="en-US" sz="1000" dirty="0" smtClean="0"/>
                        <a:t>Customer</a:t>
                      </a:r>
                      <a:endParaRPr lang="en-US" sz="1000" dirty="0"/>
                    </a:p>
                  </a:txBody>
                  <a:tcPr/>
                </a:tc>
                <a:tc>
                  <a:txBody>
                    <a:bodyPr/>
                    <a:lstStyle/>
                    <a:p>
                      <a:r>
                        <a:rPr lang="en-US" sz="1000" dirty="0" smtClean="0"/>
                        <a:t>Address</a:t>
                      </a:r>
                      <a:endParaRPr lang="en-US" sz="1000" dirty="0"/>
                    </a:p>
                  </a:txBody>
                  <a:tcPr/>
                </a:tc>
                <a:tc>
                  <a:txBody>
                    <a:bodyPr/>
                    <a:lstStyle/>
                    <a:p>
                      <a:r>
                        <a:rPr lang="en-US" sz="1000" dirty="0" smtClean="0"/>
                        <a:t>Phone</a:t>
                      </a:r>
                      <a:endParaRPr lang="en-US" sz="1000" dirty="0"/>
                    </a:p>
                  </a:txBody>
                  <a:tcPr/>
                </a:tc>
                <a:extLst>
                  <a:ext uri="{0D108BD9-81ED-4DB2-BD59-A6C34878D82A}">
                    <a16:rowId xmlns:a16="http://schemas.microsoft.com/office/drawing/2014/main" val="10000"/>
                  </a:ext>
                </a:extLst>
              </a:tr>
              <a:tr h="0">
                <a:tc>
                  <a:txBody>
                    <a:bodyPr/>
                    <a:lstStyle/>
                    <a:p>
                      <a:r>
                        <a:rPr lang="en-US" sz="1000" dirty="0" smtClean="0">
                          <a:latin typeface="Lucida Sans Typewriter" panose="020B0509030504030204" pitchFamily="49" charset="0"/>
                        </a:rPr>
                        <a:t>531</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Benjamin Smith</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1 High St, Seattle</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555 12345</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75651421"/>
              </p:ext>
            </p:extLst>
          </p:nvPr>
        </p:nvGraphicFramePr>
        <p:xfrm>
          <a:off x="5111986" y="5804969"/>
          <a:ext cx="3966120" cy="487680"/>
        </p:xfrm>
        <a:graphic>
          <a:graphicData uri="http://schemas.openxmlformats.org/drawingml/2006/table">
            <a:tbl>
              <a:tblPr firstRow="1" bandRow="1">
                <a:tableStyleId>{21E4AEA4-8DFA-4A89-87EB-49C32662AFE0}</a:tableStyleId>
              </a:tblPr>
              <a:tblGrid>
                <a:gridCol w="73714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tblGrid>
              <a:tr h="0">
                <a:tc>
                  <a:txBody>
                    <a:bodyPr/>
                    <a:lstStyle/>
                    <a:p>
                      <a:r>
                        <a:rPr lang="en-US" sz="1000" dirty="0" smtClean="0"/>
                        <a:t>Contact</a:t>
                      </a:r>
                      <a:endParaRPr lang="en-US" sz="1000" dirty="0"/>
                    </a:p>
                  </a:txBody>
                  <a:tcPr/>
                </a:tc>
                <a:tc>
                  <a:txBody>
                    <a:bodyPr/>
                    <a:lstStyle/>
                    <a:p>
                      <a:r>
                        <a:rPr lang="en-US" sz="1000" dirty="0" smtClean="0"/>
                        <a:t>Name</a:t>
                      </a:r>
                      <a:endParaRPr lang="en-US" sz="1000" dirty="0"/>
                    </a:p>
                  </a:txBody>
                  <a:tcPr/>
                </a:tc>
                <a:tc>
                  <a:txBody>
                    <a:bodyPr/>
                    <a:lstStyle/>
                    <a:p>
                      <a:r>
                        <a:rPr lang="en-US" sz="1000" dirty="0" smtClean="0"/>
                        <a:t>Address</a:t>
                      </a:r>
                      <a:endParaRPr lang="en-US" sz="1000" dirty="0"/>
                    </a:p>
                  </a:txBody>
                  <a:tcPr/>
                </a:tc>
                <a:tc>
                  <a:txBody>
                    <a:bodyPr/>
                    <a:lstStyle/>
                    <a:p>
                      <a:r>
                        <a:rPr lang="en-US" sz="1000" dirty="0" smtClean="0"/>
                        <a:t>Phone</a:t>
                      </a:r>
                      <a:endParaRPr lang="en-US" sz="1000" dirty="0"/>
                    </a:p>
                  </a:txBody>
                  <a:tcPr/>
                </a:tc>
                <a:extLst>
                  <a:ext uri="{0D108BD9-81ED-4DB2-BD59-A6C34878D82A}">
                    <a16:rowId xmlns:a16="http://schemas.microsoft.com/office/drawing/2014/main" val="10000"/>
                  </a:ext>
                </a:extLst>
              </a:tr>
              <a:tr h="0">
                <a:tc>
                  <a:txBody>
                    <a:bodyPr/>
                    <a:lstStyle/>
                    <a:p>
                      <a:r>
                        <a:rPr lang="en-US" sz="1000" dirty="0" smtClean="0">
                          <a:latin typeface="Lucida Sans Typewriter" panose="020B0509030504030204" pitchFamily="49" charset="0"/>
                        </a:rPr>
                        <a:t>22</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B Smith</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5 Main St, Seattle</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555 54321</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1"/>
                  </a:ext>
                </a:extLst>
              </a:tr>
            </a:tbl>
          </a:graphicData>
        </a:graphic>
      </p:graphicFrame>
      <p:cxnSp>
        <p:nvCxnSpPr>
          <p:cNvPr id="11" name="Straight Arrow Connector 10"/>
          <p:cNvCxnSpPr>
            <a:endCxn id="14" idx="1"/>
          </p:cNvCxnSpPr>
          <p:nvPr/>
        </p:nvCxnSpPr>
        <p:spPr bwMode="auto">
          <a:xfrm flipV="1">
            <a:off x="2114946" y="4165594"/>
            <a:ext cx="1904486" cy="100459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endCxn id="14" idx="3"/>
          </p:cNvCxnSpPr>
          <p:nvPr/>
        </p:nvCxnSpPr>
        <p:spPr bwMode="auto">
          <a:xfrm flipH="1" flipV="1">
            <a:off x="5283259" y="4165594"/>
            <a:ext cx="1280570" cy="87396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a:off x="4651346" y="2830653"/>
            <a:ext cx="0" cy="714531"/>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pic>
        <p:nvPicPr>
          <p:cNvPr id="14" name="Picture 3" descr="E:\Work Graphics\MSL Graphics\ThoughtBubb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9432" y="3505121"/>
            <a:ext cx="1263827" cy="13209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descr="Visualisation of a confused user with question Makr in thought bubble above his head" title="Confused User"/>
          <p:cNvSpPr txBox="1"/>
          <p:nvPr/>
        </p:nvSpPr>
        <p:spPr>
          <a:xfrm>
            <a:off x="4342205" y="3401627"/>
            <a:ext cx="707245" cy="1107996"/>
          </a:xfrm>
          <a:prstGeom prst="rect">
            <a:avLst/>
          </a:prstGeom>
          <a:noFill/>
        </p:spPr>
        <p:txBody>
          <a:bodyPr wrap="none" rtlCol="0">
            <a:spAutoFit/>
          </a:bodyPr>
          <a:lstStyle/>
          <a:p>
            <a:r>
              <a:rPr lang="en-US" sz="6600" dirty="0" smtClean="0"/>
              <a:t>?</a:t>
            </a:r>
            <a:endParaRPr lang="en-US" sz="6600" dirty="0"/>
          </a:p>
        </p:txBody>
      </p:sp>
      <p:pic>
        <p:nvPicPr>
          <p:cNvPr id="16" name="Picture 15" descr="Visualization of a crm database" title="Database 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38475" y="1122965"/>
            <a:ext cx="1426346" cy="938706"/>
          </a:xfrm>
          <a:prstGeom prst="rect">
            <a:avLst/>
          </a:prstGeom>
        </p:spPr>
      </p:pic>
      <p:pic>
        <p:nvPicPr>
          <p:cNvPr id="17" name="Picture 16" descr="Visualization of an Order Processing Database&#10;" title="Database 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0500" y="4476053"/>
            <a:ext cx="1426346" cy="938706"/>
          </a:xfrm>
          <a:prstGeom prst="rect">
            <a:avLst/>
          </a:prstGeom>
        </p:spPr>
      </p:pic>
      <p:pic>
        <p:nvPicPr>
          <p:cNvPr id="18" name="Picture 17" descr="Visualization of Marketing System Database" title="Database 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4315" y="4476053"/>
            <a:ext cx="1426346" cy="938706"/>
          </a:xfrm>
          <a:prstGeom prst="rect">
            <a:avLst/>
          </a:prstGeom>
        </p:spPr>
      </p:pic>
      <p:pic>
        <p:nvPicPr>
          <p:cNvPr id="19" name="Picture 18" descr="Visualisation of a confused user with question Makr in thought bubble above his head" title="Confused Use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68894" y="4476053"/>
            <a:ext cx="659669" cy="1042277"/>
          </a:xfrm>
          <a:prstGeom prst="rect">
            <a:avLst/>
          </a:prstGeom>
        </p:spPr>
      </p:pic>
    </p:spTree>
    <p:custDataLst>
      <p:tags r:id="rId1"/>
    </p:custDataLst>
    <p:extLst>
      <p:ext uri="{BB962C8B-B14F-4D97-AF65-F5344CB8AC3E}">
        <p14:creationId xmlns:p14="http://schemas.microsoft.com/office/powerpoint/2010/main" val="1737670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551849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c4bb7750-096c-466b-90e2-4a156d8a7d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Consuming Master Data with Subscription Views</a:t>
            </a:r>
            <a:endParaRPr lang="en-GB" dirty="0"/>
          </a:p>
        </p:txBody>
      </p:sp>
      <p:sp>
        <p:nvSpPr>
          <p:cNvPr id="4" name="Rectangle 3"/>
          <p:cNvSpPr txBox="1">
            <a:spLocks noChangeArrowheads="1"/>
          </p:cNvSpPr>
          <p:nvPr/>
        </p:nvSpPr>
        <p:spPr bwMode="auto">
          <a:xfrm>
            <a:off x="279398" y="1371600"/>
            <a:ext cx="8565057" cy="35411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endParaRPr lang="en-US" sz="1800" b="0" dirty="0">
              <a:solidFill>
                <a:srgbClr val="000000"/>
              </a:solidFill>
              <a:latin typeface="Segoe UI" panose="020B0502040204020203" pitchFamily="34" charset="0"/>
              <a:cs typeface="Segoe UI" panose="020B0502040204020203" pitchFamily="34" charset="0"/>
            </a:endParaRPr>
          </a:p>
        </p:txBody>
      </p:sp>
      <p:sp>
        <p:nvSpPr>
          <p:cNvPr id="5"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Create subscription views in Master Data Manager</a:t>
            </a:r>
          </a:p>
          <a:p>
            <a:pPr lvl="0"/>
            <a:r>
              <a:rPr lang="en-GB" b="0" kern="0" dirty="0">
                <a:solidFill>
                  <a:srgbClr val="000000"/>
                </a:solidFill>
              </a:rPr>
              <a:t>Formats:</a:t>
            </a:r>
          </a:p>
          <a:p>
            <a:pPr lvl="1"/>
            <a:r>
              <a:rPr lang="en-GB" b="0" kern="0" dirty="0">
                <a:solidFill>
                  <a:srgbClr val="000000"/>
                </a:solidFill>
              </a:rPr>
              <a:t>Leaf attributes</a:t>
            </a:r>
          </a:p>
          <a:p>
            <a:pPr lvl="1"/>
            <a:r>
              <a:rPr lang="en-GB" b="0" kern="0" dirty="0">
                <a:solidFill>
                  <a:srgbClr val="000000"/>
                </a:solidFill>
              </a:rPr>
              <a:t>Consolidated attributes</a:t>
            </a:r>
          </a:p>
          <a:p>
            <a:pPr lvl="1"/>
            <a:r>
              <a:rPr lang="en-GB" b="0" kern="0" dirty="0">
                <a:solidFill>
                  <a:srgbClr val="000000"/>
                </a:solidFill>
              </a:rPr>
              <a:t>Collection attributes</a:t>
            </a:r>
          </a:p>
          <a:p>
            <a:pPr lvl="1"/>
            <a:r>
              <a:rPr lang="en-GB" b="0" kern="0" dirty="0">
                <a:solidFill>
                  <a:srgbClr val="000000"/>
                </a:solidFill>
              </a:rPr>
              <a:t>Collections</a:t>
            </a:r>
          </a:p>
          <a:p>
            <a:pPr lvl="1"/>
            <a:r>
              <a:rPr lang="en-GB" b="0" kern="0" dirty="0">
                <a:solidFill>
                  <a:srgbClr val="000000"/>
                </a:solidFill>
              </a:rPr>
              <a:t>Explicit parent child</a:t>
            </a:r>
          </a:p>
          <a:p>
            <a:pPr lvl="1"/>
            <a:r>
              <a:rPr lang="en-GB" b="0" kern="0" dirty="0">
                <a:solidFill>
                  <a:srgbClr val="000000"/>
                </a:solidFill>
              </a:rPr>
              <a:t>Explicit levels</a:t>
            </a:r>
          </a:p>
          <a:p>
            <a:pPr lvl="1"/>
            <a:r>
              <a:rPr lang="en-GB" b="0" kern="0" dirty="0">
                <a:solidFill>
                  <a:srgbClr val="000000"/>
                </a:solidFill>
              </a:rPr>
              <a:t>Derived parent child</a:t>
            </a:r>
          </a:p>
          <a:p>
            <a:pPr lvl="1"/>
            <a:r>
              <a:rPr lang="en-GB" b="0" kern="0" dirty="0">
                <a:solidFill>
                  <a:srgbClr val="000000"/>
                </a:solidFill>
              </a:rPr>
              <a:t>Derived levels</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2240960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a61cce0c-1f10-4062-9ebf-e0b87c95ba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Subscription Views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a subscription view</a:t>
            </a:r>
          </a:p>
          <a:p>
            <a:pPr lvl="0"/>
            <a:r>
              <a:rPr lang="en-US" b="0" kern="0" dirty="0">
                <a:solidFill>
                  <a:srgbClr val="000000"/>
                </a:solidFill>
              </a:rPr>
              <a:t>Query a subscription view</a:t>
            </a:r>
          </a:p>
        </p:txBody>
      </p:sp>
    </p:spTree>
    <p:custDataLst>
      <p:tags r:id="rId1"/>
    </p:custDataLst>
    <p:extLst>
      <p:ext uri="{BB962C8B-B14F-4D97-AF65-F5344CB8AC3E}">
        <p14:creationId xmlns:p14="http://schemas.microsoft.com/office/powerpoint/2010/main" val="1385177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69779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Master Data Services Model</a:t>
            </a:r>
            <a:endParaRPr lang="en-GB" dirty="0"/>
          </a:p>
        </p:txBody>
      </p:sp>
      <p:sp>
        <p:nvSpPr>
          <p:cNvPr id="3" name="Text Placeholder 2"/>
          <p:cNvSpPr>
            <a:spLocks noGrp="1"/>
          </p:cNvSpPr>
          <p:nvPr>
            <p:ph type="body" idx="1"/>
          </p:nvPr>
        </p:nvSpPr>
        <p:spPr/>
        <p:txBody>
          <a:bodyPr/>
          <a:lstStyle/>
          <a:p>
            <a:r>
              <a:rPr lang="en-GB" dirty="0" smtClean="0"/>
              <a:t>Exercise 1: Creating a Master Data Services Model
Exercise 2: Using the Master Data Services Add-in for Excel
Exercise 3: Enforcing Business Rules
Exercise 4: Loading Data into a Model</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1514829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2246769"/>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The data warehousing solution you are building for Adventure Works Cycles includes product data from various systems throughout the enterprise. You need to ensure that there is a single, consistent definition for each product.</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710947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d9751a45-a849-4e03-8685-7bbb26e2b0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it-IT" dirty="0"/>
              <a:t>Create a master data model in Master Data </a:t>
            </a:r>
            <a:r>
              <a:rPr lang="it-IT" dirty="0" smtClean="0"/>
              <a:t>Services</a:t>
            </a:r>
            <a:endParaRPr lang="en-GB" dirty="0"/>
          </a:p>
          <a:p>
            <a:pPr lvl="0"/>
            <a:r>
              <a:rPr lang="en-US" dirty="0"/>
              <a:t>Use the Master Data Services Add-in for </a:t>
            </a:r>
            <a:r>
              <a:rPr lang="en-US" dirty="0" smtClean="0"/>
              <a:t>Excel</a:t>
            </a:r>
            <a:endParaRPr lang="en-GB" dirty="0"/>
          </a:p>
          <a:p>
            <a:pPr lvl="0"/>
            <a:r>
              <a:rPr lang="en-US" dirty="0"/>
              <a:t>Create and enforce business </a:t>
            </a:r>
            <a:r>
              <a:rPr lang="en-US" dirty="0" smtClean="0"/>
              <a:t>rules</a:t>
            </a:r>
            <a:endParaRPr lang="en-GB" dirty="0"/>
          </a:p>
          <a:p>
            <a:pPr lvl="0"/>
            <a:r>
              <a:rPr lang="en-US" dirty="0"/>
              <a:t>Load data into a master data </a:t>
            </a:r>
            <a:r>
              <a:rPr lang="en-US" dirty="0" smtClean="0"/>
              <a:t>model</a:t>
            </a:r>
            <a:endParaRPr lang="en-GB" dirty="0"/>
          </a:p>
          <a:p>
            <a:endParaRPr lang="en-GB" dirty="0"/>
          </a:p>
        </p:txBody>
      </p:sp>
    </p:spTree>
    <p:custDataLst>
      <p:tags r:id="rId1"/>
    </p:custDataLst>
    <p:extLst>
      <p:ext uri="{BB962C8B-B14F-4D97-AF65-F5344CB8AC3E}">
        <p14:creationId xmlns:p14="http://schemas.microsoft.com/office/powerpoint/2010/main" val="1704287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947875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6bde730-4a94-483d-89a7-63b27af83c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Master Data Services?</a:t>
            </a:r>
            <a:endParaRPr lang="en-GB" dirty="0"/>
          </a:p>
        </p:txBody>
      </p:sp>
      <p:sp>
        <p:nvSpPr>
          <p:cNvPr id="4" name="Rounded Rectangle 3"/>
          <p:cNvSpPr/>
          <p:nvPr/>
        </p:nvSpPr>
        <p:spPr bwMode="auto">
          <a:xfrm>
            <a:off x="489857" y="2645229"/>
            <a:ext cx="8213272" cy="1371600"/>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5" name="TextBox 4"/>
          <p:cNvSpPr txBox="1"/>
          <p:nvPr/>
        </p:nvSpPr>
        <p:spPr>
          <a:xfrm>
            <a:off x="4302221" y="1747346"/>
            <a:ext cx="498855" cy="261610"/>
          </a:xfrm>
          <a:prstGeom prst="rect">
            <a:avLst/>
          </a:prstGeom>
          <a:noFill/>
        </p:spPr>
        <p:txBody>
          <a:bodyPr wrap="none" rtlCol="0">
            <a:spAutoFit/>
          </a:bodyPr>
          <a:lstStyle/>
          <a:p>
            <a:pPr lvl="0"/>
            <a:r>
              <a:rPr lang="en-US" sz="1100" b="0" dirty="0">
                <a:solidFill>
                  <a:srgbClr val="000000"/>
                </a:solidFill>
              </a:rPr>
              <a:t>CRM</a:t>
            </a:r>
          </a:p>
        </p:txBody>
      </p:sp>
      <p:sp>
        <p:nvSpPr>
          <p:cNvPr id="6" name="TextBox 5"/>
          <p:cNvSpPr txBox="1"/>
          <p:nvPr/>
        </p:nvSpPr>
        <p:spPr>
          <a:xfrm>
            <a:off x="6294311" y="5229034"/>
            <a:ext cx="1468672" cy="261610"/>
          </a:xfrm>
          <a:prstGeom prst="rect">
            <a:avLst/>
          </a:prstGeom>
          <a:noFill/>
        </p:spPr>
        <p:txBody>
          <a:bodyPr wrap="none" rtlCol="0">
            <a:spAutoFit/>
          </a:bodyPr>
          <a:lstStyle/>
          <a:p>
            <a:pPr lvl="0"/>
            <a:r>
              <a:rPr lang="en-US" sz="1100" b="0" dirty="0">
                <a:solidFill>
                  <a:srgbClr val="000000"/>
                </a:solidFill>
              </a:rPr>
              <a:t>Marketing System</a:t>
            </a:r>
          </a:p>
        </p:txBody>
      </p:sp>
      <p:sp>
        <p:nvSpPr>
          <p:cNvPr id="7" name="TextBox 6"/>
          <p:cNvSpPr txBox="1"/>
          <p:nvPr/>
        </p:nvSpPr>
        <p:spPr>
          <a:xfrm>
            <a:off x="922172" y="5229034"/>
            <a:ext cx="1970411" cy="261610"/>
          </a:xfrm>
          <a:prstGeom prst="rect">
            <a:avLst/>
          </a:prstGeom>
          <a:noFill/>
        </p:spPr>
        <p:txBody>
          <a:bodyPr wrap="none" rtlCol="0">
            <a:spAutoFit/>
          </a:bodyPr>
          <a:lstStyle/>
          <a:p>
            <a:pPr lvl="0"/>
            <a:r>
              <a:rPr lang="en-US" sz="1100" b="0" dirty="0">
                <a:solidFill>
                  <a:srgbClr val="000000"/>
                </a:solidFill>
              </a:rPr>
              <a:t>Order Processing System</a:t>
            </a:r>
          </a:p>
        </p:txBody>
      </p:sp>
      <p:graphicFrame>
        <p:nvGraphicFramePr>
          <p:cNvPr id="8" name="Table 7"/>
          <p:cNvGraphicFramePr>
            <a:graphicFrameLocks noGrp="1"/>
          </p:cNvGraphicFramePr>
          <p:nvPr>
            <p:extLst>
              <p:ext uri="{D42A27DB-BD31-4B8C-83A1-F6EECF244321}">
                <p14:modId xmlns:p14="http://schemas.microsoft.com/office/powerpoint/2010/main" val="605211080"/>
              </p:ext>
            </p:extLst>
          </p:nvPr>
        </p:nvGraphicFramePr>
        <p:xfrm>
          <a:off x="2247780" y="1997494"/>
          <a:ext cx="4697424" cy="487680"/>
        </p:xfrm>
        <a:graphic>
          <a:graphicData uri="http://schemas.openxmlformats.org/drawingml/2006/table">
            <a:tbl>
              <a:tblPr firstRow="1" bandRow="1">
                <a:tableStyleId>{21E4AEA4-8DFA-4A89-87EB-49C32662AFE0}</a:tableStyleId>
              </a:tblPr>
              <a:tblGrid>
                <a:gridCol w="1039824">
                  <a:extLst>
                    <a:ext uri="{9D8B030D-6E8A-4147-A177-3AD203B41FA5}">
                      <a16:colId xmlns:a16="http://schemas.microsoft.com/office/drawing/2014/main" val="20000"/>
                    </a:ext>
                  </a:extLst>
                </a:gridCol>
                <a:gridCol w="1081353">
                  <a:extLst>
                    <a:ext uri="{9D8B030D-6E8A-4147-A177-3AD203B41FA5}">
                      <a16:colId xmlns:a16="http://schemas.microsoft.com/office/drawing/2014/main" val="20001"/>
                    </a:ext>
                  </a:extLst>
                </a:gridCol>
                <a:gridCol w="1652322">
                  <a:extLst>
                    <a:ext uri="{9D8B030D-6E8A-4147-A177-3AD203B41FA5}">
                      <a16:colId xmlns:a16="http://schemas.microsoft.com/office/drawing/2014/main" val="20002"/>
                    </a:ext>
                  </a:extLst>
                </a:gridCol>
                <a:gridCol w="923925">
                  <a:extLst>
                    <a:ext uri="{9D8B030D-6E8A-4147-A177-3AD203B41FA5}">
                      <a16:colId xmlns:a16="http://schemas.microsoft.com/office/drawing/2014/main" val="20003"/>
                    </a:ext>
                  </a:extLst>
                </a:gridCol>
              </a:tblGrid>
              <a:tr h="0">
                <a:tc>
                  <a:txBody>
                    <a:bodyPr/>
                    <a:lstStyle/>
                    <a:p>
                      <a:r>
                        <a:rPr lang="en-US" sz="1000" dirty="0" smtClean="0">
                          <a:latin typeface="Lucida Sans Typewriter" panose="020B0509030504030204" pitchFamily="49" charset="0"/>
                        </a:rPr>
                        <a:t>Customer ID</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Name</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Address</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Phone</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0"/>
                  </a:ext>
                </a:extLst>
              </a:tr>
              <a:tr h="0">
                <a:tc>
                  <a:txBody>
                    <a:bodyPr/>
                    <a:lstStyle/>
                    <a:p>
                      <a:r>
                        <a:rPr lang="en-US" sz="1000" dirty="0" smtClean="0">
                          <a:latin typeface="Lucida Sans Typewriter" panose="020B0509030504030204" pitchFamily="49" charset="0"/>
                        </a:rPr>
                        <a:t>1235</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Ben Smith</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1 High St, Seattle</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555 12345</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6963592"/>
              </p:ext>
            </p:extLst>
          </p:nvPr>
        </p:nvGraphicFramePr>
        <p:xfrm>
          <a:off x="76703" y="5515565"/>
          <a:ext cx="4600072" cy="487680"/>
        </p:xfrm>
        <a:graphic>
          <a:graphicData uri="http://schemas.openxmlformats.org/drawingml/2006/table">
            <a:tbl>
              <a:tblPr firstRow="1" bandRow="1">
                <a:tableStyleId>{21E4AEA4-8DFA-4A89-87EB-49C32662AFE0}</a:tableStyleId>
              </a:tblPr>
              <a:tblGrid>
                <a:gridCol w="743352">
                  <a:extLst>
                    <a:ext uri="{9D8B030D-6E8A-4147-A177-3AD203B41FA5}">
                      <a16:colId xmlns:a16="http://schemas.microsoft.com/office/drawing/2014/main" val="20000"/>
                    </a:ext>
                  </a:extLst>
                </a:gridCol>
                <a:gridCol w="1321194">
                  <a:extLst>
                    <a:ext uri="{9D8B030D-6E8A-4147-A177-3AD203B41FA5}">
                      <a16:colId xmlns:a16="http://schemas.microsoft.com/office/drawing/2014/main" val="20001"/>
                    </a:ext>
                  </a:extLst>
                </a:gridCol>
                <a:gridCol w="1651492">
                  <a:extLst>
                    <a:ext uri="{9D8B030D-6E8A-4147-A177-3AD203B41FA5}">
                      <a16:colId xmlns:a16="http://schemas.microsoft.com/office/drawing/2014/main" val="20002"/>
                    </a:ext>
                  </a:extLst>
                </a:gridCol>
                <a:gridCol w="884034">
                  <a:extLst>
                    <a:ext uri="{9D8B030D-6E8A-4147-A177-3AD203B41FA5}">
                      <a16:colId xmlns:a16="http://schemas.microsoft.com/office/drawing/2014/main" val="20003"/>
                    </a:ext>
                  </a:extLst>
                </a:gridCol>
              </a:tblGrid>
              <a:tr h="0">
                <a:tc>
                  <a:txBody>
                    <a:bodyPr/>
                    <a:lstStyle/>
                    <a:p>
                      <a:r>
                        <a:rPr lang="en-US" sz="1000" dirty="0" smtClean="0">
                          <a:latin typeface="Lucida Sans Typewriter" panose="020B0509030504030204" pitchFamily="49" charset="0"/>
                        </a:rPr>
                        <a:t>Account</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Customer</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Address</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Phone</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0"/>
                  </a:ext>
                </a:extLst>
              </a:tr>
              <a:tr h="0">
                <a:tc>
                  <a:txBody>
                    <a:bodyPr/>
                    <a:lstStyle/>
                    <a:p>
                      <a:r>
                        <a:rPr lang="en-US" sz="1000" dirty="0" smtClean="0">
                          <a:latin typeface="Lucida Sans Typewriter" panose="020B0509030504030204" pitchFamily="49" charset="0"/>
                        </a:rPr>
                        <a:t>531</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Benjamin Smith</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1 High St, Seattle</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555 12345</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08916885"/>
              </p:ext>
            </p:extLst>
          </p:nvPr>
        </p:nvGraphicFramePr>
        <p:xfrm>
          <a:off x="5017857" y="5509549"/>
          <a:ext cx="4021579" cy="487680"/>
        </p:xfrm>
        <a:graphic>
          <a:graphicData uri="http://schemas.openxmlformats.org/drawingml/2006/table">
            <a:tbl>
              <a:tblPr firstRow="1" bandRow="1">
                <a:tableStyleId>{21E4AEA4-8DFA-4A89-87EB-49C32662AFE0}</a:tableStyleId>
              </a:tblPr>
              <a:tblGrid>
                <a:gridCol w="77152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954529">
                  <a:extLst>
                    <a:ext uri="{9D8B030D-6E8A-4147-A177-3AD203B41FA5}">
                      <a16:colId xmlns:a16="http://schemas.microsoft.com/office/drawing/2014/main" val="20003"/>
                    </a:ext>
                  </a:extLst>
                </a:gridCol>
              </a:tblGrid>
              <a:tr h="0">
                <a:tc>
                  <a:txBody>
                    <a:bodyPr/>
                    <a:lstStyle/>
                    <a:p>
                      <a:r>
                        <a:rPr lang="en-US" sz="1000" dirty="0" smtClean="0">
                          <a:latin typeface="Lucida Sans Typewriter" panose="020B0509030504030204" pitchFamily="49" charset="0"/>
                        </a:rPr>
                        <a:t>Contact</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Name</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Address</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Phone</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0"/>
                  </a:ext>
                </a:extLst>
              </a:tr>
              <a:tr h="0">
                <a:tc>
                  <a:txBody>
                    <a:bodyPr/>
                    <a:lstStyle/>
                    <a:p>
                      <a:r>
                        <a:rPr lang="en-US" sz="1000" dirty="0" smtClean="0">
                          <a:latin typeface="Lucida Sans Typewriter" panose="020B0509030504030204" pitchFamily="49" charset="0"/>
                        </a:rPr>
                        <a:t>22</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B Smith</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5 Main St, Seattle</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555 54321</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67702583"/>
              </p:ext>
            </p:extLst>
          </p:nvPr>
        </p:nvGraphicFramePr>
        <p:xfrm>
          <a:off x="1171502" y="3144572"/>
          <a:ext cx="6760289" cy="487680"/>
        </p:xfrm>
        <a:graphic>
          <a:graphicData uri="http://schemas.openxmlformats.org/drawingml/2006/table">
            <a:tbl>
              <a:tblPr firstRow="1" bandRow="1">
                <a:tableStyleId>{21E4AEA4-8DFA-4A89-87EB-49C32662AFE0}</a:tableStyleId>
              </a:tblPr>
              <a:tblGrid>
                <a:gridCol w="1127835">
                  <a:extLst>
                    <a:ext uri="{9D8B030D-6E8A-4147-A177-3AD203B41FA5}">
                      <a16:colId xmlns:a16="http://schemas.microsoft.com/office/drawing/2014/main" val="20000"/>
                    </a:ext>
                  </a:extLst>
                </a:gridCol>
                <a:gridCol w="1042279">
                  <a:extLst>
                    <a:ext uri="{9D8B030D-6E8A-4147-A177-3AD203B41FA5}">
                      <a16:colId xmlns:a16="http://schemas.microsoft.com/office/drawing/2014/main" val="20001"/>
                    </a:ext>
                  </a:extLst>
                </a:gridCol>
                <a:gridCol w="1011859">
                  <a:extLst>
                    <a:ext uri="{9D8B030D-6E8A-4147-A177-3AD203B41FA5}">
                      <a16:colId xmlns:a16="http://schemas.microsoft.com/office/drawing/2014/main" val="20002"/>
                    </a:ext>
                  </a:extLst>
                </a:gridCol>
                <a:gridCol w="1103119">
                  <a:extLst>
                    <a:ext uri="{9D8B030D-6E8A-4147-A177-3AD203B41FA5}">
                      <a16:colId xmlns:a16="http://schemas.microsoft.com/office/drawing/2014/main" val="20003"/>
                    </a:ext>
                  </a:extLst>
                </a:gridCol>
                <a:gridCol w="1560797">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0">
                <a:tc>
                  <a:txBody>
                    <a:bodyPr/>
                    <a:lstStyle/>
                    <a:p>
                      <a:r>
                        <a:rPr lang="en-US" sz="1000" dirty="0" smtClean="0">
                          <a:latin typeface="Lucida Sans Typewriter" panose="020B0509030504030204" pitchFamily="49" charset="0"/>
                        </a:rPr>
                        <a:t>Customer ID</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Account</a:t>
                      </a:r>
                      <a:r>
                        <a:rPr lang="en-US" sz="1000" baseline="0" dirty="0" smtClean="0">
                          <a:latin typeface="Lucida Sans Typewriter" panose="020B0509030504030204" pitchFamily="49" charset="0"/>
                        </a:rPr>
                        <a:t> No</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Contact No</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Customer</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Address</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Phone</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0"/>
                  </a:ext>
                </a:extLst>
              </a:tr>
              <a:tr h="0">
                <a:tc>
                  <a:txBody>
                    <a:bodyPr/>
                    <a:lstStyle/>
                    <a:p>
                      <a:r>
                        <a:rPr lang="en-US" sz="1000" dirty="0" smtClean="0">
                          <a:latin typeface="Lucida Sans Typewriter" panose="020B0509030504030204" pitchFamily="49" charset="0"/>
                        </a:rPr>
                        <a:t>1235</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531</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22</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Ben Smith</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1 High St, Seattle</a:t>
                      </a:r>
                      <a:endParaRPr lang="en-US" sz="1000" dirty="0">
                        <a:latin typeface="Lucida Sans Typewriter" panose="020B0509030504030204" pitchFamily="49" charset="0"/>
                      </a:endParaRPr>
                    </a:p>
                  </a:txBody>
                  <a:tcPr/>
                </a:tc>
                <a:tc>
                  <a:txBody>
                    <a:bodyPr/>
                    <a:lstStyle/>
                    <a:p>
                      <a:r>
                        <a:rPr lang="en-US" sz="1000" dirty="0" smtClean="0">
                          <a:latin typeface="Lucida Sans Typewriter" panose="020B0509030504030204" pitchFamily="49" charset="0"/>
                        </a:rPr>
                        <a:t>555 12345</a:t>
                      </a:r>
                      <a:endParaRPr lang="en-US" sz="1000" dirty="0">
                        <a:latin typeface="Lucida Sans Typewriter" panose="020B0509030504030204" pitchFamily="49" charset="0"/>
                      </a:endParaRPr>
                    </a:p>
                  </a:txBody>
                  <a:tcPr/>
                </a:tc>
                <a:extLst>
                  <a:ext uri="{0D108BD9-81ED-4DB2-BD59-A6C34878D82A}">
                    <a16:rowId xmlns:a16="http://schemas.microsoft.com/office/drawing/2014/main" val="10001"/>
                  </a:ext>
                </a:extLst>
              </a:tr>
            </a:tbl>
          </a:graphicData>
        </a:graphic>
      </p:graphicFrame>
      <p:cxnSp>
        <p:nvCxnSpPr>
          <p:cNvPr id="12" name="Straight Arrow Connector 11"/>
          <p:cNvCxnSpPr/>
          <p:nvPr/>
        </p:nvCxnSpPr>
        <p:spPr bwMode="auto">
          <a:xfrm flipV="1">
            <a:off x="2213175" y="3610164"/>
            <a:ext cx="1052539" cy="707769"/>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flipH="1" flipV="1">
            <a:off x="5910944" y="3610164"/>
            <a:ext cx="822365" cy="707769"/>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a:off x="4551648" y="2419004"/>
            <a:ext cx="1" cy="69827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597573" y="2653600"/>
            <a:ext cx="1380506" cy="261610"/>
          </a:xfrm>
          <a:prstGeom prst="rect">
            <a:avLst/>
          </a:prstGeom>
          <a:noFill/>
        </p:spPr>
        <p:txBody>
          <a:bodyPr wrap="none" rtlCol="0">
            <a:spAutoFit/>
          </a:bodyPr>
          <a:lstStyle/>
          <a:p>
            <a:pPr lvl="0"/>
            <a:r>
              <a:rPr lang="en-US" sz="1100" b="0" dirty="0">
                <a:solidFill>
                  <a:srgbClr val="000000"/>
                </a:solidFill>
              </a:rPr>
              <a:t>Master Data Hub</a:t>
            </a:r>
          </a:p>
        </p:txBody>
      </p:sp>
      <p:sp>
        <p:nvSpPr>
          <p:cNvPr id="16" name="TextBox 15"/>
          <p:cNvSpPr txBox="1"/>
          <p:nvPr/>
        </p:nvSpPr>
        <p:spPr>
          <a:xfrm>
            <a:off x="3592051" y="3761727"/>
            <a:ext cx="2008883" cy="276999"/>
          </a:xfrm>
          <a:prstGeom prst="rect">
            <a:avLst/>
          </a:prstGeom>
          <a:noFill/>
        </p:spPr>
        <p:txBody>
          <a:bodyPr wrap="none" rtlCol="0">
            <a:spAutoFit/>
          </a:bodyPr>
          <a:lstStyle/>
          <a:p>
            <a:pPr lvl="0"/>
            <a:r>
              <a:rPr lang="en-US" sz="1200" dirty="0">
                <a:solidFill>
                  <a:srgbClr val="000000"/>
                </a:solidFill>
              </a:rPr>
              <a:t>Master Data Services</a:t>
            </a:r>
          </a:p>
        </p:txBody>
      </p:sp>
      <p:cxnSp>
        <p:nvCxnSpPr>
          <p:cNvPr id="17" name="Straight Arrow Connector 16"/>
          <p:cNvCxnSpPr/>
          <p:nvPr/>
        </p:nvCxnSpPr>
        <p:spPr bwMode="auto">
          <a:xfrm>
            <a:off x="4551647" y="4038726"/>
            <a:ext cx="1" cy="69827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414961" y="4736996"/>
            <a:ext cx="2273379" cy="369332"/>
          </a:xfrm>
          <a:prstGeom prst="rect">
            <a:avLst/>
          </a:prstGeom>
          <a:noFill/>
        </p:spPr>
        <p:txBody>
          <a:bodyPr wrap="none" rtlCol="0">
            <a:spAutoFit/>
          </a:bodyPr>
          <a:lstStyle/>
          <a:p>
            <a:pPr lvl="0" algn="ctr"/>
            <a:r>
              <a:rPr lang="en-US" sz="900" b="0" dirty="0">
                <a:solidFill>
                  <a:srgbClr val="000000"/>
                </a:solidFill>
              </a:rPr>
              <a:t>Other consumers</a:t>
            </a:r>
          </a:p>
          <a:p>
            <a:pPr lvl="0" algn="ctr"/>
            <a:r>
              <a:rPr lang="en-US" sz="900" b="0" dirty="0">
                <a:solidFill>
                  <a:srgbClr val="000000"/>
                </a:solidFill>
              </a:rPr>
              <a:t>(for example, Data Warehouse ETL)</a:t>
            </a:r>
          </a:p>
        </p:txBody>
      </p:sp>
      <p:pic>
        <p:nvPicPr>
          <p:cNvPr id="19" name="Picture 18" descr="Visualization of a CRM Database" title="CRM Databas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3319" y="824726"/>
            <a:ext cx="1426346" cy="938706"/>
          </a:xfrm>
          <a:prstGeom prst="rect">
            <a:avLst/>
          </a:prstGeom>
        </p:spPr>
      </p:pic>
      <p:pic>
        <p:nvPicPr>
          <p:cNvPr id="20" name="Picture 19" descr="Visualization of Order Processing Database" title="Order Processing Databas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205" y="4344162"/>
            <a:ext cx="1426346" cy="938706"/>
          </a:xfrm>
          <a:prstGeom prst="rect">
            <a:avLst/>
          </a:prstGeom>
        </p:spPr>
      </p:pic>
      <p:pic>
        <p:nvPicPr>
          <p:cNvPr id="21" name="Picture 20" descr="Visualization of Marketing Database" title="Marketing Databas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4301" y="4344162"/>
            <a:ext cx="1426346" cy="938706"/>
          </a:xfrm>
          <a:prstGeom prst="rect">
            <a:avLst/>
          </a:prstGeom>
        </p:spPr>
      </p:pic>
    </p:spTree>
    <p:custDataLst>
      <p:tags r:id="rId1"/>
    </p:custDataLst>
    <p:extLst>
      <p:ext uri="{BB962C8B-B14F-4D97-AF65-F5344CB8AC3E}">
        <p14:creationId xmlns:p14="http://schemas.microsoft.com/office/powerpoint/2010/main" val="261579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0ca5458-f241-4717-b7ef-35a7115862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Master Data Services and Data Quality Services</a:t>
            </a:r>
            <a:endParaRPr lang="en-GB" dirty="0"/>
          </a:p>
        </p:txBody>
      </p:sp>
      <p:sp>
        <p:nvSpPr>
          <p:cNvPr id="4" name="Rounded Rectangle 3"/>
          <p:cNvSpPr/>
          <p:nvPr/>
        </p:nvSpPr>
        <p:spPr bwMode="auto">
          <a:xfrm>
            <a:off x="593267" y="1453241"/>
            <a:ext cx="3796393" cy="2996293"/>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5" name="Content Placeholder 2"/>
          <p:cNvSpPr txBox="1">
            <a:spLocks/>
          </p:cNvSpPr>
          <p:nvPr/>
        </p:nvSpPr>
        <p:spPr>
          <a:xfrm>
            <a:off x="720045" y="2139043"/>
            <a:ext cx="3264126" cy="179614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1600" b="0" kern="0" dirty="0">
                <a:solidFill>
                  <a:srgbClr val="000000"/>
                </a:solidFill>
              </a:rPr>
              <a:t>Domain-focused</a:t>
            </a:r>
          </a:p>
          <a:p>
            <a:pPr lvl="0"/>
            <a:r>
              <a:rPr lang="en-US" sz="1600" b="0" kern="0" dirty="0">
                <a:solidFill>
                  <a:srgbClr val="000000"/>
                </a:solidFill>
              </a:rPr>
              <a:t>Applicable to any dataset that contains domains in the KB</a:t>
            </a:r>
          </a:p>
          <a:p>
            <a:pPr lvl="1"/>
            <a:r>
              <a:rPr lang="en-US" sz="1200" b="0" kern="0" dirty="0">
                <a:solidFill>
                  <a:srgbClr val="000000"/>
                </a:solidFill>
              </a:rPr>
              <a:t>Is “Seattle” a valid value for City?</a:t>
            </a:r>
          </a:p>
        </p:txBody>
      </p:sp>
      <p:grpSp>
        <p:nvGrpSpPr>
          <p:cNvPr id="6" name="Group 5"/>
          <p:cNvGrpSpPr/>
          <p:nvPr/>
        </p:nvGrpSpPr>
        <p:grpSpPr>
          <a:xfrm>
            <a:off x="4675414" y="1453242"/>
            <a:ext cx="3796393" cy="3693886"/>
            <a:chOff x="4414157" y="1453242"/>
            <a:chExt cx="3796393" cy="3693886"/>
          </a:xfrm>
        </p:grpSpPr>
        <p:sp>
          <p:nvSpPr>
            <p:cNvPr id="7" name="Rounded Rectangle 6"/>
            <p:cNvSpPr/>
            <p:nvPr/>
          </p:nvSpPr>
          <p:spPr bwMode="auto">
            <a:xfrm>
              <a:off x="4414157" y="1453242"/>
              <a:ext cx="3796393" cy="2996293"/>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8" name="TextBox 7"/>
            <p:cNvSpPr txBox="1"/>
            <p:nvPr/>
          </p:nvSpPr>
          <p:spPr>
            <a:xfrm>
              <a:off x="4985665" y="1453242"/>
              <a:ext cx="2377446" cy="369332"/>
            </a:xfrm>
            <a:prstGeom prst="rect">
              <a:avLst/>
            </a:prstGeom>
            <a:noFill/>
          </p:spPr>
          <p:txBody>
            <a:bodyPr wrap="none" rtlCol="0">
              <a:spAutoFit/>
            </a:bodyPr>
            <a:lstStyle/>
            <a:p>
              <a:pPr lvl="0"/>
              <a:r>
                <a:rPr lang="en-US" b="0" dirty="0">
                  <a:solidFill>
                    <a:srgbClr val="000000"/>
                  </a:solidFill>
                  <a:latin typeface="Segoe UI Semibold" panose="020B0702040204020203" pitchFamily="34" charset="0"/>
                  <a:cs typeface="Segoe UI Semibold" panose="020B0702040204020203" pitchFamily="34" charset="0"/>
                </a:rPr>
                <a:t>Master Data Services</a:t>
              </a:r>
            </a:p>
          </p:txBody>
        </p:sp>
        <p:sp>
          <p:nvSpPr>
            <p:cNvPr id="9" name="Content Placeholder 2"/>
            <p:cNvSpPr txBox="1">
              <a:spLocks/>
            </p:cNvSpPr>
            <p:nvPr/>
          </p:nvSpPr>
          <p:spPr bwMode="auto">
            <a:xfrm>
              <a:off x="4572000" y="2114550"/>
              <a:ext cx="3540579" cy="303257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600" b="0" dirty="0">
                  <a:solidFill>
                    <a:srgbClr val="000000"/>
                  </a:solidFill>
                  <a:latin typeface="Segoe UI" panose="020B0502040204020203" pitchFamily="34" charset="0"/>
                  <a:cs typeface="Segoe UI" panose="020B0502040204020203" pitchFamily="34" charset="0"/>
                </a:rPr>
                <a:t>Entity-focused</a:t>
              </a:r>
            </a:p>
            <a:p>
              <a:pPr marL="0" lvl="0" indent="0">
                <a:lnSpc>
                  <a:spcPct val="100000"/>
                </a:lnSpc>
                <a:spcBef>
                  <a:spcPct val="0"/>
                </a:spcBef>
                <a:buClrTx/>
                <a:buSzTx/>
                <a:buNone/>
              </a:pPr>
              <a:r>
                <a:rPr lang="en-US" sz="1600" b="0" dirty="0">
                  <a:solidFill>
                    <a:srgbClr val="000000"/>
                  </a:solidFill>
                  <a:latin typeface="Segoe UI" panose="020B0502040204020203" pitchFamily="34" charset="0"/>
                  <a:cs typeface="Segoe UI" panose="020B0502040204020203" pitchFamily="34" charset="0"/>
                </a:rPr>
                <a:t>Applicable to specific instances of business entities</a:t>
              </a:r>
            </a:p>
            <a:p>
              <a:pPr marL="457200" lvl="1" indent="0">
                <a:lnSpc>
                  <a:spcPct val="100000"/>
                </a:lnSpc>
                <a:spcBef>
                  <a:spcPct val="0"/>
                </a:spcBef>
                <a:buClrTx/>
                <a:buSzTx/>
                <a:buNone/>
              </a:pPr>
              <a:r>
                <a:rPr lang="en-US" sz="1200" b="0" dirty="0">
                  <a:solidFill>
                    <a:srgbClr val="000000"/>
                  </a:solidFill>
                  <a:latin typeface="Segoe UI" panose="020B0502040204020203" pitchFamily="34" charset="0"/>
                  <a:cs typeface="Segoe UI" panose="020B0502040204020203" pitchFamily="34" charset="0"/>
                </a:rPr>
                <a:t>What is the correct name, address, and phone number for customer 1235?</a:t>
              </a:r>
            </a:p>
          </p:txBody>
        </p:sp>
      </p:grpSp>
      <p:sp>
        <p:nvSpPr>
          <p:cNvPr id="10" name="TextBox 9"/>
          <p:cNvSpPr txBox="1"/>
          <p:nvPr/>
        </p:nvSpPr>
        <p:spPr>
          <a:xfrm>
            <a:off x="1126679" y="1453242"/>
            <a:ext cx="2406043" cy="369332"/>
          </a:xfrm>
          <a:prstGeom prst="rect">
            <a:avLst/>
          </a:prstGeom>
          <a:noFill/>
        </p:spPr>
        <p:txBody>
          <a:bodyPr wrap="none" rtlCol="0">
            <a:spAutoFit/>
          </a:bodyPr>
          <a:lstStyle/>
          <a:p>
            <a:pPr lvl="0"/>
            <a:r>
              <a:rPr lang="en-US" b="0" dirty="0">
                <a:solidFill>
                  <a:srgbClr val="000000"/>
                </a:solidFill>
                <a:latin typeface="Segoe UI Semibold" panose="020B0702040204020203" pitchFamily="34" charset="0"/>
                <a:cs typeface="Segoe UI Semibold" panose="020B0702040204020203" pitchFamily="34" charset="0"/>
              </a:rPr>
              <a:t>Data Quality Services</a:t>
            </a:r>
          </a:p>
        </p:txBody>
      </p:sp>
      <p:sp>
        <p:nvSpPr>
          <p:cNvPr id="11" name="Rounded Rectangle 10"/>
          <p:cNvSpPr/>
          <p:nvPr/>
        </p:nvSpPr>
        <p:spPr bwMode="auto">
          <a:xfrm>
            <a:off x="1208760" y="3986603"/>
            <a:ext cx="6834549" cy="1543050"/>
          </a:xfrm>
          <a:prstGeom prst="round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Segoe UI" panose="020B0502040204020203" pitchFamily="34" charset="0"/>
              <a:cs typeface="Segoe UI" panose="020B0502040204020203" pitchFamily="34" charset="0"/>
            </a:endParaRPr>
          </a:p>
        </p:txBody>
      </p:sp>
      <p:sp>
        <p:nvSpPr>
          <p:cNvPr id="12" name="Content Placeholder 2"/>
          <p:cNvSpPr txBox="1">
            <a:spLocks/>
          </p:cNvSpPr>
          <p:nvPr/>
        </p:nvSpPr>
        <p:spPr bwMode="auto">
          <a:xfrm>
            <a:off x="1449020" y="4310453"/>
            <a:ext cx="6487286" cy="7701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US" sz="1600" b="0" dirty="0">
                <a:solidFill>
                  <a:srgbClr val="000000"/>
                </a:solidFill>
                <a:latin typeface="Segoe UI" panose="020B0502040204020203" pitchFamily="34" charset="0"/>
                <a:cs typeface="Segoe UI" panose="020B0502040204020203" pitchFamily="34" charset="0"/>
              </a:rPr>
              <a:t>Use Data Quality Services to:</a:t>
            </a:r>
          </a:p>
          <a:p>
            <a:pPr marL="0" lvl="0" indent="0">
              <a:lnSpc>
                <a:spcPct val="100000"/>
              </a:lnSpc>
              <a:spcBef>
                <a:spcPct val="0"/>
              </a:spcBef>
              <a:buClrTx/>
              <a:buSzTx/>
              <a:buNone/>
            </a:pPr>
            <a:r>
              <a:rPr lang="en-US" sz="1600" b="0" dirty="0">
                <a:solidFill>
                  <a:srgbClr val="000000"/>
                </a:solidFill>
                <a:latin typeface="Segoe UI" panose="020B0502040204020203" pitchFamily="34" charset="0"/>
                <a:cs typeface="Segoe UI" panose="020B0502040204020203" pitchFamily="34" charset="0"/>
              </a:rPr>
              <a:t>Cleanse data before importing into master data hub</a:t>
            </a:r>
          </a:p>
          <a:p>
            <a:pPr marL="0" lvl="0" indent="0">
              <a:lnSpc>
                <a:spcPct val="100000"/>
              </a:lnSpc>
              <a:spcBef>
                <a:spcPct val="0"/>
              </a:spcBef>
              <a:buClrTx/>
              <a:buSzTx/>
              <a:buNone/>
            </a:pPr>
            <a:r>
              <a:rPr lang="en-US" sz="1600" b="0" dirty="0">
                <a:solidFill>
                  <a:srgbClr val="000000"/>
                </a:solidFill>
                <a:latin typeface="Segoe UI" panose="020B0502040204020203" pitchFamily="34" charset="0"/>
                <a:cs typeface="Segoe UI" panose="020B0502040204020203" pitchFamily="34" charset="0"/>
              </a:rPr>
              <a:t>Apply matching policies to find duplicate master data entities</a:t>
            </a:r>
          </a:p>
        </p:txBody>
      </p:sp>
    </p:spTree>
    <p:custDataLst>
      <p:tags r:id="rId1"/>
    </p:custDataLst>
    <p:extLst>
      <p:ext uri="{BB962C8B-B14F-4D97-AF65-F5344CB8AC3E}">
        <p14:creationId xmlns:p14="http://schemas.microsoft.com/office/powerpoint/2010/main" val="273738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dc3318f5-462a-4860-8498-a6df369793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of Master Data Services</a:t>
            </a:r>
            <a:endParaRPr lang="en-GB" dirty="0"/>
          </a:p>
        </p:txBody>
      </p:sp>
      <p:sp>
        <p:nvSpPr>
          <p:cNvPr id="4" name="Rectangle 3"/>
          <p:cNvSpPr txBox="1">
            <a:spLocks noChangeArrowheads="1"/>
          </p:cNvSpPr>
          <p:nvPr/>
        </p:nvSpPr>
        <p:spPr bwMode="auto">
          <a:xfrm>
            <a:off x="466952" y="1171802"/>
            <a:ext cx="803087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endParaRPr lang="en-US" sz="1800" b="0" dirty="0">
              <a:solidFill>
                <a:srgbClr val="000000"/>
              </a:solidFill>
              <a:latin typeface="Segoe UI" panose="020B0502040204020203" pitchFamily="34" charset="0"/>
              <a:cs typeface="Segoe UI" panose="020B0502040204020203" pitchFamily="34" charset="0"/>
            </a:endParaRPr>
          </a:p>
        </p:txBody>
      </p:sp>
      <p:sp>
        <p:nvSpPr>
          <p:cNvPr id="5"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Master Data Services database</a:t>
            </a:r>
          </a:p>
          <a:p>
            <a:pPr lvl="1"/>
            <a:r>
              <a:rPr lang="en-US" b="0" kern="0" dirty="0">
                <a:solidFill>
                  <a:srgbClr val="000000"/>
                </a:solidFill>
              </a:rPr>
              <a:t>Contains the objects that support Master Data Services</a:t>
            </a:r>
          </a:p>
          <a:p>
            <a:pPr lvl="0"/>
            <a:r>
              <a:rPr lang="en-US" b="0" kern="0" dirty="0">
                <a:solidFill>
                  <a:srgbClr val="000000"/>
                </a:solidFill>
              </a:rPr>
              <a:t>Master Data Manager web application</a:t>
            </a:r>
          </a:p>
          <a:p>
            <a:pPr lvl="1"/>
            <a:r>
              <a:rPr lang="en-US" b="0" kern="0" dirty="0">
                <a:solidFill>
                  <a:srgbClr val="000000"/>
                </a:solidFill>
              </a:rPr>
              <a:t>Enables administrators to create and manage Master Data Services objects, such as entities and attributes</a:t>
            </a:r>
          </a:p>
          <a:p>
            <a:pPr lvl="1"/>
            <a:r>
              <a:rPr lang="en-US" b="0" kern="0" dirty="0">
                <a:solidFill>
                  <a:srgbClr val="000000"/>
                </a:solidFill>
              </a:rPr>
              <a:t>Enables data stewards to manage master data</a:t>
            </a:r>
          </a:p>
          <a:p>
            <a:pPr lvl="0"/>
            <a:r>
              <a:rPr lang="en-US" b="0" kern="0" dirty="0">
                <a:solidFill>
                  <a:srgbClr val="000000"/>
                </a:solidFill>
              </a:rPr>
              <a:t>Master Data Services Configuration Manager</a:t>
            </a:r>
          </a:p>
          <a:p>
            <a:pPr lvl="1"/>
            <a:r>
              <a:rPr lang="en-US" b="0" kern="0" dirty="0">
                <a:solidFill>
                  <a:srgbClr val="000000"/>
                </a:solidFill>
              </a:rPr>
              <a:t>Enables administrators to create the Master Data Services database and web application</a:t>
            </a:r>
          </a:p>
          <a:p>
            <a:pPr lvl="0"/>
            <a:r>
              <a:rPr lang="en-US" b="0" kern="0" dirty="0">
                <a:solidFill>
                  <a:srgbClr val="000000"/>
                </a:solidFill>
              </a:rPr>
              <a:t>Master Data Services Add-In for Microsoft Excel</a:t>
            </a:r>
          </a:p>
          <a:p>
            <a:pPr lvl="1"/>
            <a:r>
              <a:rPr lang="en-US" b="0" kern="0" dirty="0">
                <a:solidFill>
                  <a:srgbClr val="000000"/>
                </a:solidFill>
              </a:rPr>
              <a:t>Enables administrators and data stewards to manage master data in </a:t>
            </a:r>
            <a:r>
              <a:rPr lang="en-US" b="0" kern="0" dirty="0" smtClean="0">
                <a:solidFill>
                  <a:srgbClr val="000000"/>
                </a:solidFill>
              </a:rPr>
              <a:t>Excel</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362299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fe3369b-e5bb-4e54-b286-f72a9ff291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Implementing a Master Data Services Model</a:t>
            </a:r>
            <a:endParaRPr lang="en-GB" dirty="0"/>
          </a:p>
        </p:txBody>
      </p:sp>
      <p:sp>
        <p:nvSpPr>
          <p:cNvPr id="3" name="Text Placeholder 2"/>
          <p:cNvSpPr>
            <a:spLocks noGrp="1"/>
          </p:cNvSpPr>
          <p:nvPr>
            <p:ph type="body" idx="1"/>
          </p:nvPr>
        </p:nvSpPr>
        <p:spPr/>
        <p:txBody>
          <a:bodyPr/>
          <a:lstStyle/>
          <a:p>
            <a:r>
              <a:rPr lang="en-GB" dirty="0" smtClean="0"/>
              <a:t>What Is a Master Data Services Model?
Creating a Model
Creating Entities and Attributes
Adding and Editing Members
Demonstration: Creating a Master Data Services Model
Master Data Services Security
Deploying a Model
Editing a Model in Microsoft Excel
Demonstration: Editing a Model in Excel</a:t>
            </a:r>
            <a:endParaRPr lang="en-GB" dirty="0"/>
          </a:p>
        </p:txBody>
      </p:sp>
    </p:spTree>
    <p:custDataLst>
      <p:tags r:id="rId1"/>
    </p:custDataLst>
    <p:extLst>
      <p:ext uri="{BB962C8B-B14F-4D97-AF65-F5344CB8AC3E}">
        <p14:creationId xmlns:p14="http://schemas.microsoft.com/office/powerpoint/2010/main" val="44526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d9741eea-8a27-4a41-bb25-593e757e896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Master Data Services Model?</a:t>
            </a:r>
            <a:endParaRPr lang="en-GB" dirty="0"/>
          </a:p>
        </p:txBody>
      </p:sp>
      <p:sp>
        <p:nvSpPr>
          <p:cNvPr id="5" name="Rounded Rectangle 4"/>
          <p:cNvSpPr/>
          <p:nvPr/>
        </p:nvSpPr>
        <p:spPr bwMode="auto">
          <a:xfrm>
            <a:off x="3888677" y="1036864"/>
            <a:ext cx="5193938" cy="5216979"/>
          </a:xfrm>
          <a:prstGeom prst="roundRect">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6" name="TextBox 5"/>
          <p:cNvSpPr txBox="1"/>
          <p:nvPr/>
        </p:nvSpPr>
        <p:spPr>
          <a:xfrm>
            <a:off x="5845779" y="1053193"/>
            <a:ext cx="1402563" cy="276999"/>
          </a:xfrm>
          <a:prstGeom prst="rect">
            <a:avLst/>
          </a:prstGeom>
          <a:noFill/>
        </p:spPr>
        <p:txBody>
          <a:bodyPr wrap="none" rtlCol="0">
            <a:spAutoFit/>
          </a:bodyPr>
          <a:lstStyle/>
          <a:p>
            <a:pPr lvl="0"/>
            <a:r>
              <a:rPr lang="en-US" sz="1200" b="0" i="1" dirty="0">
                <a:solidFill>
                  <a:srgbClr val="000000"/>
                </a:solidFill>
                <a:latin typeface="Segoe UI Semibold" panose="020B0702040204020203" pitchFamily="34" charset="0"/>
                <a:cs typeface="Segoe UI Semibold" panose="020B0702040204020203" pitchFamily="34" charset="0"/>
              </a:rPr>
              <a:t>Customers</a:t>
            </a:r>
            <a:r>
              <a:rPr lang="en-US" sz="1200" b="0" dirty="0">
                <a:solidFill>
                  <a:srgbClr val="000000"/>
                </a:solidFill>
                <a:latin typeface="Segoe UI Semibold" panose="020B0702040204020203" pitchFamily="34" charset="0"/>
                <a:cs typeface="Segoe UI Semibold" panose="020B0702040204020203" pitchFamily="34" charset="0"/>
              </a:rPr>
              <a:t> Model</a:t>
            </a:r>
          </a:p>
        </p:txBody>
      </p:sp>
      <p:sp>
        <p:nvSpPr>
          <p:cNvPr id="7" name="Rounded Rectangle 6"/>
          <p:cNvSpPr/>
          <p:nvPr/>
        </p:nvSpPr>
        <p:spPr bwMode="auto">
          <a:xfrm>
            <a:off x="3971925" y="1443903"/>
            <a:ext cx="5029199" cy="3755572"/>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8" name="TextBox 7"/>
          <p:cNvSpPr txBox="1"/>
          <p:nvPr/>
        </p:nvSpPr>
        <p:spPr>
          <a:xfrm>
            <a:off x="6176936" y="1461407"/>
            <a:ext cx="805733" cy="276999"/>
          </a:xfrm>
          <a:prstGeom prst="rect">
            <a:avLst/>
          </a:prstGeom>
          <a:noFill/>
        </p:spPr>
        <p:txBody>
          <a:bodyPr wrap="none" rtlCol="0">
            <a:spAutoFit/>
          </a:bodyPr>
          <a:lstStyle/>
          <a:p>
            <a:pPr lvl="0"/>
            <a:r>
              <a:rPr lang="en-US" sz="1200" b="0" dirty="0">
                <a:solidFill>
                  <a:srgbClr val="000000"/>
                </a:solidFill>
                <a:latin typeface="Segoe UI Semibold" panose="020B0702040204020203" pitchFamily="34" charset="0"/>
                <a:cs typeface="Segoe UI Semibold" panose="020B0702040204020203" pitchFamily="34" charset="0"/>
              </a:rPr>
              <a:t>Version 1</a:t>
            </a:r>
          </a:p>
        </p:txBody>
      </p:sp>
      <p:sp>
        <p:nvSpPr>
          <p:cNvPr id="9" name="Rounded Rectangle 8"/>
          <p:cNvSpPr/>
          <p:nvPr/>
        </p:nvSpPr>
        <p:spPr bwMode="auto">
          <a:xfrm>
            <a:off x="4956375" y="5535385"/>
            <a:ext cx="1494064" cy="593272"/>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10" name="TextBox 9"/>
          <p:cNvSpPr txBox="1"/>
          <p:nvPr/>
        </p:nvSpPr>
        <p:spPr>
          <a:xfrm>
            <a:off x="5250943" y="5535385"/>
            <a:ext cx="809196" cy="276999"/>
          </a:xfrm>
          <a:prstGeom prst="rect">
            <a:avLst/>
          </a:prstGeom>
          <a:noFill/>
        </p:spPr>
        <p:txBody>
          <a:bodyPr wrap="none" rtlCol="0">
            <a:spAutoFit/>
          </a:bodyPr>
          <a:lstStyle/>
          <a:p>
            <a:pPr lvl="0"/>
            <a:r>
              <a:rPr lang="en-US" sz="1200" b="0" dirty="0">
                <a:solidFill>
                  <a:srgbClr val="000000"/>
                </a:solidFill>
                <a:latin typeface="Segoe UI" panose="020B0502040204020203" pitchFamily="34" charset="0"/>
                <a:cs typeface="Segoe UI" panose="020B0502040204020203" pitchFamily="34" charset="0"/>
              </a:rPr>
              <a:t>Version 2</a:t>
            </a:r>
          </a:p>
        </p:txBody>
      </p:sp>
      <p:sp>
        <p:nvSpPr>
          <p:cNvPr id="11" name="Rounded Rectangle 10"/>
          <p:cNvSpPr/>
          <p:nvPr/>
        </p:nvSpPr>
        <p:spPr bwMode="auto">
          <a:xfrm>
            <a:off x="6837588" y="5515748"/>
            <a:ext cx="1494064" cy="593272"/>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12" name="TextBox 11"/>
          <p:cNvSpPr txBox="1"/>
          <p:nvPr/>
        </p:nvSpPr>
        <p:spPr>
          <a:xfrm>
            <a:off x="7132156" y="5515748"/>
            <a:ext cx="809196" cy="276999"/>
          </a:xfrm>
          <a:prstGeom prst="rect">
            <a:avLst/>
          </a:prstGeom>
          <a:noFill/>
        </p:spPr>
        <p:txBody>
          <a:bodyPr wrap="none" rtlCol="0">
            <a:spAutoFit/>
          </a:bodyPr>
          <a:lstStyle/>
          <a:p>
            <a:pPr lvl="0"/>
            <a:r>
              <a:rPr lang="en-US" sz="1200" b="0" dirty="0">
                <a:solidFill>
                  <a:srgbClr val="000000"/>
                </a:solidFill>
                <a:latin typeface="Segoe UI" panose="020B0502040204020203" pitchFamily="34" charset="0"/>
                <a:cs typeface="Segoe UI" panose="020B0502040204020203" pitchFamily="34" charset="0"/>
              </a:rPr>
              <a:t>Version 3</a:t>
            </a:r>
          </a:p>
        </p:txBody>
      </p:sp>
      <p:sp>
        <p:nvSpPr>
          <p:cNvPr id="13" name="Rounded Rectangle 12"/>
          <p:cNvSpPr/>
          <p:nvPr/>
        </p:nvSpPr>
        <p:spPr bwMode="auto">
          <a:xfrm>
            <a:off x="4435070" y="1791595"/>
            <a:ext cx="4308880" cy="1532554"/>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14" name="TextBox 13"/>
          <p:cNvSpPr txBox="1"/>
          <p:nvPr/>
        </p:nvSpPr>
        <p:spPr>
          <a:xfrm>
            <a:off x="4909554" y="1875984"/>
            <a:ext cx="1544012" cy="276999"/>
          </a:xfrm>
          <a:prstGeom prst="rect">
            <a:avLst/>
          </a:prstGeom>
          <a:noFill/>
        </p:spPr>
        <p:txBody>
          <a:bodyPr wrap="none" rtlCol="0">
            <a:spAutoFit/>
          </a:bodyPr>
          <a:lstStyle/>
          <a:p>
            <a:pPr lvl="0"/>
            <a:r>
              <a:rPr lang="en-US" sz="1200" b="0" i="1" dirty="0">
                <a:solidFill>
                  <a:srgbClr val="000000"/>
                </a:solidFill>
                <a:latin typeface="Segoe UI Semibold" panose="020B0702040204020203" pitchFamily="34" charset="0"/>
                <a:cs typeface="Segoe UI Semibold" panose="020B0702040204020203" pitchFamily="34" charset="0"/>
              </a:rPr>
              <a:t>Account Type </a:t>
            </a:r>
            <a:r>
              <a:rPr lang="en-US" sz="1200" b="0" dirty="0">
                <a:solidFill>
                  <a:srgbClr val="000000"/>
                </a:solidFill>
                <a:latin typeface="Segoe UI Semibold" panose="020B0702040204020203" pitchFamily="34" charset="0"/>
                <a:cs typeface="Segoe UI Semibold" panose="020B0702040204020203" pitchFamily="34" charset="0"/>
              </a:rPr>
              <a:t>Entity</a:t>
            </a:r>
          </a:p>
        </p:txBody>
      </p:sp>
      <p:sp>
        <p:nvSpPr>
          <p:cNvPr id="15" name="Rounded Rectangle 14"/>
          <p:cNvSpPr/>
          <p:nvPr/>
        </p:nvSpPr>
        <p:spPr bwMode="auto">
          <a:xfrm>
            <a:off x="4459630" y="3430128"/>
            <a:ext cx="4284320" cy="1692430"/>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16" name="TextBox 15"/>
          <p:cNvSpPr txBox="1"/>
          <p:nvPr/>
        </p:nvSpPr>
        <p:spPr>
          <a:xfrm>
            <a:off x="5631020" y="3482440"/>
            <a:ext cx="1289071" cy="276999"/>
          </a:xfrm>
          <a:prstGeom prst="rect">
            <a:avLst/>
          </a:prstGeom>
          <a:noFill/>
        </p:spPr>
        <p:txBody>
          <a:bodyPr wrap="none" rtlCol="0">
            <a:spAutoFit/>
          </a:bodyPr>
          <a:lstStyle/>
          <a:p>
            <a:pPr lvl="0"/>
            <a:r>
              <a:rPr lang="en-US" sz="1200" b="0" i="1" dirty="0">
                <a:solidFill>
                  <a:srgbClr val="000000"/>
                </a:solidFill>
                <a:latin typeface="Segoe UI Semibold" panose="020B0702040204020203" pitchFamily="34" charset="0"/>
                <a:cs typeface="Segoe UI Semibold" panose="020B0702040204020203" pitchFamily="34" charset="0"/>
              </a:rPr>
              <a:t>Customer</a:t>
            </a:r>
            <a:r>
              <a:rPr lang="en-US" sz="1200" b="0" dirty="0">
                <a:solidFill>
                  <a:srgbClr val="000000"/>
                </a:solidFill>
                <a:latin typeface="Segoe UI Semibold" panose="020B0702040204020203" pitchFamily="34" charset="0"/>
                <a:cs typeface="Segoe UI Semibold" panose="020B0702040204020203" pitchFamily="34" charset="0"/>
              </a:rPr>
              <a:t> Entity</a:t>
            </a:r>
          </a:p>
        </p:txBody>
      </p:sp>
      <p:sp>
        <p:nvSpPr>
          <p:cNvPr id="17" name="Rounded Rectangle 16"/>
          <p:cNvSpPr/>
          <p:nvPr/>
        </p:nvSpPr>
        <p:spPr bwMode="auto">
          <a:xfrm>
            <a:off x="5332583" y="5812384"/>
            <a:ext cx="274865" cy="2340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18" name="Rounded Rectangle 17"/>
          <p:cNvSpPr/>
          <p:nvPr/>
        </p:nvSpPr>
        <p:spPr bwMode="auto">
          <a:xfrm>
            <a:off x="5785047" y="5812384"/>
            <a:ext cx="274865" cy="2340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19" name="Rounded Rectangle 18"/>
          <p:cNvSpPr/>
          <p:nvPr/>
        </p:nvSpPr>
        <p:spPr bwMode="auto">
          <a:xfrm>
            <a:off x="7240305" y="5812384"/>
            <a:ext cx="274865" cy="2340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20" name="Rounded Rectangle 19"/>
          <p:cNvSpPr/>
          <p:nvPr/>
        </p:nvSpPr>
        <p:spPr bwMode="auto">
          <a:xfrm>
            <a:off x="7692769" y="5812384"/>
            <a:ext cx="274865" cy="23404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21" name="Rectangle 3"/>
          <p:cNvSpPr txBox="1">
            <a:spLocks noChangeArrowheads="1"/>
          </p:cNvSpPr>
          <p:nvPr/>
        </p:nvSpPr>
        <p:spPr bwMode="auto">
          <a:xfrm>
            <a:off x="5008881" y="2231884"/>
            <a:ext cx="1386340" cy="4348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Attributes:</a:t>
            </a:r>
          </a:p>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Code (string)</a:t>
            </a:r>
          </a:p>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Name (string</a:t>
            </a:r>
            <a:r>
              <a:rPr lang="en-US" sz="900" b="0" dirty="0">
                <a:solidFill>
                  <a:srgbClr val="000000"/>
                </a:solidFill>
                <a:latin typeface="Segoe UI" panose="020B0502040204020203" pitchFamily="34" charset="0"/>
                <a:cs typeface="Segoe UI" panose="020B0502040204020203" pitchFamily="34" charset="0"/>
              </a:rPr>
              <a:t>)</a:t>
            </a:r>
          </a:p>
        </p:txBody>
      </p:sp>
      <p:cxnSp>
        <p:nvCxnSpPr>
          <p:cNvPr id="22" name="Elbow Connector 21"/>
          <p:cNvCxnSpPr/>
          <p:nvPr/>
        </p:nvCxnSpPr>
        <p:spPr bwMode="auto">
          <a:xfrm rot="16200000" flipV="1">
            <a:off x="3483250" y="3452542"/>
            <a:ext cx="2167766" cy="264126"/>
          </a:xfrm>
          <a:prstGeom prst="bentConnector4">
            <a:avLst>
              <a:gd name="adj1" fmla="val -628"/>
              <a:gd name="adj2" fmla="val 186550"/>
            </a:avLst>
          </a:prstGeom>
          <a:ln>
            <a:headEnd type="none" w="med" len="med"/>
            <a:tailEnd type="arrow"/>
          </a:ln>
        </p:spPr>
        <p:style>
          <a:lnRef idx="1">
            <a:schemeClr val="dk1"/>
          </a:lnRef>
          <a:fillRef idx="0">
            <a:schemeClr val="dk1"/>
          </a:fillRef>
          <a:effectRef idx="0">
            <a:schemeClr val="dk1"/>
          </a:effectRef>
          <a:fontRef idx="minor">
            <a:schemeClr val="tx1"/>
          </a:fontRef>
        </p:style>
      </p:cxnSp>
      <p:grpSp>
        <p:nvGrpSpPr>
          <p:cNvPr id="23" name="Group 22"/>
          <p:cNvGrpSpPr/>
          <p:nvPr/>
        </p:nvGrpSpPr>
        <p:grpSpPr>
          <a:xfrm>
            <a:off x="6895981" y="1903476"/>
            <a:ext cx="1636939" cy="511941"/>
            <a:chOff x="6678384" y="2095646"/>
            <a:chExt cx="1636939" cy="511941"/>
          </a:xfrm>
        </p:grpSpPr>
        <p:sp>
          <p:nvSpPr>
            <p:cNvPr id="24" name="Rounded Rectangle 23"/>
            <p:cNvSpPr/>
            <p:nvPr/>
          </p:nvSpPr>
          <p:spPr bwMode="auto">
            <a:xfrm>
              <a:off x="6678384" y="2135105"/>
              <a:ext cx="1636939" cy="47248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25" name="Rectangle 3"/>
            <p:cNvSpPr txBox="1">
              <a:spLocks noChangeArrowheads="1"/>
            </p:cNvSpPr>
            <p:nvPr/>
          </p:nvSpPr>
          <p:spPr bwMode="auto">
            <a:xfrm>
              <a:off x="6713142" y="2310428"/>
              <a:ext cx="1386340"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1</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Standard</a:t>
              </a:r>
            </a:p>
          </p:txBody>
        </p:sp>
        <p:sp>
          <p:nvSpPr>
            <p:cNvPr id="26" name="TextBox 25"/>
            <p:cNvSpPr txBox="1"/>
            <p:nvPr/>
          </p:nvSpPr>
          <p:spPr>
            <a:xfrm>
              <a:off x="7127404" y="2095646"/>
              <a:ext cx="566181"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Member</a:t>
              </a:r>
            </a:p>
          </p:txBody>
        </p:sp>
      </p:grpSp>
      <p:grpSp>
        <p:nvGrpSpPr>
          <p:cNvPr id="27" name="Group 26"/>
          <p:cNvGrpSpPr/>
          <p:nvPr/>
        </p:nvGrpSpPr>
        <p:grpSpPr>
          <a:xfrm>
            <a:off x="6896517" y="2446387"/>
            <a:ext cx="1636939" cy="517923"/>
            <a:chOff x="6678920" y="2638557"/>
            <a:chExt cx="1636939" cy="517923"/>
          </a:xfrm>
        </p:grpSpPr>
        <p:sp>
          <p:nvSpPr>
            <p:cNvPr id="28" name="Rounded Rectangle 27"/>
            <p:cNvSpPr/>
            <p:nvPr/>
          </p:nvSpPr>
          <p:spPr bwMode="auto">
            <a:xfrm>
              <a:off x="6678920" y="2675833"/>
              <a:ext cx="1636939" cy="47248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29" name="Rectangle 3"/>
            <p:cNvSpPr txBox="1">
              <a:spLocks noChangeArrowheads="1"/>
            </p:cNvSpPr>
            <p:nvPr/>
          </p:nvSpPr>
          <p:spPr bwMode="auto">
            <a:xfrm>
              <a:off x="6713142" y="2869996"/>
              <a:ext cx="1386340" cy="286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2</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Premier</a:t>
              </a:r>
            </a:p>
          </p:txBody>
        </p:sp>
        <p:sp>
          <p:nvSpPr>
            <p:cNvPr id="30" name="TextBox 29"/>
            <p:cNvSpPr txBox="1"/>
            <p:nvPr/>
          </p:nvSpPr>
          <p:spPr>
            <a:xfrm>
              <a:off x="7124688" y="2638557"/>
              <a:ext cx="566181" cy="215444"/>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Member</a:t>
              </a:r>
            </a:p>
          </p:txBody>
        </p:sp>
      </p:grpSp>
      <p:grpSp>
        <p:nvGrpSpPr>
          <p:cNvPr id="31" name="Group 30"/>
          <p:cNvGrpSpPr/>
          <p:nvPr/>
        </p:nvGrpSpPr>
        <p:grpSpPr>
          <a:xfrm>
            <a:off x="6713481" y="3830797"/>
            <a:ext cx="1994522" cy="1157539"/>
            <a:chOff x="5901541" y="3953151"/>
            <a:chExt cx="1994522" cy="1038849"/>
          </a:xfrm>
        </p:grpSpPr>
        <p:sp>
          <p:nvSpPr>
            <p:cNvPr id="32" name="Rounded Rectangle 31"/>
            <p:cNvSpPr/>
            <p:nvPr/>
          </p:nvSpPr>
          <p:spPr bwMode="auto">
            <a:xfrm>
              <a:off x="5901541" y="3984219"/>
              <a:ext cx="1958575" cy="1007781"/>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33" name="Rectangle 3"/>
            <p:cNvSpPr txBox="1">
              <a:spLocks noChangeArrowheads="1"/>
            </p:cNvSpPr>
            <p:nvPr/>
          </p:nvSpPr>
          <p:spPr bwMode="auto">
            <a:xfrm>
              <a:off x="5972245" y="4145400"/>
              <a:ext cx="1923818" cy="2827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Code:	</a:t>
              </a:r>
              <a:r>
                <a:rPr lang="en-US" sz="900" dirty="0">
                  <a:solidFill>
                    <a:srgbClr val="000000"/>
                  </a:solidFill>
                  <a:latin typeface="Segoe UI" panose="020B0502040204020203" pitchFamily="34" charset="0"/>
                  <a:cs typeface="Segoe UI" panose="020B0502040204020203" pitchFamily="34" charset="0"/>
                </a:rPr>
                <a:t>1235</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Name:	</a:t>
              </a:r>
              <a:r>
                <a:rPr lang="en-US" sz="900" dirty="0">
                  <a:solidFill>
                    <a:srgbClr val="000000"/>
                  </a:solidFill>
                  <a:latin typeface="Segoe UI" panose="020B0502040204020203" pitchFamily="34" charset="0"/>
                  <a:cs typeface="Segoe UI" panose="020B0502040204020203" pitchFamily="34" charset="0"/>
                </a:rPr>
                <a:t>Ben Smith</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Address:</a:t>
              </a:r>
              <a:r>
                <a:rPr lang="en-US" sz="900" dirty="0">
                  <a:solidFill>
                    <a:srgbClr val="000000"/>
                  </a:solidFill>
                  <a:latin typeface="Segoe UI" panose="020B0502040204020203" pitchFamily="34" charset="0"/>
                  <a:cs typeface="Segoe UI" panose="020B0502040204020203" pitchFamily="34" charset="0"/>
                </a:rPr>
                <a:t> 1 High St, Seattle</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Phone:</a:t>
              </a:r>
              <a:r>
                <a:rPr lang="en-US" sz="900" dirty="0">
                  <a:solidFill>
                    <a:srgbClr val="000000"/>
                  </a:solidFill>
                  <a:latin typeface="Segoe UI" panose="020B0502040204020203" pitchFamily="34" charset="0"/>
                  <a:cs typeface="Segoe UI" panose="020B0502040204020203" pitchFamily="34" charset="0"/>
                </a:rPr>
                <a:t> 555-12345</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AccountType:</a:t>
              </a:r>
              <a:r>
                <a:rPr lang="en-US" sz="900" dirty="0">
                  <a:solidFill>
                    <a:srgbClr val="000000"/>
                  </a:solidFill>
                  <a:latin typeface="Segoe UI" panose="020B0502040204020203" pitchFamily="34" charset="0"/>
                  <a:cs typeface="Segoe UI" panose="020B0502040204020203" pitchFamily="34" charset="0"/>
                </a:rPr>
                <a:t> 1</a:t>
              </a:r>
            </a:p>
            <a:p>
              <a:pPr marL="0" lvl="0" indent="0">
                <a:lnSpc>
                  <a:spcPct val="100000"/>
                </a:lnSpc>
                <a:spcBef>
                  <a:spcPts val="0"/>
                </a:spcBef>
                <a:buClrTx/>
                <a:buSzTx/>
                <a:buNone/>
                <a:tabLst>
                  <a:tab pos="628650" algn="l"/>
                </a:tabLst>
              </a:pPr>
              <a:r>
                <a:rPr lang="en-US" sz="900" b="0" dirty="0">
                  <a:solidFill>
                    <a:srgbClr val="000000"/>
                  </a:solidFill>
                  <a:latin typeface="Segoe UI" panose="020B0502040204020203" pitchFamily="34" charset="0"/>
                  <a:cs typeface="Segoe UI" panose="020B0502040204020203" pitchFamily="34" charset="0"/>
                </a:rPr>
                <a:t>CreditLimit: </a:t>
              </a:r>
              <a:r>
                <a:rPr lang="en-US" sz="900" dirty="0">
                  <a:solidFill>
                    <a:srgbClr val="000000"/>
                  </a:solidFill>
                  <a:latin typeface="Segoe UI" panose="020B0502040204020203" pitchFamily="34" charset="0"/>
                  <a:cs typeface="Segoe UI" panose="020B0502040204020203" pitchFamily="34" charset="0"/>
                </a:rPr>
                <a:t>1000</a:t>
              </a:r>
            </a:p>
          </p:txBody>
        </p:sp>
        <p:sp>
          <p:nvSpPr>
            <p:cNvPr id="34" name="TextBox 33"/>
            <p:cNvSpPr txBox="1"/>
            <p:nvPr/>
          </p:nvSpPr>
          <p:spPr>
            <a:xfrm>
              <a:off x="6472758" y="3953151"/>
              <a:ext cx="566181" cy="193353"/>
            </a:xfrm>
            <a:prstGeom prst="rect">
              <a:avLst/>
            </a:prstGeom>
            <a:noFill/>
          </p:spPr>
          <p:txBody>
            <a:bodyPr wrap="none" rtlCol="0">
              <a:spAutoFit/>
            </a:bodyPr>
            <a:lstStyle/>
            <a:p>
              <a:pPr lvl="0"/>
              <a:r>
                <a:rPr lang="en-US" sz="800" b="0" dirty="0">
                  <a:solidFill>
                    <a:srgbClr val="000000"/>
                  </a:solidFill>
                  <a:latin typeface="Segoe UI" panose="020B0502040204020203" pitchFamily="34" charset="0"/>
                  <a:cs typeface="Segoe UI" panose="020B0502040204020203" pitchFamily="34" charset="0"/>
                </a:rPr>
                <a:t>Member</a:t>
              </a:r>
            </a:p>
          </p:txBody>
        </p:sp>
      </p:grpSp>
      <p:sp>
        <p:nvSpPr>
          <p:cNvPr id="35" name="Left Brace 34"/>
          <p:cNvSpPr/>
          <p:nvPr/>
        </p:nvSpPr>
        <p:spPr bwMode="auto">
          <a:xfrm>
            <a:off x="4591126" y="4349109"/>
            <a:ext cx="51943" cy="243649"/>
          </a:xfrm>
          <a:prstGeom prst="lef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36" name="TextBox 35"/>
          <p:cNvSpPr txBox="1"/>
          <p:nvPr/>
        </p:nvSpPr>
        <p:spPr>
          <a:xfrm>
            <a:off x="4670146" y="4900962"/>
            <a:ext cx="1643399" cy="215444"/>
          </a:xfrm>
          <a:prstGeom prst="rect">
            <a:avLst/>
          </a:prstGeom>
          <a:noFill/>
        </p:spPr>
        <p:txBody>
          <a:bodyPr wrap="none" rtlCol="0">
            <a:spAutoFit/>
          </a:bodyPr>
          <a:lstStyle/>
          <a:p>
            <a:pPr lvl="0"/>
            <a:r>
              <a:rPr lang="en-US" sz="800" b="0" i="1" dirty="0">
                <a:solidFill>
                  <a:srgbClr val="000000"/>
                </a:solidFill>
                <a:latin typeface="Segoe UI" panose="020B0502040204020203" pitchFamily="34" charset="0"/>
                <a:cs typeface="Segoe UI" panose="020B0502040204020203" pitchFamily="34" charset="0"/>
              </a:rPr>
              <a:t>Contact Details </a:t>
            </a:r>
            <a:r>
              <a:rPr lang="en-US" sz="800" b="0" dirty="0">
                <a:solidFill>
                  <a:srgbClr val="000000"/>
                </a:solidFill>
                <a:latin typeface="Segoe UI" panose="020B0502040204020203" pitchFamily="34" charset="0"/>
                <a:cs typeface="Segoe UI" panose="020B0502040204020203" pitchFamily="34" charset="0"/>
              </a:rPr>
              <a:t>Attribute Group </a:t>
            </a:r>
          </a:p>
        </p:txBody>
      </p:sp>
      <p:cxnSp>
        <p:nvCxnSpPr>
          <p:cNvPr id="37" name="Elbow Connector 36"/>
          <p:cNvCxnSpPr/>
          <p:nvPr/>
        </p:nvCxnSpPr>
        <p:spPr bwMode="auto">
          <a:xfrm rot="10800000" flipH="1">
            <a:off x="4586002" y="4479210"/>
            <a:ext cx="5124" cy="585601"/>
          </a:xfrm>
          <a:prstGeom prst="bentConnector4">
            <a:avLst>
              <a:gd name="adj1" fmla="val -4461358"/>
              <a:gd name="adj2" fmla="val 99860"/>
            </a:avLst>
          </a:prstGeom>
          <a:ln>
            <a:headEnd type="none" w="med" len="med"/>
            <a:tailEnd type="arrow"/>
          </a:ln>
        </p:spPr>
        <p:style>
          <a:lnRef idx="1">
            <a:schemeClr val="dk1"/>
          </a:lnRef>
          <a:fillRef idx="0">
            <a:schemeClr val="dk1"/>
          </a:fillRef>
          <a:effectRef idx="0">
            <a:schemeClr val="dk1"/>
          </a:effectRef>
          <a:fontRef idx="minor">
            <a:schemeClr val="tx1"/>
          </a:fontRef>
        </p:style>
      </p:cxnSp>
      <p:grpSp>
        <p:nvGrpSpPr>
          <p:cNvPr id="38" name="Group 37"/>
          <p:cNvGrpSpPr/>
          <p:nvPr/>
        </p:nvGrpSpPr>
        <p:grpSpPr>
          <a:xfrm>
            <a:off x="4699196" y="3925238"/>
            <a:ext cx="2059881" cy="660747"/>
            <a:chOff x="4868262" y="3960239"/>
            <a:chExt cx="2059881" cy="660747"/>
          </a:xfrm>
        </p:grpSpPr>
        <p:sp>
          <p:nvSpPr>
            <p:cNvPr id="39" name="Rectangle 3"/>
            <p:cNvSpPr txBox="1">
              <a:spLocks noChangeArrowheads="1"/>
            </p:cNvSpPr>
            <p:nvPr/>
          </p:nvSpPr>
          <p:spPr bwMode="auto">
            <a:xfrm>
              <a:off x="4868262" y="3960239"/>
              <a:ext cx="2059881" cy="5142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Attributes:</a:t>
              </a:r>
            </a:p>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Code (free-form text)</a:t>
              </a:r>
            </a:p>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Name (free-form text)</a:t>
              </a:r>
            </a:p>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Address (free-form text)</a:t>
              </a:r>
            </a:p>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Phone (free-form text)</a:t>
              </a:r>
            </a:p>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AccountType (domain-based)</a:t>
              </a:r>
            </a:p>
            <a:p>
              <a:pPr marL="0" lvl="0" indent="0">
                <a:lnSpc>
                  <a:spcPct val="100000"/>
                </a:lnSpc>
                <a:spcBef>
                  <a:spcPts val="0"/>
                </a:spcBef>
                <a:buClrTx/>
                <a:buSzTx/>
                <a:buNone/>
              </a:pPr>
              <a:r>
                <a:rPr lang="en-US" sz="1000" b="0" dirty="0">
                  <a:solidFill>
                    <a:srgbClr val="000000"/>
                  </a:solidFill>
                  <a:latin typeface="Segoe UI" panose="020B0502040204020203" pitchFamily="34" charset="0"/>
                  <a:cs typeface="Segoe UI" panose="020B0502040204020203" pitchFamily="34" charset="0"/>
                </a:rPr>
                <a:t>CreditLimit (free-form number)</a:t>
              </a:r>
            </a:p>
          </p:txBody>
        </p:sp>
        <p:sp>
          <p:nvSpPr>
            <p:cNvPr id="40" name="Rectangle 39"/>
            <p:cNvSpPr/>
            <p:nvPr/>
          </p:nvSpPr>
          <p:spPr bwMode="auto">
            <a:xfrm>
              <a:off x="5050560" y="4425043"/>
              <a:ext cx="1542099" cy="195943"/>
            </a:xfrm>
            <a:prstGeom prst="rect">
              <a:avLst/>
            </a:prstGeom>
            <a:no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grpSp>
      <p:sp>
        <p:nvSpPr>
          <p:cNvPr id="41" name="Rectangle 3"/>
          <p:cNvSpPr txBox="1">
            <a:spLocks noChangeArrowheads="1"/>
          </p:cNvSpPr>
          <p:nvPr/>
        </p:nvSpPr>
        <p:spPr bwMode="auto">
          <a:xfrm>
            <a:off x="178235" y="1030221"/>
            <a:ext cx="3729491" cy="41867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1800" b="0" dirty="0" smtClean="0">
                <a:latin typeface="Segoe UI Semibold" panose="020B0702040204020203" pitchFamily="34" charset="0"/>
                <a:cs typeface="Segoe UI Semibold" panose="020B0702040204020203" pitchFamily="34" charset="0"/>
              </a:rPr>
              <a:t>A versioned data model for specific business item or area of the business</a:t>
            </a:r>
          </a:p>
          <a:p>
            <a:r>
              <a:rPr lang="en-US" sz="1800" b="0" dirty="0" smtClean="0">
                <a:latin typeface="Segoe UI Semibold" panose="020B0702040204020203" pitchFamily="34" charset="0"/>
                <a:cs typeface="Segoe UI Semibold" panose="020B0702040204020203" pitchFamily="34" charset="0"/>
              </a:rPr>
              <a:t>Contains definitions for entities required in the business area</a:t>
            </a:r>
          </a:p>
          <a:p>
            <a:pPr lvl="1"/>
            <a:r>
              <a:rPr lang="en-US" sz="1600" b="0" dirty="0" smtClean="0">
                <a:latin typeface="Segoe UI" panose="020B0502040204020203" pitchFamily="34" charset="0"/>
                <a:cs typeface="Segoe UI" panose="020B0502040204020203" pitchFamily="34" charset="0"/>
              </a:rPr>
              <a:t>Often an entity with the same name as the model, as well as related entities</a:t>
            </a:r>
          </a:p>
          <a:p>
            <a:r>
              <a:rPr lang="en-US" sz="1800" b="0" dirty="0" smtClean="0">
                <a:latin typeface="Segoe UI Semibold" panose="020B0702040204020203" pitchFamily="34" charset="0"/>
                <a:cs typeface="Segoe UI Semibold" panose="020B0702040204020203" pitchFamily="34" charset="0"/>
              </a:rPr>
              <a:t>Each entity has a defined set of attributes</a:t>
            </a:r>
          </a:p>
          <a:p>
            <a:pPr lvl="1"/>
            <a:r>
              <a:rPr lang="en-US" sz="1600" b="0" dirty="0" smtClean="0">
                <a:latin typeface="Segoe UI" panose="020B0502040204020203" pitchFamily="34" charset="0"/>
                <a:cs typeface="Segoe UI" panose="020B0502040204020203" pitchFamily="34" charset="0"/>
              </a:rPr>
              <a:t>All entities have Code and Name attributes</a:t>
            </a:r>
          </a:p>
          <a:p>
            <a:pPr lvl="1"/>
            <a:r>
              <a:rPr lang="en-US" sz="1600" b="0" dirty="0" smtClean="0">
                <a:latin typeface="Segoe UI" panose="020B0502040204020203" pitchFamily="34" charset="0"/>
                <a:cs typeface="Segoe UI" panose="020B0502040204020203" pitchFamily="34" charset="0"/>
              </a:rPr>
              <a:t>Attributes can be categorized in </a:t>
            </a:r>
            <a:r>
              <a:rPr lang="en-US" sz="1600" b="0" i="1" dirty="0" smtClean="0">
                <a:latin typeface="Segoe UI" panose="020B0502040204020203" pitchFamily="34" charset="0"/>
                <a:cs typeface="Segoe UI" panose="020B0502040204020203" pitchFamily="34" charset="0"/>
              </a:rPr>
              <a:t>attribute groups</a:t>
            </a:r>
          </a:p>
          <a:p>
            <a:r>
              <a:rPr lang="en-US" sz="1800" b="0" dirty="0" smtClean="0">
                <a:latin typeface="Segoe UI Semibold" panose="020B0702040204020203" pitchFamily="34" charset="0"/>
                <a:cs typeface="Segoe UI Semibold" panose="020B0702040204020203" pitchFamily="34" charset="0"/>
              </a:rPr>
              <a:t>Each instance of an entity is known as a </a:t>
            </a:r>
            <a:r>
              <a:rPr lang="en-US" sz="1800" b="0" i="1" dirty="0" smtClean="0">
                <a:latin typeface="Segoe UI Semibold" panose="020B0702040204020203" pitchFamily="34" charset="0"/>
                <a:cs typeface="Segoe UI Semibold" panose="020B0702040204020203" pitchFamily="34" charset="0"/>
              </a:rPr>
              <a:t>member</a:t>
            </a:r>
            <a:endParaRPr lang="en-US" sz="1800" b="0" dirty="0" smtClean="0">
              <a:latin typeface="Segoe UI Semibold" panose="020B0702040204020203" pitchFamily="34" charset="0"/>
              <a:cs typeface="Segoe UI Semibold" panose="020B0702040204020203" pitchFamily="34" charset="0"/>
            </a:endParaRPr>
          </a:p>
          <a:p>
            <a:endParaRPr lang="en-US" sz="1800" b="0" dirty="0" smtClean="0"/>
          </a:p>
          <a:p>
            <a:pPr marL="0" indent="0">
              <a:buNone/>
            </a:pPr>
            <a:endParaRPr lang="en-US" sz="1800" b="0" dirty="0" smtClean="0"/>
          </a:p>
        </p:txBody>
      </p:sp>
    </p:spTree>
    <p:custDataLst>
      <p:tags r:id="rId1"/>
    </p:custDataLst>
    <p:extLst>
      <p:ext uri="{BB962C8B-B14F-4D97-AF65-F5344CB8AC3E}">
        <p14:creationId xmlns:p14="http://schemas.microsoft.com/office/powerpoint/2010/main" val="1480935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7"/>
  <p:tag name="ARTICULATE_DESIGN_ID_NG_MOC_CORE_MODULENEW2" val="Lzh2IeNG"/>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22</TotalTime>
  <Words>6509</Words>
  <Application>Microsoft Office PowerPoint</Application>
  <PresentationFormat>On-screen Show (4:3)</PresentationFormat>
  <Paragraphs>818</Paragraphs>
  <Slides>47</Slides>
  <Notes>47</Notes>
  <HiddenSlides>11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Calibri</vt:lpstr>
      <vt:lpstr>Wingdings</vt:lpstr>
      <vt:lpstr>Segoe UI Semibold</vt:lpstr>
      <vt:lpstr>Verdana</vt:lpstr>
      <vt:lpstr>Times New Roman</vt:lpstr>
      <vt:lpstr>Segoe UI</vt:lpstr>
      <vt:lpstr>Symbol</vt:lpstr>
      <vt:lpstr>Arial</vt:lpstr>
      <vt:lpstr>Segoe</vt:lpstr>
      <vt:lpstr>Lucida Sans Typewriter</vt:lpstr>
      <vt:lpstr>NG_MOC_Core_ModuleNew2</vt:lpstr>
      <vt:lpstr>Module 11</vt:lpstr>
      <vt:lpstr>Module Overview</vt:lpstr>
      <vt:lpstr>Lesson 1: Introduction to Master Data Services</vt:lpstr>
      <vt:lpstr>Master Data Services Concepts</vt:lpstr>
      <vt:lpstr>What Is Master Data Services?</vt:lpstr>
      <vt:lpstr>Master Data Services and Data Quality Services</vt:lpstr>
      <vt:lpstr>Components of Master Data Services</vt:lpstr>
      <vt:lpstr>Lesson 2: Implementing a Master Data Services Model</vt:lpstr>
      <vt:lpstr>What Is a Master Data Services Model?</vt:lpstr>
      <vt:lpstr>Creating a Model</vt:lpstr>
      <vt:lpstr>Creating Entities and Attributes</vt:lpstr>
      <vt:lpstr>Adding and Editing Members</vt:lpstr>
      <vt:lpstr>Demonstration: Creating a Master Data Services Model</vt:lpstr>
      <vt:lpstr>PowerPoint Presentation</vt:lpstr>
      <vt:lpstr>PowerPoint Presentation</vt:lpstr>
      <vt:lpstr>Master Data Services Security</vt:lpstr>
      <vt:lpstr>Deploying a Model</vt:lpstr>
      <vt:lpstr>Editing a Model in Microsoft Excel</vt:lpstr>
      <vt:lpstr>Demonstration: Editing a Model in Excel</vt:lpstr>
      <vt:lpstr>PowerPoint Presentation</vt:lpstr>
      <vt:lpstr>PowerPoint Presentation</vt:lpstr>
      <vt:lpstr>PowerPoint Presentation</vt:lpstr>
      <vt:lpstr>PowerPoint Presentation</vt:lpstr>
      <vt:lpstr>Lesson 3: Hierarchies and Collections</vt:lpstr>
      <vt:lpstr>Hierarchies and Collections</vt:lpstr>
      <vt:lpstr>Creating Derived Hierarchies</vt:lpstr>
      <vt:lpstr>Creating Explicit Hierarchies</vt:lpstr>
      <vt:lpstr>Creating Collections</vt:lpstr>
      <vt:lpstr>Finding Duplicate Members</vt:lpstr>
      <vt:lpstr>Validating Members with Business Rules</vt:lpstr>
      <vt:lpstr>Demonstration: Creating and Applying Business Rules</vt:lpstr>
      <vt:lpstr>PowerPoint Presentation</vt:lpstr>
      <vt:lpstr>PowerPoint Presentation</vt:lpstr>
      <vt:lpstr>PowerPoint Presentation</vt:lpstr>
      <vt:lpstr>Lesson 4: Creating a Master Data Hub</vt:lpstr>
      <vt:lpstr>Master Data Hub Architecture</vt:lpstr>
      <vt:lpstr>Master Data Services Staging Tables</vt:lpstr>
      <vt:lpstr>Staging and Importing Data</vt:lpstr>
      <vt:lpstr>Demonstration: Importing Master Data</vt:lpstr>
      <vt:lpstr>PowerPoint Presentation</vt:lpstr>
      <vt:lpstr>Consuming Master Data with Subscription Views</vt:lpstr>
      <vt:lpstr>Demonstration: Using Subscription Views</vt:lpstr>
      <vt:lpstr>PowerPoint Presentation</vt:lpstr>
      <vt:lpstr>Lab: Implementing Master Data Services Model</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Richard Strange</dc:creator>
  <cp:lastModifiedBy>Richard Strange</cp:lastModifiedBy>
  <cp:revision>7</cp:revision>
  <dcterms:created xsi:type="dcterms:W3CDTF">2017-12-18T10:14:50Z</dcterms:created>
  <dcterms:modified xsi:type="dcterms:W3CDTF">2017-12-18T10:37:32Z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E6F223E3-390B-45F3-8620-9977E9B50C51</vt:lpwstr>
  </property>
  <property fmtid="{D5CDD505-2E9C-101B-9397-08002B2CF9AE}" pid="3" name="ArticulatePath">
    <vt:lpwstr>20767C_11</vt:lpwstr>
  </property>
</Properties>
</file>