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72" r:id="rId8"/>
    <p:sldId id="262" r:id="rId9"/>
    <p:sldId id="263" r:id="rId10"/>
    <p:sldId id="273" r:id="rId11"/>
    <p:sldId id="274" r:id="rId12"/>
    <p:sldId id="275" r:id="rId13"/>
    <p:sldId id="264" r:id="rId14"/>
    <p:sldId id="265" r:id="rId15"/>
    <p:sldId id="266" r:id="rId16"/>
    <p:sldId id="267" r:id="rId17"/>
    <p:sldId id="268" r:id="rId18"/>
    <p:sldId id="269" r:id="rId19"/>
    <p:sldId id="270" r:id="rId20"/>
    <p:sldId id="271"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Lucida Sans Typewriter" panose="020B0509030504030204" pitchFamily="49" charset="0"/>
      <p:regular r:id="rId27"/>
      <p:bold r:id="rId28"/>
      <p:italic r:id="rId29"/>
      <p:boldItalic r:id="rId30"/>
    </p:embeddedFont>
    <p:embeddedFont>
      <p:font typeface="Lucida Console" panose="020B0609040504020204" pitchFamily="49" charset="0"/>
      <p:regular r:id="rId31"/>
    </p:embeddedFont>
    <p:embeddedFont>
      <p:font typeface="Calibri" panose="020F050202020403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08AAC-27A4-4CD1-8FB1-A1C9BDD1157F}"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85451-C487-4044-9E1A-28B8B3409241}" type="slidenum">
              <a:rPr lang="en-GB" smtClean="0"/>
              <a:t>‹#›</a:t>
            </a:fld>
            <a:endParaRPr lang="en-GB" dirty="0"/>
          </a:p>
        </p:txBody>
      </p:sp>
    </p:spTree>
    <p:extLst>
      <p:ext uri="{BB962C8B-B14F-4D97-AF65-F5344CB8AC3E}">
        <p14:creationId xmlns:p14="http://schemas.microsoft.com/office/powerpoint/2010/main" val="76647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many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when it’s time to begin the lab.</a:t>
            </a:r>
          </a:p>
        </p:txBody>
      </p:sp>
      <p:sp>
        <p:nvSpPr>
          <p:cNvPr id="4" name="Slide Number Placeholder 3"/>
          <p:cNvSpPr>
            <a:spLocks noGrp="1"/>
          </p:cNvSpPr>
          <p:nvPr>
            <p:ph type="sldNum" sz="quarter" idx="10"/>
          </p:nvPr>
        </p:nvSpPr>
        <p:spPr/>
        <p:txBody>
          <a:bodyPr/>
          <a:lstStyle/>
          <a:p>
            <a:fld id="{12685451-C487-4044-9E1A-28B8B340924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064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wait for the Visual Studio VstaProjects editor to open. </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VstaProjects – Microsoft Visual Studio window, view the script. Note that the Input0_ProcessInoutRow method modifies Column2 by making its value upper case.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VstaProjects – Microsoft Visual Studio window,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Implement a Destination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Inputs and Outputs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note that the component has a single input named Input 0, which consists of two columns named Column1 and Column2.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Input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note that both Column1 and Column2 are selected, and that the Usage Type for both columns is ReadOnly. Because the component represents a destination, there is no need to modify the rows in the buffers.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note that the ReadWriteVariables property gives access to the User::Results variable.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Script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wait for the Visual Studio VstaProjects editor to open.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VstaProjects – Microsoft Visual Studio window, view the script, and note the following details: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 initializes an array variable for six string elements.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Input0_ProcessInputRow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 adds the value of Column2 to the next available empty element in the array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Symbol" panose="05050102010706020507" pitchFamily="18" charset="2"/>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PostExecute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 assigns the array variable in the script to the User::Results package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a:t>
            </a:r>
          </a:p>
          <a:p>
            <a:pPr marL="342900" lvl="0" indent="-342900">
              <a:lnSpc>
                <a:spcPct val="115000"/>
              </a:lnSpc>
              <a:spcAft>
                <a:spcPts val="995"/>
              </a:spcAft>
              <a:buFont typeface="Symbol" panose="05050102010706020507" pitchFamily="18" charset="2"/>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VstaProjects – Microsoft Visual Studio window,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685451-C487-4044-9E1A-28B8B3409241}" type="slidenum">
              <a:rPr lang="en-GB" smtClean="0"/>
              <a:t>10</a:t>
            </a:fld>
            <a:endParaRPr lang="en-GB" dirty="0"/>
          </a:p>
        </p:txBody>
      </p:sp>
      <p:sp>
        <p:nvSpPr>
          <p:cNvPr id="5" name="TextBox 4"/>
          <p:cNvSpPr txBox="1"/>
          <p:nvPr/>
        </p:nvSpPr>
        <p:spPr>
          <a:xfrm>
            <a:off x="31173"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3119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data flow surface, right-click the data flow path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Data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the previous step for the data flow path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first data viewer window is displayed, view the rows in the pipeline, and then click the green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These rows were generated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component.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second data viewer window is displayed, view the rows in the pipeline, and then click the green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Note that Column2 was formatted as upper case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Transformation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component.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is displayed, note that it contains the Column2 values that were passed to the Script Destination component. You may need to click the program icon on the taskbar to bring the message box to the front of the open windows.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package execution has completed,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Visual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685451-C487-4044-9E1A-28B8B3409241}"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738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are creating a control flow script task. How do you ensure your script task can write log entries programmatically?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Enable logging, and then enable the onError event handler.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No special action is needed as all control flow tasks can write log entries.</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3: Enable logging, and then enable the ScriptTaskLogEntry event.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Write code within the script to write to a log.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Enable logging, and then enable the ScriptTaskLogEntry event.</a:t>
            </a:r>
            <a:endParaRPr lang="en-GB" dirty="0"/>
          </a:p>
        </p:txBody>
      </p:sp>
      <p:sp>
        <p:nvSpPr>
          <p:cNvPr id="4" name="Slide Number Placeholder 3"/>
          <p:cNvSpPr>
            <a:spLocks noGrp="1"/>
          </p:cNvSpPr>
          <p:nvPr>
            <p:ph type="sldNum" sz="quarter" idx="10"/>
          </p:nvPr>
        </p:nvSpPr>
        <p:spPr/>
        <p:txBody>
          <a:bodyPr/>
          <a:lstStyle/>
          <a:p>
            <a:fld id="{12685451-C487-4044-9E1A-28B8B340924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250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685451-C487-4044-9E1A-28B8B340924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2655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Ask students about their experience in developing .NET software solutions. If some students have very little programming experience, reassure them that the information in this module will help them communicate with professional software developers when planning a custom component for SSIS.</a:t>
            </a:r>
          </a:p>
        </p:txBody>
      </p:sp>
      <p:sp>
        <p:nvSpPr>
          <p:cNvPr id="4" name="Slide Number Placeholder 3"/>
          <p:cNvSpPr>
            <a:spLocks noGrp="1"/>
          </p:cNvSpPr>
          <p:nvPr>
            <p:ph type="sldNum" sz="quarter" idx="10"/>
          </p:nvPr>
        </p:nvSpPr>
        <p:spPr/>
        <p:txBody>
          <a:bodyPr/>
          <a:lstStyle/>
          <a:p>
            <a:fld id="{12685451-C487-4044-9E1A-28B8B340924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8770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base classes used to develop custom components are installed with the SQL Server Client SDK, which is an option in the SQL Server setup program.</a:t>
            </a:r>
          </a:p>
        </p:txBody>
      </p:sp>
      <p:sp>
        <p:nvSpPr>
          <p:cNvPr id="4" name="Slide Number Placeholder 3"/>
          <p:cNvSpPr>
            <a:spLocks noGrp="1"/>
          </p:cNvSpPr>
          <p:nvPr>
            <p:ph type="sldNum" sz="quarter" idx="10"/>
          </p:nvPr>
        </p:nvSpPr>
        <p:spPr/>
        <p:txBody>
          <a:bodyPr/>
          <a:lstStyle/>
          <a:p>
            <a:fld id="{12685451-C487-4044-9E1A-28B8B340924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30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a:t>
            </a:r>
            <a:r>
              <a:rPr lang="en-GB" sz="1000" b="1" dirty="0">
                <a:latin typeface="Arial" panose="020B0604020202020204" pitchFamily="34" charset="0"/>
                <a:ea typeface="Calibri" panose="020F0502020204030204" pitchFamily="34" charset="0"/>
                <a:cs typeface="Times New Roman" panose="02020603050405020304" pitchFamily="18" charset="0"/>
              </a:rPr>
              <a:t>gacutil.exe</a:t>
            </a:r>
            <a:r>
              <a:rPr lang="en-GB" sz="1000" dirty="0">
                <a:latin typeface="Arial" panose="020B0604020202020204" pitchFamily="34" charset="0"/>
                <a:ea typeface="Calibri" panose="020F0502020204030204" pitchFamily="34" charset="0"/>
                <a:cs typeface="Times New Roman" panose="02020603050405020304" pitchFamily="18" charset="0"/>
              </a:rPr>
              <a:t> tool is the recommended way to install assemblies into the GAC when no installation program is provided for the assembly. The gacutil.exe tool is installed with Visual Studio and with the Windows SDK.</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software developer has developed a custom SSIS component for you that does not have its own installer. How would you install this component so it was available in SQL Server Data Tools?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install custom components by copying the assembly file to the appropriate Data Transformation Services (DTS) subfolder and using the gacutil.exe command-line tool to import the assembly.</a:t>
            </a:r>
          </a:p>
        </p:txBody>
      </p:sp>
      <p:sp>
        <p:nvSpPr>
          <p:cNvPr id="4" name="Slide Number Placeholder 3"/>
          <p:cNvSpPr>
            <a:spLocks noGrp="1"/>
          </p:cNvSpPr>
          <p:nvPr>
            <p:ph type="sldNum" sz="quarter" idx="10"/>
          </p:nvPr>
        </p:nvSpPr>
        <p:spPr/>
        <p:txBody>
          <a:bodyPr/>
          <a:lstStyle/>
          <a:p>
            <a:fld id="{12685451-C487-4044-9E1A-28B8B340924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5136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Using a Script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Task</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created an SSIS package that loads data from the staging database into the data warehouse, and writes the number of rows processed in each staging table to a package variable before truncating the staging tables. You want to add a script task that writes the row count variables to the Windows event log when the data warehouse load operation is complete.</a:t>
            </a:r>
          </a:p>
        </p:txBody>
      </p:sp>
      <p:sp>
        <p:nvSpPr>
          <p:cNvPr id="4" name="Slide Number Placeholder 3"/>
          <p:cNvSpPr>
            <a:spLocks noGrp="1"/>
          </p:cNvSpPr>
          <p:nvPr>
            <p:ph type="sldNum" sz="quarter" idx="10"/>
          </p:nvPr>
        </p:nvSpPr>
        <p:spPr/>
        <p:txBody>
          <a:bodyPr/>
          <a:lstStyle/>
          <a:p>
            <a:fld id="{12685451-C487-4044-9E1A-28B8B340924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7085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2685451-C487-4044-9E1A-28B8B340924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223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685451-C487-4044-9E1A-28B8B3409241}"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777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this module is not designed to teach students how to be professional SSIS developers. It is intended to show them ways in which SSIS might be extended and the tasks that must be performed to use custom components and scripts in an SSIS solution.</a:t>
            </a:r>
          </a:p>
        </p:txBody>
      </p:sp>
      <p:sp>
        <p:nvSpPr>
          <p:cNvPr id="4" name="Slide Number Placeholder 3"/>
          <p:cNvSpPr>
            <a:spLocks noGrp="1"/>
          </p:cNvSpPr>
          <p:nvPr>
            <p:ph type="sldNum" sz="quarter" idx="10"/>
          </p:nvPr>
        </p:nvSpPr>
        <p:spPr/>
        <p:txBody>
          <a:bodyPr/>
          <a:lstStyle/>
          <a:p>
            <a:fld id="{12685451-C487-4044-9E1A-28B8B340924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5004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might you consider when deciding whether to implement a custom process as a script or a custom component?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the required process can be implemented as a script task in a control flow, or as a script source, transformation, or destination in a data flow, you might consider implementing it with a script. However, if you do not have sufficient scripting expertise, or the task is complex and likely to be required in multiple packages, you might consider looking for a commercially available custom component or contracting a developer to create one for you.</a:t>
            </a:r>
          </a:p>
        </p:txBody>
      </p:sp>
      <p:sp>
        <p:nvSpPr>
          <p:cNvPr id="4" name="Slide Number Placeholder 3"/>
          <p:cNvSpPr>
            <a:spLocks noGrp="1"/>
          </p:cNvSpPr>
          <p:nvPr>
            <p:ph type="sldNum" sz="quarter" idx="10"/>
          </p:nvPr>
        </p:nvSpPr>
        <p:spPr/>
        <p:txBody>
          <a:bodyPr/>
          <a:lstStyle/>
          <a:p>
            <a:fld id="{12685451-C487-4044-9E1A-28B8B340924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532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scripting support in SSIS is extremely powerful, and while scripting requires less programming experience than creating a custom component, it might involve writing complex code.</a:t>
            </a:r>
          </a:p>
        </p:txBody>
      </p:sp>
      <p:sp>
        <p:nvSpPr>
          <p:cNvPr id="4" name="Slide Number Placeholder 3"/>
          <p:cNvSpPr>
            <a:spLocks noGrp="1"/>
          </p:cNvSpPr>
          <p:nvPr>
            <p:ph type="sldNum" sz="quarter" idx="10"/>
          </p:nvPr>
        </p:nvSpPr>
        <p:spPr/>
        <p:txBody>
          <a:bodyPr/>
          <a:lstStyle/>
          <a:p>
            <a:fld id="{12685451-C487-4044-9E1A-28B8B340924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618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685451-C487-4044-9E1A-28B8B340924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037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students should refer to the documentation in the MSDN library for more information about creating control flow items with the script task.</a:t>
            </a:r>
          </a:p>
        </p:txBody>
      </p:sp>
      <p:sp>
        <p:nvSpPr>
          <p:cNvPr id="4" name="Slide Number Placeholder 3"/>
          <p:cNvSpPr>
            <a:spLocks noGrp="1"/>
          </p:cNvSpPr>
          <p:nvPr>
            <p:ph type="sldNum" sz="quarter" idx="10"/>
          </p:nvPr>
        </p:nvSpPr>
        <p:spPr/>
        <p:txBody>
          <a:bodyPr/>
          <a:lstStyle/>
          <a:p>
            <a:fld id="{12685451-C487-4044-9E1A-28B8B340924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778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Configure a Script Task</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 </a:t>
            </a:r>
            <a:r>
              <a:rPr lang="en-US" sz="1000" dirty="0">
                <a:latin typeface="Arial" panose="020B0604020202020204" pitchFamily="34" charset="0"/>
                <a:ea typeface="Times New Roman" panose="02020603050405020304" pitchFamily="18" charset="0"/>
                <a:cs typeface="Times New Roman" panose="02020603050405020304" pitchFamily="18" charset="0"/>
              </a:rPr>
              <a:t>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are started, and log onto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ScriptDemo.sln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D:\Demofiles\Mod12</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Package.dtsx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 to open it in the SSIS designer. Notice that the controls flow includes a script task.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Logging</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SSIS </a:t>
            </a:r>
            <a:r>
              <a:rPr lang="en-US" sz="1000" dirty="0">
                <a:latin typeface="Arial" panose="020B0604020202020204" pitchFamily="34" charset="0"/>
                <a:ea typeface="Times New Roman" panose="02020603050405020304" pitchFamily="18" charset="0"/>
                <a:cs typeface="Times New Roman" panose="02020603050405020304" pitchFamily="18" charset="0"/>
              </a:rPr>
              <a:t>Logs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Providers and Logs</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Windows Event Log</a:t>
            </a:r>
            <a:r>
              <a:rPr lang="en-US" sz="1000" dirty="0">
                <a:latin typeface="Arial" panose="020B0604020202020204" pitchFamily="34" charset="0"/>
                <a:ea typeface="Times New Roman" panose="02020603050405020304" pitchFamily="18" charset="0"/>
                <a:cs typeface="Times New Roman" panose="02020603050405020304" pitchFamily="18" charset="0"/>
              </a:rPr>
              <a:t> has already been added.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latin typeface="Arial" panose="020B0604020202020204" pitchFamily="34" charset="0"/>
                <a:ea typeface="Times New Roman" panose="02020603050405020304" pitchFamily="18" charset="0"/>
                <a:cs typeface="Times New Roman" panose="02020603050405020304" pitchFamily="18" charset="0"/>
              </a:rPr>
              <a:t> tree,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Task</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Providers and Logs</a:t>
            </a:r>
            <a:r>
              <a:rPr lang="en-US" sz="1000" dirty="0">
                <a:latin typeface="Arial" panose="020B0604020202020204" pitchFamily="34" charset="0"/>
                <a:ea typeface="Times New Roman" panose="02020603050405020304" pitchFamily="18" charset="0"/>
                <a:cs typeface="Times New Roman" panose="02020603050405020304" pitchFamily="18" charset="0"/>
              </a:rPr>
              <a:t> tab, ensure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Windows Event Log</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is selected.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latin typeface="Arial" panose="020B0604020202020204" pitchFamily="34" charset="0"/>
                <a:ea typeface="Times New Roman" panose="02020603050405020304" pitchFamily="18" charset="0"/>
                <a:cs typeface="Times New Roman" panose="02020603050405020304" pitchFamily="18" charset="0"/>
              </a:rPr>
              <a:t> tab, ensure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ScriptTaskLogEntry</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is selected,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Task</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Task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verify that the following settings are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ScriptLanguage:</a:t>
            </a:r>
            <a:r>
              <a:rPr lang="en-US" sz="1000" dirty="0">
                <a:latin typeface="Arial" panose="020B0604020202020204" pitchFamily="34" charset="0"/>
                <a:ea typeface="Times New Roman" panose="02020603050405020304" pitchFamily="18" charset="0"/>
                <a:cs typeface="Times New Roman" panose="02020603050405020304" pitchFamily="18" charset="0"/>
              </a:rPr>
              <a:t> Microsoft Visual C#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EntryPoint:</a:t>
            </a:r>
            <a:r>
              <a:rPr lang="en-US" sz="1000" dirty="0">
                <a:latin typeface="Arial" panose="020B0604020202020204" pitchFamily="34" charset="0"/>
                <a:ea typeface="Times New Roman" panose="02020603050405020304" pitchFamily="18" charset="0"/>
                <a:cs typeface="Times New Roman" panose="02020603050405020304" pitchFamily="18" charset="0"/>
              </a:rPr>
              <a:t> Main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ReadOnlyVariables:</a:t>
            </a:r>
            <a:r>
              <a:rPr lang="en-US" sz="1000" dirty="0">
                <a:latin typeface="Arial" panose="020B0604020202020204" pitchFamily="34" charset="0"/>
                <a:ea typeface="Times New Roman" panose="02020603050405020304" pitchFamily="18" charset="0"/>
                <a:cs typeface="Times New Roman" panose="02020603050405020304" pitchFamily="18" charset="0"/>
              </a:rPr>
              <a:t> User::Results and System::StartTime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ReadWriteVariables:</a:t>
            </a:r>
            <a:r>
              <a:rPr lang="en-US" sz="1000" dirty="0">
                <a:latin typeface="Arial" panose="020B0604020202020204" pitchFamily="34" charset="0"/>
                <a:ea typeface="Times New Roman" panose="02020603050405020304" pitchFamily="18" charset="0"/>
                <a:cs typeface="Times New Roman" panose="02020603050405020304" pitchFamily="18" charset="0"/>
              </a:rPr>
              <a:t> User::MyVar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685451-C487-4044-9E1A-28B8B340924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64532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Implement a Script Task</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Script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wait for the Visual Studio VstaProjects editor to open.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VstaProjects – Microsoft Visual Studio window, scroll through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ScriptMain.cs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code until you can see the whole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 void 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method. Note that the code performs the following tasks: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Assigns the value of the System::StartTime variable to the User::MyVar variable.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Writes the value of the User::MyVar variable to the log.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Creates a string that contains the values in the User::Results variable (which is an array of strings), and displays it in a message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VstaProjects – Microsoft Visual Studio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observe the package as it executes. 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is displayed,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package execution has completed,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minimize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Event Viewer,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Logs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the second Information event with the source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SQLISPackage130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that it contains the start time of the package, which was written by the script component.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Event Viewer.</a:t>
            </a:r>
            <a:endParaRPr lang="en-GB" dirty="0"/>
          </a:p>
        </p:txBody>
      </p:sp>
      <p:sp>
        <p:nvSpPr>
          <p:cNvPr id="4" name="Slide Number Placeholder 3"/>
          <p:cNvSpPr>
            <a:spLocks noGrp="1"/>
          </p:cNvSpPr>
          <p:nvPr>
            <p:ph type="sldNum" sz="quarter" idx="10"/>
          </p:nvPr>
        </p:nvSpPr>
        <p:spPr/>
        <p:txBody>
          <a:bodyPr/>
          <a:lstStyle/>
          <a:p>
            <a:fld id="{12685451-C487-4044-9E1A-28B8B3409241}" type="slidenum">
              <a:rPr lang="en-GB" smtClean="0"/>
              <a:t>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499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Additional Configuration Settings and Methods section in the student workbook, and explain that the slide describes the minimal work required to create a script component for a data flow item.</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students should refer to the documentation in the SQL Server Technical Documentation for more information about creating data flow items with the script component.</a:t>
            </a:r>
          </a:p>
        </p:txBody>
      </p:sp>
      <p:sp>
        <p:nvSpPr>
          <p:cNvPr id="4" name="Slide Number Placeholder 3"/>
          <p:cNvSpPr>
            <a:spLocks noGrp="1"/>
          </p:cNvSpPr>
          <p:nvPr>
            <p:ph type="sldNum" sz="quarter" idx="10"/>
          </p:nvPr>
        </p:nvSpPr>
        <p:spPr/>
        <p:txBody>
          <a:bodyPr/>
          <a:lstStyle/>
          <a:p>
            <a:fld id="{12685451-C487-4044-9E1A-28B8B340924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9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Implement a Source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Visual Studio, and view the control flow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Package.dtsx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Flow Task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Source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Inputs and Outputs</a:t>
            </a:r>
            <a:r>
              <a:rPr lang="en-US" sz="1000" dirty="0">
                <a:latin typeface="Arial" panose="020B0604020202020204" pitchFamily="34" charset="0"/>
                <a:ea typeface="Times New Roman" panose="02020603050405020304" pitchFamily="18" charset="0"/>
                <a:cs typeface="Times New Roman" panose="02020603050405020304" pitchFamily="18" charset="0"/>
              </a:rPr>
              <a:t> page,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MyOutput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Output Columns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Column1</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Column2 </a:t>
            </a:r>
            <a:r>
              <a:rPr lang="en-US" sz="1000" dirty="0">
                <a:latin typeface="Arial" panose="020B0604020202020204" pitchFamily="34" charset="0"/>
                <a:ea typeface="Times New Roman" panose="02020603050405020304" pitchFamily="18" charset="0"/>
                <a:cs typeface="Times New Roman" panose="02020603050405020304" pitchFamily="18" charset="0"/>
              </a:rPr>
              <a:t>in turn and note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DataType</a:t>
            </a:r>
            <a:r>
              <a:rPr lang="en-US" sz="1000" dirty="0">
                <a:latin typeface="Arial" panose="020B0604020202020204" pitchFamily="34" charset="0"/>
                <a:ea typeface="Times New Roman" panose="02020603050405020304" pitchFamily="18" charset="0"/>
                <a:cs typeface="Times New Roman" panose="02020603050405020304" pitchFamily="18" charset="0"/>
              </a:rPr>
              <a:t> property of each column.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Script</a:t>
            </a:r>
            <a:r>
              <a:rPr lang="en-US" sz="1000" dirty="0">
                <a:latin typeface="Arial" panose="020B0604020202020204" pitchFamily="34" charset="0"/>
                <a:ea typeface="Times New Roman" panose="02020603050405020304" pitchFamily="18" charset="0"/>
                <a:cs typeface="Times New Roman" panose="02020603050405020304" pitchFamily="18" charset="0"/>
              </a:rPr>
              <a:t>, and wait for the Visual Studio VstaProjects editor to open.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VstaProjects – Microsoft Visual Studio window, view the script.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CreateNewOutputRows</a:t>
            </a:r>
            <a:r>
              <a:rPr lang="en-US" sz="1000" dirty="0">
                <a:latin typeface="Arial" panose="020B0604020202020204" pitchFamily="34" charset="0"/>
                <a:ea typeface="Times New Roman" panose="02020603050405020304" pitchFamily="18" charset="0"/>
                <a:cs typeface="Times New Roman" panose="02020603050405020304" pitchFamily="18" charset="0"/>
              </a:rPr>
              <a:t> method uses a loop to create six rows of data.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the VstaProjects – Microsoft Visual Studio window,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 Editor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Implement a Transformation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Inputs and Outputs</a:t>
            </a:r>
            <a:r>
              <a:rPr lang="en-US" sz="1000" dirty="0">
                <a:latin typeface="Arial" panose="020B0604020202020204" pitchFamily="34" charset="0"/>
                <a:ea typeface="Times New Roman" panose="02020603050405020304" pitchFamily="18" charset="0"/>
                <a:cs typeface="Times New Roman" panose="02020603050405020304" pitchFamily="18" charset="0"/>
              </a:rPr>
              <a:t> page, note that the component has a single input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Input 0</a:t>
            </a:r>
            <a:r>
              <a:rPr lang="en-US" sz="1000" dirty="0">
                <a:latin typeface="Arial" panose="020B0604020202020204" pitchFamily="34" charset="0"/>
                <a:ea typeface="Times New Roman" panose="02020603050405020304" pitchFamily="18" charset="0"/>
                <a:cs typeface="Times New Roman" panose="02020603050405020304" pitchFamily="18" charset="0"/>
              </a:rPr>
              <a:t>, which consists of two columns named Column1 and Column2. There is no output defined for the component, which means that it will pass the columns in the input buffer to the output buffer without adding any new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Script Transformation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Input Columns</a:t>
            </a:r>
            <a:r>
              <a:rPr lang="en-US" sz="1000" dirty="0">
                <a:latin typeface="Arial" panose="020B0604020202020204" pitchFamily="34" charset="0"/>
                <a:ea typeface="Times New Roman" panose="02020603050405020304" pitchFamily="18" charset="0"/>
                <a:cs typeface="Times New Roman" panose="02020603050405020304" pitchFamily="18" charset="0"/>
              </a:rPr>
              <a:t> page, note that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both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Column1 and Column2 are selected and that the Usage Type for Column1 is ReadOnly, while the Usage Type for Column2 is ReadWrite. This configuration enables the script to make changes to Column2 as it flows through the pipeline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685451-C487-4044-9E1A-28B8B340924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12: Extending SQL Server Integration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48633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3638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9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4370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666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6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3353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066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1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914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14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61937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25966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6117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12</a:t>
            </a:r>
            <a:endParaRPr lang="en-GB" dirty="0"/>
          </a:p>
        </p:txBody>
      </p:sp>
      <p:sp>
        <p:nvSpPr>
          <p:cNvPr id="3" name="Subtitle 2"/>
          <p:cNvSpPr>
            <a:spLocks noGrp="1"/>
          </p:cNvSpPr>
          <p:nvPr>
            <p:ph type="subTitle" sz="quarter" idx="1"/>
          </p:nvPr>
        </p:nvSpPr>
        <p:spPr/>
        <p:txBody>
          <a:bodyPr/>
          <a:lstStyle/>
          <a:p>
            <a:r>
              <a:rPr lang="en-GB" dirty="0" smtClean="0"/>
              <a:t>Extending SQL Server Integration Services
</a:t>
            </a:r>
            <a:endParaRPr lang="en-GB" dirty="0"/>
          </a:p>
        </p:txBody>
      </p:sp>
    </p:spTree>
    <p:custDataLst>
      <p:tags r:id="rId1"/>
    </p:custDataLst>
    <p:extLst>
      <p:ext uri="{BB962C8B-B14F-4D97-AF65-F5344CB8AC3E}">
        <p14:creationId xmlns:p14="http://schemas.microsoft.com/office/powerpoint/2010/main" val="398868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68657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4392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5173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Custom Components in SSIS</a:t>
            </a:r>
            <a:endParaRPr lang="en-GB" dirty="0"/>
          </a:p>
        </p:txBody>
      </p:sp>
      <p:sp>
        <p:nvSpPr>
          <p:cNvPr id="3" name="Text Placeholder 2"/>
          <p:cNvSpPr>
            <a:spLocks noGrp="1"/>
          </p:cNvSpPr>
          <p:nvPr>
            <p:ph type="body" idx="1"/>
          </p:nvPr>
        </p:nvSpPr>
        <p:spPr/>
        <p:txBody>
          <a:bodyPr/>
          <a:lstStyle/>
          <a:p>
            <a:r>
              <a:rPr lang="en-GB" dirty="0" smtClean="0"/>
              <a:t>Introduction to Custom Components
Implementing a Custom Component
Installing and Using a Custom Component</a:t>
            </a:r>
            <a:endParaRPr lang="en-GB" dirty="0"/>
          </a:p>
        </p:txBody>
      </p:sp>
    </p:spTree>
    <p:custDataLst>
      <p:tags r:id="rId1"/>
    </p:custDataLst>
    <p:extLst>
      <p:ext uri="{BB962C8B-B14F-4D97-AF65-F5344CB8AC3E}">
        <p14:creationId xmlns:p14="http://schemas.microsoft.com/office/powerpoint/2010/main" val="319977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Custom Components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Extend SSIS package functionality by using custom:</a:t>
            </a:r>
          </a:p>
          <a:p>
            <a:pPr lvl="0"/>
            <a:r>
              <a:rPr lang="en-US" sz="2400" b="0" kern="0" dirty="0">
                <a:solidFill>
                  <a:srgbClr val="000000"/>
                </a:solidFill>
              </a:rPr>
              <a:t>Tasks</a:t>
            </a:r>
          </a:p>
          <a:p>
            <a:pPr lvl="0"/>
            <a:r>
              <a:rPr lang="en-US" sz="2400" b="0" kern="0" dirty="0">
                <a:solidFill>
                  <a:srgbClr val="000000"/>
                </a:solidFill>
              </a:rPr>
              <a:t>Connection managers</a:t>
            </a:r>
          </a:p>
          <a:p>
            <a:pPr lvl="0"/>
            <a:r>
              <a:rPr lang="en-US" sz="2400" b="0" kern="0" dirty="0">
                <a:solidFill>
                  <a:srgbClr val="000000"/>
                </a:solidFill>
              </a:rPr>
              <a:t>Log providers</a:t>
            </a:r>
          </a:p>
          <a:p>
            <a:pPr lvl="0"/>
            <a:r>
              <a:rPr lang="en-US" sz="2400" b="0" kern="0" dirty="0">
                <a:solidFill>
                  <a:srgbClr val="000000"/>
                </a:solidFill>
              </a:rPr>
              <a:t>Enumerators</a:t>
            </a:r>
          </a:p>
          <a:p>
            <a:pPr lvl="0"/>
            <a:r>
              <a:rPr lang="en-US" sz="2400" b="0" kern="0" dirty="0">
                <a:solidFill>
                  <a:srgbClr val="000000"/>
                </a:solidFill>
              </a:rPr>
              <a:t>Data flow components</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425428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Custom Component</a:t>
            </a:r>
            <a:endParaRPr lang="en-GB" dirty="0"/>
          </a:p>
        </p:txBody>
      </p:sp>
      <p:sp>
        <p:nvSpPr>
          <p:cNvPr id="4" name="Content Placeholder 2"/>
          <p:cNvSpPr txBox="1">
            <a:spLocks/>
          </p:cNvSpPr>
          <p:nvPr/>
        </p:nvSpPr>
        <p:spPr>
          <a:xfrm>
            <a:off x="349731" y="1021215"/>
            <a:ext cx="2905197"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Add references to required assemblies and declare namespaces</a:t>
            </a:r>
          </a:p>
          <a:p>
            <a:pPr lvl="0"/>
            <a:r>
              <a:rPr lang="en-US" sz="2400" b="0" kern="0" dirty="0">
                <a:solidFill>
                  <a:srgbClr val="000000"/>
                </a:solidFill>
              </a:rPr>
              <a:t>Use attributes to provide design-time information</a:t>
            </a:r>
          </a:p>
          <a:p>
            <a:pPr lvl="0"/>
            <a:r>
              <a:rPr lang="en-US" sz="2400" b="0" kern="0" dirty="0">
                <a:solidFill>
                  <a:srgbClr val="000000"/>
                </a:solidFill>
              </a:rPr>
              <a:t>Inherit from the appropriate base class</a:t>
            </a:r>
          </a:p>
          <a:p>
            <a:pPr lvl="0"/>
            <a:r>
              <a:rPr lang="en-US" sz="2400" b="0" kern="0" dirty="0">
                <a:solidFill>
                  <a:srgbClr val="000000"/>
                </a:solidFill>
              </a:rPr>
              <a:t>Override the base class methods</a:t>
            </a:r>
          </a:p>
          <a:p>
            <a:pPr lvl="0"/>
            <a:r>
              <a:rPr lang="en-US" sz="2400" b="0" kern="0" dirty="0">
                <a:solidFill>
                  <a:srgbClr val="000000"/>
                </a:solidFill>
              </a:rPr>
              <a:t>Sign the assembly</a:t>
            </a:r>
          </a:p>
          <a:p>
            <a:pPr lvl="0"/>
            <a:endParaRPr lang="en-US" sz="2400" b="0" kern="0" dirty="0">
              <a:solidFill>
                <a:srgbClr val="000000"/>
              </a:solidFill>
            </a:endParaRPr>
          </a:p>
        </p:txBody>
      </p:sp>
      <p:sp>
        <p:nvSpPr>
          <p:cNvPr id="5" name="TextBox 4"/>
          <p:cNvSpPr txBox="1"/>
          <p:nvPr/>
        </p:nvSpPr>
        <p:spPr>
          <a:xfrm>
            <a:off x="3363985" y="1209624"/>
            <a:ext cx="5687736" cy="4770537"/>
          </a:xfrm>
          <a:prstGeom prst="rect">
            <a:avLst/>
          </a:prstGeom>
          <a:solidFill>
            <a:schemeClr val="bg1">
              <a:lumMod val="85000"/>
            </a:schemeClr>
          </a:solidFill>
        </p:spPr>
        <p:txBody>
          <a:bodyPr wrap="square" rtlCol="0">
            <a:spAutoFit/>
          </a:bodyPr>
          <a:lstStyle/>
          <a:p>
            <a:pPr lvl="0"/>
            <a:r>
              <a:rPr lang="en-US" sz="1600" dirty="0">
                <a:solidFill>
                  <a:srgbClr val="000000"/>
                </a:solidFill>
                <a:latin typeface="Lucida Console" panose="020B0609040504020204" pitchFamily="49" charset="0"/>
              </a:rPr>
              <a:t>using Microsoft.SqlServer.Dts.Runtime;</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namespace MyCustomSSISComponent</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[DtsTask(DisplayName="My Custom Task",</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UITypeName ="My Custom Task",</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RequiredProductLevel=</a:t>
            </a:r>
          </a:p>
          <a:p>
            <a:pPr lvl="0"/>
            <a:r>
              <a:rPr lang="en-US" sz="1600" dirty="0">
                <a:solidFill>
                  <a:srgbClr val="000000"/>
                </a:solidFill>
                <a:latin typeface="Lucida Console" panose="020B0609040504020204" pitchFamily="49" charset="0"/>
              </a:rPr>
              <a:t>               DTSProductLevel.None)]</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public class MyCustomTask: Task</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public override DTSExecResult Execute</a:t>
            </a:r>
          </a:p>
          <a:p>
            <a:pPr lvl="0"/>
            <a:r>
              <a:rPr lang="en-US" sz="1600" dirty="0">
                <a:solidFill>
                  <a:srgbClr val="000000"/>
                </a:solidFill>
                <a:latin typeface="Lucida Console" panose="020B0609040504020204" pitchFamily="49" charset="0"/>
              </a:rPr>
              <a:t>        (Connections </a:t>
            </a:r>
            <a:r>
              <a:rPr lang="en-US" sz="1600" dirty="0" smtClean="0">
                <a:solidFill>
                  <a:srgbClr val="000000"/>
                </a:solidFill>
                <a:latin typeface="Lucida Console" panose="020B0609040504020204" pitchFamily="49" charset="0"/>
              </a:rPr>
              <a:t>,</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VariableDispenser </a:t>
            </a:r>
            <a:r>
              <a:rPr lang="en-US" sz="1600" dirty="0">
                <a:solidFill>
                  <a:srgbClr val="000000"/>
                </a:solidFill>
                <a:latin typeface="Lucida Console" panose="020B0609040504020204" pitchFamily="49" charset="0"/>
              </a:rPr>
              <a:t>variableDispenser</a:t>
            </a:r>
            <a:r>
              <a:rPr lang="en-US" sz="1600" dirty="0">
                <a:solidFill>
                  <a:srgbClr val="000000"/>
                </a:solidFill>
                <a:latin typeface="Lucida Console" panose="020B0609040504020204" pitchFamily="49" charset="0"/>
              </a:rPr>
              <a:t>,</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IDTSComponentEvents componentEvents,</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IDTSLogging log, object transaction)</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//Code to execute the task goes here</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  }</a:t>
            </a:r>
            <a:endParaRPr lang="en-GB" sz="1600" dirty="0">
              <a:solidFill>
                <a:srgbClr val="000000"/>
              </a:solidFill>
              <a:latin typeface="Lucida Console" panose="020B0609040504020204" pitchFamily="49" charset="0"/>
            </a:endParaRPr>
          </a:p>
          <a:p>
            <a:pPr lvl="0"/>
            <a:r>
              <a:rPr lang="en-US" sz="1600" dirty="0">
                <a:solidFill>
                  <a:srgbClr val="000000"/>
                </a:solidFill>
                <a:latin typeface="Lucida Console" panose="020B0609040504020204" pitchFamily="49" charset="0"/>
              </a:rPr>
              <a:t>}</a:t>
            </a:r>
            <a:endParaRPr lang="en-GB" sz="1600" dirty="0">
              <a:solidFill>
                <a:srgbClr val="000000"/>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89296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and Using a Custom Component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Copy the assembly to the DTS folder</a:t>
            </a:r>
          </a:p>
          <a:p>
            <a:pPr marL="514350" lvl="0" indent="-514350">
              <a:buFont typeface="+mj-lt"/>
              <a:buAutoNum type="arabicPeriod"/>
            </a:pPr>
            <a:r>
              <a:rPr lang="en-US" b="0" kern="0" dirty="0">
                <a:solidFill>
                  <a:srgbClr val="000000"/>
                </a:solidFill>
              </a:rPr>
              <a:t>Install the assembly in the global assembly cache</a:t>
            </a:r>
          </a:p>
          <a:p>
            <a:pPr marL="514350" lvl="0" indent="-514350">
              <a:buFont typeface="+mj-lt"/>
              <a:buAutoNum type="arabicPeriod"/>
            </a:pPr>
            <a:r>
              <a:rPr lang="en-US" b="0" kern="0" dirty="0">
                <a:solidFill>
                  <a:srgbClr val="000000"/>
                </a:solidFill>
              </a:rPr>
              <a:t>Use the custom component in an SSIS package</a:t>
            </a:r>
          </a:p>
        </p:txBody>
      </p:sp>
    </p:spTree>
    <p:custDataLst>
      <p:tags r:id="rId1"/>
    </p:custDataLst>
    <p:extLst>
      <p:ext uri="{BB962C8B-B14F-4D97-AF65-F5344CB8AC3E}">
        <p14:creationId xmlns:p14="http://schemas.microsoft.com/office/powerpoint/2010/main" val="379913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Custom Scripts</a:t>
            </a:r>
            <a:endParaRPr lang="en-GB" dirty="0"/>
          </a:p>
        </p:txBody>
      </p:sp>
      <p:sp>
        <p:nvSpPr>
          <p:cNvPr id="3" name="Text Placeholder 2"/>
          <p:cNvSpPr>
            <a:spLocks noGrp="1"/>
          </p:cNvSpPr>
          <p:nvPr>
            <p:ph type="body" idx="1"/>
          </p:nvPr>
        </p:nvSpPr>
        <p:spPr/>
        <p:txBody>
          <a:bodyPr/>
          <a:lstStyle/>
          <a:p>
            <a:r>
              <a:rPr lang="en-GB" dirty="0" smtClean="0"/>
              <a:t>Exercise 1: Using a Script Task</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84012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senior database administrator has requested that the data warehouse ETL process logs the number of rows extracted from the staging database and loaded into the data warehouse in the Windows event log. You have decided to use a custom script to accomplish this task.</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83992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a93cef5-dbfa-4627-b298-84ef5e754d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Use a Script </a:t>
            </a:r>
            <a:r>
              <a:rPr lang="en-US" dirty="0" smtClean="0"/>
              <a:t>task</a:t>
            </a:r>
            <a:endParaRPr lang="en-GB" dirty="0"/>
          </a:p>
          <a:p>
            <a:endParaRPr lang="en-GB" dirty="0"/>
          </a:p>
        </p:txBody>
      </p:sp>
    </p:spTree>
    <p:custDataLst>
      <p:tags r:id="rId1"/>
    </p:custDataLst>
    <p:extLst>
      <p:ext uri="{BB962C8B-B14F-4D97-AF65-F5344CB8AC3E}">
        <p14:creationId xmlns:p14="http://schemas.microsoft.com/office/powerpoint/2010/main" val="178576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Scripts in SSIS
Using Custom Components in SSIS</a:t>
            </a:r>
            <a:endParaRPr lang="en-GB" dirty="0"/>
          </a:p>
        </p:txBody>
      </p:sp>
    </p:spTree>
    <p:custDataLst>
      <p:tags r:id="rId1"/>
    </p:custDataLst>
    <p:extLst>
      <p:ext uri="{BB962C8B-B14F-4D97-AF65-F5344CB8AC3E}">
        <p14:creationId xmlns:p14="http://schemas.microsoft.com/office/powerpoint/2010/main" val="2801004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424824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Scripts in SSIS</a:t>
            </a:r>
            <a:endParaRPr lang="en-GB" dirty="0"/>
          </a:p>
        </p:txBody>
      </p:sp>
      <p:sp>
        <p:nvSpPr>
          <p:cNvPr id="3" name="Text Placeholder 2"/>
          <p:cNvSpPr>
            <a:spLocks noGrp="1"/>
          </p:cNvSpPr>
          <p:nvPr>
            <p:ph type="body" idx="1"/>
          </p:nvPr>
        </p:nvSpPr>
        <p:spPr/>
        <p:txBody>
          <a:bodyPr/>
          <a:lstStyle/>
          <a:p>
            <a:r>
              <a:rPr lang="en-GB" dirty="0" smtClean="0"/>
              <a:t>Introduction to Scripting in SSIS
Using the Control Flow Script Task
Demonstration: Implementing a Script Task
Using the Data Flow Script Component
Demonstration: Using a Script Component in a Data Flow</a:t>
            </a:r>
            <a:endParaRPr lang="en-GB" dirty="0"/>
          </a:p>
        </p:txBody>
      </p:sp>
    </p:spTree>
    <p:custDataLst>
      <p:tags r:id="rId1"/>
    </p:custDataLst>
    <p:extLst>
      <p:ext uri="{BB962C8B-B14F-4D97-AF65-F5344CB8AC3E}">
        <p14:creationId xmlns:p14="http://schemas.microsoft.com/office/powerpoint/2010/main" val="327485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Scripting in SSIS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Implement custom functionality with Visual Basic or Visual C# code</a:t>
            </a:r>
          </a:p>
          <a:p>
            <a:pPr lvl="0"/>
            <a:r>
              <a:rPr lang="en-US" sz="2400" b="0" kern="0" dirty="0">
                <a:solidFill>
                  <a:srgbClr val="000000"/>
                </a:solidFill>
              </a:rPr>
              <a:t>Configure properties in the package designer, and develop code using the Visual Studio Tools for Applications (VSTA) environment</a:t>
            </a:r>
          </a:p>
          <a:p>
            <a:pPr lvl="0"/>
            <a:r>
              <a:rPr lang="en-US" sz="2400" b="0" kern="0" dirty="0">
                <a:solidFill>
                  <a:srgbClr val="000000"/>
                </a:solidFill>
              </a:rPr>
              <a:t>Scripts are precompiled for optimal execution performance</a:t>
            </a:r>
          </a:p>
          <a:p>
            <a:pPr lvl="0"/>
            <a:r>
              <a:rPr lang="en-US" sz="2400" b="0" kern="0" dirty="0">
                <a:solidFill>
                  <a:srgbClr val="000000"/>
                </a:solidFill>
              </a:rPr>
              <a:t>Two scripting scenarios</a:t>
            </a:r>
          </a:p>
          <a:p>
            <a:pPr lvl="1"/>
            <a:r>
              <a:rPr lang="en-US" sz="2000" b="0" kern="0" dirty="0">
                <a:solidFill>
                  <a:srgbClr val="000000"/>
                </a:solidFill>
              </a:rPr>
              <a:t>Use the </a:t>
            </a:r>
            <a:r>
              <a:rPr lang="en-US" sz="2000" b="0" i="1" kern="0" dirty="0">
                <a:solidFill>
                  <a:srgbClr val="000000"/>
                </a:solidFill>
              </a:rPr>
              <a:t>Script Task </a:t>
            </a:r>
            <a:r>
              <a:rPr lang="en-US" sz="2000" b="0" kern="0" dirty="0">
                <a:solidFill>
                  <a:srgbClr val="000000"/>
                </a:solidFill>
              </a:rPr>
              <a:t>to implement a custom control flow task</a:t>
            </a:r>
          </a:p>
          <a:p>
            <a:pPr lvl="1"/>
            <a:r>
              <a:rPr lang="en-US" sz="2000" b="0" kern="0" dirty="0">
                <a:solidFill>
                  <a:srgbClr val="000000"/>
                </a:solidFill>
              </a:rPr>
              <a:t>Use the </a:t>
            </a:r>
            <a:r>
              <a:rPr lang="en-US" sz="2000" b="0" i="1" kern="0" dirty="0">
                <a:solidFill>
                  <a:srgbClr val="000000"/>
                </a:solidFill>
              </a:rPr>
              <a:t>Script Component </a:t>
            </a:r>
            <a:r>
              <a:rPr lang="en-US" sz="2000" b="0" kern="0" dirty="0">
                <a:solidFill>
                  <a:srgbClr val="000000"/>
                </a:solidFill>
              </a:rPr>
              <a:t>to implement a custom data flow source, transformation, or destination</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5935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Control Flow Script Task</a:t>
            </a:r>
            <a:endParaRPr lang="en-GB" dirty="0"/>
          </a:p>
        </p:txBody>
      </p:sp>
      <p:sp>
        <p:nvSpPr>
          <p:cNvPr id="4" name="Content Placeholder 2"/>
          <p:cNvSpPr txBox="1">
            <a:spLocks/>
          </p:cNvSpPr>
          <p:nvPr/>
        </p:nvSpPr>
        <p:spPr>
          <a:xfrm>
            <a:off x="458788" y="1021215"/>
            <a:ext cx="8486804" cy="419281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Add the task to the control flow</a:t>
            </a:r>
          </a:p>
          <a:p>
            <a:pPr lvl="2"/>
            <a:r>
              <a:rPr lang="en-US" b="0" kern="0" dirty="0">
                <a:solidFill>
                  <a:srgbClr val="000000"/>
                </a:solidFill>
              </a:rPr>
              <a:t>Configure properties and logging settings as required</a:t>
            </a:r>
          </a:p>
          <a:p>
            <a:pPr marL="457200" lvl="0" indent="-457200">
              <a:buFont typeface="+mj-lt"/>
              <a:buAutoNum type="arabicPeriod"/>
            </a:pPr>
            <a:r>
              <a:rPr lang="en-US" b="0" kern="0" dirty="0">
                <a:solidFill>
                  <a:srgbClr val="000000"/>
                </a:solidFill>
              </a:rPr>
              <a:t>Configure the task</a:t>
            </a:r>
          </a:p>
          <a:p>
            <a:pPr lvl="2"/>
            <a:r>
              <a:rPr lang="en-US" b="0" kern="0" dirty="0">
                <a:solidFill>
                  <a:srgbClr val="000000"/>
                </a:solidFill>
              </a:rPr>
              <a:t>Language</a:t>
            </a:r>
          </a:p>
          <a:p>
            <a:pPr lvl="2"/>
            <a:r>
              <a:rPr lang="en-US" b="0" kern="0" dirty="0">
                <a:solidFill>
                  <a:srgbClr val="000000"/>
                </a:solidFill>
              </a:rPr>
              <a:t>Entry point method</a:t>
            </a:r>
          </a:p>
          <a:p>
            <a:pPr lvl="2"/>
            <a:r>
              <a:rPr lang="en-US" b="0" kern="0" dirty="0">
                <a:solidFill>
                  <a:srgbClr val="000000"/>
                </a:solidFill>
              </a:rPr>
              <a:t>Access to variables</a:t>
            </a:r>
          </a:p>
          <a:p>
            <a:pPr marL="457200" lvl="0" indent="-457200">
              <a:buFont typeface="+mj-lt"/>
              <a:buAutoNum type="arabicPeriod"/>
            </a:pPr>
            <a:r>
              <a:rPr lang="en-US" b="0" kern="0" dirty="0">
                <a:solidFill>
                  <a:srgbClr val="000000"/>
                </a:solidFill>
              </a:rPr>
              <a:t>Implement the code</a:t>
            </a:r>
          </a:p>
          <a:p>
            <a:pPr lvl="2"/>
            <a:r>
              <a:rPr lang="en-US" b="0" kern="0" dirty="0">
                <a:solidFill>
                  <a:srgbClr val="000000"/>
                </a:solidFill>
              </a:rPr>
              <a:t>Use the </a:t>
            </a:r>
            <a:r>
              <a:rPr lang="en-US" kern="0" dirty="0">
                <a:solidFill>
                  <a:srgbClr val="000000"/>
                </a:solidFill>
              </a:rPr>
              <a:t>Dts</a:t>
            </a:r>
            <a:r>
              <a:rPr lang="en-US" b="0" kern="0" dirty="0">
                <a:solidFill>
                  <a:srgbClr val="000000"/>
                </a:solidFill>
              </a:rPr>
              <a:t> object to access package and runtime </a:t>
            </a:r>
            <a:r>
              <a:rPr lang="en-US" b="0" kern="0" dirty="0" smtClean="0">
                <a:solidFill>
                  <a:srgbClr val="000000"/>
                </a:solidFill>
              </a:rPr>
              <a:t>functionality</a:t>
            </a:r>
            <a:endParaRPr lang="en-US" b="0" kern="0" dirty="0">
              <a:solidFill>
                <a:srgbClr val="000000"/>
              </a:solidFill>
            </a:endParaRPr>
          </a:p>
        </p:txBody>
      </p:sp>
      <p:sp>
        <p:nvSpPr>
          <p:cNvPr id="5" name="AutoShape 3"/>
          <p:cNvSpPr>
            <a:spLocks noChangeArrowheads="1"/>
          </p:cNvSpPr>
          <p:nvPr/>
        </p:nvSpPr>
        <p:spPr bwMode="auto">
          <a:xfrm>
            <a:off x="142875" y="4485977"/>
            <a:ext cx="8802717" cy="194367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US" sz="1550" b="0" dirty="0">
                <a:solidFill>
                  <a:srgbClr val="000000"/>
                </a:solidFill>
                <a:latin typeface="Lucida Sans Typewriter" pitchFamily="49" charset="0"/>
              </a:rPr>
              <a:t>Public void Main()</a:t>
            </a:r>
          </a:p>
          <a:p>
            <a:pPr lvl="0" defTabSz="457200">
              <a:lnSpc>
                <a:spcPct val="90000"/>
              </a:lnSpc>
              <a:tabLst>
                <a:tab pos="457200" algn="l"/>
              </a:tabLst>
              <a:defRPr/>
            </a:pPr>
            <a:r>
              <a:rPr lang="en-US" sz="1550" b="0" dirty="0">
                <a:solidFill>
                  <a:srgbClr val="000000"/>
                </a:solidFill>
                <a:latin typeface="Lucida Sans Typewriter" pitchFamily="49" charset="0"/>
              </a:rPr>
              <a:t>{</a:t>
            </a:r>
          </a:p>
          <a:p>
            <a:pPr lvl="0" defTabSz="457200">
              <a:lnSpc>
                <a:spcPct val="90000"/>
              </a:lnSpc>
              <a:tabLst>
                <a:tab pos="457200" algn="l"/>
              </a:tabLst>
              <a:defRPr/>
            </a:pPr>
            <a:r>
              <a:rPr lang="en-US" sz="1550" b="0" dirty="0">
                <a:solidFill>
                  <a:srgbClr val="000000"/>
                </a:solidFill>
                <a:latin typeface="Lucida Sans Typewriter" pitchFamily="49" charset="0"/>
              </a:rPr>
              <a:t>  Dts.Variables["User::MyVar"].Value = </a:t>
            </a:r>
          </a:p>
          <a:p>
            <a:pPr lvl="0" defTabSz="457200">
              <a:lnSpc>
                <a:spcPct val="90000"/>
              </a:lnSpc>
              <a:tabLst>
                <a:tab pos="457200" algn="l"/>
              </a:tabLst>
              <a:defRPr/>
            </a:pPr>
            <a:r>
              <a:rPr lang="en-US" sz="1550" b="0" dirty="0">
                <a:solidFill>
                  <a:srgbClr val="000000"/>
                </a:solidFill>
                <a:latin typeface="Lucida Sans Typewriter" pitchFamily="49" charset="0"/>
              </a:rPr>
              <a:t>                   Dts.Variables["System::StartTime"].Value.ToString();</a:t>
            </a:r>
          </a:p>
          <a:p>
            <a:pPr lvl="0" defTabSz="457200">
              <a:lnSpc>
                <a:spcPct val="90000"/>
              </a:lnSpc>
              <a:tabLst>
                <a:tab pos="457200" algn="l"/>
              </a:tabLst>
              <a:defRPr/>
            </a:pPr>
            <a:r>
              <a:rPr lang="en-US" sz="1550" b="0" dirty="0">
                <a:solidFill>
                  <a:srgbClr val="000000"/>
                </a:solidFill>
                <a:latin typeface="Lucida Sans Typewriter" pitchFamily="49" charset="0"/>
              </a:rPr>
              <a:t>  Dts.Log("Package started:" + </a:t>
            </a:r>
          </a:p>
          <a:p>
            <a:pPr lvl="0" defTabSz="457200">
              <a:lnSpc>
                <a:spcPct val="90000"/>
              </a:lnSpc>
              <a:tabLst>
                <a:tab pos="457200" algn="l"/>
              </a:tabLst>
              <a:defRPr/>
            </a:pPr>
            <a:r>
              <a:rPr lang="en-US" sz="1550" b="0" dirty="0">
                <a:solidFill>
                  <a:srgbClr val="000000"/>
                </a:solidFill>
                <a:latin typeface="Lucida Sans Typewriter" pitchFamily="49" charset="0"/>
              </a:rPr>
              <a:t>                (string)Dts.Variables["User::MyVar"].Value, 999, null);</a:t>
            </a:r>
          </a:p>
          <a:p>
            <a:pPr lvl="0" defTabSz="457200">
              <a:lnSpc>
                <a:spcPct val="90000"/>
              </a:lnSpc>
              <a:tabLst>
                <a:tab pos="457200" algn="l"/>
              </a:tabLst>
              <a:defRPr/>
            </a:pPr>
            <a:r>
              <a:rPr lang="en-US" sz="1550" b="0" dirty="0">
                <a:solidFill>
                  <a:srgbClr val="000000"/>
                </a:solidFill>
                <a:latin typeface="Lucida Sans Typewriter" pitchFamily="49" charset="0"/>
              </a:rPr>
              <a:t>  Dts.TaskResult = (int)ScriptResults.Success;</a:t>
            </a:r>
          </a:p>
          <a:p>
            <a:pPr lvl="0" defTabSz="457200">
              <a:lnSpc>
                <a:spcPct val="90000"/>
              </a:lnSpc>
              <a:tabLst>
                <a:tab pos="457200" algn="l"/>
              </a:tabLst>
              <a:defRPr/>
            </a:pPr>
            <a:r>
              <a:rPr lang="en-US" sz="1550" b="0" dirty="0">
                <a:solidFill>
                  <a:srgbClr val="000000"/>
                </a:solidFill>
                <a:latin typeface="Lucida Sans Typewriter" pitchFamily="49" charset="0"/>
              </a:rPr>
              <a:t>}</a:t>
            </a:r>
          </a:p>
        </p:txBody>
      </p:sp>
    </p:spTree>
    <p:custDataLst>
      <p:tags r:id="rId1"/>
    </p:custDataLst>
    <p:extLst>
      <p:ext uri="{BB962C8B-B14F-4D97-AF65-F5344CB8AC3E}">
        <p14:creationId xmlns:p14="http://schemas.microsoft.com/office/powerpoint/2010/main" val="209680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38094b3-8d35-475e-845a-4da33ae9ad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Implementing a Script Task</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Configure a Script Task</a:t>
            </a:r>
          </a:p>
          <a:p>
            <a:pPr lvl="0"/>
            <a:r>
              <a:rPr lang="en-US" b="0" kern="0" dirty="0">
                <a:solidFill>
                  <a:srgbClr val="000000"/>
                </a:solidFill>
              </a:rPr>
              <a:t>Implement a Script Task</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8943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5890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d056ab09-0adf-40b5-8a99-aa0ef902ec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Data Flow Script Component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Create a Source</a:t>
            </a:r>
          </a:p>
          <a:p>
            <a:pPr lvl="1"/>
            <a:r>
              <a:rPr lang="en-US" sz="2000" b="0" kern="0" dirty="0">
                <a:solidFill>
                  <a:srgbClr val="000000"/>
                </a:solidFill>
              </a:rPr>
              <a:t>Configure output columns</a:t>
            </a:r>
          </a:p>
          <a:p>
            <a:pPr lvl="1"/>
            <a:r>
              <a:rPr lang="en-US" sz="2000" b="0" kern="0" dirty="0">
                <a:solidFill>
                  <a:srgbClr val="000000"/>
                </a:solidFill>
              </a:rPr>
              <a:t>Implement </a:t>
            </a:r>
            <a:r>
              <a:rPr lang="en-US" sz="2000" kern="0" dirty="0">
                <a:solidFill>
                  <a:srgbClr val="000000"/>
                </a:solidFill>
              </a:rPr>
              <a:t>CreateNewOutputRows</a:t>
            </a:r>
            <a:r>
              <a:rPr lang="en-US" sz="2000" b="0" kern="0" dirty="0">
                <a:solidFill>
                  <a:srgbClr val="000000"/>
                </a:solidFill>
              </a:rPr>
              <a:t> method</a:t>
            </a:r>
          </a:p>
          <a:p>
            <a:pPr lvl="1"/>
            <a:endParaRPr lang="en-US" sz="2000" b="0" kern="0" dirty="0">
              <a:solidFill>
                <a:srgbClr val="000000"/>
              </a:solidFill>
            </a:endParaRPr>
          </a:p>
          <a:p>
            <a:pPr lvl="0"/>
            <a:r>
              <a:rPr lang="en-US" sz="2400" b="0" kern="0" dirty="0">
                <a:solidFill>
                  <a:srgbClr val="000000"/>
                </a:solidFill>
              </a:rPr>
              <a:t>Create a Transformation</a:t>
            </a:r>
          </a:p>
          <a:p>
            <a:pPr lvl="1"/>
            <a:r>
              <a:rPr lang="en-US" sz="2000" b="0" kern="0" dirty="0">
                <a:solidFill>
                  <a:srgbClr val="000000"/>
                </a:solidFill>
              </a:rPr>
              <a:t>Configure inputs and outputs</a:t>
            </a:r>
          </a:p>
          <a:p>
            <a:pPr lvl="1"/>
            <a:r>
              <a:rPr lang="en-US" sz="2000" b="0" kern="0" dirty="0">
                <a:solidFill>
                  <a:srgbClr val="000000"/>
                </a:solidFill>
              </a:rPr>
              <a:t>Implement </a:t>
            </a:r>
            <a:r>
              <a:rPr lang="en-US" sz="2000" kern="0" dirty="0">
                <a:solidFill>
                  <a:srgbClr val="000000"/>
                </a:solidFill>
              </a:rPr>
              <a:t>ProcessInputRow</a:t>
            </a:r>
            <a:r>
              <a:rPr lang="en-US" sz="2000" b="0" kern="0" dirty="0">
                <a:solidFill>
                  <a:srgbClr val="000000"/>
                </a:solidFill>
              </a:rPr>
              <a:t> method for each input</a:t>
            </a:r>
          </a:p>
          <a:p>
            <a:pPr lvl="1"/>
            <a:endParaRPr lang="en-US" sz="2000" b="0" kern="0" dirty="0">
              <a:solidFill>
                <a:srgbClr val="000000"/>
              </a:solidFill>
            </a:endParaRPr>
          </a:p>
          <a:p>
            <a:pPr lvl="0"/>
            <a:r>
              <a:rPr lang="en-US" sz="2400" b="0" kern="0" dirty="0">
                <a:solidFill>
                  <a:srgbClr val="000000"/>
                </a:solidFill>
              </a:rPr>
              <a:t>Create a Destination</a:t>
            </a:r>
          </a:p>
          <a:p>
            <a:pPr lvl="1"/>
            <a:r>
              <a:rPr lang="en-US" sz="2000" b="0" kern="0" dirty="0">
                <a:solidFill>
                  <a:srgbClr val="000000"/>
                </a:solidFill>
              </a:rPr>
              <a:t>Configure input columns</a:t>
            </a:r>
          </a:p>
          <a:p>
            <a:pPr lvl="1"/>
            <a:r>
              <a:rPr lang="en-US" sz="2000" b="0" kern="0" dirty="0">
                <a:solidFill>
                  <a:srgbClr val="000000"/>
                </a:solidFill>
              </a:rPr>
              <a:t>Implement </a:t>
            </a:r>
            <a:r>
              <a:rPr lang="en-US" sz="2000" kern="0" dirty="0">
                <a:solidFill>
                  <a:srgbClr val="000000"/>
                </a:solidFill>
              </a:rPr>
              <a:t>ProcessInputRow</a:t>
            </a:r>
            <a:r>
              <a:rPr lang="en-US" sz="2000" b="0" kern="0" dirty="0">
                <a:solidFill>
                  <a:srgbClr val="000000"/>
                </a:solidFill>
              </a:rPr>
              <a:t> method for each input</a:t>
            </a:r>
          </a:p>
          <a:p>
            <a:pPr lvl="0"/>
            <a:endParaRPr lang="en-US" sz="2400" b="0" kern="0" dirty="0">
              <a:solidFill>
                <a:srgbClr val="000000"/>
              </a:solidFill>
            </a:endParaRPr>
          </a:p>
        </p:txBody>
      </p:sp>
      <p:sp>
        <p:nvSpPr>
          <p:cNvPr id="5" name="AutoShape 3"/>
          <p:cNvSpPr>
            <a:spLocks noChangeArrowheads="1"/>
          </p:cNvSpPr>
          <p:nvPr/>
        </p:nvSpPr>
        <p:spPr bwMode="auto">
          <a:xfrm>
            <a:off x="1483743" y="2211548"/>
            <a:ext cx="5819954" cy="4459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US" sz="1200" b="0" dirty="0">
                <a:solidFill>
                  <a:srgbClr val="000000"/>
                </a:solidFill>
                <a:latin typeface="Lucida Sans Typewriter" pitchFamily="49" charset="0"/>
              </a:rPr>
              <a:t>MyOutputBuffer.AddRow();</a:t>
            </a:r>
          </a:p>
          <a:p>
            <a:pPr lvl="0" defTabSz="457200">
              <a:lnSpc>
                <a:spcPct val="90000"/>
              </a:lnSpc>
              <a:tabLst>
                <a:tab pos="457200" algn="l"/>
              </a:tabLst>
              <a:defRPr/>
            </a:pPr>
            <a:r>
              <a:rPr lang="en-US" sz="1200" b="0" dirty="0">
                <a:solidFill>
                  <a:srgbClr val="000000"/>
                </a:solidFill>
                <a:latin typeface="Lucida Sans Typewriter" pitchFamily="49" charset="0"/>
              </a:rPr>
              <a:t>MyOuputBuffer.Column1="Value for column 1";</a:t>
            </a:r>
          </a:p>
        </p:txBody>
      </p:sp>
      <p:sp>
        <p:nvSpPr>
          <p:cNvPr id="6" name="AutoShape 3"/>
          <p:cNvSpPr>
            <a:spLocks noChangeArrowheads="1"/>
          </p:cNvSpPr>
          <p:nvPr/>
        </p:nvSpPr>
        <p:spPr bwMode="auto">
          <a:xfrm>
            <a:off x="1483743" y="3880305"/>
            <a:ext cx="5819954" cy="2733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US" sz="1200" b="0" dirty="0">
                <a:solidFill>
                  <a:srgbClr val="000000"/>
                </a:solidFill>
                <a:latin typeface="Lucida Sans Typewriter" pitchFamily="49" charset="0"/>
              </a:rPr>
              <a:t>Row.Column1=Row.Column1.ToUpper();</a:t>
            </a:r>
          </a:p>
        </p:txBody>
      </p:sp>
      <p:sp>
        <p:nvSpPr>
          <p:cNvPr id="7" name="AutoShape 3"/>
          <p:cNvSpPr>
            <a:spLocks noChangeArrowheads="1"/>
          </p:cNvSpPr>
          <p:nvPr/>
        </p:nvSpPr>
        <p:spPr bwMode="auto">
          <a:xfrm>
            <a:off x="1483743" y="5459419"/>
            <a:ext cx="5819954" cy="2733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US" sz="1200" b="0" dirty="0">
                <a:solidFill>
                  <a:srgbClr val="000000"/>
                </a:solidFill>
                <a:latin typeface="Lucida Sans Typewriter" pitchFamily="49" charset="0"/>
              </a:rPr>
              <a:t>MyDataStore.Add(Row.Column1, Row.Column2)</a:t>
            </a:r>
          </a:p>
        </p:txBody>
      </p:sp>
    </p:spTree>
    <p:custDataLst>
      <p:tags r:id="rId1"/>
    </p:custDataLst>
    <p:extLst>
      <p:ext uri="{BB962C8B-B14F-4D97-AF65-F5344CB8AC3E}">
        <p14:creationId xmlns:p14="http://schemas.microsoft.com/office/powerpoint/2010/main" val="26736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aadecb9-0b40-4432-8f62-14a5e7034f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Script Component in a Data Flow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Implement a Source</a:t>
            </a:r>
          </a:p>
          <a:p>
            <a:pPr lvl="0"/>
            <a:r>
              <a:rPr lang="en-US" b="0" kern="0" dirty="0">
                <a:solidFill>
                  <a:srgbClr val="000000"/>
                </a:solidFill>
              </a:rPr>
              <a:t>Implement a Transformation</a:t>
            </a:r>
          </a:p>
          <a:p>
            <a:pPr lvl="0"/>
            <a:r>
              <a:rPr lang="en-US" b="0" kern="0" dirty="0">
                <a:solidFill>
                  <a:srgbClr val="000000"/>
                </a:solidFill>
              </a:rPr>
              <a:t>Implement a Destination</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10037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TotalTime>
  <Words>2863</Words>
  <Application>Microsoft Office PowerPoint</Application>
  <PresentationFormat>On-screen Show (4:3)</PresentationFormat>
  <Paragraphs>273</Paragraphs>
  <Slides>20</Slides>
  <Notes>20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Segoe UI</vt:lpstr>
      <vt:lpstr>Symbol</vt:lpstr>
      <vt:lpstr>Arial</vt:lpstr>
      <vt:lpstr>Lucida Sans Typewriter</vt:lpstr>
      <vt:lpstr>Lucida Console</vt:lpstr>
      <vt:lpstr>Calibri</vt:lpstr>
      <vt:lpstr>Wingdings</vt:lpstr>
      <vt:lpstr>Verdana</vt:lpstr>
      <vt:lpstr>Times New Roman</vt:lpstr>
      <vt:lpstr>NG_MOC_Core_ModuleNew2</vt:lpstr>
      <vt:lpstr>Module 12</vt:lpstr>
      <vt:lpstr>Module Overview</vt:lpstr>
      <vt:lpstr>Lesson 1: Using Scripts in SSIS</vt:lpstr>
      <vt:lpstr>Introduction to Scripting in SSIS</vt:lpstr>
      <vt:lpstr>Using the Control Flow Script Task</vt:lpstr>
      <vt:lpstr>Demonstration: Implementing a Script Task</vt:lpstr>
      <vt:lpstr>PowerPoint Presentation</vt:lpstr>
      <vt:lpstr>Using the Data Flow Script Component</vt:lpstr>
      <vt:lpstr>Demonstration: Using a Script Component in a Data Flow</vt:lpstr>
      <vt:lpstr>PowerPoint Presentation</vt:lpstr>
      <vt:lpstr>PowerPoint Presentation</vt:lpstr>
      <vt:lpstr>PowerPoint Presentation</vt:lpstr>
      <vt:lpstr>Lesson 2: Using Custom Components in SSIS</vt:lpstr>
      <vt:lpstr>Introduction to Custom Components</vt:lpstr>
      <vt:lpstr>Implementing a Custom Component</vt:lpstr>
      <vt:lpstr>Installing and Using a Custom Component</vt:lpstr>
      <vt:lpstr>Lab: Using Custom Scripts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Richard Strange</dc:creator>
  <cp:lastModifiedBy>Richard Strange</cp:lastModifiedBy>
  <cp:revision>4</cp:revision>
  <dcterms:created xsi:type="dcterms:W3CDTF">2017-12-14T13:54:56Z</dcterms:created>
  <dcterms:modified xsi:type="dcterms:W3CDTF">2017-12-14T14:03:26Z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DB98D66B-1873-46A7-9A1D-42E437A45859</vt:lpwstr>
  </property>
  <property fmtid="{D5CDD505-2E9C-101B-9397-08002B2CF9AE}" pid="3" name="ArticulatePath">
    <vt:lpwstr>20767C_12</vt:lpwstr>
  </property>
</Properties>
</file>