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84" r:id="rId18"/>
    <p:sldId id="285"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embeddedFontLst>
    <p:embeddedFont>
      <p:font typeface="Segoe UI" panose="020B0502040204020203" pitchFamily="34" charset="0"/>
      <p:regular r:id="rId33"/>
      <p:bold r:id="rId34"/>
      <p:italic r:id="rId35"/>
      <p:boldItalic r:id="rId36"/>
    </p:embeddedFont>
    <p:embeddedFont>
      <p:font typeface="Calibri" panose="020F0502020204030204"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custDataLst>
    <p:tags r:id="rId45"/>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35D97-A3AC-40D5-AE00-5F1663AEF6A0}"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7CB10-10D6-4697-BDD0-6E359C86612B}" type="slidenum">
              <a:rPr lang="en-GB" smtClean="0"/>
              <a:t>‹#›</a:t>
            </a:fld>
            <a:endParaRPr lang="en-GB" dirty="0"/>
          </a:p>
        </p:txBody>
      </p:sp>
    </p:spTree>
    <p:extLst>
      <p:ext uri="{BB962C8B-B14F-4D97-AF65-F5344CB8AC3E}">
        <p14:creationId xmlns:p14="http://schemas.microsoft.com/office/powerpoint/2010/main" val="76412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a large number of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8357CB10-10D6-4697-BDD0-6E359C86612B}"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9416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8816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5183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77822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the execution of any package fails during the demonstration (which could happen if, for example, you enter an incorrect value for a parameter) take the opportunity to use the Integration Services Dashboard to show your students how to debug a failed execution.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have time, you could even enter an incorrect value deliberately to demonstrate some of the debugging features of SSIS.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20767C-MIA-DC </a:t>
            </a:r>
            <a:r>
              <a:rPr lang="en-GB" sz="1000" dirty="0">
                <a:latin typeface="Arial" panose="020B0604020202020204" pitchFamily="34" charset="0"/>
                <a:ea typeface="Calibri" panose="020F0502020204030204" pitchFamily="34" charset="0"/>
                <a:cs typeface="Times New Roman" panose="02020603050405020304" pitchFamily="18" charset="0"/>
              </a:rPr>
              <a:t>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Configure the SSIS Environment</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are started, and log onto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D:\Demofiles\Mod13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Integration Services Catalogs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Catalog.</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Catalog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note that you must enable CLR integration when creating an SSIS catalog. You can also choose to enable automatic execution of the stored procedures used by the catalog when SQL Server starts. Then enter and confirm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Integration Services Catalogs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SSISDB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node that has been created,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Folder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SSIDB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node to see the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Minimize SQL Server Management Studio.</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57CB10-10D6-4697-BDD0-6E359C86612B}"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68856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10848"/>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Deploy an SSIS Project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DeploymentDemo.sln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This project contains the following two packages: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Login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package that uses a data flow to extract a list of logons from the master database and save them in a text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DB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package that extracts a list of databases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saves them in a text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Both packages use a project-level connection manager to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a project-level parameter to determine the folder where the text files containing the extracted data should be saved.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 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build has succeeded,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 Services Deployment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browse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SSISDB\Demo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you created earlier,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deployment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close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Environments and Variables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you created earlier, and then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 has been deployed.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Environment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Environment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enter the environment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the previous two steps to create a second environment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to see the environments you have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57CB10-10D6-4697-BDD0-6E359C86612B}" type="slidenum">
              <a:rPr lang="en-GB" smtClean="0"/>
              <a:t>14</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07572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add a variable with the following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MIA-SQL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Sensitive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 (Unchecked)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second variable with the following settings (making sure to include the trailing “\” in the value),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FolderPath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D:\Demofiles\Mod13\Production\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Sensitive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add a variable with the following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Sensitive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57CB10-10D6-4697-BDD0-6E359C86612B}" type="slidenum">
              <a:rPr lang="en-GB" smtClean="0"/>
              <a:t>15</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080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second variable with the following settings (making sure to include the trailing “\” in the value),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FolderPath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D:\Demofiles\Mod13\Test\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Sensitive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References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again and add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Scope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 tab, click the ellipses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Parameter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environment variable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FolderPath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variables,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 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the ellipses button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ServerName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Parameter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environment variable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list of variables,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 DeploymentDemo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57CB10-10D6-4697-BDD0-6E359C86612B}" type="slidenum">
              <a:rPr lang="en-GB" smtClean="0"/>
              <a:t>16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078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Run an SSIS Package</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Object Explorer,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DeploymentDemo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DB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Package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in the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tabs and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 variables are used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run the package.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prompted to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 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Login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Package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Environment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in the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run the package.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prompted to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D:\Demofiles\Mod13\Test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note that it contains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that was produced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DB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package when it was executed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 You can examine this file by using Notepad; it should contain a list of the databases on the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D:\Demofiles\Mod13\Production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note that it contains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that was produced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Login List.dtsx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package when it was executed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environment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57CB10-10D6-4697-BDD0-6E359C86612B}" type="slidenum">
              <a:rPr lang="en-GB" smtClean="0"/>
              <a:t>17</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6858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Execution Information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 Services Catalogs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 Reports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Services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Dashboard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Packages Detailed Information (Past 24 Hours)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notice that the two most recent package executions succeeded,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link for the first package in the list.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report,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Information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note the environment that was used,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Parameters Used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note the values you configured with environment variables.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top of the report,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Navigate Backward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to return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 Services Dashboard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Packages Detailed Information (Past 24 Hours)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link for the second package in the list.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report,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Information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note the environment that was used,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Parameters Used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note the values you configured with environment variables.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 or false? You can add an environment variable to an SSIS Project, and assign a value to it, which may be, for example,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Test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or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Production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dirty="0"/>
          </a:p>
        </p:txBody>
      </p:sp>
      <p:sp>
        <p:nvSpPr>
          <p:cNvPr id="4" name="Slide Number Placeholder 3"/>
          <p:cNvSpPr>
            <a:spLocks noGrp="1"/>
          </p:cNvSpPr>
          <p:nvPr>
            <p:ph type="sldNum" sz="quarter" idx="10"/>
          </p:nvPr>
        </p:nvSpPr>
        <p:spPr/>
        <p:txBody>
          <a:bodyPr/>
          <a:lstStyle/>
          <a:p>
            <a:fld id="{8357CB10-10D6-4697-BDD0-6E359C86612B}" type="slidenum">
              <a:rPr lang="en-GB" smtClean="0"/>
              <a:t>18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3070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66734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65310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190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1595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9656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399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5515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1035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methods for running an SSIS package would be most appropriate if you want to schedule the package to run at regular intervals?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SQL Server Management Studio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Dtexec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Dtexecui</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Windows PowerShell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SQL Server Agent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SQL Server Agent</a:t>
            </a:r>
          </a:p>
        </p:txBody>
      </p:sp>
      <p:sp>
        <p:nvSpPr>
          <p:cNvPr id="4" name="Slide Number Placeholder 3"/>
          <p:cNvSpPr>
            <a:spLocks noGrp="1"/>
          </p:cNvSpPr>
          <p:nvPr>
            <p:ph type="sldNum" sz="quarter" idx="10"/>
          </p:nvPr>
        </p:nvSpPr>
        <p:spPr/>
        <p:txBody>
          <a:bodyPr/>
          <a:lstStyle/>
          <a:p>
            <a:fld id="{8357CB10-10D6-4697-BDD0-6E359C86612B}"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4697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have to think carefully about what they are trying to achieve, and work out how best to do it. Encourage students to read the scenario information carefully and collaborate with each other. Remind them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as with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the execution of any package fails during the lab—this might happen if, for example, a student enters an incorrect value for a parameter—encourage the student to use the Integration Services Dashboard to see how to debug a failed execution.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you have time, you could even enter an incorrect value deliberately to demonstrate some of the debugging features of SSIS.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Creating an SSIS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Catalog</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will use Transact-SQL to enable the SQL CLR, and then create an SSIS Catalog and a folder to contain the Adventure Works ETL solution.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Deploying an SSIS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Project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now want to deploy an existing SSIS project, created in Visual Studio, to the new folder from the previous exercise.</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Creating Environments for an SSIS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Solution</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parameters and connection managers in an SSIS package. You would like to create test and production environments with which to pass the correct values quickly to these parameters when switching from test to production.</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Running an SSIS Package in SQL Server Management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Studio</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Now </a:t>
            </a:r>
            <a:r>
              <a:rPr lang="en-GB" sz="1000" dirty="0">
                <a:latin typeface="Arial" panose="020B0604020202020204" pitchFamily="34" charset="0"/>
                <a:ea typeface="Calibri" panose="020F0502020204030204" pitchFamily="34" charset="0"/>
                <a:cs typeface="Times New Roman" panose="02020603050405020304" pitchFamily="18" charset="0"/>
              </a:rPr>
              <a:t>you have deployed the SSIS project and defined execution environments, you can run the packages in SQL Server Management Studio.</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5: Scheduling SSIS Packages with SQL Server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Agent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You’ve </a:t>
            </a:r>
            <a:r>
              <a:rPr lang="en-GB" sz="1000" dirty="0">
                <a:latin typeface="Arial" panose="020B0604020202020204" pitchFamily="34" charset="0"/>
                <a:ea typeface="Calibri" panose="020F0502020204030204" pitchFamily="34" charset="0"/>
                <a:cs typeface="Times New Roman" panose="02020603050405020304" pitchFamily="18" charset="0"/>
              </a:rPr>
              <a:t>tested the packages by running them interactively. Now you must schedule them to execute automatically.</a:t>
            </a:r>
          </a:p>
        </p:txBody>
      </p:sp>
      <p:sp>
        <p:nvSpPr>
          <p:cNvPr id="4" name="Slide Number Placeholder 3"/>
          <p:cNvSpPr>
            <a:spLocks noGrp="1"/>
          </p:cNvSpPr>
          <p:nvPr>
            <p:ph type="sldNum" sz="quarter" idx="10"/>
          </p:nvPr>
        </p:nvSpPr>
        <p:spPr/>
        <p:txBody>
          <a:bodyPr/>
          <a:lstStyle/>
          <a:p>
            <a:fld id="{8357CB10-10D6-4697-BDD0-6E359C86612B}"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2325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357CB10-10D6-4697-BDD0-6E359C86612B}"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16202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7495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8447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advantages of the project deployment model?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project deployment model makes the process of managing your deployed project more straightforward. You can administer everything in SQL Server Management Studio, organize projects into folders, and use environments to pass values to parameters.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advantages of environments?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create multiple scenarios, such as </a:t>
            </a:r>
            <a:r>
              <a:rPr lang="en-GB" sz="1000" b="1" dirty="0">
                <a:latin typeface="Arial" panose="020B0604020202020204" pitchFamily="34" charset="0"/>
                <a:ea typeface="Calibri" panose="020F0502020204030204" pitchFamily="34" charset="0"/>
                <a:cs typeface="Times New Roman" panose="02020603050405020304" pitchFamily="18" charset="0"/>
              </a:rPr>
              <a:t>test</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production</a:t>
            </a:r>
            <a:r>
              <a:rPr lang="en-GB" sz="1000" dirty="0">
                <a:latin typeface="Arial" panose="020B0604020202020204" pitchFamily="34" charset="0"/>
                <a:ea typeface="Calibri" panose="020F0502020204030204" pitchFamily="34" charset="0"/>
                <a:cs typeface="Times New Roman" panose="02020603050405020304" pitchFamily="18" charset="0"/>
              </a:rPr>
              <a:t>, using environments. You can assign variable values to these environments, and then switch between them with a single property edit.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Where would you handle notifications?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discussion topic has no right or wrong answer. Consider the implications of putting notifications in Jobs and SSIS projects. Consider that an SSIS package might not always run in a SQL Server Agent job, and that a SQL Server Agent job might have other steps apart from the SSIS package.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the new feature available in SQL Server for Deploying SSIS Packages. What are the benefits?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deploy selected packages within a project using SQL Server. This should save time because previously the only options were to deploy one package at a time or a whole project.</a:t>
            </a:r>
          </a:p>
        </p:txBody>
      </p:sp>
      <p:sp>
        <p:nvSpPr>
          <p:cNvPr id="4" name="Slide Number Placeholder 3"/>
          <p:cNvSpPr>
            <a:spLocks noGrp="1"/>
          </p:cNvSpPr>
          <p:nvPr>
            <p:ph type="sldNum" sz="quarter" idx="10"/>
          </p:nvPr>
        </p:nvSpPr>
        <p:spPr/>
        <p:txBody>
          <a:bodyPr/>
          <a:lstStyle/>
          <a:p>
            <a:fld id="{8357CB10-10D6-4697-BDD0-6E359C86612B}"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5509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1820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712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235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many different deployment models are available when using SSIS in SQL Server? Give the name and a brief description of each of the models.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two deployment models available when using SSIS in SQL Server:</a:t>
            </a: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Package Deployment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you can deploy one or more packages at once.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Project Deployment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you can deploy a whole project.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Students may have other answers, but the main points that should be made are as detailed above.</a:t>
            </a:r>
          </a:p>
        </p:txBody>
      </p:sp>
      <p:sp>
        <p:nvSpPr>
          <p:cNvPr id="4" name="Slide Number Placeholder 3"/>
          <p:cNvSpPr>
            <a:spLocks noGrp="1"/>
          </p:cNvSpPr>
          <p:nvPr>
            <p:ph type="sldNum" sz="quarter" idx="10"/>
          </p:nvPr>
        </p:nvSpPr>
        <p:spPr/>
        <p:txBody>
          <a:bodyPr/>
          <a:lstStyle/>
          <a:p>
            <a:fld id="{8357CB10-10D6-4697-BDD0-6E359C86612B}"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99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275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57CB10-10D6-4697-BDD0-6E359C86612B}"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13: Deploying and Configuring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22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601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15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419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879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059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4169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6329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0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54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68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969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3315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11172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13</a:t>
            </a:r>
            <a:endParaRPr lang="en-GB" dirty="0"/>
          </a:p>
        </p:txBody>
      </p:sp>
      <p:sp>
        <p:nvSpPr>
          <p:cNvPr id="3" name="Subtitle 2"/>
          <p:cNvSpPr>
            <a:spLocks noGrp="1"/>
          </p:cNvSpPr>
          <p:nvPr>
            <p:ph type="subTitle" sz="quarter" idx="1"/>
          </p:nvPr>
        </p:nvSpPr>
        <p:spPr/>
        <p:txBody>
          <a:bodyPr/>
          <a:lstStyle/>
          <a:p>
            <a:r>
              <a:rPr lang="en-GB" dirty="0" smtClean="0"/>
              <a:t>Deploying and Configuring SSIS Packages
</a:t>
            </a:r>
            <a:endParaRPr lang="en-GB" dirty="0"/>
          </a:p>
        </p:txBody>
      </p:sp>
    </p:spTree>
    <p:custDataLst>
      <p:tags r:id="rId1"/>
    </p:custDataLst>
    <p:extLst>
      <p:ext uri="{BB962C8B-B14F-4D97-AF65-F5344CB8AC3E}">
        <p14:creationId xmlns:p14="http://schemas.microsoft.com/office/powerpoint/2010/main" val="23263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Environments and Variables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Environments</a:t>
            </a:r>
          </a:p>
          <a:p>
            <a:pPr lvl="1"/>
            <a:r>
              <a:rPr lang="en-US" b="0" kern="0" dirty="0">
                <a:solidFill>
                  <a:srgbClr val="000000"/>
                </a:solidFill>
              </a:rPr>
              <a:t>Execution contexts for projects</a:t>
            </a:r>
          </a:p>
          <a:p>
            <a:pPr lvl="0"/>
            <a:r>
              <a:rPr lang="en-US" b="0" kern="0" dirty="0">
                <a:solidFill>
                  <a:srgbClr val="000000"/>
                </a:solidFill>
              </a:rPr>
              <a:t>Variables</a:t>
            </a:r>
          </a:p>
          <a:p>
            <a:pPr lvl="1"/>
            <a:r>
              <a:rPr lang="en-US" b="0" kern="0" dirty="0">
                <a:solidFill>
                  <a:srgbClr val="000000"/>
                </a:solidFill>
              </a:rPr>
              <a:t>Environment-specific values</a:t>
            </a:r>
          </a:p>
          <a:p>
            <a:pPr lvl="2"/>
            <a:r>
              <a:rPr lang="en-US" sz="1800" b="0" kern="0" dirty="0">
                <a:solidFill>
                  <a:srgbClr val="000000"/>
                </a:solidFill>
              </a:rPr>
              <a:t>Can be mapped to project parameters and connection manager properties at run time</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776181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an SSIS Project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Integration Services Deployment Wizard</a:t>
            </a:r>
          </a:p>
          <a:p>
            <a:pPr lvl="1"/>
            <a:r>
              <a:rPr lang="en-US" b="0" kern="0" dirty="0">
                <a:solidFill>
                  <a:srgbClr val="000000"/>
                </a:solidFill>
              </a:rPr>
              <a:t>Visual Studio</a:t>
            </a:r>
          </a:p>
          <a:p>
            <a:pPr lvl="1"/>
            <a:r>
              <a:rPr lang="en-US" b="0" kern="0" dirty="0">
                <a:solidFill>
                  <a:srgbClr val="000000"/>
                </a:solidFill>
              </a:rPr>
              <a:t>SQL Server Management Studio</a:t>
            </a:r>
          </a:p>
          <a:p>
            <a:pPr lvl="0"/>
            <a:r>
              <a:rPr lang="en-US" b="0" kern="0" dirty="0">
                <a:solidFill>
                  <a:srgbClr val="000000"/>
                </a:solidFill>
              </a:rPr>
              <a:t>dtutil.exe to deploy, move, delete, and check the existence of SSIS packages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2787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376c2e3-091c-4f40-9278-4b95651ef1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Project Execution Information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Integration Services Dashboard provides built-in reports</a:t>
            </a:r>
          </a:p>
          <a:p>
            <a:pPr lvl="0"/>
            <a:r>
              <a:rPr lang="en-US" b="0" kern="0" dirty="0">
                <a:solidFill>
                  <a:srgbClr val="000000"/>
                </a:solidFill>
              </a:rPr>
              <a:t>Additional sources of information:</a:t>
            </a:r>
          </a:p>
          <a:p>
            <a:pPr lvl="1"/>
            <a:r>
              <a:rPr lang="en-US" b="0" kern="0" dirty="0">
                <a:solidFill>
                  <a:srgbClr val="000000"/>
                </a:solidFill>
              </a:rPr>
              <a:t>Event handlers</a:t>
            </a:r>
          </a:p>
          <a:p>
            <a:pPr lvl="1"/>
            <a:r>
              <a:rPr lang="en-US" b="0" kern="0" dirty="0">
                <a:solidFill>
                  <a:srgbClr val="000000"/>
                </a:solidFill>
              </a:rPr>
              <a:t>Error outputs</a:t>
            </a:r>
          </a:p>
          <a:p>
            <a:pPr lvl="1"/>
            <a:r>
              <a:rPr lang="en-US" b="0" kern="0" dirty="0">
                <a:solidFill>
                  <a:srgbClr val="000000"/>
                </a:solidFill>
              </a:rPr>
              <a:t>Logging</a:t>
            </a:r>
          </a:p>
          <a:p>
            <a:pPr lvl="1"/>
            <a:r>
              <a:rPr lang="en-US" b="0" kern="0" dirty="0">
                <a:solidFill>
                  <a:srgbClr val="000000"/>
                </a:solidFill>
              </a:rPr>
              <a:t>Debug dump files</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387809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d9f5d73-861e-4752-b3bd-e87f2bb186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Deploying an SSIS Project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Configure the SSIS environment</a:t>
            </a:r>
          </a:p>
          <a:p>
            <a:pPr lvl="0"/>
            <a:r>
              <a:rPr lang="en-US" b="0" kern="0" dirty="0">
                <a:solidFill>
                  <a:srgbClr val="000000"/>
                </a:solidFill>
              </a:rPr>
              <a:t>Deploy an SSIS project</a:t>
            </a:r>
          </a:p>
          <a:p>
            <a:pPr lvl="0"/>
            <a:r>
              <a:rPr lang="en-US" b="0" kern="0" dirty="0">
                <a:solidFill>
                  <a:srgbClr val="000000"/>
                </a:solidFill>
              </a:rPr>
              <a:t>Create environments and variables</a:t>
            </a:r>
          </a:p>
          <a:p>
            <a:pPr lvl="0"/>
            <a:r>
              <a:rPr lang="en-US" b="0" kern="0" dirty="0">
                <a:solidFill>
                  <a:srgbClr val="000000"/>
                </a:solidFill>
              </a:rPr>
              <a:t>Run an SSIS package</a:t>
            </a:r>
          </a:p>
          <a:p>
            <a:pPr lvl="0"/>
            <a:r>
              <a:rPr lang="en-US" b="0" kern="0" dirty="0">
                <a:solidFill>
                  <a:srgbClr val="000000"/>
                </a:solidFill>
              </a:rPr>
              <a:t>View execution information</a:t>
            </a:r>
          </a:p>
          <a:p>
            <a:pPr marL="0" lvl="0"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714352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298770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511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30448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6723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8218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c0f56eb9-728a-4e05-8a2b-8ca790f2e3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Planning SSIS Package Execution</a:t>
            </a:r>
            <a:endParaRPr lang="en-GB" dirty="0"/>
          </a:p>
        </p:txBody>
      </p:sp>
      <p:sp>
        <p:nvSpPr>
          <p:cNvPr id="3" name="Text Placeholder 2"/>
          <p:cNvSpPr>
            <a:spLocks noGrp="1"/>
          </p:cNvSpPr>
          <p:nvPr>
            <p:ph type="body" idx="1"/>
          </p:nvPr>
        </p:nvSpPr>
        <p:spPr/>
        <p:txBody>
          <a:bodyPr/>
          <a:lstStyle/>
          <a:p>
            <a:r>
              <a:rPr lang="en-GB" dirty="0" smtClean="0"/>
              <a:t>Options for Running SSIS Packages
Scheduling the ETL Process
Configuring Execution Context
Where to Handle Notifications
Where to Handle Logging
Combining SSIS Tasks with Other Tasks
Implementing SSIS Agent Jobs and Schedules</a:t>
            </a:r>
            <a:endParaRPr lang="en-GB" dirty="0"/>
          </a:p>
        </p:txBody>
      </p:sp>
    </p:spTree>
    <p:custDataLst>
      <p:tags r:id="rId1"/>
    </p:custDataLst>
    <p:extLst>
      <p:ext uri="{BB962C8B-B14F-4D97-AF65-F5344CB8AC3E}">
        <p14:creationId xmlns:p14="http://schemas.microsoft.com/office/powerpoint/2010/main" val="341866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Overview of SSIS Development
Deploying SSIS Projects
Planning SSIS Package Execution</a:t>
            </a:r>
            <a:endParaRPr lang="en-GB" dirty="0"/>
          </a:p>
        </p:txBody>
      </p:sp>
    </p:spTree>
    <p:custDataLst>
      <p:tags r:id="rId1"/>
    </p:custDataLst>
    <p:extLst>
      <p:ext uri="{BB962C8B-B14F-4D97-AF65-F5344CB8AC3E}">
        <p14:creationId xmlns:p14="http://schemas.microsoft.com/office/powerpoint/2010/main" val="994632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d8d93016-5e66-4bd7-add6-90eb9e9cd9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Running SSIS Packages</a:t>
            </a:r>
            <a:endParaRPr lang="en-GB" dirty="0"/>
          </a:p>
        </p:txBody>
      </p:sp>
      <p:sp>
        <p:nvSpPr>
          <p:cNvPr id="4" name="Content Placeholder 2"/>
          <p:cNvSpPr txBox="1">
            <a:spLocks/>
          </p:cNvSpPr>
          <p:nvPr/>
        </p:nvSpPr>
        <p:spPr>
          <a:xfrm>
            <a:off x="458788" y="1021214"/>
            <a:ext cx="8119156" cy="555919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SQL Server Management Studio</a:t>
            </a:r>
          </a:p>
          <a:p>
            <a:pPr lvl="1"/>
            <a:r>
              <a:rPr lang="en-US" sz="2000" b="0" kern="0" dirty="0">
                <a:solidFill>
                  <a:srgbClr val="000000"/>
                </a:solidFill>
              </a:rPr>
              <a:t>Specify </a:t>
            </a:r>
            <a:r>
              <a:rPr lang="en-GB" sz="2000" b="0" kern="0" dirty="0">
                <a:solidFill>
                  <a:srgbClr val="000000"/>
                </a:solidFill>
              </a:rPr>
              <a:t>values for environment and any parameter</a:t>
            </a:r>
          </a:p>
          <a:p>
            <a:pPr lvl="1"/>
            <a:r>
              <a:rPr lang="en-GB" sz="2000" b="0" kern="0" dirty="0">
                <a:solidFill>
                  <a:srgbClr val="000000"/>
                </a:solidFill>
              </a:rPr>
              <a:t>Modify settings for the connection managers</a:t>
            </a:r>
          </a:p>
          <a:p>
            <a:pPr lvl="1"/>
            <a:r>
              <a:rPr lang="en-GB" sz="2000" b="0" kern="0" dirty="0">
                <a:solidFill>
                  <a:srgbClr val="000000"/>
                </a:solidFill>
              </a:rPr>
              <a:t>Specify logging options</a:t>
            </a:r>
            <a:endParaRPr lang="en-US" sz="2000" b="0" kern="0" dirty="0">
              <a:solidFill>
                <a:srgbClr val="000000"/>
              </a:solidFill>
            </a:endParaRPr>
          </a:p>
          <a:p>
            <a:pPr lvl="0"/>
            <a:r>
              <a:rPr lang="en-US" sz="2400" b="0" kern="0" dirty="0">
                <a:solidFill>
                  <a:srgbClr val="000000"/>
                </a:solidFill>
              </a:rPr>
              <a:t>Dtexec and Dtexecui</a:t>
            </a:r>
          </a:p>
          <a:p>
            <a:pPr lvl="1"/>
            <a:r>
              <a:rPr lang="en-US" sz="2000" b="0" kern="0" dirty="0">
                <a:solidFill>
                  <a:srgbClr val="000000"/>
                </a:solidFill>
              </a:rPr>
              <a:t>Dtexec provides command line to run SSIS packages</a:t>
            </a:r>
          </a:p>
          <a:p>
            <a:pPr lvl="1"/>
            <a:r>
              <a:rPr lang="en-US" sz="2000" b="0" kern="0" dirty="0">
                <a:solidFill>
                  <a:srgbClr val="000000"/>
                </a:solidFill>
              </a:rPr>
              <a:t>Dtexecui is GUI to run Dtexec </a:t>
            </a:r>
          </a:p>
          <a:p>
            <a:pPr lvl="0"/>
            <a:r>
              <a:rPr lang="en-US" sz="2400" b="0" kern="0" dirty="0">
                <a:solidFill>
                  <a:srgbClr val="000000"/>
                </a:solidFill>
              </a:rPr>
              <a:t>PowerShell</a:t>
            </a:r>
          </a:p>
          <a:p>
            <a:pPr lvl="1"/>
            <a:r>
              <a:rPr lang="en-GB" sz="2000" b="0" kern="0" dirty="0">
                <a:solidFill>
                  <a:srgbClr val="000000"/>
                </a:solidFill>
              </a:rPr>
              <a:t>Powershell cmdlets make it easier for you to manage, monitor and execute SSIS packages</a:t>
            </a:r>
          </a:p>
          <a:p>
            <a:pPr lvl="1"/>
            <a:r>
              <a:rPr lang="en-GB" sz="2000" b="0" kern="0" dirty="0">
                <a:solidFill>
                  <a:srgbClr val="000000"/>
                </a:solidFill>
              </a:rPr>
              <a:t>Can integrate SSIS with other Windows PowerShell tasks</a:t>
            </a:r>
            <a:endParaRPr lang="en-US" sz="2000" b="0" kern="0" dirty="0">
              <a:solidFill>
                <a:srgbClr val="000000"/>
              </a:solidFill>
            </a:endParaRPr>
          </a:p>
          <a:p>
            <a:pPr lvl="0"/>
            <a:r>
              <a:rPr lang="en-US" sz="2400" b="0" kern="0" dirty="0">
                <a:solidFill>
                  <a:srgbClr val="000000"/>
                </a:solidFill>
              </a:rPr>
              <a:t>SQL Server Agent</a:t>
            </a:r>
          </a:p>
          <a:p>
            <a:pPr lvl="1"/>
            <a:r>
              <a:rPr lang="en-US" sz="2000" b="0" kern="0" dirty="0">
                <a:solidFill>
                  <a:srgbClr val="000000"/>
                </a:solidFill>
              </a:rPr>
              <a:t>Automates tasks in SQL Server</a:t>
            </a:r>
          </a:p>
          <a:p>
            <a:pPr lvl="1"/>
            <a:r>
              <a:rPr lang="en-US" sz="2000" b="0" kern="0" dirty="0">
                <a:solidFill>
                  <a:srgbClr val="000000"/>
                </a:solidFill>
              </a:rPr>
              <a:t>Particularly useful for SSIS </a:t>
            </a:r>
            <a:r>
              <a:rPr lang="en-US" sz="2000" b="0" kern="0" dirty="0" smtClean="0">
                <a:solidFill>
                  <a:srgbClr val="000000"/>
                </a:solidFill>
              </a:rPr>
              <a:t>packages</a:t>
            </a:r>
            <a:endParaRPr lang="en-US" sz="2000" b="0" kern="0" dirty="0">
              <a:solidFill>
                <a:srgbClr val="000000"/>
              </a:solidFill>
            </a:endParaRPr>
          </a:p>
        </p:txBody>
      </p:sp>
    </p:spTree>
    <p:custDataLst>
      <p:tags r:id="rId1"/>
    </p:custDataLst>
    <p:extLst>
      <p:ext uri="{BB962C8B-B14F-4D97-AF65-F5344CB8AC3E}">
        <p14:creationId xmlns:p14="http://schemas.microsoft.com/office/powerpoint/2010/main" val="161826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394c5c5-f165-4e89-b21f-5a72c59aa7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Scheduling the ETL Process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Data acquisition time windows</a:t>
            </a:r>
          </a:p>
          <a:p>
            <a:pPr lvl="1"/>
            <a:r>
              <a:rPr lang="en-GB" b="0" kern="0" dirty="0">
                <a:solidFill>
                  <a:srgbClr val="000000"/>
                </a:solidFill>
              </a:rPr>
              <a:t>Ascertain the best time to extract data from the live systems</a:t>
            </a:r>
            <a:endParaRPr lang="en-US" b="0" kern="0" dirty="0">
              <a:solidFill>
                <a:srgbClr val="000000"/>
              </a:solidFill>
            </a:endParaRPr>
          </a:p>
          <a:p>
            <a:pPr lvl="0"/>
            <a:r>
              <a:rPr lang="en-US" b="0" kern="0" dirty="0">
                <a:solidFill>
                  <a:srgbClr val="000000"/>
                </a:solidFill>
              </a:rPr>
              <a:t>Package execution order</a:t>
            </a:r>
          </a:p>
          <a:p>
            <a:pPr lvl="1"/>
            <a:r>
              <a:rPr lang="en-GB" b="0" kern="0" dirty="0">
                <a:solidFill>
                  <a:srgbClr val="000000"/>
                </a:solidFill>
              </a:rPr>
              <a:t>Ensure that packages execute in the correct order</a:t>
            </a:r>
          </a:p>
          <a:p>
            <a:pPr lvl="1"/>
            <a:r>
              <a:rPr lang="en-GB" b="0" kern="0" dirty="0">
                <a:solidFill>
                  <a:srgbClr val="000000"/>
                </a:solidFill>
              </a:rPr>
              <a:t>One step is completed before the next is started</a:t>
            </a:r>
            <a:endParaRPr lang="en-US" b="0" kern="0" dirty="0">
              <a:solidFill>
                <a:srgbClr val="000000"/>
              </a:solidFill>
            </a:endParaRPr>
          </a:p>
          <a:p>
            <a:pPr lvl="0"/>
            <a:r>
              <a:rPr lang="en-US" b="0" kern="0" dirty="0">
                <a:solidFill>
                  <a:srgbClr val="000000"/>
                </a:solidFill>
              </a:rPr>
              <a:t>Execution dependencies</a:t>
            </a:r>
          </a:p>
          <a:p>
            <a:pPr lvl="1"/>
            <a:r>
              <a:rPr lang="en-GB" b="0" kern="0" dirty="0">
                <a:solidFill>
                  <a:srgbClr val="000000"/>
                </a:solidFill>
              </a:rPr>
              <a:t>Some packages require others to have already run due to data dependencies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4075568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dab970a-ae3f-4f1a-89a6-724779a07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Execution Context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credential in the SQL Server instance</a:t>
            </a:r>
          </a:p>
          <a:p>
            <a:pPr lvl="0"/>
            <a:r>
              <a:rPr lang="en-US" b="0" kern="0" dirty="0">
                <a:solidFill>
                  <a:srgbClr val="000000"/>
                </a:solidFill>
              </a:rPr>
              <a:t>Create a SQL agent proxy that maps to the credential</a:t>
            </a:r>
          </a:p>
          <a:p>
            <a:pPr lvl="1"/>
            <a:r>
              <a:rPr lang="en-US" b="0" kern="0" dirty="0">
                <a:solidFill>
                  <a:srgbClr val="000000"/>
                </a:solidFill>
              </a:rPr>
              <a:t>Activate it for the SQL Server Integration Services package job subsystem</a:t>
            </a:r>
          </a:p>
          <a:p>
            <a:pPr lvl="0"/>
            <a:r>
              <a:rPr lang="en-US" b="0" kern="0" dirty="0">
                <a:solidFill>
                  <a:srgbClr val="000000"/>
                </a:solidFill>
              </a:rPr>
              <a:t>Configure package execution job steps to run as the proxy</a:t>
            </a:r>
          </a:p>
        </p:txBody>
      </p:sp>
    </p:spTree>
    <p:custDataLst>
      <p:tags r:id="rId1"/>
    </p:custDataLst>
    <p:extLst>
      <p:ext uri="{BB962C8B-B14F-4D97-AF65-F5344CB8AC3E}">
        <p14:creationId xmlns:p14="http://schemas.microsoft.com/office/powerpoint/2010/main" val="163316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b3ad0a1-2702-4f61-ace4-978730f50c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to Handle Notifications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Notifications can be handled from:</a:t>
            </a:r>
          </a:p>
          <a:p>
            <a:pPr lvl="1"/>
            <a:r>
              <a:rPr lang="en-US" b="0" kern="0" dirty="0">
                <a:solidFill>
                  <a:srgbClr val="000000"/>
                </a:solidFill>
              </a:rPr>
              <a:t>SSIS package, using SendMail task</a:t>
            </a:r>
          </a:p>
          <a:p>
            <a:pPr lvl="1"/>
            <a:r>
              <a:rPr lang="en-US" b="0" kern="0" dirty="0">
                <a:solidFill>
                  <a:srgbClr val="000000"/>
                </a:solidFill>
              </a:rPr>
              <a:t>SQL Server Agent job, using operators</a:t>
            </a:r>
          </a:p>
          <a:p>
            <a:pPr lvl="2"/>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38593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d1b9698d-9e0e-4c9f-ab13-3bfa59f074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Where to Handle Logging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Logging can be handled by:</a:t>
            </a:r>
          </a:p>
          <a:p>
            <a:pPr lvl="1"/>
            <a:r>
              <a:rPr lang="en-US" b="0" kern="0" dirty="0">
                <a:solidFill>
                  <a:srgbClr val="000000"/>
                </a:solidFill>
              </a:rPr>
              <a:t>SSIS: consider using Integration Services Dashboard</a:t>
            </a:r>
          </a:p>
          <a:p>
            <a:pPr lvl="1"/>
            <a:r>
              <a:rPr lang="en-US" b="0" kern="0" dirty="0">
                <a:solidFill>
                  <a:srgbClr val="000000"/>
                </a:solidFill>
              </a:rPr>
              <a:t>SQL Server Agent job: logging enabled by default</a:t>
            </a:r>
          </a:p>
        </p:txBody>
      </p:sp>
    </p:spTree>
    <p:custDataLst>
      <p:tags r:id="rId1"/>
    </p:custDataLst>
    <p:extLst>
      <p:ext uri="{BB962C8B-B14F-4D97-AF65-F5344CB8AC3E}">
        <p14:creationId xmlns:p14="http://schemas.microsoft.com/office/powerpoint/2010/main" val="692712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7dc31df-a77f-4eb1-9260-20020e854a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Combining SSIS Tasks with Other Tasks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Create modular packages</a:t>
            </a:r>
          </a:p>
          <a:p>
            <a:pPr lvl="0"/>
            <a:r>
              <a:rPr lang="en-GB" b="0" kern="0" dirty="0">
                <a:solidFill>
                  <a:srgbClr val="000000"/>
                </a:solidFill>
              </a:rPr>
              <a:t>Augment SSIS packages with SQL Agent tasks</a:t>
            </a:r>
          </a:p>
          <a:p>
            <a:pPr lvl="0"/>
            <a:r>
              <a:rPr lang="en-GB" b="0" kern="0" dirty="0">
                <a:solidFill>
                  <a:srgbClr val="000000"/>
                </a:solidFill>
              </a:rPr>
              <a:t>Ensure all processes are documented</a:t>
            </a:r>
          </a:p>
        </p:txBody>
      </p:sp>
    </p:spTree>
    <p:custDataLst>
      <p:tags r:id="rId1"/>
    </p:custDataLst>
    <p:extLst>
      <p:ext uri="{BB962C8B-B14F-4D97-AF65-F5344CB8AC3E}">
        <p14:creationId xmlns:p14="http://schemas.microsoft.com/office/powerpoint/2010/main" val="50465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e3fd74f-3a4a-40eb-8c6a-8cf3fa8b94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SSIS Agent Jobs and Schedules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Select a Windows account that SQL Server Agent will use</a:t>
            </a:r>
          </a:p>
          <a:p>
            <a:pPr marL="457200" lvl="0" indent="-457200">
              <a:buFont typeface="+mj-lt"/>
              <a:buAutoNum type="arabicPeriod"/>
            </a:pPr>
            <a:r>
              <a:rPr lang="en-US" b="0" kern="0" dirty="0">
                <a:solidFill>
                  <a:srgbClr val="000000"/>
                </a:solidFill>
              </a:rPr>
              <a:t>Create job subsystem proxies if required</a:t>
            </a:r>
          </a:p>
          <a:p>
            <a:pPr marL="457200" lvl="0" indent="-457200">
              <a:buFont typeface="+mj-lt"/>
              <a:buAutoNum type="arabicPeriod"/>
            </a:pPr>
            <a:r>
              <a:rPr lang="en-US" b="0" kern="0" dirty="0">
                <a:solidFill>
                  <a:srgbClr val="000000"/>
                </a:solidFill>
              </a:rPr>
              <a:t>Set SQL Server Agent service to start automatically</a:t>
            </a:r>
          </a:p>
          <a:p>
            <a:pPr marL="457200" lvl="0" indent="-457200">
              <a:buFont typeface="+mj-lt"/>
              <a:buAutoNum type="arabicPeriod"/>
            </a:pPr>
            <a:r>
              <a:rPr lang="en-US" b="0" kern="0" dirty="0">
                <a:solidFill>
                  <a:srgbClr val="000000"/>
                </a:solidFill>
              </a:rPr>
              <a:t>Create the required jobs and schedules</a:t>
            </a:r>
          </a:p>
        </p:txBody>
      </p:sp>
    </p:spTree>
    <p:custDataLst>
      <p:tags r:id="rId1"/>
    </p:custDataLst>
    <p:extLst>
      <p:ext uri="{BB962C8B-B14F-4D97-AF65-F5344CB8AC3E}">
        <p14:creationId xmlns:p14="http://schemas.microsoft.com/office/powerpoint/2010/main" val="98930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bba1c14-ff77-4ad8-b5f5-ed654e947d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Deploying and Configuring SSIS Packages</a:t>
            </a:r>
            <a:endParaRPr lang="en-GB" dirty="0"/>
          </a:p>
        </p:txBody>
      </p:sp>
      <p:sp>
        <p:nvSpPr>
          <p:cNvPr id="3" name="Text Placeholder 2"/>
          <p:cNvSpPr>
            <a:spLocks noGrp="1"/>
          </p:cNvSpPr>
          <p:nvPr>
            <p:ph type="body" idx="1"/>
          </p:nvPr>
        </p:nvSpPr>
        <p:spPr/>
        <p:txBody>
          <a:bodyPr/>
          <a:lstStyle/>
          <a:p>
            <a:r>
              <a:rPr lang="en-GB" sz="2400" dirty="0" smtClean="0"/>
              <a:t>Exercise 1: Creating an SSIS Catalog
Exercise 2: Deploying an SSIS Project
Exercise 3: Creating Environments for an SSIS Solution
Exercise 4: Running an SSIS Package in SQL Server Management Studio
Exercise 5: Scheduling SSIS Packages with SQL Server Agent</a:t>
            </a:r>
            <a:endParaRPr lang="en-GB" sz="2400" dirty="0"/>
          </a:p>
        </p:txBody>
      </p:sp>
      <p:sp>
        <p:nvSpPr>
          <p:cNvPr id="4" name="TextBox 3"/>
          <p:cNvSpPr txBox="1"/>
          <p:nvPr/>
        </p:nvSpPr>
        <p:spPr>
          <a:xfrm>
            <a:off x="458788" y="4075346"/>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456346"/>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160898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have completed the SSIS project containing the packages required for the data warehouse ETL process. Now you must deploy the project to an SSIS catalog, configure environments for dynamic configuration, and schedule automatic execution of packages.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0638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3688abb1-1043-4575-8190-34d59e51b0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Create an SSIS </a:t>
            </a:r>
            <a:r>
              <a:rPr lang="en-US" dirty="0" smtClean="0"/>
              <a:t>catalog</a:t>
            </a:r>
            <a:endParaRPr lang="en-GB" dirty="0"/>
          </a:p>
          <a:p>
            <a:pPr lvl="0"/>
            <a:r>
              <a:rPr lang="en-US" dirty="0"/>
              <a:t>Deploy an SSIS </a:t>
            </a:r>
            <a:r>
              <a:rPr lang="en-US" dirty="0" smtClean="0"/>
              <a:t>project</a:t>
            </a:r>
            <a:endParaRPr lang="en-GB" dirty="0"/>
          </a:p>
          <a:p>
            <a:pPr lvl="0"/>
            <a:r>
              <a:rPr lang="en-US" dirty="0"/>
              <a:t>Create </a:t>
            </a:r>
            <a:r>
              <a:rPr lang="en-US" dirty="0" smtClean="0"/>
              <a:t>environments</a:t>
            </a:r>
            <a:endParaRPr lang="en-GB" dirty="0"/>
          </a:p>
          <a:p>
            <a:pPr lvl="0"/>
            <a:r>
              <a:rPr lang="en-US" dirty="0"/>
              <a:t>Run an SSIS </a:t>
            </a:r>
            <a:r>
              <a:rPr lang="en-US" dirty="0" smtClean="0"/>
              <a:t>package</a:t>
            </a:r>
            <a:endParaRPr lang="en-GB" dirty="0"/>
          </a:p>
          <a:p>
            <a:pPr lvl="0"/>
            <a:r>
              <a:rPr lang="en-US" dirty="0"/>
              <a:t>Schedule SSIS package </a:t>
            </a:r>
            <a:r>
              <a:rPr lang="en-US" dirty="0" smtClean="0"/>
              <a:t>execution</a:t>
            </a:r>
            <a:endParaRPr lang="en-GB" dirty="0"/>
          </a:p>
          <a:p>
            <a:endParaRPr lang="en-GB" dirty="0"/>
          </a:p>
        </p:txBody>
      </p:sp>
    </p:spTree>
    <p:custDataLst>
      <p:tags r:id="rId1"/>
    </p:custDataLst>
    <p:extLst>
      <p:ext uri="{BB962C8B-B14F-4D97-AF65-F5344CB8AC3E}">
        <p14:creationId xmlns:p14="http://schemas.microsoft.com/office/powerpoint/2010/main" val="66167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SSIS Development</a:t>
            </a:r>
            <a:endParaRPr lang="en-GB" dirty="0"/>
          </a:p>
        </p:txBody>
      </p:sp>
      <p:sp>
        <p:nvSpPr>
          <p:cNvPr id="3" name="Text Placeholder 2"/>
          <p:cNvSpPr>
            <a:spLocks noGrp="1"/>
          </p:cNvSpPr>
          <p:nvPr>
            <p:ph type="body" idx="1"/>
          </p:nvPr>
        </p:nvSpPr>
        <p:spPr/>
        <p:txBody>
          <a:bodyPr/>
          <a:lstStyle/>
          <a:p>
            <a:r>
              <a:rPr lang="en-GB" dirty="0" smtClean="0"/>
              <a:t>SSIS Deployment Models
Package Deployment Model
Project Deployment Model
Deployment Model Comparison</a:t>
            </a:r>
            <a:endParaRPr lang="en-GB" dirty="0"/>
          </a:p>
        </p:txBody>
      </p:sp>
    </p:spTree>
    <p:custDataLst>
      <p:tags r:id="rId1"/>
    </p:custDataLst>
    <p:extLst>
      <p:ext uri="{BB962C8B-B14F-4D97-AF65-F5344CB8AC3E}">
        <p14:creationId xmlns:p14="http://schemas.microsoft.com/office/powerpoint/2010/main" val="231660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33140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SSIS Deployment Models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Package Deployment Model</a:t>
            </a:r>
          </a:p>
          <a:p>
            <a:pPr lvl="1"/>
            <a:r>
              <a:rPr lang="en-US" b="0" kern="0" dirty="0">
                <a:solidFill>
                  <a:srgbClr val="000000"/>
                </a:solidFill>
              </a:rPr>
              <a:t>One or more SSIS Packages are deployed at the</a:t>
            </a:r>
            <a:br>
              <a:rPr lang="en-US" b="0" kern="0" dirty="0">
                <a:solidFill>
                  <a:srgbClr val="000000"/>
                </a:solidFill>
              </a:rPr>
            </a:br>
            <a:r>
              <a:rPr lang="en-US" b="0" kern="0" dirty="0">
                <a:solidFill>
                  <a:srgbClr val="000000"/>
                </a:solidFill>
              </a:rPr>
              <a:t>same time</a:t>
            </a:r>
          </a:p>
          <a:p>
            <a:pPr lvl="0"/>
            <a:r>
              <a:rPr lang="en-US" b="0" kern="0" dirty="0">
                <a:solidFill>
                  <a:srgbClr val="000000"/>
                </a:solidFill>
              </a:rPr>
              <a:t>Project Deployment Model</a:t>
            </a:r>
          </a:p>
          <a:p>
            <a:pPr lvl="1"/>
            <a:r>
              <a:rPr lang="en-US" b="0" kern="0" dirty="0">
                <a:solidFill>
                  <a:srgbClr val="000000"/>
                </a:solidFill>
              </a:rPr>
              <a:t>Multiple packages are deployed in a single project</a:t>
            </a:r>
          </a:p>
          <a:p>
            <a:pPr lvl="0"/>
            <a:r>
              <a:rPr lang="en-US" b="0" kern="0" dirty="0">
                <a:solidFill>
                  <a:srgbClr val="000000"/>
                </a:solidFill>
              </a:rPr>
              <a:t>Destination for Deployment</a:t>
            </a:r>
          </a:p>
          <a:p>
            <a:pPr lvl="1"/>
            <a:r>
              <a:rPr lang="en-US" b="0" kern="0" dirty="0">
                <a:solidFill>
                  <a:srgbClr val="000000"/>
                </a:solidFill>
              </a:rPr>
              <a:t>Options depend on deployment model</a:t>
            </a:r>
          </a:p>
        </p:txBody>
      </p:sp>
    </p:spTree>
    <p:custDataLst>
      <p:tags r:id="rId1"/>
    </p:custDataLst>
    <p:extLst>
      <p:ext uri="{BB962C8B-B14F-4D97-AF65-F5344CB8AC3E}">
        <p14:creationId xmlns:p14="http://schemas.microsoft.com/office/powerpoint/2010/main" val="3311067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Package Deployment Model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Storage</a:t>
            </a:r>
          </a:p>
          <a:p>
            <a:pPr lvl="1"/>
            <a:r>
              <a:rPr lang="en-GB" b="0" kern="0" dirty="0">
                <a:solidFill>
                  <a:srgbClr val="000000"/>
                </a:solidFill>
              </a:rPr>
              <a:t>SSISDB</a:t>
            </a:r>
          </a:p>
          <a:p>
            <a:pPr lvl="1"/>
            <a:r>
              <a:rPr lang="en-GB" b="0" kern="0" dirty="0">
                <a:solidFill>
                  <a:srgbClr val="000000"/>
                </a:solidFill>
              </a:rPr>
              <a:t>File System</a:t>
            </a:r>
          </a:p>
          <a:p>
            <a:pPr lvl="0"/>
            <a:r>
              <a:rPr lang="en-GB" b="0" kern="0" dirty="0">
                <a:solidFill>
                  <a:srgbClr val="000000"/>
                </a:solidFill>
              </a:rPr>
              <a:t>Package Configurations</a:t>
            </a:r>
          </a:p>
          <a:p>
            <a:pPr lvl="1"/>
            <a:r>
              <a:rPr lang="en-GB" b="0" kern="0" dirty="0">
                <a:solidFill>
                  <a:srgbClr val="000000"/>
                </a:solidFill>
              </a:rPr>
              <a:t>Property values to be set dynamically at run time</a:t>
            </a:r>
          </a:p>
          <a:p>
            <a:pPr lvl="0"/>
            <a:r>
              <a:rPr lang="en-GB" b="0" kern="0" dirty="0">
                <a:solidFill>
                  <a:srgbClr val="000000"/>
                </a:solidFill>
              </a:rPr>
              <a:t>Package Deployment Utility</a:t>
            </a:r>
          </a:p>
          <a:p>
            <a:pPr lvl="1"/>
            <a:r>
              <a:rPr lang="en-GB" b="0" kern="0" dirty="0">
                <a:solidFill>
                  <a:srgbClr val="000000"/>
                </a:solidFill>
              </a:rPr>
              <a:t>Generate all required files for easier deployment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1416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854621d-5883-480b-9b5d-9b5bcf634f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Deployment Model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The SSIS catalog</a:t>
            </a:r>
          </a:p>
          <a:p>
            <a:pPr lvl="1"/>
            <a:r>
              <a:rPr lang="en-US" b="0" kern="0" dirty="0">
                <a:solidFill>
                  <a:srgbClr val="000000"/>
                </a:solidFill>
              </a:rPr>
              <a:t>Storage and management for SSIS projects on an SQL Server instance</a:t>
            </a:r>
          </a:p>
          <a:p>
            <a:pPr lvl="0"/>
            <a:r>
              <a:rPr lang="en-US" b="0" kern="0" dirty="0">
                <a:solidFill>
                  <a:srgbClr val="000000"/>
                </a:solidFill>
              </a:rPr>
              <a:t>Folders</a:t>
            </a:r>
          </a:p>
          <a:p>
            <a:pPr lvl="1"/>
            <a:r>
              <a:rPr lang="en-US" b="0" kern="0" dirty="0">
                <a:solidFill>
                  <a:srgbClr val="000000"/>
                </a:solidFill>
              </a:rPr>
              <a:t>A hierarchical structure for organizing and securing SSIS projects</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109176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102f718-7683-4bb1-b676-01bebe2bd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Deployment Model Comparison</a:t>
            </a:r>
            <a:endParaRPr lang="en-GB" dirty="0"/>
          </a:p>
        </p:txBody>
      </p:sp>
      <p:sp>
        <p:nvSpPr>
          <p:cNvPr id="4" name="TextBox 3"/>
          <p:cNvSpPr txBox="1"/>
          <p:nvPr/>
        </p:nvSpPr>
        <p:spPr>
          <a:xfrm>
            <a:off x="2263737" y="952500"/>
            <a:ext cx="4406976" cy="369332"/>
          </a:xfrm>
          <a:prstGeom prst="rect">
            <a:avLst/>
          </a:prstGeom>
          <a:noFill/>
        </p:spPr>
        <p:txBody>
          <a:bodyPr wrap="none" rtlCol="0">
            <a:spAutoFit/>
          </a:bodyPr>
          <a:lstStyle/>
          <a:p>
            <a:pPr lvl="0"/>
            <a:r>
              <a:rPr lang="en-GB" dirty="0">
                <a:solidFill>
                  <a:srgbClr val="000000"/>
                </a:solidFill>
              </a:rPr>
              <a:t>Key differences between models</a:t>
            </a:r>
          </a:p>
        </p:txBody>
      </p:sp>
      <p:graphicFrame>
        <p:nvGraphicFramePr>
          <p:cNvPr id="5" name="Content Placeholder 1"/>
          <p:cNvGraphicFramePr>
            <a:graphicFrameLocks/>
          </p:cNvGraphicFramePr>
          <p:nvPr>
            <p:extLst>
              <p:ext uri="{D42A27DB-BD31-4B8C-83A1-F6EECF244321}">
                <p14:modId xmlns:p14="http://schemas.microsoft.com/office/powerpoint/2010/main" val="1387848405"/>
              </p:ext>
            </p:extLst>
          </p:nvPr>
        </p:nvGraphicFramePr>
        <p:xfrm>
          <a:off x="407988" y="1554163"/>
          <a:ext cx="8118474" cy="5034280"/>
        </p:xfrm>
        <a:graphic>
          <a:graphicData uri="http://schemas.openxmlformats.org/drawingml/2006/table">
            <a:tbl>
              <a:tblPr firstRow="1" bandRow="1">
                <a:tableStyleId>{21E4AEA4-8DFA-4A89-87EB-49C32662AFE0}</a:tableStyleId>
              </a:tblPr>
              <a:tblGrid>
                <a:gridCol w="1966912">
                  <a:extLst>
                    <a:ext uri="{9D8B030D-6E8A-4147-A177-3AD203B41FA5}">
                      <a16:colId xmlns:a16="http://schemas.microsoft.com/office/drawing/2014/main" val="20000"/>
                    </a:ext>
                  </a:extLst>
                </a:gridCol>
                <a:gridCol w="3098800">
                  <a:extLst>
                    <a:ext uri="{9D8B030D-6E8A-4147-A177-3AD203B41FA5}">
                      <a16:colId xmlns:a16="http://schemas.microsoft.com/office/drawing/2014/main" val="20001"/>
                    </a:ext>
                  </a:extLst>
                </a:gridCol>
                <a:gridCol w="3052762">
                  <a:extLst>
                    <a:ext uri="{9D8B030D-6E8A-4147-A177-3AD203B41FA5}">
                      <a16:colId xmlns:a16="http://schemas.microsoft.com/office/drawing/2014/main" val="20002"/>
                    </a:ext>
                  </a:extLst>
                </a:gridCol>
              </a:tblGrid>
              <a:tr h="457200">
                <a:tc>
                  <a:txBody>
                    <a:bodyPr/>
                    <a:lstStyle/>
                    <a:p>
                      <a:r>
                        <a:rPr lang="en-GB" sz="1400" dirty="0" smtClean="0"/>
                        <a:t>Feature	</a:t>
                      </a:r>
                      <a:endParaRPr lang="en-GB" sz="1400" dirty="0"/>
                    </a:p>
                  </a:txBody>
                  <a:tcPr/>
                </a:tc>
                <a:tc>
                  <a:txBody>
                    <a:bodyPr/>
                    <a:lstStyle/>
                    <a:p>
                      <a:r>
                        <a:rPr lang="en-GB" sz="1400" dirty="0" smtClean="0"/>
                        <a:t>Package Deployment Model</a:t>
                      </a:r>
                      <a:endParaRPr lang="en-GB" sz="1400" dirty="0"/>
                    </a:p>
                  </a:txBody>
                  <a:tcPr/>
                </a:tc>
                <a:tc>
                  <a:txBody>
                    <a:bodyPr/>
                    <a:lstStyle/>
                    <a:p>
                      <a:r>
                        <a:rPr lang="en-GB" sz="1400" dirty="0" smtClean="0"/>
                        <a:t>Project Deployment Model</a:t>
                      </a:r>
                      <a:endParaRPr lang="en-GB" sz="1400" dirty="0"/>
                    </a:p>
                  </a:txBody>
                  <a:tcPr/>
                </a:tc>
                <a:extLst>
                  <a:ext uri="{0D108BD9-81ED-4DB2-BD59-A6C34878D82A}">
                    <a16:rowId xmlns:a16="http://schemas.microsoft.com/office/drawing/2014/main" val="10000"/>
                  </a:ext>
                </a:extLst>
              </a:tr>
              <a:tr h="370840">
                <a:tc>
                  <a:txBody>
                    <a:bodyPr/>
                    <a:lstStyle/>
                    <a:p>
                      <a:r>
                        <a:rPr lang="en-GB" sz="1200" dirty="0" smtClean="0"/>
                        <a:t>Unit of deployment</a:t>
                      </a:r>
                      <a:endParaRPr lang="en-GB" sz="1200" dirty="0"/>
                    </a:p>
                  </a:txBody>
                  <a:tcPr/>
                </a:tc>
                <a:tc>
                  <a:txBody>
                    <a:bodyPr/>
                    <a:lstStyle/>
                    <a:p>
                      <a:r>
                        <a:rPr lang="en-GB" sz="1200" dirty="0" smtClean="0"/>
                        <a:t>One or more packages</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Project</a:t>
                      </a:r>
                      <a:endParaRPr lang="en-GB" sz="1200" dirty="0"/>
                    </a:p>
                  </a:txBody>
                  <a:tcPr/>
                </a:tc>
                <a:extLst>
                  <a:ext uri="{0D108BD9-81ED-4DB2-BD59-A6C34878D82A}">
                    <a16:rowId xmlns:a16="http://schemas.microsoft.com/office/drawing/2014/main" val="10001"/>
                  </a:ext>
                </a:extLst>
              </a:tr>
              <a:tr h="370840">
                <a:tc>
                  <a:txBody>
                    <a:bodyPr/>
                    <a:lstStyle/>
                    <a:p>
                      <a:r>
                        <a:rPr lang="en-GB" sz="1200" dirty="0" smtClean="0"/>
                        <a:t>Storage	</a:t>
                      </a:r>
                      <a:endParaRPr lang="en-GB" sz="1200" dirty="0"/>
                    </a:p>
                  </a:txBody>
                  <a:tcPr/>
                </a:tc>
                <a:tc>
                  <a:txBody>
                    <a:bodyPr/>
                    <a:lstStyle/>
                    <a:p>
                      <a:r>
                        <a:rPr lang="en-GB" sz="1200" dirty="0" smtClean="0"/>
                        <a:t>Packages and all associated files can be copied to the file system of a local or remote computer. They can also be deployed to the SSIS catalog, or a folder within the catalog, of an instance of SQL Server.</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 project is deployed to the SSIS catalog, or a folder within the catalog, of an instance of SQL Server.</a:t>
                      </a:r>
                    </a:p>
                    <a:p>
                      <a:endParaRPr lang="en-GB" sz="1200" dirty="0"/>
                    </a:p>
                  </a:txBody>
                  <a:tcPr/>
                </a:tc>
                <a:extLst>
                  <a:ext uri="{0D108BD9-81ED-4DB2-BD59-A6C34878D82A}">
                    <a16:rowId xmlns:a16="http://schemas.microsoft.com/office/drawing/2014/main" val="10002"/>
                  </a:ext>
                </a:extLst>
              </a:tr>
              <a:tr h="370840">
                <a:tc>
                  <a:txBody>
                    <a:bodyPr/>
                    <a:lstStyle/>
                    <a:p>
                      <a:r>
                        <a:rPr lang="en-GB" sz="1200" dirty="0" smtClean="0"/>
                        <a:t>Dynamic configuration		</a:t>
                      </a:r>
                      <a:endParaRPr lang="en-GB" sz="1200" dirty="0"/>
                    </a:p>
                  </a:txBody>
                  <a:tcPr/>
                </a:tc>
                <a:tc>
                  <a:txBody>
                    <a:bodyPr/>
                    <a:lstStyle/>
                    <a:p>
                      <a:r>
                        <a:rPr lang="en-GB" sz="1200" dirty="0" smtClean="0"/>
                        <a:t>Both projects and packages can contain parameters and references to environments. You can access the parameters and environment references by using the Configure Dialog box.</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Both projects and packages can contain parameters and references to environments. You can access the parameters and environment references by using the Configure Dialog box.</a:t>
                      </a:r>
                      <a:endParaRPr lang="en-GB" sz="1200" dirty="0"/>
                    </a:p>
                  </a:txBody>
                  <a:tcPr/>
                </a:tc>
                <a:extLst>
                  <a:ext uri="{0D108BD9-81ED-4DB2-BD59-A6C34878D82A}">
                    <a16:rowId xmlns:a16="http://schemas.microsoft.com/office/drawing/2014/main" val="10003"/>
                  </a:ext>
                </a:extLst>
              </a:tr>
              <a:tr h="370840">
                <a:tc>
                  <a:txBody>
                    <a:bodyPr/>
                    <a:lstStyle/>
                    <a:p>
                      <a:r>
                        <a:rPr lang="en-GB" sz="1200" dirty="0" smtClean="0"/>
                        <a:t>Compiled format		</a:t>
                      </a:r>
                      <a:endParaRPr lang="en-GB" sz="1200" dirty="0"/>
                    </a:p>
                  </a:txBody>
                  <a:tcPr/>
                </a:tc>
                <a:tc>
                  <a:txBody>
                    <a:bodyPr/>
                    <a:lstStyle/>
                    <a:p>
                      <a:r>
                        <a:rPr lang="en-GB" sz="1200" dirty="0" smtClean="0"/>
                        <a:t>Packages and associated resources are each stored as single files in the file system. The entire project might consist of many files.</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entire project is compiled as a single file (with an .ispac extension).</a:t>
                      </a:r>
                    </a:p>
                    <a:p>
                      <a:endParaRPr lang="en-GB" sz="1200" dirty="0"/>
                    </a:p>
                  </a:txBody>
                  <a:tcPr/>
                </a:tc>
                <a:extLst>
                  <a:ext uri="{0D108BD9-81ED-4DB2-BD59-A6C34878D82A}">
                    <a16:rowId xmlns:a16="http://schemas.microsoft.com/office/drawing/2014/main" val="10004"/>
                  </a:ext>
                </a:extLst>
              </a:tr>
              <a:tr h="370840">
                <a:tc>
                  <a:txBody>
                    <a:bodyPr/>
                    <a:lstStyle/>
                    <a:p>
                      <a:r>
                        <a:rPr lang="en-GB" sz="1200" dirty="0" smtClean="0"/>
                        <a:t>Troubleshooting		</a:t>
                      </a:r>
                      <a:endParaRPr lang="en-GB" sz="1200" dirty="0"/>
                    </a:p>
                  </a:txBody>
                  <a:tcPr/>
                </a:tc>
                <a:tc>
                  <a:txBody>
                    <a:bodyPr/>
                    <a:lstStyle/>
                    <a:p>
                      <a:r>
                        <a:rPr lang="en-GB" sz="1200" dirty="0" smtClean="0"/>
                        <a:t>To log events, you have to add a log provider to the package and configure logging for each one individually.</a:t>
                      </a:r>
                      <a:endParaRPr lang="en-GB"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Events are automatically logged and saved to the catalog. These events can then be displayed with views such as catalog.executions and catalog.event</a:t>
                      </a:r>
                      <a:r>
                        <a:rPr lang="en-GB" sz="1200" baseline="0" dirty="0" smtClean="0"/>
                        <a:t> </a:t>
                      </a:r>
                      <a:r>
                        <a:rPr lang="en-GB" sz="1200" dirty="0" smtClean="0"/>
                        <a:t>messages.</a:t>
                      </a:r>
                      <a:endParaRPr lang="en-GB" sz="1200"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49482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Deploying SSIS Projects</a:t>
            </a:r>
            <a:endParaRPr lang="en-GB" dirty="0"/>
          </a:p>
        </p:txBody>
      </p:sp>
      <p:sp>
        <p:nvSpPr>
          <p:cNvPr id="3" name="Text Placeholder 2"/>
          <p:cNvSpPr>
            <a:spLocks noGrp="1"/>
          </p:cNvSpPr>
          <p:nvPr>
            <p:ph type="body" idx="1"/>
          </p:nvPr>
        </p:nvSpPr>
        <p:spPr/>
        <p:txBody>
          <a:bodyPr/>
          <a:lstStyle/>
          <a:p>
            <a:r>
              <a:rPr lang="en-GB" dirty="0" smtClean="0"/>
              <a:t>Creating an SSIS Catalog
Environments and Variables
Deploying an SSIS Project
Viewing Project Execution Information
Demonstration: Deploying an SSIS Project</a:t>
            </a:r>
            <a:endParaRPr lang="en-GB" dirty="0"/>
          </a:p>
        </p:txBody>
      </p:sp>
    </p:spTree>
    <p:custDataLst>
      <p:tags r:id="rId1"/>
    </p:custDataLst>
    <p:extLst>
      <p:ext uri="{BB962C8B-B14F-4D97-AF65-F5344CB8AC3E}">
        <p14:creationId xmlns:p14="http://schemas.microsoft.com/office/powerpoint/2010/main" val="379717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 SSIS Catalog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Prerequisites</a:t>
            </a:r>
          </a:p>
          <a:p>
            <a:pPr lvl="1"/>
            <a:r>
              <a:rPr lang="en-US" sz="2800" b="0" kern="0" dirty="0">
                <a:solidFill>
                  <a:srgbClr val="000000"/>
                </a:solidFill>
              </a:rPr>
              <a:t>SQL Server 2012 or later</a:t>
            </a:r>
          </a:p>
          <a:p>
            <a:pPr lvl="1"/>
            <a:r>
              <a:rPr lang="en-US" sz="2800" b="0" kern="0" dirty="0">
                <a:solidFill>
                  <a:srgbClr val="000000"/>
                </a:solidFill>
              </a:rPr>
              <a:t>SQL CLR enabled</a:t>
            </a:r>
          </a:p>
          <a:p>
            <a:pPr lvl="0"/>
            <a:r>
              <a:rPr lang="en-US" b="0" kern="0" dirty="0">
                <a:solidFill>
                  <a:srgbClr val="000000"/>
                </a:solidFill>
              </a:rPr>
              <a:t>Creating a catalog</a:t>
            </a:r>
          </a:p>
          <a:p>
            <a:pPr lvl="1"/>
            <a:r>
              <a:rPr lang="en-US" sz="2800" b="0" kern="0" dirty="0">
                <a:solidFill>
                  <a:srgbClr val="000000"/>
                </a:solidFill>
              </a:rPr>
              <a:t>Use SQL Server Management Studio</a:t>
            </a:r>
          </a:p>
          <a:p>
            <a:pPr lvl="1"/>
            <a:r>
              <a:rPr lang="en-US" sz="2800" b="0" kern="0" dirty="0">
                <a:solidFill>
                  <a:srgbClr val="000000"/>
                </a:solidFill>
              </a:rPr>
              <a:t>One SSIS catalog per SQL Server instance</a:t>
            </a:r>
          </a:p>
          <a:p>
            <a:pPr lvl="0"/>
            <a:r>
              <a:rPr lang="en-US" b="0" kern="0" dirty="0">
                <a:solidFill>
                  <a:srgbClr val="000000"/>
                </a:solidFill>
              </a:rPr>
              <a:t>Catalog Security</a:t>
            </a:r>
          </a:p>
          <a:p>
            <a:pPr lvl="1"/>
            <a:r>
              <a:rPr lang="en-US" sz="2800" b="0" kern="0" dirty="0">
                <a:solidFill>
                  <a:srgbClr val="000000"/>
                </a:solidFill>
              </a:rPr>
              <a:t>Folder Security</a:t>
            </a:r>
          </a:p>
          <a:p>
            <a:pPr lvl="1"/>
            <a:r>
              <a:rPr lang="en-US" sz="2800" b="0" kern="0" dirty="0">
                <a:solidFill>
                  <a:srgbClr val="000000"/>
                </a:solidFill>
              </a:rPr>
              <a:t>Object Security</a:t>
            </a:r>
          </a:p>
          <a:p>
            <a:pPr lvl="1"/>
            <a:r>
              <a:rPr lang="en-US" sz="2800" b="0" kern="0" dirty="0">
                <a:solidFill>
                  <a:srgbClr val="000000"/>
                </a:solidFill>
              </a:rPr>
              <a:t>Catalog Encryption</a:t>
            </a:r>
          </a:p>
          <a:p>
            <a:pPr lvl="1"/>
            <a:r>
              <a:rPr lang="en-US" sz="2800" b="0" kern="0" dirty="0">
                <a:solidFill>
                  <a:srgbClr val="000000"/>
                </a:solidFill>
              </a:rPr>
              <a:t>Sensitive Parameters</a:t>
            </a:r>
          </a:p>
        </p:txBody>
      </p:sp>
    </p:spTree>
    <p:custDataLst>
      <p:tags r:id="rId1"/>
    </p:custDataLst>
    <p:extLst>
      <p:ext uri="{BB962C8B-B14F-4D97-AF65-F5344CB8AC3E}">
        <p14:creationId xmlns:p14="http://schemas.microsoft.com/office/powerpoint/2010/main" val="4073437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6</TotalTime>
  <Words>3362</Words>
  <Application>Microsoft Office PowerPoint</Application>
  <PresentationFormat>On-screen Show (4:3)</PresentationFormat>
  <Paragraphs>406</Paragraphs>
  <Slides>30</Slides>
  <Notes>30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Segoe UI</vt:lpstr>
      <vt:lpstr>Symbol</vt:lpstr>
      <vt:lpstr>Arial</vt:lpstr>
      <vt:lpstr>Calibri</vt:lpstr>
      <vt:lpstr>Wingdings</vt:lpstr>
      <vt:lpstr>Verdana</vt:lpstr>
      <vt:lpstr>Times New Roman</vt:lpstr>
      <vt:lpstr>NG_MOC_Core_ModuleNew2</vt:lpstr>
      <vt:lpstr>Module 13</vt:lpstr>
      <vt:lpstr>Module Overview</vt:lpstr>
      <vt:lpstr>Lesson 1: Overview of SSIS Development</vt:lpstr>
      <vt:lpstr>SSIS Deployment Models</vt:lpstr>
      <vt:lpstr>Package Deployment Model</vt:lpstr>
      <vt:lpstr>Project Deployment Model</vt:lpstr>
      <vt:lpstr>Deployment Model Comparison</vt:lpstr>
      <vt:lpstr>Lesson 2: Deploying SSIS Projects</vt:lpstr>
      <vt:lpstr>Creating an SSIS Catalog</vt:lpstr>
      <vt:lpstr>Environments and Variables</vt:lpstr>
      <vt:lpstr>Deploying an SSIS Project</vt:lpstr>
      <vt:lpstr>Viewing Project Execution Information</vt:lpstr>
      <vt:lpstr>Demonstration: Deploying an SSIS Project</vt:lpstr>
      <vt:lpstr>PowerPoint Presentation</vt:lpstr>
      <vt:lpstr>PowerPoint Presentation</vt:lpstr>
      <vt:lpstr>PowerPoint Presentation</vt:lpstr>
      <vt:lpstr>PowerPoint Presentation</vt:lpstr>
      <vt:lpstr>PowerPoint Presentation</vt:lpstr>
      <vt:lpstr>Lesson 3: Planning SSIS Package Execution</vt:lpstr>
      <vt:lpstr>Options for Running SSIS Packages</vt:lpstr>
      <vt:lpstr>Scheduling the ETL Process</vt:lpstr>
      <vt:lpstr>Configuring Execution Context</vt:lpstr>
      <vt:lpstr>Where to Handle Notifications</vt:lpstr>
      <vt:lpstr>Where to Handle Logging</vt:lpstr>
      <vt:lpstr>Combining SSIS Tasks with Other Tasks</vt:lpstr>
      <vt:lpstr>Implementing SSIS Agent Jobs and Schedules</vt:lpstr>
      <vt:lpstr>Lab: Deploying and Configuring SSIS Packages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13</dc:title>
  <dc:creator>Richard Strange</dc:creator>
  <cp:lastModifiedBy>Richard Strange</cp:lastModifiedBy>
  <cp:revision>4</cp:revision>
  <dcterms:created xsi:type="dcterms:W3CDTF">2017-12-14T14:48:59Z</dcterms:created>
  <dcterms:modified xsi:type="dcterms:W3CDTF">2017-12-14T14:56:25Z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42A57363-07EB-4D91-86B9-0A3162EF3F97</vt:lpwstr>
  </property>
  <property fmtid="{D5CDD505-2E9C-101B-9397-08002B2CF9AE}" pid="3" name="ArticulatePath">
    <vt:lpwstr>20767C_13</vt:lpwstr>
  </property>
</Properties>
</file>