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embeddedFontLst>
    <p:embeddedFont>
      <p:font typeface="Segoe UI" panose="020B0502040204020203" pitchFamily="3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custDataLst>
    <p:tags r:id="rId39"/>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72727A-BBD0-46CC-A758-E0AE25E1F1C0}" type="datetimeFigureOut">
              <a:rPr lang="en-GB" smtClean="0"/>
              <a:t>14/12/2017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9DE7F9-3611-47D2-B762-B6A4B04FB204}" type="slidenum">
              <a:rPr lang="en-GB" smtClean="0"/>
              <a:t>‹#›</a:t>
            </a:fld>
            <a:endParaRPr lang="en-GB" dirty="0"/>
          </a:p>
        </p:txBody>
      </p:sp>
    </p:spTree>
    <p:extLst>
      <p:ext uri="{BB962C8B-B14F-4D97-AF65-F5344CB8AC3E}">
        <p14:creationId xmlns:p14="http://schemas.microsoft.com/office/powerpoint/2010/main" val="2621257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 used in the lab for this module includes software services that can take a while to start. For the best experience, have students start the </a:t>
            </a:r>
            <a:r>
              <a:rPr lang="en-GB" sz="1000" b="1" dirty="0">
                <a:latin typeface="Arial" panose="020B0604020202020204" pitchFamily="34" charset="0"/>
                <a:ea typeface="Calibri" panose="020F0502020204030204" pitchFamily="34" charset="0"/>
                <a:cs typeface="Times New Roman" panose="02020603050405020304" pitchFamily="18" charset="0"/>
              </a:rPr>
              <a:t>20767C-MIA-DC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 at the beginning of the module so that the services are ready before they start the lab.</a:t>
            </a:r>
          </a:p>
        </p:txBody>
      </p:sp>
      <p:sp>
        <p:nvSpPr>
          <p:cNvPr id="4" name="Slide Number Placeholder 3"/>
          <p:cNvSpPr>
            <a:spLocks noGrp="1"/>
          </p:cNvSpPr>
          <p:nvPr>
            <p:ph type="sldNum" sz="quarter" idx="10"/>
          </p:nvPr>
        </p:nvSpPr>
        <p:spPr/>
        <p:txBody>
          <a:bodyPr/>
          <a:lstStyle/>
          <a:p>
            <a:fld id="{F09DE7F9-3611-47D2-B762-B6A4B04FB204}"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45318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of the following is NOT an Analysis Services data model?</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Multidimensional data model.</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Tabular data model.</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Entity data model.</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Entity data model.</a:t>
            </a:r>
          </a:p>
        </p:txBody>
      </p:sp>
      <p:sp>
        <p:nvSpPr>
          <p:cNvPr id="4" name="Slide Number Placeholder 3"/>
          <p:cNvSpPr>
            <a:spLocks noGrp="1"/>
          </p:cNvSpPr>
          <p:nvPr>
            <p:ph type="sldNum" sz="quarter" idx="10"/>
          </p:nvPr>
        </p:nvSpPr>
        <p:spPr/>
        <p:txBody>
          <a:bodyPr/>
          <a:lstStyle/>
          <a:p>
            <a:fld id="{F09DE7F9-3611-47D2-B762-B6A4B04FB204}"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73588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09DE7F9-3611-47D2-B762-B6A4B04FB204}"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39511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09DE7F9-3611-47D2-B762-B6A4B04FB204}"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67336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09DE7F9-3611-47D2-B762-B6A4B04FB204}"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19744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True or false? In general, only IT professionals create Reporting Services reports.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)True</a:t>
            </a:r>
          </a:p>
        </p:txBody>
      </p:sp>
      <p:sp>
        <p:nvSpPr>
          <p:cNvPr id="4" name="Slide Number Placeholder 3"/>
          <p:cNvSpPr>
            <a:spLocks noGrp="1"/>
          </p:cNvSpPr>
          <p:nvPr>
            <p:ph type="sldNum" sz="quarter" idx="10"/>
          </p:nvPr>
        </p:nvSpPr>
        <p:spPr/>
        <p:txBody>
          <a:bodyPr/>
          <a:lstStyle/>
          <a:p>
            <a:fld id="{F09DE7F9-3611-47D2-B762-B6A4B04FB204}"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34092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09DE7F9-3611-47D2-B762-B6A4B04FB204}"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72248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09DE7F9-3611-47D2-B762-B6A4B04FB204}"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66089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09DE7F9-3611-47D2-B762-B6A4B04FB204}"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27384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09DE7F9-3611-47D2-B762-B6A4B04FB204}"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83890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How can you use Azure to manage and analyze data in your organization?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Answers will vary depending on the experience of the students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09DE7F9-3611-47D2-B762-B6A4B04FB204}"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40603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09DE7F9-3611-47D2-B762-B6A4B04FB204}"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52138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lab instructions are deliberately designed to be high level so that students must think carefully about what they are trying to accomplish and work out how best to proceed. Encourage students to read the scenario information carefully and collaborate with each other to meet the requirements. Remind them that, if they find a particular task or exercise too challenging, there are step-by-step instructions in the lab answer key.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like all other labs in this course, students must start by running a setup script to prepare the lab environment.</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1: Exploring a Reporting Services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Report</a:t>
            </a:r>
          </a:p>
          <a:p>
            <a:pPr>
              <a:lnSpc>
                <a:spcPct val="107000"/>
              </a:lnSpc>
              <a:spcAft>
                <a:spcPts val="800"/>
              </a:spcAft>
            </a:pP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You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have created a report based on the AdventureWorks sales data in the data warehouse, and now want to deploy it to the report server. After deploying the report, you will export the data to Excel, and filter the data to display values for predetermined criteria.</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2: Exploring a PowerPivot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Workbook</a:t>
            </a:r>
          </a:p>
          <a:p>
            <a:pPr>
              <a:lnSpc>
                <a:spcPct val="107000"/>
              </a:lnSpc>
              <a:spcAft>
                <a:spcPts val="800"/>
              </a:spcAft>
            </a:pP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You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have seen how the data warehouse can be used in an enterprise BI solution, and you now want to explore how the data warehouse can support a self-service BI solution. You will create a visualization to analyze Internet sales by date.</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Exploring a Power View Report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Finally, you will create a chart for users to drill through to see data specific to their region.</a:t>
            </a:r>
          </a:p>
        </p:txBody>
      </p:sp>
      <p:sp>
        <p:nvSpPr>
          <p:cNvPr id="4" name="Slide Number Placeholder 3"/>
          <p:cNvSpPr>
            <a:spLocks noGrp="1"/>
          </p:cNvSpPr>
          <p:nvPr>
            <p:ph type="sldNum" sz="quarter" idx="10"/>
          </p:nvPr>
        </p:nvSpPr>
        <p:spPr/>
        <p:txBody>
          <a:bodyPr/>
          <a:lstStyle/>
          <a:p>
            <a:fld id="{F09DE7F9-3611-47D2-B762-B6A4B04FB204}"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78425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F09DE7F9-3611-47D2-B762-B6A4B04FB204}"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15404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09DE7F9-3611-47D2-B762-B6A4B04FB204}"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40209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are the issues you should consider when designing a data warehouse that must support self-service BI?</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Answers will vary, but some specific issues include:</a:t>
            </a: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Enforcing data access security.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Designing user-friendly table and column names.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Abstracting the data warehouse schema through views.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should also consider the system resource overhead created by self-service workloads and the implications for data warehouse performance.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that the point of this module was to introduce potential ways that a data warehouse can be used in a BI solution. For more detailed information about how to design and implement BI solutions, students should attend course 20768A: </a:t>
            </a:r>
            <a:r>
              <a:rPr lang="en-GB" sz="1000" i="1" dirty="0">
                <a:latin typeface="Arial" panose="020B0604020202020204" pitchFamily="34" charset="0"/>
                <a:ea typeface="Calibri" panose="020F0502020204030204" pitchFamily="34" charset="0"/>
                <a:cs typeface="Times New Roman" panose="02020603050405020304" pitchFamily="18" charset="0"/>
              </a:rPr>
              <a:t>Developing SQL Data Models.</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09DE7F9-3611-47D2-B762-B6A4B04FB204}"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71812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5"/>
            <a:ext cx="3038475" cy="347663"/>
          </a:xfrm>
        </p:spPr>
        <p:txBody>
          <a:bodyPr/>
          <a:lstStyle/>
          <a:p>
            <a:pPr>
              <a:defRPr/>
            </a:pPr>
            <a:r>
              <a:rPr lang="en-GB" dirty="0" smtClean="0">
                <a:solidFill>
                  <a:srgbClr val="336699"/>
                </a:solidFill>
                <a:latin typeface="Arial" panose="020B0604020202020204" pitchFamily="34" charset="0"/>
              </a:rPr>
              <a:t>14: Consuming Data in a Data Warehouse</a:t>
            </a:r>
            <a:endParaRPr lang="en-US" dirty="0" smtClean="0">
              <a:solidFill>
                <a:srgbClr val="336699"/>
              </a:solidFill>
              <a:latin typeface="Arial" panose="020B0604020202020204" pitchFamily="34" charset="0"/>
            </a:endParaRP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dirty="0" smtClean="0">
                <a:solidFill>
                  <a:srgbClr val="000000"/>
                </a:solidFill>
                <a:latin typeface="Arial" panose="020B0604020202020204" pitchFamily="34" charset="0"/>
              </a:rPr>
              <a:t>20767C</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24</a:t>
            </a:fld>
            <a:endParaRPr lang="en-US" dirty="0" smtClean="0"/>
          </a:p>
        </p:txBody>
      </p:sp>
      <p:sp>
        <p:nvSpPr>
          <p:cNvPr id="33797" name="Rectangle 2"/>
          <p:cNvSpPr>
            <a:spLocks noGrp="1" noRot="1" noChangeAspect="1" noChangeArrowheads="1" noTextEdit="1"/>
          </p:cNvSpPr>
          <p:nvPr>
            <p:ph type="sldImg"/>
          </p:nvPr>
        </p:nvSpPr>
        <p:spPr>
          <a:xfrm>
            <a:off x="4372263" y="83272"/>
            <a:ext cx="2433638" cy="1825625"/>
          </a:xfrm>
          <a:ln/>
        </p:spPr>
      </p:sp>
      <p:sp>
        <p:nvSpPr>
          <p:cNvPr id="33798" name="Rectangle 3"/>
          <p:cNvSpPr>
            <a:spLocks noGrp="1" noChangeArrowheads="1"/>
          </p:cNvSpPr>
          <p:nvPr>
            <p:ph type="body" idx="1"/>
          </p:nvPr>
        </p:nvSpPr>
        <p:spPr>
          <a:xfrm>
            <a:off x="314326" y="2033588"/>
            <a:ext cx="6286500" cy="5651500"/>
          </a:xfrm>
          <a:noFill/>
          <a:ln/>
        </p:spPr>
        <p:txBody>
          <a:bodyPr/>
          <a:lstStyle/>
          <a:p>
            <a:pPr eaLnBrk="1" hangingPunct="1"/>
            <a:r>
              <a:rPr lang="en-US" altLang="ko-KR" dirty="0" smtClean="0">
                <a:ea typeface="굴림" pitchFamily="34" charset="-127"/>
              </a:rPr>
              <a:t>Remind students to complete the course evaluation.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09DE7F9-3611-47D2-B762-B6A4B04FB204}"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80197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09DE7F9-3611-47D2-B762-B6A4B04FB204}"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38618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09DE7F9-3611-47D2-B762-B6A4B04FB204}"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89421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Categorize Activity</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Segoe UI" panose="020B0502040204020203" pitchFamily="34" charset="0"/>
              </a:rPr>
              <a:t>Which of the following are possible benefits of a data warehouse? Indicate your answer by writing the category number to the right of each item.</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Possible Benefits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(1)Data quality and accuracy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(2)Data availability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(3)Completeness of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(4)Up-to-date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(5)Query performance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(6)Accessibility of data by suitably trained nontechnical users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Not Benefits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(1)High-speed processing of transactions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(2)User-friendly interface for inputting core data</a:t>
            </a:r>
          </a:p>
        </p:txBody>
      </p:sp>
      <p:sp>
        <p:nvSpPr>
          <p:cNvPr id="4" name="Slide Number Placeholder 3"/>
          <p:cNvSpPr>
            <a:spLocks noGrp="1"/>
          </p:cNvSpPr>
          <p:nvPr>
            <p:ph type="sldNum" sz="quarter" idx="10"/>
          </p:nvPr>
        </p:nvSpPr>
        <p:spPr/>
        <p:txBody>
          <a:bodyPr/>
          <a:lstStyle/>
          <a:p>
            <a:fld id="{F09DE7F9-3611-47D2-B762-B6A4B04FB204}"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95240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09DE7F9-3611-47D2-B762-B6A4B04FB204}"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43284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09DE7F9-3611-47D2-B762-B6A4B04FB204}"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30690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09DE7F9-3611-47D2-B762-B6A4B04FB204}"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Consuming Data in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87470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96823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3025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1333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315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384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2272252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5588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2122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78294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006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465185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8603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45166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14</a:t>
            </a:r>
            <a:endParaRPr lang="en-GB" dirty="0"/>
          </a:p>
        </p:txBody>
      </p:sp>
      <p:sp>
        <p:nvSpPr>
          <p:cNvPr id="3" name="Subtitle 2"/>
          <p:cNvSpPr>
            <a:spLocks noGrp="1"/>
          </p:cNvSpPr>
          <p:nvPr>
            <p:ph type="subTitle" sz="quarter" idx="1"/>
          </p:nvPr>
        </p:nvSpPr>
        <p:spPr/>
        <p:txBody>
          <a:bodyPr/>
          <a:lstStyle/>
          <a:p>
            <a:r>
              <a:rPr lang="en-GB" dirty="0" smtClean="0"/>
              <a:t>Consuming Data in a Data Warehouse
</a:t>
            </a:r>
            <a:endParaRPr lang="en-GB" dirty="0"/>
          </a:p>
        </p:txBody>
      </p:sp>
    </p:spTree>
    <p:custDataLst>
      <p:tags r:id="rId1"/>
    </p:custDataLst>
    <p:extLst>
      <p:ext uri="{BB962C8B-B14F-4D97-AF65-F5344CB8AC3E}">
        <p14:creationId xmlns:p14="http://schemas.microsoft.com/office/powerpoint/2010/main" val="131964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1215f34e-eea0-40ee-b8cb-524502dcfc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Excel As a Data Analysis Tool</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Connect to Analysis Services data models</a:t>
            </a:r>
          </a:p>
          <a:p>
            <a:pPr lvl="0"/>
            <a:endParaRPr lang="en-US" b="0" kern="0" dirty="0">
              <a:solidFill>
                <a:srgbClr val="000000"/>
              </a:solidFill>
            </a:endParaRPr>
          </a:p>
          <a:p>
            <a:pPr lvl="0"/>
            <a:r>
              <a:rPr lang="en-US" b="0" kern="0" dirty="0">
                <a:solidFill>
                  <a:srgbClr val="000000"/>
                </a:solidFill>
              </a:rPr>
              <a:t>Create PivotTable tables and PivotChart charts</a:t>
            </a:r>
          </a:p>
          <a:p>
            <a:pPr lvl="0"/>
            <a:endParaRPr lang="en-US" b="0" kern="0" dirty="0">
              <a:solidFill>
                <a:srgbClr val="000000"/>
              </a:solidFill>
            </a:endParaRPr>
          </a:p>
          <a:p>
            <a:pPr lvl="0"/>
            <a:r>
              <a:rPr lang="en-US" b="0" kern="0" dirty="0">
                <a:solidFill>
                  <a:srgbClr val="000000"/>
                </a:solidFill>
              </a:rPr>
              <a:t>Use add-ins for self-service data discovery, modeling, and visualization:</a:t>
            </a:r>
          </a:p>
          <a:p>
            <a:pPr lvl="1"/>
            <a:r>
              <a:rPr lang="en-US" b="0" kern="0" dirty="0">
                <a:solidFill>
                  <a:srgbClr val="000000"/>
                </a:solidFill>
              </a:rPr>
              <a:t>PowerPivot</a:t>
            </a:r>
          </a:p>
          <a:p>
            <a:pPr lvl="1"/>
            <a:r>
              <a:rPr lang="en-US" b="0" kern="0" dirty="0">
                <a:solidFill>
                  <a:srgbClr val="000000"/>
                </a:solidFill>
              </a:rPr>
              <a:t>Power View</a:t>
            </a:r>
          </a:p>
          <a:p>
            <a:pPr lvl="1"/>
            <a:r>
              <a:rPr lang="en-US" b="0" kern="0" dirty="0">
                <a:solidFill>
                  <a:srgbClr val="000000"/>
                </a:solidFill>
              </a:rPr>
              <a:t>Power Map</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815561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4429ea2-bcfa-4e40-860f-c04191b42e7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Introduction to Reporting</a:t>
            </a:r>
            <a:endParaRPr lang="en-GB" dirty="0"/>
          </a:p>
        </p:txBody>
      </p:sp>
      <p:sp>
        <p:nvSpPr>
          <p:cNvPr id="3" name="Text Placeholder 2"/>
          <p:cNvSpPr>
            <a:spLocks noGrp="1"/>
          </p:cNvSpPr>
          <p:nvPr>
            <p:ph type="body" idx="1"/>
          </p:nvPr>
        </p:nvSpPr>
        <p:spPr/>
        <p:txBody>
          <a:bodyPr/>
          <a:lstStyle/>
          <a:p>
            <a:r>
              <a:rPr lang="en-GB" dirty="0" smtClean="0"/>
              <a:t>Reporting Services
Creating Reporting Services Reports
Power View</a:t>
            </a:r>
            <a:endParaRPr lang="en-GB" dirty="0"/>
          </a:p>
        </p:txBody>
      </p:sp>
    </p:spTree>
    <p:custDataLst>
      <p:tags r:id="rId1"/>
    </p:custDataLst>
    <p:extLst>
      <p:ext uri="{BB962C8B-B14F-4D97-AF65-F5344CB8AC3E}">
        <p14:creationId xmlns:p14="http://schemas.microsoft.com/office/powerpoint/2010/main" val="363664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27a3f494-0392-4a5f-9913-442bedc0f8b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Services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Multiple report authoring environments</a:t>
            </a:r>
          </a:p>
          <a:p>
            <a:pPr lvl="0"/>
            <a:endParaRPr lang="en-US" b="0" kern="0" dirty="0">
              <a:solidFill>
                <a:srgbClr val="000000"/>
              </a:solidFill>
            </a:endParaRPr>
          </a:p>
          <a:p>
            <a:pPr lvl="0"/>
            <a:r>
              <a:rPr lang="en-US" b="0" kern="0" dirty="0">
                <a:solidFill>
                  <a:srgbClr val="000000"/>
                </a:solidFill>
              </a:rPr>
              <a:t>Centralized report management and distribution</a:t>
            </a:r>
          </a:p>
          <a:p>
            <a:pPr lvl="0"/>
            <a:endParaRPr lang="en-US" b="0" kern="0" dirty="0">
              <a:solidFill>
                <a:srgbClr val="000000"/>
              </a:solidFill>
            </a:endParaRPr>
          </a:p>
          <a:p>
            <a:pPr lvl="0"/>
            <a:r>
              <a:rPr lang="en-US" b="0" kern="0" dirty="0">
                <a:solidFill>
                  <a:srgbClr val="000000"/>
                </a:solidFill>
              </a:rPr>
              <a:t>Two installation modes:</a:t>
            </a:r>
          </a:p>
          <a:p>
            <a:pPr lvl="1"/>
            <a:r>
              <a:rPr lang="en-US" b="0" kern="0" dirty="0">
                <a:solidFill>
                  <a:srgbClr val="000000"/>
                </a:solidFill>
              </a:rPr>
              <a:t>SharePoint integrated</a:t>
            </a:r>
          </a:p>
          <a:p>
            <a:pPr lvl="1"/>
            <a:r>
              <a:rPr lang="en-US" b="0" kern="0" dirty="0">
                <a:solidFill>
                  <a:srgbClr val="000000"/>
                </a:solidFill>
              </a:rPr>
              <a:t>Native mode</a:t>
            </a:r>
          </a:p>
        </p:txBody>
      </p:sp>
    </p:spTree>
    <p:custDataLst>
      <p:tags r:id="rId1"/>
    </p:custDataLst>
    <p:extLst>
      <p:ext uri="{BB962C8B-B14F-4D97-AF65-F5344CB8AC3E}">
        <p14:creationId xmlns:p14="http://schemas.microsoft.com/office/powerpoint/2010/main" val="3166680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98b87d2-9683-4821-9f09-6334bd530b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Reporting Services Reports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Report Designer:</a:t>
            </a:r>
          </a:p>
          <a:p>
            <a:pPr lvl="1"/>
            <a:r>
              <a:rPr lang="en-US" b="0" kern="0" dirty="0">
                <a:solidFill>
                  <a:srgbClr val="000000"/>
                </a:solidFill>
              </a:rPr>
              <a:t>Part of SQL Server Data Tools</a:t>
            </a:r>
          </a:p>
          <a:p>
            <a:pPr lvl="1"/>
            <a:r>
              <a:rPr lang="en-US" b="0" kern="0" dirty="0">
                <a:solidFill>
                  <a:srgbClr val="000000"/>
                </a:solidFill>
              </a:rPr>
              <a:t>Design and Preview views</a:t>
            </a:r>
          </a:p>
          <a:p>
            <a:pPr lvl="1"/>
            <a:r>
              <a:rPr lang="en-US" b="0" kern="0" dirty="0">
                <a:solidFill>
                  <a:srgbClr val="000000"/>
                </a:solidFill>
              </a:rPr>
              <a:t>Query designers </a:t>
            </a:r>
          </a:p>
          <a:p>
            <a:pPr lvl="1"/>
            <a:r>
              <a:rPr lang="en-US" b="0" kern="0" dirty="0">
                <a:solidFill>
                  <a:srgbClr val="000000"/>
                </a:solidFill>
              </a:rPr>
              <a:t>Expression editors</a:t>
            </a:r>
          </a:p>
          <a:p>
            <a:pPr lvl="1"/>
            <a:r>
              <a:rPr lang="en-US" b="0" kern="0" dirty="0">
                <a:solidFill>
                  <a:srgbClr val="000000"/>
                </a:solidFill>
              </a:rPr>
              <a:t>Report Server Project Wizard</a:t>
            </a:r>
          </a:p>
          <a:p>
            <a:pPr lvl="0"/>
            <a:endParaRPr lang="en-US" b="0" kern="0" dirty="0">
              <a:solidFill>
                <a:srgbClr val="000000"/>
              </a:solidFill>
            </a:endParaRPr>
          </a:p>
          <a:p>
            <a:pPr lvl="0"/>
            <a:r>
              <a:rPr lang="en-US" b="0" kern="0" dirty="0">
                <a:solidFill>
                  <a:srgbClr val="000000"/>
                </a:solidFill>
              </a:rPr>
              <a:t>Report Builder:</a:t>
            </a:r>
          </a:p>
          <a:p>
            <a:pPr lvl="1"/>
            <a:r>
              <a:rPr lang="en-US" b="0" kern="0" dirty="0">
                <a:solidFill>
                  <a:srgbClr val="000000"/>
                </a:solidFill>
              </a:rPr>
              <a:t>Microsoft Office-like environment</a:t>
            </a:r>
          </a:p>
          <a:p>
            <a:pPr lvl="1"/>
            <a:r>
              <a:rPr lang="en-US" b="0" kern="0" dirty="0">
                <a:solidFill>
                  <a:srgbClr val="000000"/>
                </a:solidFill>
              </a:rPr>
              <a:t>Built-in data providers</a:t>
            </a:r>
          </a:p>
          <a:p>
            <a:pPr lvl="1"/>
            <a:r>
              <a:rPr lang="en-US" b="0" kern="0" dirty="0">
                <a:solidFill>
                  <a:srgbClr val="000000"/>
                </a:solidFill>
              </a:rPr>
              <a:t>Query designers</a:t>
            </a:r>
          </a:p>
          <a:p>
            <a:pPr lvl="1"/>
            <a:r>
              <a:rPr lang="en-US" b="0" kern="0" dirty="0">
                <a:solidFill>
                  <a:srgbClr val="000000"/>
                </a:solidFill>
              </a:rPr>
              <a:t>Preview and export </a:t>
            </a:r>
            <a:r>
              <a:rPr lang="en-US" b="0" kern="0" dirty="0" smtClean="0">
                <a:solidFill>
                  <a:srgbClr val="000000"/>
                </a:solidFill>
              </a:rPr>
              <a:t>functionality</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92121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9718bf6-7461-409c-a9a1-f770c2fd4f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Power View</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In-browser data visualizations from:</a:t>
            </a:r>
          </a:p>
          <a:p>
            <a:pPr lvl="1"/>
            <a:r>
              <a:rPr lang="en-GB" b="0" kern="0" dirty="0">
                <a:solidFill>
                  <a:srgbClr val="000000"/>
                </a:solidFill>
              </a:rPr>
              <a:t>PowerPivot workbooks</a:t>
            </a:r>
          </a:p>
          <a:p>
            <a:pPr lvl="1"/>
            <a:r>
              <a:rPr lang="en-GB" b="0" kern="0" dirty="0">
                <a:solidFill>
                  <a:srgbClr val="000000"/>
                </a:solidFill>
              </a:rPr>
              <a:t>Analysis Services tabular models</a:t>
            </a:r>
          </a:p>
          <a:p>
            <a:pPr lvl="1"/>
            <a:r>
              <a:rPr lang="en-GB" b="0" kern="0" dirty="0">
                <a:solidFill>
                  <a:srgbClr val="000000"/>
                </a:solidFill>
              </a:rPr>
              <a:t>Analysis Services multidimensional cubes</a:t>
            </a:r>
          </a:p>
          <a:p>
            <a:pPr lvl="1"/>
            <a:endParaRPr lang="en-GB" b="0" kern="0" dirty="0">
              <a:solidFill>
                <a:srgbClr val="000000"/>
              </a:solidFill>
            </a:endParaRPr>
          </a:p>
          <a:p>
            <a:pPr lvl="0"/>
            <a:r>
              <a:rPr lang="en-GB" b="0" kern="0" dirty="0">
                <a:solidFill>
                  <a:srgbClr val="000000"/>
                </a:solidFill>
              </a:rPr>
              <a:t>Save reports in SharePoint Server or export to PowerPoint</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873922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7525bed4-ab1c-4289-82fd-a8f4e2b0f4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Analyzing Data with Azure SQL Data Warehouse</a:t>
            </a:r>
            <a:endParaRPr lang="en-GB" dirty="0"/>
          </a:p>
        </p:txBody>
      </p:sp>
      <p:sp>
        <p:nvSpPr>
          <p:cNvPr id="3" name="Text Placeholder 2"/>
          <p:cNvSpPr>
            <a:spLocks noGrp="1"/>
          </p:cNvSpPr>
          <p:nvPr>
            <p:ph type="body" idx="1"/>
          </p:nvPr>
        </p:nvSpPr>
        <p:spPr/>
        <p:txBody>
          <a:bodyPr/>
          <a:lstStyle/>
          <a:p>
            <a:r>
              <a:rPr lang="en-GB" dirty="0" smtClean="0"/>
              <a:t>Power BI
Azure Data Factory
Azure Machine Learning
Azure Stream Analytics</a:t>
            </a:r>
            <a:endParaRPr lang="en-GB" dirty="0"/>
          </a:p>
        </p:txBody>
      </p:sp>
    </p:spTree>
    <p:custDataLst>
      <p:tags r:id="rId1"/>
    </p:custDataLst>
    <p:extLst>
      <p:ext uri="{BB962C8B-B14F-4D97-AF65-F5344CB8AC3E}">
        <p14:creationId xmlns:p14="http://schemas.microsoft.com/office/powerpoint/2010/main" val="2214722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82a8b9d-b1c4-4530-849b-c714f669ca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Power BI</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Cloud-based collaborative BI environment:</a:t>
            </a:r>
          </a:p>
          <a:p>
            <a:pPr lvl="1"/>
            <a:r>
              <a:rPr lang="en-GB" b="0" kern="0" dirty="0">
                <a:solidFill>
                  <a:srgbClr val="000000"/>
                </a:solidFill>
              </a:rPr>
              <a:t>Power BI Desktop</a:t>
            </a:r>
          </a:p>
          <a:p>
            <a:pPr lvl="1"/>
            <a:r>
              <a:rPr lang="en-GB" b="0" kern="0" dirty="0">
                <a:solidFill>
                  <a:srgbClr val="000000"/>
                </a:solidFill>
              </a:rPr>
              <a:t>Power BI Apps</a:t>
            </a:r>
          </a:p>
          <a:p>
            <a:pPr lvl="1"/>
            <a:r>
              <a:rPr lang="en-GB" b="0" kern="0" dirty="0">
                <a:solidFill>
                  <a:srgbClr val="000000"/>
                </a:solidFill>
              </a:rPr>
              <a:t>Power BI Sites</a:t>
            </a:r>
          </a:p>
          <a:p>
            <a:pPr lvl="1"/>
            <a:r>
              <a:rPr lang="en-GB" b="0" kern="0" dirty="0">
                <a:solidFill>
                  <a:srgbClr val="000000"/>
                </a:solidFill>
              </a:rPr>
              <a:t>Power BI Q&amp;A</a:t>
            </a:r>
          </a:p>
          <a:p>
            <a:pPr lvl="1"/>
            <a:r>
              <a:rPr lang="en-GB" b="0" kern="0" dirty="0">
                <a:solidFill>
                  <a:srgbClr val="000000"/>
                </a:solidFill>
              </a:rPr>
              <a:t>Data Management Gateway</a:t>
            </a:r>
          </a:p>
          <a:p>
            <a:pPr lvl="1"/>
            <a:r>
              <a:rPr lang="en-GB" b="0" kern="0" dirty="0">
                <a:solidFill>
                  <a:srgbClr val="000000"/>
                </a:solidFill>
              </a:rPr>
              <a:t>Shared Queries</a:t>
            </a:r>
          </a:p>
          <a:p>
            <a:pPr lvl="0"/>
            <a:r>
              <a:rPr lang="en-GB" b="0" kern="0" dirty="0">
                <a:solidFill>
                  <a:srgbClr val="000000"/>
                </a:solidFill>
              </a:rPr>
              <a:t>Management Portals</a:t>
            </a:r>
          </a:p>
          <a:p>
            <a:pPr lvl="1"/>
            <a:r>
              <a:rPr lang="en-GB" b="0" kern="0" dirty="0">
                <a:solidFill>
                  <a:srgbClr val="000000"/>
                </a:solidFill>
              </a:rPr>
              <a:t>Power BI Admin Center</a:t>
            </a:r>
          </a:p>
          <a:p>
            <a:pPr lvl="1"/>
            <a:r>
              <a:rPr lang="en-GB" b="0" kern="0" dirty="0">
                <a:solidFill>
                  <a:srgbClr val="000000"/>
                </a:solidFill>
              </a:rPr>
              <a:t>Manage Data </a:t>
            </a:r>
            <a:r>
              <a:rPr lang="en-GB" b="0" kern="0" dirty="0" smtClean="0">
                <a:solidFill>
                  <a:srgbClr val="000000"/>
                </a:solidFill>
              </a:rPr>
              <a:t>Portal</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3937100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06a70b6-10cf-4192-a8b1-465fbc1019d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Azure Data Factory</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Cloud-based data integration service</a:t>
            </a:r>
          </a:p>
          <a:p>
            <a:pPr lvl="0"/>
            <a:endParaRPr lang="en-GB" b="0" kern="0" dirty="0">
              <a:solidFill>
                <a:srgbClr val="000000"/>
              </a:solidFill>
            </a:endParaRPr>
          </a:p>
          <a:p>
            <a:pPr lvl="0"/>
            <a:r>
              <a:rPr lang="en-GB" b="0" kern="0" dirty="0">
                <a:solidFill>
                  <a:srgbClr val="000000"/>
                </a:solidFill>
              </a:rPr>
              <a:t>Automates movement and transformation of data</a:t>
            </a:r>
          </a:p>
          <a:p>
            <a:pPr lvl="0"/>
            <a:endParaRPr lang="en-GB" b="0" kern="0" dirty="0">
              <a:solidFill>
                <a:srgbClr val="000000"/>
              </a:solidFill>
            </a:endParaRPr>
          </a:p>
          <a:p>
            <a:pPr lvl="0"/>
            <a:r>
              <a:rPr lang="en-US" b="0" kern="0" dirty="0">
                <a:solidFill>
                  <a:srgbClr val="000000"/>
                </a:solidFill>
              </a:rPr>
              <a:t>Key components:</a:t>
            </a:r>
          </a:p>
          <a:p>
            <a:pPr lvl="1"/>
            <a:r>
              <a:rPr lang="en-US" b="0" kern="0" dirty="0">
                <a:solidFill>
                  <a:srgbClr val="000000"/>
                </a:solidFill>
              </a:rPr>
              <a:t>Activities</a:t>
            </a:r>
          </a:p>
          <a:p>
            <a:pPr lvl="1"/>
            <a:r>
              <a:rPr lang="en-US" b="0" kern="0" dirty="0">
                <a:solidFill>
                  <a:srgbClr val="000000"/>
                </a:solidFill>
              </a:rPr>
              <a:t>Datasets</a:t>
            </a:r>
          </a:p>
          <a:p>
            <a:pPr lvl="1"/>
            <a:r>
              <a:rPr lang="en-US" b="0" kern="0" dirty="0">
                <a:solidFill>
                  <a:srgbClr val="000000"/>
                </a:solidFill>
              </a:rPr>
              <a:t>Pipelines</a:t>
            </a:r>
          </a:p>
          <a:p>
            <a:pPr lvl="1"/>
            <a:r>
              <a:rPr lang="en-US" b="0" kern="0" dirty="0">
                <a:solidFill>
                  <a:srgbClr val="000000"/>
                </a:solidFill>
              </a:rPr>
              <a:t>Linked services</a:t>
            </a:r>
          </a:p>
          <a:p>
            <a:pPr lvl="1"/>
            <a:r>
              <a:rPr lang="en-US" b="0" kern="0" dirty="0">
                <a:solidFill>
                  <a:srgbClr val="000000"/>
                </a:solidFill>
              </a:rPr>
              <a:t>Monitoring and </a:t>
            </a:r>
            <a:r>
              <a:rPr lang="en-US" b="0" kern="0" dirty="0" smtClean="0">
                <a:solidFill>
                  <a:srgbClr val="000000"/>
                </a:solidFill>
              </a:rPr>
              <a:t>management</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681097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dbf14cb-8489-473f-877c-23426721738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Azure Machine Learning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Machine learning</a:t>
            </a:r>
          </a:p>
          <a:p>
            <a:pPr lvl="1"/>
            <a:r>
              <a:rPr lang="en-GB" b="0" kern="0" dirty="0">
                <a:solidFill>
                  <a:srgbClr val="000000"/>
                </a:solidFill>
              </a:rPr>
              <a:t>Run predictive models</a:t>
            </a:r>
          </a:p>
          <a:p>
            <a:pPr lvl="1"/>
            <a:r>
              <a:rPr lang="en-GB" b="0" kern="0" dirty="0">
                <a:solidFill>
                  <a:srgbClr val="000000"/>
                </a:solidFill>
              </a:rPr>
              <a:t>Learn from existing data</a:t>
            </a:r>
          </a:p>
          <a:p>
            <a:pPr lvl="1"/>
            <a:r>
              <a:rPr lang="en-GB" b="0" kern="0" dirty="0">
                <a:solidFill>
                  <a:srgbClr val="000000"/>
                </a:solidFill>
              </a:rPr>
              <a:t>Forecast future trends</a:t>
            </a:r>
          </a:p>
          <a:p>
            <a:pPr lvl="1"/>
            <a:endParaRPr lang="en-GB" b="0" kern="0" dirty="0">
              <a:solidFill>
                <a:srgbClr val="000000"/>
              </a:solidFill>
            </a:endParaRPr>
          </a:p>
          <a:p>
            <a:pPr lvl="0"/>
            <a:r>
              <a:rPr lang="en-GB" b="0" kern="0" dirty="0">
                <a:solidFill>
                  <a:srgbClr val="000000"/>
                </a:solidFill>
              </a:rPr>
              <a:t>Azure Machine Learning</a:t>
            </a:r>
          </a:p>
          <a:p>
            <a:pPr lvl="1"/>
            <a:r>
              <a:rPr lang="en-GB" b="0" kern="0" dirty="0">
                <a:solidFill>
                  <a:srgbClr val="000000"/>
                </a:solidFill>
              </a:rPr>
              <a:t>Cloud-based service</a:t>
            </a:r>
          </a:p>
          <a:p>
            <a:pPr lvl="1"/>
            <a:endParaRPr lang="en-GB" b="0" kern="0" dirty="0">
              <a:solidFill>
                <a:srgbClr val="000000"/>
              </a:solidFill>
            </a:endParaRPr>
          </a:p>
          <a:p>
            <a:pPr lvl="0"/>
            <a:r>
              <a:rPr lang="en-GB" b="0" kern="0" dirty="0">
                <a:solidFill>
                  <a:srgbClr val="000000"/>
                </a:solidFill>
              </a:rPr>
              <a:t>Azure Machine Learning Studio</a:t>
            </a:r>
          </a:p>
          <a:p>
            <a:pPr lvl="1"/>
            <a:r>
              <a:rPr lang="en-GB" b="0" kern="0" dirty="0">
                <a:solidFill>
                  <a:srgbClr val="000000"/>
                </a:solidFill>
              </a:rPr>
              <a:t>GUI-based development environment</a:t>
            </a:r>
          </a:p>
          <a:p>
            <a:pPr lvl="1"/>
            <a:r>
              <a:rPr lang="en-GB" b="0" kern="0" dirty="0">
                <a:solidFill>
                  <a:srgbClr val="000000"/>
                </a:solidFill>
              </a:rPr>
              <a:t>For creating, training, evaluating, and publishing models</a:t>
            </a:r>
          </a:p>
        </p:txBody>
      </p:sp>
    </p:spTree>
    <p:custDataLst>
      <p:tags r:id="rId1"/>
    </p:custDataLst>
    <p:extLst>
      <p:ext uri="{BB962C8B-B14F-4D97-AF65-F5344CB8AC3E}">
        <p14:creationId xmlns:p14="http://schemas.microsoft.com/office/powerpoint/2010/main" val="492470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4283f95-3c06-4dc4-ab3c-9269aed78a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Azure Stream Analytics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Real-time analytic computations on data streams:</a:t>
            </a:r>
          </a:p>
          <a:p>
            <a:pPr marL="288925" lvl="1" indent="0">
              <a:buNone/>
            </a:pPr>
            <a:endParaRPr lang="en-GB" b="0" kern="0" dirty="0">
              <a:solidFill>
                <a:srgbClr val="000000"/>
              </a:solidFill>
            </a:endParaRPr>
          </a:p>
          <a:p>
            <a:pPr marL="288925" lvl="1" indent="0">
              <a:buNone/>
            </a:pPr>
            <a:endParaRPr lang="en-GB" b="0" kern="0" dirty="0">
              <a:solidFill>
                <a:srgbClr val="000000"/>
              </a:solidFill>
            </a:endParaRPr>
          </a:p>
          <a:p>
            <a:pPr marL="288925" lvl="1" indent="0">
              <a:buNone/>
            </a:pPr>
            <a:endParaRPr lang="en-GB" b="0" kern="0" dirty="0">
              <a:solidFill>
                <a:srgbClr val="000000"/>
              </a:solidFill>
            </a:endParaRPr>
          </a:p>
          <a:p>
            <a:pPr lvl="0"/>
            <a:endParaRPr lang="en-GB" b="0" kern="0" dirty="0">
              <a:solidFill>
                <a:srgbClr val="000000"/>
              </a:solidFill>
            </a:endParaRPr>
          </a:p>
          <a:p>
            <a:pPr lvl="0"/>
            <a:r>
              <a:rPr lang="en-GB" b="0" kern="0" dirty="0">
                <a:solidFill>
                  <a:srgbClr val="000000"/>
                </a:solidFill>
              </a:rPr>
              <a:t>Dedicated query language based on SQL</a:t>
            </a:r>
          </a:p>
          <a:p>
            <a:pPr lvl="0"/>
            <a:endParaRPr lang="en-GB" b="0" kern="0" dirty="0">
              <a:solidFill>
                <a:srgbClr val="000000"/>
              </a:solidFill>
            </a:endParaRPr>
          </a:p>
          <a:p>
            <a:pPr lvl="0"/>
            <a:r>
              <a:rPr lang="en-GB" b="0" kern="0" dirty="0">
                <a:solidFill>
                  <a:srgbClr val="000000"/>
                </a:solidFill>
              </a:rPr>
              <a:t>Can process up to 1 GB of data per second</a:t>
            </a:r>
          </a:p>
          <a:p>
            <a:pPr lvl="0"/>
            <a:endParaRPr lang="en-US" b="0" kern="0" dirty="0">
              <a:solidFill>
                <a:srgbClr val="000000"/>
              </a:solidFill>
            </a:endParaRPr>
          </a:p>
        </p:txBody>
      </p:sp>
      <p:sp>
        <p:nvSpPr>
          <p:cNvPr id="5" name="TextBox 4"/>
          <p:cNvSpPr txBox="1"/>
          <p:nvPr/>
        </p:nvSpPr>
        <p:spPr>
          <a:xfrm>
            <a:off x="457204" y="1519081"/>
            <a:ext cx="7492181" cy="1312607"/>
          </a:xfrm>
          <a:prstGeom prst="rect">
            <a:avLst/>
          </a:prstGeom>
          <a:noFill/>
          <a:ln w="9525">
            <a:noFill/>
            <a:miter lim="800000"/>
            <a:headEnd/>
            <a:tailEnd/>
          </a:ln>
        </p:spPr>
        <p:txBody>
          <a:bodyPr vert="horz" wrap="square" lIns="0" tIns="0" rIns="0" bIns="0" numCol="2" anchor="t" anchorCtr="0" compatLnSpc="1">
            <a:prstTxWarp prst="textNoShape">
              <a:avLst/>
            </a:prstTxWarp>
          </a:bodyPr>
          <a:lstStyle>
            <a:lvl1pPr marL="174625" indent="-174625" eaLnBrk="1" hangingPunct="1">
              <a:lnSpc>
                <a:spcPct val="100000"/>
              </a:lnSpc>
              <a:spcBef>
                <a:spcPts val="600"/>
              </a:spcBef>
              <a:buClr>
                <a:srgbClr val="0070C0"/>
              </a:buClr>
              <a:buSzPct val="90000"/>
              <a:buFont typeface="Arial" pitchFamily="34" charset="0"/>
              <a:buChar char="•"/>
              <a:defRPr sz="2800">
                <a:latin typeface="Segoe UI" pitchFamily="34" charset="0"/>
                <a:ea typeface="Segoe UI" pitchFamily="34" charset="0"/>
                <a:cs typeface="Segoe UI" pitchFamily="34" charset="0"/>
              </a:defRPr>
            </a:lvl1pPr>
            <a:lvl2pPr marL="458788" lvl="1" indent="-169863" eaLnBrk="1" hangingPunct="1">
              <a:lnSpc>
                <a:spcPct val="100000"/>
              </a:lnSpc>
              <a:spcBef>
                <a:spcPts val="600"/>
              </a:spcBef>
              <a:buClr>
                <a:srgbClr val="0070C0"/>
              </a:buClr>
              <a:buSzPct val="80000"/>
              <a:buFont typeface="Arial" pitchFamily="34" charset="0"/>
              <a:buChar char="•"/>
              <a:defRPr sz="2400">
                <a:latin typeface="Segoe UI" pitchFamily="34" charset="0"/>
                <a:ea typeface="Segoe UI" pitchFamily="34" charset="0"/>
                <a:cs typeface="Segoe UI" pitchFamily="34" charset="0"/>
              </a:defRPr>
            </a:lvl2pPr>
            <a:lvl3pPr marL="854075" indent="-173038" eaLnBrk="1" hangingPunct="1">
              <a:lnSpc>
                <a:spcPct val="100000"/>
              </a:lnSpc>
              <a:spcBef>
                <a:spcPts val="600"/>
              </a:spcBef>
              <a:buClr>
                <a:srgbClr val="0070C0"/>
              </a:buClr>
              <a:buSzPct val="80000"/>
              <a:buFont typeface="Arial" pitchFamily="34" charset="0"/>
              <a:buChar char="•"/>
              <a:defRPr sz="2000">
                <a:latin typeface="Segoe UI" pitchFamily="34" charset="0"/>
                <a:ea typeface="Segoe UI" pitchFamily="34" charset="0"/>
                <a:cs typeface="Segoe UI" pitchFamily="34" charset="0"/>
              </a:defRPr>
            </a:lvl3pPr>
            <a:lvl4pPr marL="1254125" indent="-165100" eaLnBrk="1" hangingPunct="1">
              <a:lnSpc>
                <a:spcPct val="100000"/>
              </a:lnSpc>
              <a:spcBef>
                <a:spcPts val="600"/>
              </a:spcBef>
              <a:buClr>
                <a:srgbClr val="0070C0"/>
              </a:buClr>
              <a:buSzPct val="90000"/>
              <a:buFont typeface="Arial" pitchFamily="34" charset="0"/>
              <a:buChar char="•"/>
              <a:defRPr sz="1800">
                <a:latin typeface="Segoe UI" pitchFamily="34" charset="0"/>
                <a:ea typeface="Segoe UI" pitchFamily="34" charset="0"/>
                <a:cs typeface="Segoe UI" pitchFamily="34" charset="0"/>
              </a:defRPr>
            </a:lvl4pPr>
            <a:lvl5pPr marL="1544638" indent="-168275" eaLnBrk="1" hangingPunct="1">
              <a:lnSpc>
                <a:spcPct val="100000"/>
              </a:lnSpc>
              <a:spcBef>
                <a:spcPts val="600"/>
              </a:spcBef>
              <a:buClr>
                <a:srgbClr val="0070C0"/>
              </a:buClr>
              <a:buSzPct val="90000"/>
              <a:buFont typeface="Arial" pitchFamily="34" charset="0"/>
              <a:buChar char="•"/>
              <a:defRPr sz="1800">
                <a:latin typeface="Segoe UI" pitchFamily="34" charset="0"/>
                <a:ea typeface="Segoe UI" pitchFamily="34" charset="0"/>
                <a:cs typeface="Segoe UI" pitchFamily="34" charset="0"/>
              </a:defRPr>
            </a:lvl5pPr>
            <a:lvl6pPr marL="2001838" indent="-168275" fontAlgn="base">
              <a:lnSpc>
                <a:spcPct val="90000"/>
              </a:lnSpc>
              <a:spcBef>
                <a:spcPct val="70000"/>
              </a:spcBef>
              <a:spcAft>
                <a:spcPct val="0"/>
              </a:spcAft>
              <a:buClr>
                <a:srgbClr val="2D4A6D"/>
              </a:buClr>
              <a:buSzPct val="90000"/>
              <a:buChar char="•"/>
              <a:defRPr sz="1600">
                <a:latin typeface="+mn-lt"/>
              </a:defRPr>
            </a:lvl6pPr>
            <a:lvl7pPr marL="2459038" indent="-168275" fontAlgn="base">
              <a:lnSpc>
                <a:spcPct val="90000"/>
              </a:lnSpc>
              <a:spcBef>
                <a:spcPct val="70000"/>
              </a:spcBef>
              <a:spcAft>
                <a:spcPct val="0"/>
              </a:spcAft>
              <a:buClr>
                <a:srgbClr val="2D4A6D"/>
              </a:buClr>
              <a:buSzPct val="90000"/>
              <a:buChar char="•"/>
              <a:defRPr sz="1600">
                <a:latin typeface="+mn-lt"/>
              </a:defRPr>
            </a:lvl7pPr>
            <a:lvl8pPr marL="2916238" indent="-168275" fontAlgn="base">
              <a:lnSpc>
                <a:spcPct val="90000"/>
              </a:lnSpc>
              <a:spcBef>
                <a:spcPct val="70000"/>
              </a:spcBef>
              <a:spcAft>
                <a:spcPct val="0"/>
              </a:spcAft>
              <a:buClr>
                <a:srgbClr val="2D4A6D"/>
              </a:buClr>
              <a:buSzPct val="90000"/>
              <a:buChar char="•"/>
              <a:defRPr sz="1600">
                <a:latin typeface="+mn-lt"/>
              </a:defRPr>
            </a:lvl8pPr>
            <a:lvl9pPr marL="3373438" indent="-168275" fontAlgn="base">
              <a:lnSpc>
                <a:spcPct val="90000"/>
              </a:lnSpc>
              <a:spcBef>
                <a:spcPct val="70000"/>
              </a:spcBef>
              <a:spcAft>
                <a:spcPct val="0"/>
              </a:spcAft>
              <a:buClr>
                <a:srgbClr val="2D4A6D"/>
              </a:buClr>
              <a:buSzPct val="90000"/>
              <a:buChar char="•"/>
              <a:defRPr sz="1600">
                <a:latin typeface="+mn-lt"/>
              </a:defRPr>
            </a:lvl9pPr>
          </a:lstStyle>
          <a:p>
            <a:pPr marL="457200" lvl="1" indent="0">
              <a:spcBef>
                <a:spcPct val="0"/>
              </a:spcBef>
              <a:buClrTx/>
              <a:buSzTx/>
              <a:buNone/>
            </a:pPr>
            <a:r>
              <a:rPr lang="en-GB" sz="1800" b="0" dirty="0">
                <a:solidFill>
                  <a:srgbClr val="000000"/>
                </a:solidFill>
                <a:latin typeface="Verdana" pitchFamily="34" charset="0"/>
                <a:ea typeface="+mn-ea"/>
                <a:cs typeface="Arial" charset="0"/>
              </a:rPr>
              <a:t>Devices</a:t>
            </a:r>
          </a:p>
          <a:p>
            <a:pPr marL="457200" lvl="1" indent="0">
              <a:spcBef>
                <a:spcPct val="0"/>
              </a:spcBef>
              <a:buClrTx/>
              <a:buSzTx/>
              <a:buNone/>
            </a:pPr>
            <a:r>
              <a:rPr lang="en-GB" sz="1800" b="0" dirty="0">
                <a:solidFill>
                  <a:srgbClr val="000000"/>
                </a:solidFill>
                <a:latin typeface="Verdana" pitchFamily="34" charset="0"/>
                <a:ea typeface="+mn-ea"/>
                <a:cs typeface="Arial" charset="0"/>
              </a:rPr>
              <a:t>Sensors</a:t>
            </a:r>
          </a:p>
          <a:p>
            <a:pPr marL="457200" lvl="1" indent="0">
              <a:spcBef>
                <a:spcPct val="0"/>
              </a:spcBef>
              <a:buClrTx/>
              <a:buSzTx/>
              <a:buNone/>
            </a:pPr>
            <a:r>
              <a:rPr lang="en-GB" sz="1800" b="0" dirty="0">
                <a:solidFill>
                  <a:srgbClr val="000000"/>
                </a:solidFill>
                <a:latin typeface="Verdana" pitchFamily="34" charset="0"/>
                <a:ea typeface="+mn-ea"/>
                <a:cs typeface="Arial" charset="0"/>
              </a:rPr>
              <a:t>Websites</a:t>
            </a:r>
          </a:p>
          <a:p>
            <a:pPr marL="457200" lvl="1" indent="0">
              <a:spcBef>
                <a:spcPct val="0"/>
              </a:spcBef>
              <a:buClrTx/>
              <a:buSzTx/>
              <a:buNone/>
            </a:pPr>
            <a:r>
              <a:rPr lang="en-GB" sz="1800" b="0" dirty="0">
                <a:solidFill>
                  <a:srgbClr val="000000"/>
                </a:solidFill>
                <a:latin typeface="Verdana" pitchFamily="34" charset="0"/>
                <a:ea typeface="+mn-ea"/>
                <a:cs typeface="Arial" charset="0"/>
              </a:rPr>
              <a:t>Social media</a:t>
            </a:r>
          </a:p>
          <a:p>
            <a:pPr marL="457200" lvl="1" indent="0">
              <a:spcBef>
                <a:spcPct val="0"/>
              </a:spcBef>
              <a:buClrTx/>
              <a:buSzTx/>
              <a:buNone/>
            </a:pPr>
            <a:r>
              <a:rPr lang="en-GB" sz="1800" b="0" dirty="0">
                <a:solidFill>
                  <a:srgbClr val="000000"/>
                </a:solidFill>
                <a:latin typeface="Verdana" pitchFamily="34" charset="0"/>
                <a:ea typeface="+mn-ea"/>
                <a:cs typeface="Arial" charset="0"/>
              </a:rPr>
              <a:t>Applications</a:t>
            </a:r>
          </a:p>
          <a:p>
            <a:pPr marL="457200" lvl="1" indent="0">
              <a:spcBef>
                <a:spcPct val="0"/>
              </a:spcBef>
              <a:buClrTx/>
              <a:buSzTx/>
              <a:buNone/>
            </a:pPr>
            <a:r>
              <a:rPr lang="en-GB" sz="1800" b="0" dirty="0">
                <a:solidFill>
                  <a:srgbClr val="000000"/>
                </a:solidFill>
                <a:latin typeface="Verdana" pitchFamily="34" charset="0"/>
                <a:ea typeface="+mn-ea"/>
                <a:cs typeface="Arial" charset="0"/>
              </a:rPr>
              <a:t>Infrastructure systems</a:t>
            </a:r>
          </a:p>
        </p:txBody>
      </p:sp>
    </p:spTree>
    <p:custDataLst>
      <p:tags r:id="rId1"/>
    </p:custDataLst>
    <p:extLst>
      <p:ext uri="{BB962C8B-B14F-4D97-AF65-F5344CB8AC3E}">
        <p14:creationId xmlns:p14="http://schemas.microsoft.com/office/powerpoint/2010/main" val="3208981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Introduction to Business Intelligence
Introduction to Data Analysis
Introduction to Reporting
Analyzing Data with Azure SQL Data Warehouse</a:t>
            </a:r>
            <a:endParaRPr lang="en-GB" dirty="0"/>
          </a:p>
        </p:txBody>
      </p:sp>
    </p:spTree>
    <p:custDataLst>
      <p:tags r:id="rId1"/>
    </p:custDataLst>
    <p:extLst>
      <p:ext uri="{BB962C8B-B14F-4D97-AF65-F5344CB8AC3E}">
        <p14:creationId xmlns:p14="http://schemas.microsoft.com/office/powerpoint/2010/main" val="347552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a Data Warehouse</a:t>
            </a:r>
            <a:endParaRPr lang="en-GB" dirty="0"/>
          </a:p>
        </p:txBody>
      </p:sp>
      <p:sp>
        <p:nvSpPr>
          <p:cNvPr id="3" name="Text Placeholder 2"/>
          <p:cNvSpPr>
            <a:spLocks noGrp="1"/>
          </p:cNvSpPr>
          <p:nvPr>
            <p:ph type="body" idx="1"/>
          </p:nvPr>
        </p:nvSpPr>
        <p:spPr/>
        <p:txBody>
          <a:bodyPr/>
          <a:lstStyle/>
          <a:p>
            <a:r>
              <a:rPr lang="en-GB" dirty="0" smtClean="0"/>
              <a:t>Exercise 1: Exploring a Reporting Services Report
Exercise 2: Exploring a PowerPivot Workbook
Exercise 3: Exploring a Power View Report</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20767C-MIA-SQL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45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3538369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3539430"/>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In this course, you have created a complete data warehousing solution for the Adventure Works Cycles company. Now you can explore the kinds of BI applications that information workers can use to gain business insights. You will explore an enterprise BI solution and use Excel to perform self-service BI analysis. You will also explore how to drill down into data with Power View.</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674739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fcd59a44-ec0d-4fe4-9eb1-5da73b294d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pPr marL="0" indent="0">
              <a:buNone/>
            </a:pPr>
            <a:r>
              <a:rPr lang="en-US" dirty="0"/>
              <a:t>Having completed this lab, you will now be able to:</a:t>
            </a:r>
            <a:endParaRPr lang="en-GB" dirty="0"/>
          </a:p>
          <a:p>
            <a:pPr lvl="0"/>
            <a:r>
              <a:rPr lang="en-US" dirty="0"/>
              <a:t>Create and use data </a:t>
            </a:r>
            <a:r>
              <a:rPr lang="en-US" dirty="0" smtClean="0"/>
              <a:t>models</a:t>
            </a:r>
            <a:endParaRPr lang="en-GB" dirty="0"/>
          </a:p>
          <a:p>
            <a:pPr lvl="0"/>
            <a:r>
              <a:rPr lang="en-US" dirty="0"/>
              <a:t>Use PowerPivot slicers to analyze data </a:t>
            </a:r>
            <a:r>
              <a:rPr lang="en-US" dirty="0" smtClean="0"/>
              <a:t>interactively</a:t>
            </a:r>
            <a:endParaRPr lang="en-GB" dirty="0"/>
          </a:p>
          <a:p>
            <a:pPr lvl="0"/>
            <a:r>
              <a:rPr lang="en-US" dirty="0"/>
              <a:t>Use Power View to create charts and drill down into </a:t>
            </a:r>
            <a:r>
              <a:rPr lang="en-US" dirty="0" smtClean="0"/>
              <a:t>data</a:t>
            </a:r>
            <a:endParaRPr lang="en-GB" dirty="0"/>
          </a:p>
          <a:p>
            <a:endParaRPr lang="en-GB" dirty="0"/>
          </a:p>
        </p:txBody>
      </p:sp>
    </p:spTree>
    <p:custDataLst>
      <p:tags r:id="rId1"/>
    </p:custDataLst>
    <p:extLst>
      <p:ext uri="{BB962C8B-B14F-4D97-AF65-F5344CB8AC3E}">
        <p14:creationId xmlns:p14="http://schemas.microsoft.com/office/powerpoint/2010/main" val="2193820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243906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Course Evaluation</a:t>
            </a:r>
            <a:endParaRPr lang="en-US" sz="1400" b="1" dirty="0" smtClean="0">
              <a:solidFill>
                <a:srgbClr val="FF0000"/>
              </a:solidFill>
            </a:endParaRPr>
          </a:p>
        </p:txBody>
      </p:sp>
      <p:sp>
        <p:nvSpPr>
          <p:cNvPr id="5" name="Text Placeholder 5"/>
          <p:cNvSpPr txBox="1">
            <a:spLocks/>
          </p:cNvSpPr>
          <p:nvPr/>
        </p:nvSpPr>
        <p:spPr>
          <a:xfrm>
            <a:off x="457200" y="1066800"/>
            <a:ext cx="8229600" cy="5105400"/>
          </a:xfrm>
          <a:prstGeom prst="rect">
            <a:avLst/>
          </a:prstGeom>
        </p:spPr>
        <p:txBody>
          <a:body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Your evaluation of this course will help Microsoft understand the quality of your learning experience.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Please work with your training provider to access the course evaluation form.</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Microsoft will keep your answers to this survey private and confidential and will use your responses to improve your future learning experience. Your open and honest feedback is valuable and appreciated.</a:t>
            </a: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9079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Introduction to Business Intelligence</a:t>
            </a:r>
            <a:endParaRPr lang="en-GB" dirty="0"/>
          </a:p>
        </p:txBody>
      </p:sp>
      <p:sp>
        <p:nvSpPr>
          <p:cNvPr id="3" name="Text Placeholder 2"/>
          <p:cNvSpPr>
            <a:spLocks noGrp="1"/>
          </p:cNvSpPr>
          <p:nvPr>
            <p:ph type="body" idx="1"/>
          </p:nvPr>
        </p:nvSpPr>
        <p:spPr/>
        <p:txBody>
          <a:bodyPr/>
          <a:lstStyle/>
          <a:p>
            <a:r>
              <a:rPr lang="en-GB" dirty="0" smtClean="0"/>
              <a:t>The Data Warehouse As a Platform for Business Intelligence
Data Analysis
Reporting</a:t>
            </a:r>
            <a:endParaRPr lang="en-GB" dirty="0"/>
          </a:p>
        </p:txBody>
      </p:sp>
    </p:spTree>
    <p:custDataLst>
      <p:tags r:id="rId1"/>
    </p:custDataLst>
    <p:extLst>
      <p:ext uri="{BB962C8B-B14F-4D97-AF65-F5344CB8AC3E}">
        <p14:creationId xmlns:p14="http://schemas.microsoft.com/office/powerpoint/2010/main" val="178729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Data Warehouse As a Platform for Business Intelligence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Data quality and accuracy</a:t>
            </a:r>
          </a:p>
          <a:p>
            <a:pPr lvl="0"/>
            <a:r>
              <a:rPr lang="en-GB" b="0" kern="0" dirty="0">
                <a:solidFill>
                  <a:srgbClr val="000000"/>
                </a:solidFill>
              </a:rPr>
              <a:t>Data availability</a:t>
            </a:r>
          </a:p>
          <a:p>
            <a:pPr lvl="0"/>
            <a:r>
              <a:rPr lang="en-GB" b="0" kern="0" dirty="0">
                <a:solidFill>
                  <a:srgbClr val="000000"/>
                </a:solidFill>
              </a:rPr>
              <a:t>Complete and up-to-date data</a:t>
            </a:r>
          </a:p>
          <a:p>
            <a:pPr lvl="0"/>
            <a:r>
              <a:rPr lang="en-GB" b="0" kern="0" dirty="0">
                <a:solidFill>
                  <a:srgbClr val="000000"/>
                </a:solidFill>
              </a:rPr>
              <a:t>Query performance</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412469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Analysis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Data analysis improves decision making by revealing patterns in data</a:t>
            </a:r>
          </a:p>
          <a:p>
            <a:pPr lvl="0"/>
            <a:endParaRPr lang="en-US" b="0" kern="0" dirty="0">
              <a:solidFill>
                <a:srgbClr val="000000"/>
              </a:solidFill>
            </a:endParaRPr>
          </a:p>
          <a:p>
            <a:pPr lvl="0"/>
            <a:r>
              <a:rPr lang="en-US" b="0" kern="0" dirty="0">
                <a:solidFill>
                  <a:srgbClr val="000000"/>
                </a:solidFill>
              </a:rPr>
              <a:t>Data analysis scenarios:</a:t>
            </a:r>
          </a:p>
          <a:p>
            <a:pPr lvl="1"/>
            <a:r>
              <a:rPr lang="en-US" b="0" kern="0" dirty="0">
                <a:solidFill>
                  <a:srgbClr val="000000"/>
                </a:solidFill>
              </a:rPr>
              <a:t>Exploring data and identifying patterns</a:t>
            </a:r>
          </a:p>
          <a:p>
            <a:pPr lvl="1"/>
            <a:r>
              <a:rPr lang="en-US" b="0" kern="0" dirty="0">
                <a:solidFill>
                  <a:srgbClr val="000000"/>
                </a:solidFill>
              </a:rPr>
              <a:t>Self-service analysis</a:t>
            </a:r>
          </a:p>
          <a:p>
            <a:pPr lvl="1"/>
            <a:r>
              <a:rPr lang="en-US" b="0" kern="0" dirty="0">
                <a:solidFill>
                  <a:srgbClr val="000000"/>
                </a:solidFill>
              </a:rPr>
              <a:t>Data mining</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434010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Reports summarize data:</a:t>
            </a:r>
          </a:p>
          <a:p>
            <a:pPr lvl="1"/>
            <a:r>
              <a:rPr lang="en-US" b="0" kern="0" dirty="0">
                <a:solidFill>
                  <a:srgbClr val="000000"/>
                </a:solidFill>
              </a:rPr>
              <a:t>Often include graphical elements such as charts and tables</a:t>
            </a:r>
          </a:p>
          <a:p>
            <a:pPr lvl="1"/>
            <a:endParaRPr lang="en-US" b="0" kern="0" dirty="0">
              <a:solidFill>
                <a:srgbClr val="000000"/>
              </a:solidFill>
            </a:endParaRPr>
          </a:p>
          <a:p>
            <a:pPr lvl="0"/>
            <a:r>
              <a:rPr lang="en-US" b="0" kern="0" dirty="0">
                <a:solidFill>
                  <a:srgbClr val="000000"/>
                </a:solidFill>
              </a:rPr>
              <a:t>Reporting scenarios:</a:t>
            </a:r>
          </a:p>
          <a:p>
            <a:pPr lvl="1"/>
            <a:r>
              <a:rPr lang="en-US" b="0" kern="0" dirty="0">
                <a:solidFill>
                  <a:srgbClr val="000000"/>
                </a:solidFill>
              </a:rPr>
              <a:t>Scheduled delivery of standard reports</a:t>
            </a:r>
          </a:p>
          <a:p>
            <a:pPr lvl="1"/>
            <a:r>
              <a:rPr lang="en-US" b="0" kern="0" dirty="0">
                <a:solidFill>
                  <a:srgbClr val="000000"/>
                </a:solidFill>
              </a:rPr>
              <a:t>On-demand access to standard reports</a:t>
            </a:r>
          </a:p>
          <a:p>
            <a:pPr lvl="1"/>
            <a:r>
              <a:rPr lang="en-US" b="0" kern="0" dirty="0">
                <a:solidFill>
                  <a:srgbClr val="000000"/>
                </a:solidFill>
              </a:rPr>
              <a:t>Embedded reports and dashboards</a:t>
            </a:r>
          </a:p>
          <a:p>
            <a:pPr lvl="1"/>
            <a:r>
              <a:rPr lang="en-US" b="0" kern="0" dirty="0">
                <a:solidFill>
                  <a:srgbClr val="000000"/>
                </a:solidFill>
              </a:rPr>
              <a:t>Custom reports</a:t>
            </a:r>
          </a:p>
          <a:p>
            <a:pPr lvl="1"/>
            <a:r>
              <a:rPr lang="en-US" b="0" kern="0" dirty="0">
                <a:solidFill>
                  <a:srgbClr val="000000"/>
                </a:solidFill>
              </a:rPr>
              <a:t>Self-service reporting</a:t>
            </a:r>
          </a:p>
          <a:p>
            <a:pPr lvl="0"/>
            <a:endParaRPr lang="en-US" sz="3200" b="0" kern="0" dirty="0">
              <a:solidFill>
                <a:srgbClr val="000000"/>
              </a:solidFill>
            </a:endParaRPr>
          </a:p>
        </p:txBody>
      </p:sp>
    </p:spTree>
    <p:custDataLst>
      <p:tags r:id="rId1"/>
    </p:custDataLst>
    <p:extLst>
      <p:ext uri="{BB962C8B-B14F-4D97-AF65-F5344CB8AC3E}">
        <p14:creationId xmlns:p14="http://schemas.microsoft.com/office/powerpoint/2010/main" val="3643554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2525994-61a0-4dfa-8834-d8d516c693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Introduction to Data Analysis</a:t>
            </a:r>
            <a:endParaRPr lang="en-GB" dirty="0"/>
          </a:p>
        </p:txBody>
      </p:sp>
      <p:sp>
        <p:nvSpPr>
          <p:cNvPr id="3" name="Text Placeholder 2"/>
          <p:cNvSpPr>
            <a:spLocks noGrp="1"/>
          </p:cNvSpPr>
          <p:nvPr>
            <p:ph type="body" idx="1"/>
          </p:nvPr>
        </p:nvSpPr>
        <p:spPr/>
        <p:txBody>
          <a:bodyPr/>
          <a:lstStyle/>
          <a:p>
            <a:r>
              <a:rPr lang="en-GB" dirty="0" smtClean="0"/>
              <a:t>Analysis Services
Analysis Services Semantic Models
Using Excel As a Data Analysis Tool</a:t>
            </a:r>
            <a:endParaRPr lang="en-GB" dirty="0"/>
          </a:p>
        </p:txBody>
      </p:sp>
    </p:spTree>
    <p:custDataLst>
      <p:tags r:id="rId1"/>
    </p:custDataLst>
    <p:extLst>
      <p:ext uri="{BB962C8B-B14F-4D97-AF65-F5344CB8AC3E}">
        <p14:creationId xmlns:p14="http://schemas.microsoft.com/office/powerpoint/2010/main" val="2451379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e75a53-d092-481d-88bb-840d628456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Services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 platform for enterprise-scale analytical data models</a:t>
            </a:r>
          </a:p>
          <a:p>
            <a:pPr lvl="0"/>
            <a:endParaRPr lang="en-GB" b="0" kern="0" dirty="0">
              <a:solidFill>
                <a:srgbClr val="000000"/>
              </a:solidFill>
            </a:endParaRPr>
          </a:p>
          <a:p>
            <a:pPr lvl="0"/>
            <a:r>
              <a:rPr lang="en-GB" b="0" kern="0" dirty="0">
                <a:solidFill>
                  <a:srgbClr val="000000"/>
                </a:solidFill>
              </a:rPr>
              <a:t>Workflow:</a:t>
            </a:r>
          </a:p>
          <a:p>
            <a:pPr lvl="1"/>
            <a:r>
              <a:rPr lang="en-GB" b="0" kern="0" dirty="0">
                <a:solidFill>
                  <a:srgbClr val="000000"/>
                </a:solidFill>
              </a:rPr>
              <a:t>Define the model</a:t>
            </a:r>
          </a:p>
          <a:p>
            <a:pPr lvl="1"/>
            <a:r>
              <a:rPr lang="en-GB" b="0" kern="0" dirty="0">
                <a:solidFill>
                  <a:srgbClr val="000000"/>
                </a:solidFill>
              </a:rPr>
              <a:t>Deploy the model as a database</a:t>
            </a:r>
          </a:p>
          <a:p>
            <a:pPr lvl="1"/>
            <a:r>
              <a:rPr lang="en-GB" b="0" kern="0" dirty="0">
                <a:solidFill>
                  <a:srgbClr val="000000"/>
                </a:solidFill>
              </a:rPr>
              <a:t>Process the database</a:t>
            </a:r>
          </a:p>
          <a:p>
            <a:pPr lvl="0"/>
            <a:endParaRPr lang="en-GB" b="0" kern="0" dirty="0">
              <a:solidFill>
                <a:srgbClr val="000000"/>
              </a:solidFill>
            </a:endParaRPr>
          </a:p>
          <a:p>
            <a:pPr lvl="0"/>
            <a:r>
              <a:rPr lang="en-GB" b="0" kern="0" dirty="0">
                <a:solidFill>
                  <a:srgbClr val="000000"/>
                </a:solidFill>
              </a:rPr>
              <a:t>Use SQL Server Data Tools to create SSAS projects</a:t>
            </a:r>
          </a:p>
          <a:p>
            <a:pPr lvl="0"/>
            <a:endParaRPr lang="en-GB" b="0" kern="0" dirty="0">
              <a:solidFill>
                <a:srgbClr val="000000"/>
              </a:solidFill>
            </a:endParaRPr>
          </a:p>
        </p:txBody>
      </p:sp>
    </p:spTree>
    <p:custDataLst>
      <p:tags r:id="rId1"/>
    </p:custDataLst>
    <p:extLst>
      <p:ext uri="{BB962C8B-B14F-4D97-AF65-F5344CB8AC3E}">
        <p14:creationId xmlns:p14="http://schemas.microsoft.com/office/powerpoint/2010/main" val="3153509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cb730ba-58c8-4bf3-a2c0-a34a2101dbb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Services Semantic Models</a:t>
            </a:r>
            <a:endParaRPr lang="en-GB" dirty="0"/>
          </a:p>
        </p:txBody>
      </p:sp>
      <p:grpSp>
        <p:nvGrpSpPr>
          <p:cNvPr id="4" name="Group 3" descr="The diagram shows a BI semantic model sourced from:&#10;• Reporting Services.&#10;• Microsoft Excel.&#10;• SharePoint Server.&#10;• Third-party Applications.&#10;&#10;The BI semantic model consists of a data model, business logic and queries, and the data access mode." title="BI Semantic Model"/>
          <p:cNvGrpSpPr/>
          <p:nvPr/>
        </p:nvGrpSpPr>
        <p:grpSpPr>
          <a:xfrm>
            <a:off x="348814" y="1880050"/>
            <a:ext cx="8686800" cy="4579562"/>
            <a:chOff x="348814" y="2228033"/>
            <a:chExt cx="8686800" cy="4579562"/>
          </a:xfrm>
        </p:grpSpPr>
        <p:sp>
          <p:nvSpPr>
            <p:cNvPr id="5" name="TextBox 4"/>
            <p:cNvSpPr txBox="1"/>
            <p:nvPr/>
          </p:nvSpPr>
          <p:spPr>
            <a:xfrm>
              <a:off x="3012637" y="3586806"/>
              <a:ext cx="3112864" cy="369332"/>
            </a:xfrm>
            <a:prstGeom prst="rect">
              <a:avLst/>
            </a:prstGeom>
            <a:solidFill>
              <a:srgbClr val="D2D2D2"/>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lvl="0" algn="ctr"/>
              <a:r>
                <a:rPr lang="en-GB" dirty="0">
                  <a:solidFill>
                    <a:srgbClr val="000000"/>
                  </a:solidFill>
                  <a:latin typeface="Segoe UI" panose="020B0502040204020203" pitchFamily="34" charset="0"/>
                  <a:cs typeface="Segoe UI" panose="020B0502040204020203" pitchFamily="34" charset="0"/>
                </a:rPr>
                <a:t>BI SEMANTIC MODEL</a:t>
              </a:r>
            </a:p>
          </p:txBody>
        </p:sp>
        <p:cxnSp>
          <p:nvCxnSpPr>
            <p:cNvPr id="6" name="Straight Connector 5"/>
            <p:cNvCxnSpPr/>
            <p:nvPr/>
          </p:nvCxnSpPr>
          <p:spPr bwMode="auto">
            <a:xfrm flipV="1">
              <a:off x="1321911" y="3143909"/>
              <a:ext cx="6734693" cy="19982"/>
            </a:xfrm>
            <a:prstGeom prst="line">
              <a:avLst/>
            </a:prstGeom>
            <a:gradFill rotWithShape="1">
              <a:gsLst>
                <a:gs pos="0">
                  <a:srgbClr val="E4CD9A"/>
                </a:gs>
                <a:gs pos="100000">
                  <a:srgbClr val="EEEFD7"/>
                </a:gs>
              </a:gsLst>
              <a:lin ang="2700000" scaled="1"/>
            </a:gradFill>
            <a:ln w="38100" cap="flat" cmpd="sng" algn="ctr">
              <a:solidFill>
                <a:schemeClr val="bg1">
                  <a:lumMod val="50000"/>
                </a:schemeClr>
              </a:solidFill>
              <a:prstDash val="solid"/>
              <a:round/>
              <a:headEnd type="none" w="med" len="med"/>
              <a:tailEnd type="none" w="med" len="med"/>
            </a:ln>
            <a:effectLst/>
          </p:spPr>
        </p:cxnSp>
        <p:cxnSp>
          <p:nvCxnSpPr>
            <p:cNvPr id="7" name="Straight Connector 6"/>
            <p:cNvCxnSpPr/>
            <p:nvPr/>
          </p:nvCxnSpPr>
          <p:spPr bwMode="auto">
            <a:xfrm>
              <a:off x="1333232" y="2857753"/>
              <a:ext cx="0" cy="306476"/>
            </a:xfrm>
            <a:prstGeom prst="line">
              <a:avLst/>
            </a:prstGeom>
            <a:gradFill rotWithShape="1">
              <a:gsLst>
                <a:gs pos="0">
                  <a:srgbClr val="E4CD9A"/>
                </a:gs>
                <a:gs pos="100000">
                  <a:srgbClr val="EEEFD7"/>
                </a:gs>
              </a:gsLst>
              <a:lin ang="2700000" scaled="1"/>
            </a:gradFill>
            <a:ln w="38100" cap="flat" cmpd="sng" algn="ctr">
              <a:solidFill>
                <a:schemeClr val="bg1">
                  <a:lumMod val="50000"/>
                </a:schemeClr>
              </a:solidFill>
              <a:prstDash val="solid"/>
              <a:round/>
              <a:headEnd type="none" w="med" len="med"/>
              <a:tailEnd type="none" w="med" len="med"/>
            </a:ln>
            <a:effectLst/>
          </p:spPr>
        </p:cxnSp>
        <p:cxnSp>
          <p:nvCxnSpPr>
            <p:cNvPr id="8" name="Straight Connector 7"/>
            <p:cNvCxnSpPr/>
            <p:nvPr/>
          </p:nvCxnSpPr>
          <p:spPr bwMode="auto">
            <a:xfrm>
              <a:off x="5900805" y="2868639"/>
              <a:ext cx="0" cy="298800"/>
            </a:xfrm>
            <a:prstGeom prst="line">
              <a:avLst/>
            </a:prstGeom>
            <a:gradFill rotWithShape="1">
              <a:gsLst>
                <a:gs pos="0">
                  <a:srgbClr val="E4CD9A"/>
                </a:gs>
                <a:gs pos="100000">
                  <a:srgbClr val="EEEFD7"/>
                </a:gs>
              </a:gsLst>
              <a:lin ang="2700000" scaled="1"/>
            </a:gradFill>
            <a:ln w="38100" cap="flat" cmpd="sng" algn="ctr">
              <a:solidFill>
                <a:schemeClr val="bg1">
                  <a:lumMod val="50000"/>
                </a:schemeClr>
              </a:solidFill>
              <a:prstDash val="solid"/>
              <a:round/>
              <a:headEnd type="none" w="med" len="med"/>
              <a:tailEnd type="none" w="med" len="med"/>
            </a:ln>
            <a:effectLst/>
          </p:spPr>
        </p:cxnSp>
        <p:cxnSp>
          <p:nvCxnSpPr>
            <p:cNvPr id="9" name="Straight Connector 8"/>
            <p:cNvCxnSpPr/>
            <p:nvPr/>
          </p:nvCxnSpPr>
          <p:spPr bwMode="auto">
            <a:xfrm>
              <a:off x="3566809" y="2865091"/>
              <a:ext cx="0" cy="298800"/>
            </a:xfrm>
            <a:prstGeom prst="line">
              <a:avLst/>
            </a:prstGeom>
            <a:gradFill rotWithShape="1">
              <a:gsLst>
                <a:gs pos="0">
                  <a:srgbClr val="E4CD9A"/>
                </a:gs>
                <a:gs pos="100000">
                  <a:srgbClr val="EEEFD7"/>
                </a:gs>
              </a:gsLst>
              <a:lin ang="2700000" scaled="1"/>
            </a:gradFill>
            <a:ln w="38100" cap="flat" cmpd="sng" algn="ctr">
              <a:solidFill>
                <a:schemeClr val="bg1">
                  <a:lumMod val="50000"/>
                </a:schemeClr>
              </a:solidFill>
              <a:prstDash val="solid"/>
              <a:round/>
              <a:headEnd type="none" w="med" len="med"/>
              <a:tailEnd type="none" w="med" len="med"/>
            </a:ln>
            <a:effectLst/>
          </p:spPr>
        </p:cxnSp>
        <p:cxnSp>
          <p:nvCxnSpPr>
            <p:cNvPr id="10" name="Straight Arrow Connector 9"/>
            <p:cNvCxnSpPr/>
            <p:nvPr/>
          </p:nvCxnSpPr>
          <p:spPr>
            <a:xfrm>
              <a:off x="4681591" y="3126290"/>
              <a:ext cx="13888" cy="460516"/>
            </a:xfrm>
            <a:prstGeom prst="straightConnector1">
              <a:avLst/>
            </a:prstGeom>
            <a:noFill/>
            <a:ln w="38100" cap="flat" cmpd="sng" algn="ctr">
              <a:solidFill>
                <a:schemeClr val="bg1">
                  <a:lumMod val="50000"/>
                </a:schemeClr>
              </a:solidFill>
              <a:prstDash val="solid"/>
              <a:tailEnd type="arrow"/>
            </a:ln>
            <a:effectLst/>
          </p:spPr>
        </p:cxnSp>
        <p:cxnSp>
          <p:nvCxnSpPr>
            <p:cNvPr id="11" name="Straight Connector 10"/>
            <p:cNvCxnSpPr/>
            <p:nvPr/>
          </p:nvCxnSpPr>
          <p:spPr bwMode="auto">
            <a:xfrm>
              <a:off x="8063041" y="2868639"/>
              <a:ext cx="0" cy="298800"/>
            </a:xfrm>
            <a:prstGeom prst="line">
              <a:avLst/>
            </a:prstGeom>
            <a:gradFill rotWithShape="1">
              <a:gsLst>
                <a:gs pos="0">
                  <a:srgbClr val="E4CD9A"/>
                </a:gs>
                <a:gs pos="100000">
                  <a:srgbClr val="EEEFD7"/>
                </a:gs>
              </a:gsLst>
              <a:lin ang="2700000" scaled="1"/>
            </a:gradFill>
            <a:ln w="38100" cap="flat" cmpd="sng" algn="ctr">
              <a:solidFill>
                <a:schemeClr val="bg1">
                  <a:lumMod val="50000"/>
                </a:schemeClr>
              </a:solidFill>
              <a:prstDash val="solid"/>
              <a:round/>
              <a:headEnd type="none" w="med" len="med"/>
              <a:tailEnd type="none" w="med" len="med"/>
            </a:ln>
            <a:effectLst/>
          </p:spPr>
        </p:cxnSp>
        <p:sp>
          <p:nvSpPr>
            <p:cNvPr id="12" name="Rectangle 11"/>
            <p:cNvSpPr/>
            <p:nvPr/>
          </p:nvSpPr>
          <p:spPr bwMode="auto">
            <a:xfrm>
              <a:off x="348814" y="2228033"/>
              <a:ext cx="1946194" cy="60778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dirty="0">
                  <a:solidFill>
                    <a:srgbClr val="000000"/>
                  </a:solidFill>
                  <a:latin typeface="Segoe UI" panose="020B0502040204020203" pitchFamily="34" charset="0"/>
                  <a:cs typeface="Segoe UI" panose="020B0502040204020203" pitchFamily="34" charset="0"/>
                </a:rPr>
                <a:t>Reporting</a:t>
              </a:r>
              <a:r>
                <a:rPr lang="en-GB" dirty="0">
                  <a:solidFill>
                    <a:srgbClr val="000000"/>
                  </a:solidFill>
                  <a:latin typeface="Verdana" pitchFamily="34" charset="0"/>
                </a:rPr>
                <a:t> </a:t>
              </a:r>
              <a:r>
                <a:rPr lang="en-GB" dirty="0">
                  <a:solidFill>
                    <a:srgbClr val="000000"/>
                  </a:solidFill>
                  <a:latin typeface="Segoe UI" panose="020B0502040204020203" pitchFamily="34" charset="0"/>
                  <a:cs typeface="Segoe UI" panose="020B0502040204020203" pitchFamily="34" charset="0"/>
                </a:rPr>
                <a:t>Services</a:t>
              </a:r>
              <a:endParaRPr lang="en-GB" dirty="0">
                <a:solidFill>
                  <a:srgbClr val="000000"/>
                </a:solidFill>
                <a:latin typeface="Verdana" pitchFamily="34" charset="0"/>
              </a:endParaRPr>
            </a:p>
          </p:txBody>
        </p:sp>
        <p:sp>
          <p:nvSpPr>
            <p:cNvPr id="13" name="Rectangle 12"/>
            <p:cNvSpPr/>
            <p:nvPr/>
          </p:nvSpPr>
          <p:spPr bwMode="auto">
            <a:xfrm>
              <a:off x="2593712" y="2228033"/>
              <a:ext cx="1946194" cy="60778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dirty="0">
                  <a:solidFill>
                    <a:srgbClr val="000000"/>
                  </a:solidFill>
                  <a:latin typeface="Segoe UI" panose="020B0502040204020203" pitchFamily="34" charset="0"/>
                  <a:cs typeface="Segoe UI" panose="020B0502040204020203" pitchFamily="34" charset="0"/>
                </a:rPr>
                <a:t>Microsoft Excel</a:t>
              </a:r>
              <a:endParaRPr lang="en-GB" dirty="0">
                <a:solidFill>
                  <a:srgbClr val="000000"/>
                </a:solidFill>
                <a:latin typeface="Verdana" pitchFamily="34" charset="0"/>
              </a:endParaRPr>
            </a:p>
          </p:txBody>
        </p:sp>
        <p:sp>
          <p:nvSpPr>
            <p:cNvPr id="14" name="Rectangle 13"/>
            <p:cNvSpPr/>
            <p:nvPr/>
          </p:nvSpPr>
          <p:spPr bwMode="auto">
            <a:xfrm>
              <a:off x="4838610" y="2228033"/>
              <a:ext cx="1946194" cy="60778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dirty="0">
                  <a:solidFill>
                    <a:srgbClr val="000000"/>
                  </a:solidFill>
                  <a:latin typeface="Segoe UI" panose="020B0502040204020203" pitchFamily="34" charset="0"/>
                  <a:cs typeface="Segoe UI" panose="020B0502040204020203" pitchFamily="34" charset="0"/>
                </a:rPr>
                <a:t>SharePoint Server</a:t>
              </a:r>
              <a:endParaRPr lang="en-GB" dirty="0">
                <a:solidFill>
                  <a:srgbClr val="000000"/>
                </a:solidFill>
                <a:latin typeface="Verdana" pitchFamily="34" charset="0"/>
              </a:endParaRPr>
            </a:p>
          </p:txBody>
        </p:sp>
        <p:sp>
          <p:nvSpPr>
            <p:cNvPr id="15" name="Rectangle 14"/>
            <p:cNvSpPr/>
            <p:nvPr/>
          </p:nvSpPr>
          <p:spPr bwMode="auto">
            <a:xfrm>
              <a:off x="7083507" y="2228033"/>
              <a:ext cx="1946194" cy="60778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dirty="0">
                  <a:solidFill>
                    <a:srgbClr val="000000"/>
                  </a:solidFill>
                  <a:latin typeface="Segoe UI" panose="020B0502040204020203" pitchFamily="34" charset="0"/>
                  <a:cs typeface="Segoe UI" panose="020B0502040204020203" pitchFamily="34" charset="0"/>
                </a:rPr>
                <a:t>Third-party Applications</a:t>
              </a:r>
              <a:endParaRPr lang="en-GB" dirty="0">
                <a:solidFill>
                  <a:srgbClr val="000000"/>
                </a:solidFill>
                <a:latin typeface="Verdana" pitchFamily="34" charset="0"/>
              </a:endParaRPr>
            </a:p>
          </p:txBody>
        </p:sp>
        <p:sp>
          <p:nvSpPr>
            <p:cNvPr id="16" name="Rectangle 15"/>
            <p:cNvSpPr/>
            <p:nvPr/>
          </p:nvSpPr>
          <p:spPr bwMode="auto">
            <a:xfrm>
              <a:off x="348815" y="4041543"/>
              <a:ext cx="8680886" cy="828219"/>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GB" dirty="0">
                  <a:solidFill>
                    <a:srgbClr val="000000"/>
                  </a:solidFill>
                </a:rPr>
                <a:t> </a:t>
              </a:r>
              <a:endParaRPr kumimoji="0" lang="en-GB" sz="1800" b="1" i="0" u="none" strike="noStrike" cap="none" normalizeH="0" baseline="0" dirty="0" smtClean="0">
                <a:ln>
                  <a:noFill/>
                </a:ln>
                <a:solidFill>
                  <a:schemeClr val="tx1"/>
                </a:solidFill>
                <a:effectLst/>
                <a:latin typeface="Verdana" pitchFamily="34" charset="0"/>
              </a:endParaRPr>
            </a:p>
          </p:txBody>
        </p:sp>
        <p:sp>
          <p:nvSpPr>
            <p:cNvPr id="17" name="Rectangle 16"/>
            <p:cNvSpPr/>
            <p:nvPr/>
          </p:nvSpPr>
          <p:spPr>
            <a:xfrm>
              <a:off x="607713" y="4290297"/>
              <a:ext cx="1451038" cy="369332"/>
            </a:xfrm>
            <a:prstGeom prst="rect">
              <a:avLst/>
            </a:prstGeom>
          </p:spPr>
          <p:txBody>
            <a:bodyPr wrap="none">
              <a:spAutoFit/>
            </a:bodyPr>
            <a:lstStyle/>
            <a:p>
              <a:pPr lvl="0"/>
              <a:r>
                <a:rPr lang="en-GB" dirty="0">
                  <a:solidFill>
                    <a:srgbClr val="000000"/>
                  </a:solidFill>
                  <a:latin typeface="Segoe UI" panose="020B0502040204020203" pitchFamily="34" charset="0"/>
                  <a:cs typeface="Segoe UI" panose="020B0502040204020203" pitchFamily="34" charset="0"/>
                </a:rPr>
                <a:t>Data Model</a:t>
              </a:r>
            </a:p>
          </p:txBody>
        </p:sp>
        <p:sp>
          <p:nvSpPr>
            <p:cNvPr id="18" name="Rectangle 17"/>
            <p:cNvSpPr/>
            <p:nvPr/>
          </p:nvSpPr>
          <p:spPr bwMode="auto">
            <a:xfrm>
              <a:off x="2677398" y="4194314"/>
              <a:ext cx="2910602" cy="552553"/>
            </a:xfrm>
            <a:prstGeom prst="rect">
              <a:avLst/>
            </a:prstGeom>
            <a:solidFill>
              <a:srgbClr val="00BCF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r>
                <a:rPr lang="en-GB" sz="2000" dirty="0">
                  <a:solidFill>
                    <a:srgbClr val="000000"/>
                  </a:solidFill>
                  <a:latin typeface="Segoe UI" panose="020B0502040204020203" pitchFamily="34" charset="0"/>
                  <a:cs typeface="Segoe UI" panose="020B0502040204020203" pitchFamily="34" charset="0"/>
                </a:rPr>
                <a:t>Multidimensional</a:t>
              </a:r>
            </a:p>
          </p:txBody>
        </p:sp>
        <p:sp>
          <p:nvSpPr>
            <p:cNvPr id="19" name="Rectangle 18"/>
            <p:cNvSpPr/>
            <p:nvPr/>
          </p:nvSpPr>
          <p:spPr bwMode="auto">
            <a:xfrm>
              <a:off x="5811707" y="4188034"/>
              <a:ext cx="2998810" cy="552553"/>
            </a:xfrm>
            <a:prstGeom prst="rect">
              <a:avLst/>
            </a:prstGeom>
            <a:solidFill>
              <a:srgbClr val="00BCF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r>
                <a:rPr lang="en-GB" sz="2000" dirty="0">
                  <a:solidFill>
                    <a:srgbClr val="000000"/>
                  </a:solidFill>
                  <a:latin typeface="Segoe UI" panose="020B0502040204020203" pitchFamily="34" charset="0"/>
                  <a:cs typeface="Segoe UI" panose="020B0502040204020203" pitchFamily="34" charset="0"/>
                </a:rPr>
                <a:t>Tabular</a:t>
              </a:r>
            </a:p>
          </p:txBody>
        </p:sp>
        <p:sp>
          <p:nvSpPr>
            <p:cNvPr id="20" name="Rectangle 19"/>
            <p:cNvSpPr/>
            <p:nvPr/>
          </p:nvSpPr>
          <p:spPr bwMode="auto">
            <a:xfrm>
              <a:off x="348814" y="5979376"/>
              <a:ext cx="8664759" cy="828219"/>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GB" dirty="0">
                  <a:solidFill>
                    <a:srgbClr val="000000"/>
                  </a:solidFill>
                </a:rPr>
                <a:t> </a:t>
              </a:r>
              <a:endParaRPr kumimoji="0" lang="en-GB" sz="1800" b="1" i="0" u="none" strike="noStrike" cap="none" normalizeH="0" baseline="0" dirty="0" smtClean="0">
                <a:ln>
                  <a:noFill/>
                </a:ln>
                <a:solidFill>
                  <a:schemeClr val="tx1"/>
                </a:solidFill>
                <a:effectLst/>
                <a:latin typeface="Verdana" pitchFamily="34" charset="0"/>
              </a:endParaRPr>
            </a:p>
          </p:txBody>
        </p:sp>
        <p:sp>
          <p:nvSpPr>
            <p:cNvPr id="21" name="Rectangle 20"/>
            <p:cNvSpPr/>
            <p:nvPr/>
          </p:nvSpPr>
          <p:spPr>
            <a:xfrm>
              <a:off x="584223" y="5106372"/>
              <a:ext cx="1749209" cy="658239"/>
            </a:xfrm>
            <a:prstGeom prst="rect">
              <a:avLst/>
            </a:prstGeom>
          </p:spPr>
          <p:txBody>
            <a:bodyPr wrap="square">
              <a:spAutoFit/>
            </a:bodyPr>
            <a:lstStyle/>
            <a:p>
              <a:pPr lvl="0"/>
              <a:r>
                <a:rPr lang="en-GB" dirty="0">
                  <a:solidFill>
                    <a:srgbClr val="000000"/>
                  </a:solidFill>
                  <a:latin typeface="Segoe UI" panose="020B0502040204020203" pitchFamily="34" charset="0"/>
                  <a:cs typeface="Segoe UI" panose="020B0502040204020203" pitchFamily="34" charset="0"/>
                </a:rPr>
                <a:t>Business Logic and Queries</a:t>
              </a:r>
            </a:p>
          </p:txBody>
        </p:sp>
        <p:sp>
          <p:nvSpPr>
            <p:cNvPr id="22" name="Rectangle 21"/>
            <p:cNvSpPr/>
            <p:nvPr/>
          </p:nvSpPr>
          <p:spPr bwMode="auto">
            <a:xfrm>
              <a:off x="2750049" y="5159214"/>
              <a:ext cx="2837951" cy="552553"/>
            </a:xfrm>
            <a:prstGeom prst="rect">
              <a:avLst/>
            </a:prstGeom>
            <a:solidFill>
              <a:srgbClr val="00BCF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r>
                <a:rPr lang="en-GB" sz="2000" dirty="0">
                  <a:solidFill>
                    <a:srgbClr val="000000"/>
                  </a:solidFill>
                  <a:latin typeface="Segoe UI" panose="020B0502040204020203" pitchFamily="34" charset="0"/>
                  <a:cs typeface="Segoe UI" panose="020B0502040204020203" pitchFamily="34" charset="0"/>
                </a:rPr>
                <a:t>MDX</a:t>
              </a:r>
            </a:p>
          </p:txBody>
        </p:sp>
        <p:sp>
          <p:nvSpPr>
            <p:cNvPr id="23" name="Rectangle 22"/>
            <p:cNvSpPr/>
            <p:nvPr/>
          </p:nvSpPr>
          <p:spPr bwMode="auto">
            <a:xfrm>
              <a:off x="5811708" y="5151157"/>
              <a:ext cx="2998810" cy="552553"/>
            </a:xfrm>
            <a:prstGeom prst="rect">
              <a:avLst/>
            </a:prstGeom>
            <a:solidFill>
              <a:srgbClr val="00BCF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r>
                <a:rPr lang="en-GB" sz="2000" dirty="0">
                  <a:solidFill>
                    <a:srgbClr val="000000"/>
                  </a:solidFill>
                  <a:latin typeface="Segoe UI" panose="020B0502040204020203" pitchFamily="34" charset="0"/>
                  <a:cs typeface="Segoe UI" panose="020B0502040204020203" pitchFamily="34" charset="0"/>
                </a:rPr>
                <a:t>DAX</a:t>
              </a:r>
            </a:p>
          </p:txBody>
        </p:sp>
        <p:sp>
          <p:nvSpPr>
            <p:cNvPr id="24" name="Rectangle 23"/>
            <p:cNvSpPr/>
            <p:nvPr/>
          </p:nvSpPr>
          <p:spPr bwMode="auto">
            <a:xfrm>
              <a:off x="370855" y="4993065"/>
              <a:ext cx="8664759" cy="828219"/>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GB" dirty="0">
                  <a:solidFill>
                    <a:srgbClr val="000000"/>
                  </a:solidFill>
                </a:rPr>
                <a:t> </a:t>
              </a:r>
              <a:endParaRPr kumimoji="0" lang="en-GB" sz="1800" b="1" i="0" u="none" strike="noStrike" cap="none" normalizeH="0" baseline="0" dirty="0" smtClean="0">
                <a:ln>
                  <a:noFill/>
                </a:ln>
                <a:solidFill>
                  <a:schemeClr val="tx1"/>
                </a:solidFill>
                <a:effectLst/>
                <a:latin typeface="Verdana" pitchFamily="34" charset="0"/>
              </a:endParaRPr>
            </a:p>
          </p:txBody>
        </p:sp>
        <p:sp>
          <p:nvSpPr>
            <p:cNvPr id="25" name="Rectangle 24"/>
            <p:cNvSpPr/>
            <p:nvPr/>
          </p:nvSpPr>
          <p:spPr bwMode="auto">
            <a:xfrm>
              <a:off x="2779212" y="6075489"/>
              <a:ext cx="1388837" cy="622663"/>
            </a:xfrm>
            <a:prstGeom prst="rect">
              <a:avLst/>
            </a:prstGeom>
            <a:solidFill>
              <a:srgbClr val="00BCF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r>
                <a:rPr lang="en-GB" sz="2000" dirty="0">
                  <a:solidFill>
                    <a:srgbClr val="000000"/>
                  </a:solidFill>
                  <a:latin typeface="Segoe UI" panose="020B0502040204020203" pitchFamily="34" charset="0"/>
                  <a:cs typeface="Segoe UI" panose="020B0502040204020203" pitchFamily="34" charset="0"/>
                </a:rPr>
                <a:t>ROLAP</a:t>
              </a:r>
            </a:p>
          </p:txBody>
        </p:sp>
        <p:sp>
          <p:nvSpPr>
            <p:cNvPr id="26" name="Rectangle 25"/>
            <p:cNvSpPr/>
            <p:nvPr/>
          </p:nvSpPr>
          <p:spPr bwMode="auto">
            <a:xfrm>
              <a:off x="5846820" y="6076532"/>
              <a:ext cx="1506012" cy="608711"/>
            </a:xfrm>
            <a:prstGeom prst="rect">
              <a:avLst/>
            </a:prstGeom>
            <a:solidFill>
              <a:srgbClr val="00BCF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r>
                <a:rPr lang="en-GB" sz="2000" dirty="0">
                  <a:solidFill>
                    <a:srgbClr val="000000"/>
                  </a:solidFill>
                  <a:latin typeface="Segoe UI" panose="020B0502040204020203" pitchFamily="34" charset="0"/>
                  <a:cs typeface="Segoe UI" panose="020B0502040204020203" pitchFamily="34" charset="0"/>
                </a:rPr>
                <a:t>xVelocity</a:t>
              </a:r>
            </a:p>
          </p:txBody>
        </p:sp>
        <p:sp>
          <p:nvSpPr>
            <p:cNvPr id="27" name="Rectangle 26"/>
            <p:cNvSpPr/>
            <p:nvPr/>
          </p:nvSpPr>
          <p:spPr bwMode="auto">
            <a:xfrm>
              <a:off x="4287977" y="6075488"/>
              <a:ext cx="1320987" cy="622664"/>
            </a:xfrm>
            <a:prstGeom prst="rect">
              <a:avLst/>
            </a:prstGeom>
            <a:solidFill>
              <a:srgbClr val="00BCF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r>
                <a:rPr lang="en-GB" sz="2000" dirty="0">
                  <a:solidFill>
                    <a:srgbClr val="000000"/>
                  </a:solidFill>
                  <a:latin typeface="Segoe UI" panose="020B0502040204020203" pitchFamily="34" charset="0"/>
                  <a:cs typeface="Segoe UI" panose="020B0502040204020203" pitchFamily="34" charset="0"/>
                </a:rPr>
                <a:t>MOLAP</a:t>
              </a:r>
            </a:p>
          </p:txBody>
        </p:sp>
        <p:sp>
          <p:nvSpPr>
            <p:cNvPr id="28" name="Rectangle 27"/>
            <p:cNvSpPr/>
            <p:nvPr/>
          </p:nvSpPr>
          <p:spPr bwMode="auto">
            <a:xfrm>
              <a:off x="7456742" y="6075489"/>
              <a:ext cx="1395339" cy="618006"/>
            </a:xfrm>
            <a:prstGeom prst="rect">
              <a:avLst/>
            </a:prstGeom>
            <a:solidFill>
              <a:srgbClr val="00BCF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r>
                <a:rPr lang="en-GB" sz="2000" dirty="0">
                  <a:solidFill>
                    <a:srgbClr val="000000"/>
                  </a:solidFill>
                  <a:latin typeface="Segoe UI" panose="020B0502040204020203" pitchFamily="34" charset="0"/>
                  <a:cs typeface="Segoe UI" panose="020B0502040204020203" pitchFamily="34" charset="0"/>
                </a:rPr>
                <a:t>Direct Query</a:t>
              </a:r>
            </a:p>
          </p:txBody>
        </p:sp>
        <p:sp>
          <p:nvSpPr>
            <p:cNvPr id="29" name="Rectangle 28"/>
            <p:cNvSpPr/>
            <p:nvPr/>
          </p:nvSpPr>
          <p:spPr>
            <a:xfrm>
              <a:off x="610750" y="6218724"/>
              <a:ext cx="1749209" cy="369332"/>
            </a:xfrm>
            <a:prstGeom prst="rect">
              <a:avLst/>
            </a:prstGeom>
          </p:spPr>
          <p:txBody>
            <a:bodyPr wrap="square">
              <a:spAutoFit/>
            </a:bodyPr>
            <a:lstStyle/>
            <a:p>
              <a:pPr lvl="0"/>
              <a:r>
                <a:rPr lang="en-GB" dirty="0">
                  <a:solidFill>
                    <a:srgbClr val="000000"/>
                  </a:solidFill>
                  <a:latin typeface="Segoe UI" panose="020B0502040204020203" pitchFamily="34" charset="0"/>
                  <a:cs typeface="Segoe UI" panose="020B0502040204020203" pitchFamily="34" charset="0"/>
                </a:rPr>
                <a:t>Data Access</a:t>
              </a:r>
            </a:p>
          </p:txBody>
        </p:sp>
      </p:grpSp>
      <p:sp>
        <p:nvSpPr>
          <p:cNvPr id="30" name="Content Placeholder 2"/>
          <p:cNvSpPr txBox="1">
            <a:spLocks/>
          </p:cNvSpPr>
          <p:nvPr/>
        </p:nvSpPr>
        <p:spPr>
          <a:xfrm>
            <a:off x="257176" y="1020503"/>
            <a:ext cx="8772525" cy="10324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 choice of data model to suit different BI needs</a:t>
            </a:r>
          </a:p>
          <a:p>
            <a:pPr marL="2290763" lvl="6" indent="0">
              <a:buNone/>
            </a:pPr>
            <a:endParaRPr lang="en-US" sz="2000" b="0" kern="0" dirty="0">
              <a:solidFill>
                <a:srgbClr val="000000"/>
              </a:solidFill>
            </a:endParaRPr>
          </a:p>
        </p:txBody>
      </p:sp>
    </p:spTree>
    <p:custDataLst>
      <p:tags r:id="rId1"/>
    </p:custDataLst>
    <p:extLst>
      <p:ext uri="{BB962C8B-B14F-4D97-AF65-F5344CB8AC3E}">
        <p14:creationId xmlns:p14="http://schemas.microsoft.com/office/powerpoint/2010/main" val="16328556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2</TotalTime>
  <Words>1529</Words>
  <Application>Microsoft Office PowerPoint</Application>
  <PresentationFormat>On-screen Show (4:3)</PresentationFormat>
  <Paragraphs>307</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Segoe UI</vt:lpstr>
      <vt:lpstr>Symbol</vt:lpstr>
      <vt:lpstr>Arial</vt:lpstr>
      <vt:lpstr>굴림</vt:lpstr>
      <vt:lpstr>Calibri</vt:lpstr>
      <vt:lpstr>Wingdings</vt:lpstr>
      <vt:lpstr>Verdana</vt:lpstr>
      <vt:lpstr>Times New Roman</vt:lpstr>
      <vt:lpstr>NG_MOC_Core_ModuleNew2</vt:lpstr>
      <vt:lpstr>Module 14</vt:lpstr>
      <vt:lpstr>Module Overview</vt:lpstr>
      <vt:lpstr>Lesson 1: Introduction to Business Intelligence</vt:lpstr>
      <vt:lpstr>The Data Warehouse As a Platform for Business Intelligence</vt:lpstr>
      <vt:lpstr>Data Analysis</vt:lpstr>
      <vt:lpstr>Reporting</vt:lpstr>
      <vt:lpstr>Lesson 2: Introduction to Data Analysis</vt:lpstr>
      <vt:lpstr>Analysis Services</vt:lpstr>
      <vt:lpstr>Analysis Services Semantic Models</vt:lpstr>
      <vt:lpstr>Using Excel As a Data Analysis Tool</vt:lpstr>
      <vt:lpstr>Lesson 3: Introduction to Reporting</vt:lpstr>
      <vt:lpstr>Reporting Services</vt:lpstr>
      <vt:lpstr>Creating Reporting Services Reports</vt:lpstr>
      <vt:lpstr>Power View</vt:lpstr>
      <vt:lpstr>Lesson 4: Analyzing Data with Azure SQL Data Warehouse</vt:lpstr>
      <vt:lpstr>Power BI</vt:lpstr>
      <vt:lpstr>Azure Data Factory</vt:lpstr>
      <vt:lpstr>Azure Machine Learning</vt:lpstr>
      <vt:lpstr>Azure Stream Analytics</vt:lpstr>
      <vt:lpstr>Lab: Using a Data Warehouse</vt:lpstr>
      <vt:lpstr>Lab Scenario</vt:lpstr>
      <vt:lpstr>Lab Review</vt:lpstr>
      <vt:lpstr>Module Review and Takeaways</vt:lpstr>
      <vt:lpstr>Course Evaluation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14</dc:title>
  <dc:creator>Richard Strange</dc:creator>
  <cp:lastModifiedBy>Richard Strange</cp:lastModifiedBy>
  <cp:revision>4</cp:revision>
  <dcterms:created xsi:type="dcterms:W3CDTF">2017-12-14T17:53:38Z</dcterms:created>
  <dcterms:modified xsi:type="dcterms:W3CDTF">2017-12-14T17:56:40Z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7645D528-D2C6-4536-930C-FB2EF4DC172C</vt:lpwstr>
  </property>
  <property fmtid="{D5CDD505-2E9C-101B-9397-08002B2CF9AE}" pid="3" name="ArticulatePath">
    <vt:lpwstr>20767C_14</vt:lpwstr>
  </property>
</Properties>
</file>