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4" r:id="rId16"/>
    <p:sldId id="270" r:id="rId17"/>
    <p:sldId id="271" r:id="rId18"/>
    <p:sldId id="272" r:id="rId19"/>
    <p:sldId id="273" r:id="rId20"/>
    <p:sldId id="274" r:id="rId21"/>
    <p:sldId id="275" r:id="rId22"/>
    <p:sldId id="276" r:id="rId23"/>
    <p:sldId id="277" r:id="rId24"/>
    <p:sldId id="278" r:id="rId25"/>
    <p:sldId id="279" r:id="rId26"/>
    <p:sldId id="280" r:id="rId27"/>
    <p:sldId id="287" r:id="rId28"/>
    <p:sldId id="281" r:id="rId29"/>
    <p:sldId id="282" r:id="rId30"/>
    <p:sldId id="283" r:id="rId31"/>
  </p:sldIdLst>
  <p:sldSz cx="9144000" cy="6858000" type="screen4x3"/>
  <p:notesSz cx="6858000" cy="9144000"/>
  <p:embeddedFontLst>
    <p:embeddedFont>
      <p:font typeface="Segoe UI" panose="020B0502040204020203" pitchFamily="34" charset="0"/>
      <p:regular r:id="rId33"/>
      <p:bold r:id="rId34"/>
      <p:italic r:id="rId35"/>
      <p:boldItalic r:id="rId36"/>
    </p:embeddedFont>
    <p:embeddedFont>
      <p:font typeface="Consolas" panose="020B0609020204030204" pitchFamily="49" charset="0"/>
      <p:regular r:id="rId37"/>
      <p:bold r:id="rId38"/>
      <p:italic r:id="rId39"/>
      <p:boldItalic r:id="rId40"/>
    </p:embeddedFont>
    <p:embeddedFont>
      <p:font typeface="Calibri" panose="020F0502020204030204" pitchFamily="34" charset="0"/>
      <p:regular r:id="rId41"/>
      <p:bold r:id="rId42"/>
      <p:italic r:id="rId43"/>
      <p:boldItalic r:id="rId44"/>
    </p:embeddedFont>
    <p:embeddedFont>
      <p:font typeface="Verdana" panose="020B0604030504040204" pitchFamily="34" charset="0"/>
      <p:regular r:id="rId45"/>
      <p:bold r:id="rId46"/>
      <p:italic r:id="rId47"/>
      <p:boldItalic r:id="rId48"/>
    </p:embeddedFont>
  </p:embeddedFontLst>
  <p:custDataLst>
    <p:tags r:id="rId49"/>
  </p:custData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162" y="106"/>
      </p:cViewPr>
      <p:guideLst/>
    </p:cSldViewPr>
  </p:slideViewPr>
  <p:notesTextViewPr>
    <p:cViewPr>
      <p:scale>
        <a:sx n="1" d="1"/>
        <a:sy n="1" d="1"/>
      </p:scale>
      <p:origin x="0" y="0"/>
    </p:cViewPr>
  </p:notesTextViewPr>
  <p:notesViewPr>
    <p:cSldViewPr snapToGrid="0">
      <p:cViewPr varScale="1">
        <p:scale>
          <a:sx n="74" d="100"/>
          <a:sy n="74" d="100"/>
        </p:scale>
        <p:origin x="2899"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E2C3C5-71A6-43D3-9FA9-E8568845FBB2}" type="datetimeFigureOut">
              <a:rPr lang="en-GB" smtClean="0"/>
              <a:t>17/11/2017</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D8BEE5-7D87-49FA-A4CE-C86F0D7B2AF0}" type="slidenum">
              <a:rPr lang="en-GB" smtClean="0"/>
              <a:t>‹#›</a:t>
            </a:fld>
            <a:endParaRPr lang="en-GB" dirty="0"/>
          </a:p>
        </p:txBody>
      </p:sp>
    </p:spTree>
    <p:extLst>
      <p:ext uri="{BB962C8B-B14F-4D97-AF65-F5344CB8AC3E}">
        <p14:creationId xmlns:p14="http://schemas.microsoft.com/office/powerpoint/2010/main" val="3739716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aka.ms/xsg76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49D8BEE5-7D87-49FA-A4CE-C86F0D7B2AF0}"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2: Introduction to T-SQL Querying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5952812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purpose of this topic is to introduce the idea of inline data manipulation in queries or predicates.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(This is a partial example for illustration only; this code will not run without modification.)</a:t>
            </a:r>
          </a:p>
        </p:txBody>
      </p:sp>
      <p:sp>
        <p:nvSpPr>
          <p:cNvPr id="4" name="Slide Number Placeholder 3"/>
          <p:cNvSpPr>
            <a:spLocks noGrp="1"/>
          </p:cNvSpPr>
          <p:nvPr>
            <p:ph type="sldNum" sz="quarter" idx="10"/>
          </p:nvPr>
        </p:nvSpPr>
        <p:spPr/>
        <p:txBody>
          <a:bodyPr/>
          <a:lstStyle/>
          <a:p>
            <a:fld id="{49D8BEE5-7D87-49FA-A4CE-C86F0D7B2AF0}"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2: Introduction to T-SQL Querying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10069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these elements will be further discussed later in the course.</a:t>
            </a:r>
          </a:p>
        </p:txBody>
      </p:sp>
      <p:sp>
        <p:nvSpPr>
          <p:cNvPr id="4" name="Slide Number Placeholder 3"/>
          <p:cNvSpPr>
            <a:spLocks noGrp="1"/>
          </p:cNvSpPr>
          <p:nvPr>
            <p:ph type="sldNum" sz="quarter" idx="10"/>
          </p:nvPr>
        </p:nvSpPr>
        <p:spPr/>
        <p:txBody>
          <a:bodyPr/>
          <a:lstStyle/>
          <a:p>
            <a:fld id="{49D8BEE5-7D87-49FA-A4CE-C86F0D7B2AF0}"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2: Introduction to T-SQL Querying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811418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Give students the example of commenting out a block of code that is no longer required, by using a block comment. </a:t>
            </a:r>
          </a:p>
        </p:txBody>
      </p:sp>
      <p:sp>
        <p:nvSpPr>
          <p:cNvPr id="4" name="Slide Number Placeholder 3"/>
          <p:cNvSpPr>
            <a:spLocks noGrp="1"/>
          </p:cNvSpPr>
          <p:nvPr>
            <p:ph type="sldNum" sz="quarter" idx="10"/>
          </p:nvPr>
        </p:nvSpPr>
        <p:spPr/>
        <p:txBody>
          <a:bodyPr/>
          <a:lstStyle/>
          <a:p>
            <a:fld id="{49D8BEE5-7D87-49FA-A4CE-C86F0D7B2AF0}"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2: Introduction to T-SQL Querying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765014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batch terminator keyword is determined by the client tool. See the GO command in the SQL Server Technical Documentation: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GO (Transact-SQL)</a:t>
            </a:r>
          </a:p>
          <a:p>
            <a:pPr>
              <a:lnSpc>
                <a:spcPct val="107000"/>
              </a:lnSpc>
              <a:spcAft>
                <a:spcPts val="800"/>
              </a:spcAft>
            </a:pPr>
            <a:r>
              <a:rPr lang="en-GB" sz="1000" u="sng" dirty="0">
                <a:latin typeface="Arial" panose="020B0604020202020204" pitchFamily="34" charset="0"/>
                <a:ea typeface="Calibri" panose="020F0502020204030204" pitchFamily="34" charset="0"/>
                <a:cs typeface="Segoe UI" panose="020B0502040204020203" pitchFamily="34" charset="0"/>
                <a:hlinkClick r:id="rId3"/>
              </a:rPr>
              <a:t>http://aka.ms/xsg76m</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9D8BEE5-7D87-49FA-A4CE-C86F0D7B2AF0}"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2: Introduction to T-SQL Querying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9566420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u="sng" dirty="0" smtClean="0">
                <a:effectLst/>
                <a:latin typeface="Arial" panose="020B0604020202020204" pitchFamily="34" charset="0"/>
                <a:ea typeface="Calibri" panose="020F0502020204030204" pitchFamily="34" charset="0"/>
                <a:cs typeface="Segoe UI" panose="020B0502040204020203" pitchFamily="34"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Start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20761C-MIA-DC</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20761C-MIA-SQL</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virtual machines.</a:t>
            </a:r>
          </a:p>
          <a:p>
            <a:pPr>
              <a:lnSpc>
                <a:spcPct val="107000"/>
              </a:lnSpc>
              <a:spcAft>
                <a:spcPts val="800"/>
              </a:spcAft>
            </a:pPr>
            <a:r>
              <a:rPr lang="en-GB" sz="1000" b="1" u="sng" dirty="0" smtClean="0">
                <a:effectLst/>
                <a:latin typeface="Arial" panose="020B0604020202020204" pitchFamily="34" charset="0"/>
                <a:ea typeface="Calibri" panose="020F0502020204030204" pitchFamily="34" charset="0"/>
                <a:cs typeface="Segoe UI" panose="020B0502040204020203" pitchFamily="34"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T-SQL Language Elements</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Ensure that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20761C-MIA-DC</a:t>
            </a:r>
            <a:r>
              <a:rPr lang="en-US" sz="1000" dirty="0">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a:latin typeface="Arial" panose="020B0604020202020204" pitchFamily="34" charset="0"/>
                <a:ea typeface="Times New Roman" panose="02020603050405020304" pitchFamily="18" charset="0"/>
                <a:cs typeface="Times New Roman" panose="02020603050405020304" pitchFamily="18" charset="0"/>
              </a:rPr>
              <a:t> virtual machines are both running, and then log on to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a:latin typeface="Arial" panose="020B0604020202020204" pitchFamily="34" charset="0"/>
                <a:ea typeface="Times New Roman" panose="02020603050405020304" pitchFamily="18" charset="0"/>
                <a:cs typeface="Times New Roman" panose="02020603050405020304" pitchFamily="18" charset="0"/>
              </a:rPr>
              <a:t> as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File Explorer, browse to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D:\Demofiles\Mod02</a:t>
            </a:r>
            <a:r>
              <a:rPr lang="en-US" sz="1000" dirty="0">
                <a:latin typeface="Arial" panose="020B0604020202020204" pitchFamily="34" charset="0"/>
                <a:ea typeface="Times New Roman" panose="02020603050405020304" pitchFamily="18" charset="0"/>
                <a:cs typeface="Times New Roman" panose="02020603050405020304" pitchFamily="18" charset="0"/>
              </a:rPr>
              <a:t>, right-click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Setup.cmd</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Run as administrator</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User Account Control</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Yes</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When the script has finished, press any key.</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Start SQL Server Management Studio and connect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MIA-SQL</a:t>
            </a:r>
            <a:r>
              <a:rPr lang="en-US" sz="1000" dirty="0">
                <a:latin typeface="Arial" panose="020B0604020202020204" pitchFamily="34" charset="0"/>
                <a:ea typeface="Times New Roman" panose="02020603050405020304" pitchFamily="18" charset="0"/>
                <a:cs typeface="Times New Roman" panose="02020603050405020304" pitchFamily="18" charset="0"/>
              </a:rPr>
              <a:t> database engine instance using Windows® Authentication.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File</a:t>
            </a:r>
            <a:r>
              <a:rPr lang="en-US" sz="1000" dirty="0">
                <a:latin typeface="Arial" panose="020B0604020202020204" pitchFamily="34" charset="0"/>
                <a:ea typeface="Times New Roman" panose="02020603050405020304" pitchFamily="18" charset="0"/>
                <a:cs typeface="Times New Roman" panose="02020603050405020304" pitchFamily="18" charset="0"/>
              </a:rPr>
              <a:t> menu, point to </a:t>
            </a:r>
            <a:r>
              <a:rPr lang="en-US" sz="1000" b="1" dirty="0">
                <a:latin typeface="Arial" panose="020B0604020202020204" pitchFamily="34" charset="0"/>
                <a:ea typeface="Times New Roman" panose="02020603050405020304" pitchFamily="18" charset="0"/>
                <a:cs typeface="Times New Roman" panose="02020603050405020304" pitchFamily="18" charset="0"/>
              </a:rPr>
              <a:t>Open</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Project/Solution</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Open Project</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browse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D:\Demofiles\Mod02\Demo</a:t>
            </a:r>
            <a:r>
              <a:rPr lang="en-US" sz="1000" dirty="0">
                <a:latin typeface="Arial" panose="020B0604020202020204" pitchFamily="34" charset="0"/>
                <a:ea typeface="Times New Roman" panose="02020603050405020304" pitchFamily="18" charset="0"/>
                <a:cs typeface="Times New Roman" panose="02020603050405020304" pitchFamily="18" charset="0"/>
              </a:rPr>
              <a:t> folder, and then double-click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Demo.ssmssln</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expand </a:t>
            </a:r>
            <a:r>
              <a:rPr lang="en-US" sz="1000" b="1" dirty="0">
                <a:latin typeface="Arial" panose="020B0604020202020204" pitchFamily="34" charset="0"/>
                <a:ea typeface="Times New Roman" panose="02020603050405020304" pitchFamily="18" charset="0"/>
                <a:cs typeface="Times New Roman" panose="02020603050405020304" pitchFamily="18" charset="0"/>
              </a:rPr>
              <a:t>Queries</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double-click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11 - Demonstration A.sql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5</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9D8BEE5-7D87-49FA-A4CE-C86F0D7B2AF0}"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2: Introduction to T-SQL Querying</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3321203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6</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7</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8</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Cleanup task if needed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SQL Server Management Studio.</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Segoe UI" panose="020B0502040204020203" pitchFamily="34" charset="0"/>
              </a:rPr>
              <a:t>Question</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From the following T-SQL elements, select the one that does not contain an expression:</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Segoe UI" panose="020B0502040204020203" pitchFamily="34" charset="0"/>
              </a:rPr>
              <a:t>(   )Option 1: SELECT FirstName, LastName, SkillName AS Skill, GetDate() - DOB AS Age</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Segoe UI" panose="020B0502040204020203" pitchFamily="34" charset="0"/>
              </a:rPr>
              <a:t>(   )Option 2: WHERE HumanResources.Department.ModifiedDate &gt; (SYSDATETIME() - 31)</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Segoe UI" panose="020B0502040204020203" pitchFamily="34" charset="0"/>
              </a:rPr>
              <a:t>(   )Option 3: JOIN HumanResources.Skills ON Employees.ID = Skills.EmployeeID</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Segoe UI" panose="020B0502040204020203" pitchFamily="34" charset="0"/>
              </a:rPr>
              <a:t>(   )Option 4: WHERE Skill.Level + Skill.Confidence &gt; 10</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Segoe UI" panose="020B0502040204020203" pitchFamily="34"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Segoe UI" panose="020B0502040204020203" pitchFamily="34" charset="0"/>
              </a:rPr>
              <a:t>(√) Option 3: JOIN HumanResources.Skills ON Employees.ID = Skills.EmployeeID</a:t>
            </a:r>
            <a:endParaRPr lang="en-GB" dirty="0"/>
          </a:p>
        </p:txBody>
      </p:sp>
      <p:sp>
        <p:nvSpPr>
          <p:cNvPr id="4" name="Slide Number Placeholder 3"/>
          <p:cNvSpPr>
            <a:spLocks noGrp="1"/>
          </p:cNvSpPr>
          <p:nvPr>
            <p:ph type="sldNum" sz="quarter" idx="10"/>
          </p:nvPr>
        </p:nvSpPr>
        <p:spPr/>
        <p:txBody>
          <a:bodyPr/>
          <a:lstStyle/>
          <a:p>
            <a:fld id="{49D8BEE5-7D87-49FA-A4CE-C86F0D7B2AF0}" type="slidenum">
              <a:rPr lang="en-GB" smtClean="0"/>
              <a:t>15</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2: Introduction to T-SQL Querying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1970465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49D8BEE5-7D87-49FA-A4CE-C86F0D7B2AF0}"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2: Introduction to T-SQL Querying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1479340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Set theory asks you to consider objects as a whole—for example, a table. Emphasize that set theory does not have any requirement regarding the order of members.</a:t>
            </a:r>
          </a:p>
        </p:txBody>
      </p:sp>
      <p:sp>
        <p:nvSpPr>
          <p:cNvPr id="4" name="Slide Number Placeholder 3"/>
          <p:cNvSpPr>
            <a:spLocks noGrp="1"/>
          </p:cNvSpPr>
          <p:nvPr>
            <p:ph type="sldNum" sz="quarter" idx="10"/>
          </p:nvPr>
        </p:nvSpPr>
        <p:spPr/>
        <p:txBody>
          <a:bodyPr/>
          <a:lstStyle/>
          <a:p>
            <a:fld id="{49D8BEE5-7D87-49FA-A4CE-C86F0D7B2AF0}"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2: Introduction to T-SQL Querying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2044036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Acts upon all elements—this means thinking at the table or database level, not the row level.</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Tell the engine what you want to retrieve: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“Display information about all customers whose city is Portland”, versus: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Tell the engine how to retrieve it: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“Examine one row at a time. If the city is Portland, display this row. Move to next row…”</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Unique keys are how you ensure that a table is a set in SQL.</a:t>
            </a: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9D8BEE5-7D87-49FA-A4CE-C86F0D7B2AF0}"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2: Introduction to T-SQL Querying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8448431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49D8BEE5-7D87-49FA-A4CE-C86F0D7B2AF0}"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2: Introduction to T-SQL Querying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67393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This lesson is designed as a very high level overview of T-SQL language elements, positioning the various keywords for further coverage in subsequent modules. Do not take too much presentation time going into detailed syntax. However, an overview of set-based theory versus a more procedural approach would benefit the students.</a:t>
            </a:r>
          </a:p>
        </p:txBody>
      </p:sp>
      <p:sp>
        <p:nvSpPr>
          <p:cNvPr id="4" name="Slide Number Placeholder 3"/>
          <p:cNvSpPr>
            <a:spLocks noGrp="1"/>
          </p:cNvSpPr>
          <p:nvPr>
            <p:ph type="sldNum" sz="quarter" idx="10"/>
          </p:nvPr>
        </p:nvSpPr>
        <p:spPr/>
        <p:txBody>
          <a:bodyPr/>
          <a:lstStyle/>
          <a:p>
            <a:fld id="{49D8BEE5-7D87-49FA-A4CE-C86F0D7B2AF0}"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2: Introduction to T-SQL Querying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441228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formal definition of predicate logic does not specify how to handle unknown, or null, values. This topic presents an opportunity to introduce the concept of NULL. Describe it not only as missing data, but also as unknown, inapplicable data. For example, data may be NULL if it’s missing—what is the mobile phone number of a person who has not supplied the number? It may be NULL because the value is inapplicable—what is the mobile number of a person with no mobile phone?</a:t>
            </a:r>
          </a:p>
        </p:txBody>
      </p:sp>
      <p:sp>
        <p:nvSpPr>
          <p:cNvPr id="4" name="Slide Number Placeholder 3"/>
          <p:cNvSpPr>
            <a:spLocks noGrp="1"/>
          </p:cNvSpPr>
          <p:nvPr>
            <p:ph type="sldNum" sz="quarter" idx="10"/>
          </p:nvPr>
        </p:nvSpPr>
        <p:spPr/>
        <p:txBody>
          <a:bodyPr/>
          <a:lstStyle/>
          <a:p>
            <a:fld id="{49D8BEE5-7D87-49FA-A4CE-C86F0D7B2AF0}"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2: Introduction to T-SQL Querying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5827238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Filtering data: WHERE clause, for example WHERE age &gt; 21.</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Joining tables: ON filter, for example FROM table1 JOIN table2 ON table1.col1 = table2.col3.</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Defining subqueries: EXISTS test, for example WHERE EXISTS (SELECT name FROM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Enforcing data integrity: CHECK constraint, for example CHECK (salary &gt; 0).</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Control of flow: IF and WHILE statements.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topics of NULL, WHERE, HAVING, ON, subqueries, WHILE, and IF are discussed in further detail in subsequent modules. Students will encounter many uses of predicates in this course.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From the following T-SQL elements, select the one that can include a predicate: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1: WHERE clauses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2: JOIN conditions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3: HAVING clauses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4: WHILE statements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5: All of the above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5: All of the above</a:t>
            </a:r>
          </a:p>
        </p:txBody>
      </p:sp>
      <p:sp>
        <p:nvSpPr>
          <p:cNvPr id="4" name="Slide Number Placeholder 3"/>
          <p:cNvSpPr>
            <a:spLocks noGrp="1"/>
          </p:cNvSpPr>
          <p:nvPr>
            <p:ph type="sldNum" sz="quarter" idx="10"/>
          </p:nvPr>
        </p:nvSpPr>
        <p:spPr/>
        <p:txBody>
          <a:bodyPr/>
          <a:lstStyle/>
          <a:p>
            <a:fld id="{49D8BEE5-7D87-49FA-A4CE-C86F0D7B2AF0}"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2: Introduction to T-SQL Querying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4752774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Logical Query Processing order is the conceptual interpretation order of the query clauses, defining the accuracy of the query and its result. Due to optimization, SQL Server can rearrange that order when physically processing the query in certain cases—but only when it can still guarantee the accuracy of the result, as defined by the logical query processing order.</a:t>
            </a:r>
          </a:p>
        </p:txBody>
      </p:sp>
      <p:sp>
        <p:nvSpPr>
          <p:cNvPr id="4" name="Slide Number Placeholder 3"/>
          <p:cNvSpPr>
            <a:spLocks noGrp="1"/>
          </p:cNvSpPr>
          <p:nvPr>
            <p:ph type="sldNum" sz="quarter" idx="10"/>
          </p:nvPr>
        </p:nvSpPr>
        <p:spPr/>
        <p:txBody>
          <a:bodyPr/>
          <a:lstStyle/>
          <a:p>
            <a:fld id="{49D8BEE5-7D87-49FA-A4CE-C86F0D7B2AF0}"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2: Introduction to T-SQL Querying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6774718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Briefly describe the elements of a SELECT statement, without going into too much detail. The focus of this lesson is understanding the order in which clauses are evaluated. The syntax of use of each clause will be covered in subsequent modules. The order of evaluation is from top to bottom.</a:t>
            </a:r>
          </a:p>
        </p:txBody>
      </p:sp>
      <p:sp>
        <p:nvSpPr>
          <p:cNvPr id="4" name="Slide Number Placeholder 3"/>
          <p:cNvSpPr>
            <a:spLocks noGrp="1"/>
          </p:cNvSpPr>
          <p:nvPr>
            <p:ph type="sldNum" sz="quarter" idx="10"/>
          </p:nvPr>
        </p:nvSpPr>
        <p:spPr/>
        <p:txBody>
          <a:bodyPr/>
          <a:lstStyle/>
          <a:p>
            <a:fld id="{49D8BEE5-7D87-49FA-A4CE-C86F0D7B2AF0}" type="slidenum">
              <a:rPr lang="en-GB" smtClean="0"/>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2: Introduction to T-SQL Querying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1121848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that, for the purposes of this discussion, TOP, DISTINCT and OVER are omitted.</a:t>
            </a:r>
          </a:p>
        </p:txBody>
      </p:sp>
      <p:sp>
        <p:nvSpPr>
          <p:cNvPr id="4" name="Slide Number Placeholder 3"/>
          <p:cNvSpPr>
            <a:spLocks noGrp="1"/>
          </p:cNvSpPr>
          <p:nvPr>
            <p:ph type="sldNum" sz="quarter" idx="10"/>
          </p:nvPr>
        </p:nvSpPr>
        <p:spPr/>
        <p:txBody>
          <a:bodyPr/>
          <a:lstStyle/>
          <a:p>
            <a:fld id="{49D8BEE5-7D87-49FA-A4CE-C86F0D7B2AF0}" type="slidenum">
              <a:rPr lang="en-GB" smtClean="0"/>
              <a:t>24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2: Introduction to T-SQL Querying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1675877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49D8BEE5-7D87-49FA-A4CE-C86F0D7B2AF0}" type="slidenum">
              <a:rPr lang="en-GB" smtClean="0"/>
              <a:t>25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2: Introduction to T-SQL Querying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2359444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 this demonstration, you are going to use a Microsoft Azure® database. Highlight that using SSMS to connect to a cloud-based database is as easy as connecting to an on-site database.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For detailed steps for creating a copy of the AdventureWorksLT database in Azure, on the </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20761C-MIA-SQL virtual machine, open</a:t>
            </a: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GB" sz="1000" b="1" dirty="0">
                <a:latin typeface="Arial" panose="020B0604020202020204" pitchFamily="34" charset="0"/>
                <a:ea typeface="Calibri" panose="020F0502020204030204" pitchFamily="34" charset="0"/>
                <a:cs typeface="Times New Roman" panose="02020603050405020304" pitchFamily="18" charset="0"/>
              </a:rPr>
              <a:t>D:\Creating an AdventureWorks Database on Azure.docx</a:t>
            </a:r>
            <a:r>
              <a:rPr lang="en-GB"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Start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MT17B-WS2016-NAT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r>
              <a:rPr lang="en-GB" sz="1000" b="1" dirty="0">
                <a:latin typeface="Arial" panose="020B0604020202020204" pitchFamily="34" charset="0"/>
                <a:ea typeface="Calibri" panose="020F0502020204030204" pitchFamily="34" charset="0"/>
                <a:cs typeface="Times New Roman" panose="02020603050405020304" pitchFamily="18" charset="0"/>
              </a:rPr>
              <a:t>20761C-MIA-DC</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20761C-MIA-SQL</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virtual machines. </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View Query Output That Illustrates Logical Processing Order</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Start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MT17B-WS2016-NAT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20761C-MIA-DC</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virtual machines, and then log on to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Pa55w.rd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Open SQL Server Management Studio.</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Connect to Server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Server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name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box, enter the server you created during preparation. For example,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20761Ca-azure.database.windows.net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Authentication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SQL Server Authentication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Login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Password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Pa55w.rd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Connect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File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menu, point to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Open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Project/Solution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Open Project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dialog box, browse to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D:\Demofiles\Mod02\Demo</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folder, and then double-click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Demo.ssmssln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Solution Explorer, double-click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21 - Demonstration B.sql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Query</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menu, point to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Connection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Change Connection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Connect to Database Engine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Server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name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box, enter the server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you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created during preparation. For example,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20761Ca-azure.database.windows.net</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9D8BEE5-7D87-49FA-A4CE-C86F0D7B2AF0}" type="slidenum">
              <a:rPr lang="en-GB" smtClean="0"/>
              <a:t>26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2: Introduction to T-SQL Querying</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40973482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2"/>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In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Authentication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SQL Server Authentication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Login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Student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Password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Available Databases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AdventureWorksLT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2</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3</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4</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5</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 the error message.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6</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7</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 8</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SQL Server Management Studio, without saving any changes.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Sequencing Activity</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Segoe UI" panose="020B0502040204020203" pitchFamily="34" charset="0"/>
              </a:rPr>
              <a:t>Put the following T-SQL elements in order by numbering each to indicate the order that SQL Server will process them in when they appear in a single SELECT statement.</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Steps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(1)FROM</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(2)WHERE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(3)GROUP BY</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4)HAVING</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(5)SELECT</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(6)ORDER </a:t>
            </a: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BY</a:t>
            </a:r>
            <a:endParaRPr lang="en-GB" sz="1000" dirty="0"/>
          </a:p>
        </p:txBody>
      </p:sp>
      <p:sp>
        <p:nvSpPr>
          <p:cNvPr id="4" name="Slide Number Placeholder 3"/>
          <p:cNvSpPr>
            <a:spLocks noGrp="1"/>
          </p:cNvSpPr>
          <p:nvPr>
            <p:ph type="sldNum" sz="quarter" idx="10"/>
          </p:nvPr>
        </p:nvSpPr>
        <p:spPr/>
        <p:txBody>
          <a:bodyPr/>
          <a:lstStyle/>
          <a:p>
            <a:fld id="{49D8BEE5-7D87-49FA-A4CE-C86F0D7B2AF0}" type="slidenum">
              <a:rPr lang="en-GB" smtClean="0"/>
              <a:t>27</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2: Introduction to T-SQL Querying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6794100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1: Executing Basic SELECT Statements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T-SQL script provided by the IT department includes a SELECT statement that retrieves all rows from the HR.Employees table—this includes the firstname, lastname, city, and country columns. You will execute the T-SQL script against the TSQL database.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2: Executing Queries That Filter Data Using Predicates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next T-SQL script is very similar to the first one. The SELECT statement retrieves the same columns from the HR.Employees table, but uses a predicate in the WHERE clause to retrieve only rows with the value “USA” in the country column.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Instructor Note: If the students follow the high level steps, the default connection might be to the TSQL database, instead of the master. Then, when they execute the script, there won’t be any errors. For these students, challenge them to cause the error:</a:t>
            </a:r>
          </a:p>
          <a:p>
            <a:pPr marL="539750" marR="73025">
              <a:lnSpc>
                <a:spcPts val="1000"/>
              </a:lnSpc>
              <a:spcBef>
                <a:spcPts val="600"/>
              </a:spcBef>
              <a:spcAft>
                <a:spcPts val="600"/>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Invalid object name 'HR.Employees'.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3: Executing Queries That Sort Data Using ORDER BY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last T-SQL script provided by the IT department has a comment: “This SELECT statement returns first name, last name, city, and country/region information for all employees from the USA, ordered by last name.”</a:t>
            </a:r>
          </a:p>
        </p:txBody>
      </p:sp>
      <p:sp>
        <p:nvSpPr>
          <p:cNvPr id="4" name="Slide Number Placeholder 3"/>
          <p:cNvSpPr>
            <a:spLocks noGrp="1"/>
          </p:cNvSpPr>
          <p:nvPr>
            <p:ph type="sldNum" sz="quarter" idx="10"/>
          </p:nvPr>
        </p:nvSpPr>
        <p:spPr/>
        <p:txBody>
          <a:bodyPr/>
          <a:lstStyle/>
          <a:p>
            <a:fld id="{49D8BEE5-7D87-49FA-A4CE-C86F0D7B2AF0}" type="slidenum">
              <a:rPr lang="en-GB" smtClean="0"/>
              <a:t>28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2: Introduction to T-SQL Querying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0807019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49D8BEE5-7D87-49FA-A4CE-C86F0D7B2AF0}" type="slidenum">
              <a:rPr lang="en-GB" smtClean="0"/>
              <a:t>29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2: Introduction to T-SQL Querying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713553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purpose of this module is to describe the T-SQL language, to explore its elements in a “just enough” approach, and to introduce the concepts behind the logical order of operations in evaluating a SELECT statement.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This module is designed to spend more time on the lecture than in the lab. Do not concentrate too much on the details of the language elements as many of them will receive full coverage in subsequent modules.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It is important to the course structure that students start to develop an understanding of the logical order of operations in evaluating a SELECT statement. Take them through the slides, especially making it clear that the SELECT clause is nearly the last one to be evaluated. This will make learning about topics, such as the GROUP BY clause and the aggregate functions, much easier in later modules.</a:t>
            </a:r>
          </a:p>
        </p:txBody>
      </p:sp>
      <p:sp>
        <p:nvSpPr>
          <p:cNvPr id="4" name="Slide Number Placeholder 3"/>
          <p:cNvSpPr>
            <a:spLocks noGrp="1"/>
          </p:cNvSpPr>
          <p:nvPr>
            <p:ph type="sldNum" sz="quarter" idx="10"/>
          </p:nvPr>
        </p:nvSpPr>
        <p:spPr/>
        <p:txBody>
          <a:bodyPr/>
          <a:lstStyle/>
          <a:p>
            <a:fld id="{49D8BEE5-7D87-49FA-A4CE-C86F0D7B2AF0}"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2: Introduction to T-SQL Querying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8803876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Which category of T-SQL statements concerns querying and modifying data?</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DML</a:t>
            </a:r>
            <a:r>
              <a:rPr lang="en-GB"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What are some examples of aggregate functions supported by T-SQL?</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SUM, MIN, COUNT, COUNTBIG, MAX, AVG</a:t>
            </a:r>
            <a:r>
              <a:rPr lang="en-GB"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Which SELECT statement element will be processed before a WHERE clause?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FROM</a:t>
            </a:r>
            <a:r>
              <a:rPr lang="en-GB" sz="1000" dirty="0">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49D8BEE5-7D87-49FA-A4CE-C86F0D7B2AF0}" type="slidenum">
              <a:rPr lang="en-GB" smtClean="0"/>
              <a:t>30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2: Introduction to T-SQL Querying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876295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Expand on the American National Standards Institute (ANSI) and International Standards Organization (ISO). For example, SQL-98 through to SQL-2011.</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name of the language was originally SEQUEL, standing for Structured English QUEry Language (emphasis on English). A trademark dispute with a UK-based company forced a change to SQL but its foundation as an English-like language remains. T-SQL is a declarative English-like language, where you outline instructions in an English-like manner. You focus on the "what" part in your request, and let the implementation (the database platform) focus on the "how" aspect.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For additional reading on procedural versus declarative, set-based approaches to programming databases, see Joe Celko's </a:t>
            </a:r>
            <a:r>
              <a:rPr lang="en-GB" sz="1000" i="1" dirty="0">
                <a:latin typeface="Arial" panose="020B0604020202020204" pitchFamily="34" charset="0"/>
                <a:ea typeface="Calibri" panose="020F0502020204030204" pitchFamily="34" charset="0"/>
                <a:cs typeface="Times New Roman" panose="02020603050405020304" pitchFamily="18" charset="0"/>
              </a:rPr>
              <a:t>Thinking in Sets: Auxiliary, Temporal, and Virtual Tables in SQL (</a:t>
            </a:r>
            <a:r>
              <a:rPr lang="en-GB" sz="1000" dirty="0">
                <a:latin typeface="Arial" panose="020B0604020202020204" pitchFamily="34" charset="0"/>
                <a:ea typeface="Calibri" panose="020F0502020204030204" pitchFamily="34" charset="0"/>
                <a:cs typeface="Times New Roman" panose="02020603050405020304" pitchFamily="18" charset="0"/>
              </a:rPr>
              <a:t>Morgan Kaufman, 2008</a:t>
            </a:r>
            <a:r>
              <a:rPr lang="en-GB" sz="1000" i="1" dirty="0">
                <a:latin typeface="Arial" panose="020B0604020202020204" pitchFamily="34" charset="0"/>
                <a:ea typeface="Calibri" panose="020F0502020204030204" pitchFamily="34" charset="0"/>
                <a:cs typeface="Times New Roman" panose="02020603050405020304" pitchFamily="18" charset="0"/>
              </a:rPr>
              <a:t>)</a:t>
            </a:r>
            <a:r>
              <a:rPr lang="en-GB" sz="1000" dirty="0">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49D8BEE5-7D87-49FA-A4CE-C86F0D7B2AF0}"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2: Introduction to T-SQL Querying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993358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49D8BEE5-7D87-49FA-A4CE-C86F0D7B2AF0}"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2: Introduction to T-SQL Querying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26132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This slide is an overview of the next seven slides and can be used to introduce what’s coming up.</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As an introduction, tell the students that many of these language elements will be covered in more detail in subsequent modules.</a:t>
            </a:r>
          </a:p>
        </p:txBody>
      </p:sp>
      <p:sp>
        <p:nvSpPr>
          <p:cNvPr id="4" name="Slide Number Placeholder 3"/>
          <p:cNvSpPr>
            <a:spLocks noGrp="1"/>
          </p:cNvSpPr>
          <p:nvPr>
            <p:ph type="sldNum" sz="quarter" idx="10"/>
          </p:nvPr>
        </p:nvSpPr>
        <p:spPr/>
        <p:txBody>
          <a:bodyPr/>
          <a:lstStyle/>
          <a:p>
            <a:fld id="{49D8BEE5-7D87-49FA-A4CE-C86F0D7B2AF0}"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2: Introduction to T-SQL Querying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221809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These predicates and operators are given as a simple reference point. Many of them will be used in subsequent modules (such as filtering data). Use this to fill in any gaps in student knowledge, but don’t get too bogged down in details. At this point, recognizing where these might be used is more important than knowing the details of each one.</a:t>
            </a:r>
          </a:p>
        </p:txBody>
      </p:sp>
      <p:sp>
        <p:nvSpPr>
          <p:cNvPr id="4" name="Slide Number Placeholder 3"/>
          <p:cNvSpPr>
            <a:spLocks noGrp="1"/>
          </p:cNvSpPr>
          <p:nvPr>
            <p:ph type="sldNum" sz="quarter" idx="10"/>
          </p:nvPr>
        </p:nvSpPr>
        <p:spPr/>
        <p:txBody>
          <a:bodyPr/>
          <a:lstStyle/>
          <a:p>
            <a:fld id="{49D8BEE5-7D87-49FA-A4CE-C86F0D7B2AF0}"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2: Introduction to T-SQL Querying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505494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there are many other functions built into SQL Server (and hence T-SQL). This topic is designed to introduce the concept to support the examples in the course. Some of these functions, such as YEAR, SYSDATETIME() and GETDATE(), are used in examples in the course. Use this topic to briefly introduce the idea of built-in functions and how to use the SQL Server Technical Documentation for further reference.</a:t>
            </a:r>
          </a:p>
        </p:txBody>
      </p:sp>
      <p:sp>
        <p:nvSpPr>
          <p:cNvPr id="4" name="Slide Number Placeholder 3"/>
          <p:cNvSpPr>
            <a:spLocks noGrp="1"/>
          </p:cNvSpPr>
          <p:nvPr>
            <p:ph type="sldNum" sz="quarter" idx="10"/>
          </p:nvPr>
        </p:nvSpPr>
        <p:spPr/>
        <p:txBody>
          <a:bodyPr/>
          <a:lstStyle/>
          <a:p>
            <a:fld id="{49D8BEE5-7D87-49FA-A4CE-C86F0D7B2AF0}"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2: Introduction to T-SQL Querying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79888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For students learning T-SQL for the purpose of writing reports, point out that variables are not used in stand-alone queries, but will be used by database developers for the following additional purposes:</a:t>
            </a: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Parameters in functions, stored procedures.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Counter for loops.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just like user variables, system functions can be invoked in SELECT statements.</a:t>
            </a:r>
          </a:p>
        </p:txBody>
      </p:sp>
      <p:sp>
        <p:nvSpPr>
          <p:cNvPr id="4" name="Slide Number Placeholder 3"/>
          <p:cNvSpPr>
            <a:spLocks noGrp="1"/>
          </p:cNvSpPr>
          <p:nvPr>
            <p:ph type="sldNum" sz="quarter" idx="10"/>
          </p:nvPr>
        </p:nvSpPr>
        <p:spPr/>
        <p:txBody>
          <a:bodyPr/>
          <a:lstStyle/>
          <a:p>
            <a:fld id="{49D8BEE5-7D87-49FA-A4CE-C86F0D7B2AF0}"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2: Introduction to T-SQL Querying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292970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507004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64365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82385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46855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52598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1994621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00120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71783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63533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083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2459436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2674727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7317713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2.xml"/><Relationship Id="rId1" Type="http://schemas.openxmlformats.org/officeDocument/2006/relationships/tags" Target="../tags/tag3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2</a:t>
            </a:r>
            <a:endParaRPr lang="en-GB" dirty="0"/>
          </a:p>
        </p:txBody>
      </p:sp>
      <p:sp>
        <p:nvSpPr>
          <p:cNvPr id="3" name="Subtitle 2"/>
          <p:cNvSpPr>
            <a:spLocks noGrp="1"/>
          </p:cNvSpPr>
          <p:nvPr>
            <p:ph type="subTitle" sz="quarter" idx="1"/>
          </p:nvPr>
        </p:nvSpPr>
        <p:spPr/>
        <p:txBody>
          <a:bodyPr/>
          <a:lstStyle/>
          <a:p>
            <a:r>
              <a:rPr lang="en-GB" dirty="0" smtClean="0"/>
              <a:t>Introduction to T-SQL Querying
</a:t>
            </a:r>
            <a:endParaRPr lang="en-GB" dirty="0"/>
          </a:p>
        </p:txBody>
      </p:sp>
    </p:spTree>
    <p:custDataLst>
      <p:tags r:id="rId1"/>
    </p:custDataLst>
    <p:extLst>
      <p:ext uri="{BB962C8B-B14F-4D97-AF65-F5344CB8AC3E}">
        <p14:creationId xmlns:p14="http://schemas.microsoft.com/office/powerpoint/2010/main" val="704291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f1a757d0-15ff-4217-bcee-78f5e3c9f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T-SQL Language Elements: Expressions</a:t>
            </a:r>
            <a:endParaRPr lang="en-GB" dirty="0"/>
          </a:p>
        </p:txBody>
      </p:sp>
      <p:sp>
        <p:nvSpPr>
          <p:cNvPr id="4" name="Content Placeholder 2"/>
          <p:cNvSpPr txBox="1">
            <a:spLocks/>
          </p:cNvSpPr>
          <p:nvPr/>
        </p:nvSpPr>
        <p:spPr>
          <a:xfrm>
            <a:off x="458788" y="1021215"/>
            <a:ext cx="8119156" cy="4240333"/>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Combination of identifiers, values, and operators evaluated to obtain a single result</a:t>
            </a:r>
          </a:p>
          <a:p>
            <a:pPr lvl="0"/>
            <a:r>
              <a:rPr lang="en-GB" b="0" kern="0" dirty="0">
                <a:solidFill>
                  <a:srgbClr val="000000"/>
                </a:solidFill>
              </a:rPr>
              <a:t>Can be used in SELECT statements</a:t>
            </a:r>
          </a:p>
          <a:p>
            <a:pPr lvl="1"/>
            <a:r>
              <a:rPr lang="en-GB" b="0" kern="0" dirty="0">
                <a:solidFill>
                  <a:srgbClr val="000000"/>
                </a:solidFill>
              </a:rPr>
              <a:t>SELECT clause</a:t>
            </a:r>
          </a:p>
          <a:p>
            <a:pPr lvl="1"/>
            <a:r>
              <a:rPr lang="en-GB" b="0" kern="0" dirty="0">
                <a:solidFill>
                  <a:srgbClr val="000000"/>
                </a:solidFill>
              </a:rPr>
              <a:t>WHERE clause</a:t>
            </a:r>
          </a:p>
          <a:p>
            <a:pPr lvl="0"/>
            <a:r>
              <a:rPr lang="en-GB" b="0" kern="0" dirty="0">
                <a:solidFill>
                  <a:srgbClr val="000000"/>
                </a:solidFill>
              </a:rPr>
              <a:t>Can be single constant, single-valued function, or variable</a:t>
            </a:r>
          </a:p>
          <a:p>
            <a:pPr lvl="0"/>
            <a:r>
              <a:rPr lang="en-GB" b="0" kern="0" dirty="0">
                <a:solidFill>
                  <a:srgbClr val="000000"/>
                </a:solidFill>
              </a:rPr>
              <a:t>Can be combined if expressions have the same data type</a:t>
            </a:r>
            <a:endParaRPr lang="en-US" b="0" kern="0" dirty="0">
              <a:solidFill>
                <a:srgbClr val="000000"/>
              </a:solidFill>
            </a:endParaRPr>
          </a:p>
        </p:txBody>
      </p:sp>
      <p:sp>
        <p:nvSpPr>
          <p:cNvPr id="5" name="TextBox 4"/>
          <p:cNvSpPr txBox="1"/>
          <p:nvPr/>
        </p:nvSpPr>
        <p:spPr>
          <a:xfrm>
            <a:off x="458788" y="5381469"/>
            <a:ext cx="8119156" cy="917513"/>
          </a:xfrm>
          <a:prstGeom prst="rect">
            <a:avLst/>
          </a:prstGeom>
          <a:solidFill>
            <a:schemeClr val="bg1">
              <a:lumMod val="75000"/>
            </a:schemeClr>
          </a:solidFill>
        </p:spPr>
        <p:txBody>
          <a:bodyPr wrap="square" lIns="180000" tIns="180000" rIns="180000" bIns="180000" rtlCol="0">
            <a:spAutoFit/>
          </a:bodyPr>
          <a:lstStyle/>
          <a:p>
            <a:pPr lvl="0"/>
            <a:r>
              <a:rPr lang="en-US" b="0" dirty="0">
                <a:solidFill>
                  <a:srgbClr val="0000FF"/>
                </a:solidFill>
                <a:latin typeface="Consolas" panose="020B0609020204030204" pitchFamily="49" charset="0"/>
              </a:rPr>
              <a:t>SELECT</a:t>
            </a:r>
            <a:r>
              <a:rPr lang="en-US" b="0" dirty="0">
                <a:solidFill>
                  <a:prstClr val="black"/>
                </a:solidFill>
                <a:latin typeface="Consolas" panose="020B0609020204030204" pitchFamily="49" charset="0"/>
              </a:rPr>
              <a:t> </a:t>
            </a:r>
            <a:r>
              <a:rPr lang="en-US" b="0" dirty="0">
                <a:solidFill>
                  <a:srgbClr val="FF00FF"/>
                </a:solidFill>
                <a:latin typeface="Consolas" panose="020B0609020204030204" pitchFamily="49" charset="0"/>
              </a:rPr>
              <a:t>YEAR</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orderdate</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 </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 1 </a:t>
            </a:r>
            <a:r>
              <a:rPr lang="en-US" b="0" dirty="0">
                <a:solidFill>
                  <a:srgbClr val="808080"/>
                </a:solidFill>
                <a:latin typeface="Consolas" panose="020B0609020204030204" pitchFamily="49" charset="0"/>
              </a:rPr>
              <a:t>...</a:t>
            </a:r>
          </a:p>
          <a:p>
            <a:pPr lvl="0"/>
            <a:r>
              <a:rPr lang="en-US" b="0" dirty="0">
                <a:solidFill>
                  <a:srgbClr val="0000FF"/>
                </a:solidFill>
                <a:latin typeface="Consolas" panose="020B0609020204030204" pitchFamily="49" charset="0"/>
              </a:rPr>
              <a:t>SELECT</a:t>
            </a:r>
            <a:r>
              <a:rPr lang="en-US" b="0" dirty="0">
                <a:solidFill>
                  <a:prstClr val="black"/>
                </a:solidFill>
                <a:latin typeface="Consolas" panose="020B0609020204030204" pitchFamily="49" charset="0"/>
              </a:rPr>
              <a:t> qty </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 unitprice </a:t>
            </a:r>
            <a:r>
              <a:rPr lang="en-US" b="0" dirty="0">
                <a:solidFill>
                  <a:srgbClr val="808080"/>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2627484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3203a445-c777-4b1b-a1ae-5a26f53cc09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T-SQL Language Elements: Control of Flow, Errors, and Transactions</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651409441"/>
              </p:ext>
            </p:extLst>
          </p:nvPr>
        </p:nvGraphicFramePr>
        <p:xfrm>
          <a:off x="274749" y="1165178"/>
          <a:ext cx="2648755" cy="4173739"/>
        </p:xfrm>
        <a:graphic>
          <a:graphicData uri="http://schemas.openxmlformats.org/drawingml/2006/table">
            <a:tbl>
              <a:tblPr firstRow="1" bandRow="1">
                <a:tableStyleId>{9DCAF9ED-07DC-4A11-8D7F-57B35C25682E}</a:tableStyleId>
              </a:tblPr>
              <a:tblGrid>
                <a:gridCol w="2648755">
                  <a:extLst>
                    <a:ext uri="{9D8B030D-6E8A-4147-A177-3AD203B41FA5}">
                      <a16:colId xmlns:a16="http://schemas.microsoft.com/office/drawing/2014/main" val="31533747"/>
                    </a:ext>
                  </a:extLst>
                </a:gridCol>
              </a:tblGrid>
              <a:tr h="1176533">
                <a:tc>
                  <a:txBody>
                    <a:bodyPr/>
                    <a:lstStyle/>
                    <a:p>
                      <a:pPr algn="ctr"/>
                      <a:r>
                        <a:rPr lang="en-GB" sz="2000" dirty="0" smtClean="0">
                          <a:latin typeface="Segoe UI" panose="020B0502040204020203" pitchFamily="34" charset="0"/>
                          <a:cs typeface="Segoe UI" panose="020B0502040204020203" pitchFamily="34" charset="0"/>
                        </a:rPr>
                        <a:t>Control of Flow</a:t>
                      </a:r>
                      <a:endParaRPr lang="en-US" sz="2000" dirty="0">
                        <a:latin typeface="Segoe UI" panose="020B0502040204020203" pitchFamily="34" charset="0"/>
                        <a:cs typeface="Segoe UI" panose="020B0502040204020203" pitchFamily="34" charset="0"/>
                      </a:endParaRPr>
                    </a:p>
                  </a:txBody>
                  <a:tcPr anchor="ctr">
                    <a:lnB w="12700" cap="flat" cmpd="sng" algn="ctr">
                      <a:noFill/>
                      <a:prstDash val="solid"/>
                      <a:round/>
                      <a:headEnd type="none" w="med" len="med"/>
                      <a:tailEnd type="none" w="med" len="med"/>
                    </a:lnB>
                    <a:solidFill>
                      <a:srgbClr val="0070C0"/>
                    </a:solidFill>
                  </a:tcPr>
                </a:tc>
                <a:extLst>
                  <a:ext uri="{0D108BD9-81ED-4DB2-BD59-A6C34878D82A}">
                    <a16:rowId xmlns:a16="http://schemas.microsoft.com/office/drawing/2014/main" val="781652383"/>
                  </a:ext>
                </a:extLst>
              </a:tr>
              <a:tr h="2997206">
                <a:tc>
                  <a:txBody>
                    <a:bodyPr/>
                    <a:lstStyle/>
                    <a:p>
                      <a:pPr marL="285750" indent="-285750">
                        <a:buFont typeface="Arial" panose="020B0604020202020204" pitchFamily="34" charset="0"/>
                        <a:buChar char="•"/>
                      </a:pPr>
                      <a:r>
                        <a:rPr lang="en-GB" sz="2000" dirty="0" smtClean="0">
                          <a:latin typeface="Segoe UI" panose="020B0502040204020203" pitchFamily="34" charset="0"/>
                          <a:cs typeface="Segoe UI" panose="020B0502040204020203" pitchFamily="34" charset="0"/>
                        </a:rPr>
                        <a:t>IF … ELSE</a:t>
                      </a:r>
                    </a:p>
                    <a:p>
                      <a:pPr marL="285750" indent="-285750">
                        <a:buFont typeface="Arial" panose="020B0604020202020204" pitchFamily="34" charset="0"/>
                        <a:buChar char="•"/>
                      </a:pPr>
                      <a:r>
                        <a:rPr lang="en-GB" sz="2000" dirty="0" smtClean="0">
                          <a:latin typeface="Segoe UI" panose="020B0502040204020203" pitchFamily="34" charset="0"/>
                          <a:cs typeface="Segoe UI" panose="020B0502040204020203" pitchFamily="34" charset="0"/>
                        </a:rPr>
                        <a:t>WHILE</a:t>
                      </a:r>
                    </a:p>
                    <a:p>
                      <a:pPr marL="285750" indent="-285750">
                        <a:buFont typeface="Arial" panose="020B0604020202020204" pitchFamily="34" charset="0"/>
                        <a:buChar char="•"/>
                      </a:pPr>
                      <a:r>
                        <a:rPr lang="en-GB" sz="2000" dirty="0" smtClean="0">
                          <a:latin typeface="Segoe UI" panose="020B0502040204020203" pitchFamily="34" charset="0"/>
                          <a:cs typeface="Segoe UI" panose="020B0502040204020203" pitchFamily="34" charset="0"/>
                        </a:rPr>
                        <a:t>BREAK</a:t>
                      </a:r>
                    </a:p>
                    <a:p>
                      <a:pPr marL="285750" indent="-285750">
                        <a:buFont typeface="Arial" panose="020B0604020202020204" pitchFamily="34" charset="0"/>
                        <a:buChar char="•"/>
                      </a:pPr>
                      <a:r>
                        <a:rPr lang="en-GB" sz="2000" dirty="0" smtClean="0">
                          <a:latin typeface="Segoe UI" panose="020B0502040204020203" pitchFamily="34" charset="0"/>
                          <a:cs typeface="Segoe UI" panose="020B0502040204020203" pitchFamily="34" charset="0"/>
                        </a:rPr>
                        <a:t>CONTINUE</a:t>
                      </a:r>
                    </a:p>
                    <a:p>
                      <a:pPr marL="285750" indent="-285750">
                        <a:buFont typeface="Arial" panose="020B0604020202020204" pitchFamily="34" charset="0"/>
                        <a:buChar char="•"/>
                      </a:pPr>
                      <a:r>
                        <a:rPr lang="en-GB" sz="2000" dirty="0" smtClean="0">
                          <a:latin typeface="Segoe UI" panose="020B0502040204020203" pitchFamily="34" charset="0"/>
                          <a:cs typeface="Segoe UI" panose="020B0502040204020203" pitchFamily="34" charset="0"/>
                        </a:rPr>
                        <a:t>BEGIN … END</a:t>
                      </a:r>
                    </a:p>
                    <a:p>
                      <a:pPr marL="285750" indent="-285750">
                        <a:buFont typeface="Arial" panose="020B0604020202020204" pitchFamily="34" charset="0"/>
                        <a:buChar char="•"/>
                      </a:pPr>
                      <a:r>
                        <a:rPr lang="en-GB" sz="2000" dirty="0" smtClean="0">
                          <a:latin typeface="Segoe UI" panose="020B0502040204020203" pitchFamily="34" charset="0"/>
                          <a:cs typeface="Segoe UI" panose="020B0502040204020203" pitchFamily="34" charset="0"/>
                        </a:rPr>
                        <a:t>WAITFOR</a:t>
                      </a:r>
                      <a:endParaRPr lang="en-US" sz="2000" dirty="0">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80995055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933408056"/>
              </p:ext>
            </p:extLst>
          </p:nvPr>
        </p:nvGraphicFramePr>
        <p:xfrm>
          <a:off x="3212821" y="1165178"/>
          <a:ext cx="2648755" cy="4173739"/>
        </p:xfrm>
        <a:graphic>
          <a:graphicData uri="http://schemas.openxmlformats.org/drawingml/2006/table">
            <a:tbl>
              <a:tblPr firstRow="1" bandRow="1">
                <a:tableStyleId>{9DCAF9ED-07DC-4A11-8D7F-57B35C25682E}</a:tableStyleId>
              </a:tblPr>
              <a:tblGrid>
                <a:gridCol w="2648755">
                  <a:extLst>
                    <a:ext uri="{9D8B030D-6E8A-4147-A177-3AD203B41FA5}">
                      <a16:colId xmlns:a16="http://schemas.microsoft.com/office/drawing/2014/main" val="31533747"/>
                    </a:ext>
                  </a:extLst>
                </a:gridCol>
              </a:tblGrid>
              <a:tr h="1176533">
                <a:tc>
                  <a:txBody>
                    <a:bodyPr/>
                    <a:lstStyle/>
                    <a:p>
                      <a:pPr algn="ctr"/>
                      <a:r>
                        <a:rPr lang="en-GB" sz="2000" dirty="0" smtClean="0">
                          <a:latin typeface="Segoe UI" panose="020B0502040204020203" pitchFamily="34" charset="0"/>
                          <a:cs typeface="Segoe UI" panose="020B0502040204020203" pitchFamily="34" charset="0"/>
                        </a:rPr>
                        <a:t>Error Handling</a:t>
                      </a:r>
                      <a:endParaRPr lang="en-US" sz="2000" dirty="0">
                        <a:latin typeface="Segoe UI" panose="020B0502040204020203" pitchFamily="34" charset="0"/>
                        <a:cs typeface="Segoe UI" panose="020B0502040204020203" pitchFamily="34" charset="0"/>
                      </a:endParaRPr>
                    </a:p>
                  </a:txBody>
                  <a:tcPr anchor="ctr">
                    <a:lnB w="12700" cap="flat" cmpd="sng" algn="ctr">
                      <a:noFill/>
                      <a:prstDash val="solid"/>
                      <a:round/>
                      <a:headEnd type="none" w="med" len="med"/>
                      <a:tailEnd type="none" w="med" len="med"/>
                    </a:lnB>
                    <a:solidFill>
                      <a:srgbClr val="0070C0"/>
                    </a:solidFill>
                  </a:tcPr>
                </a:tc>
                <a:extLst>
                  <a:ext uri="{0D108BD9-81ED-4DB2-BD59-A6C34878D82A}">
                    <a16:rowId xmlns:a16="http://schemas.microsoft.com/office/drawing/2014/main" val="781652383"/>
                  </a:ext>
                </a:extLst>
              </a:tr>
              <a:tr h="2997206">
                <a:tc>
                  <a:txBody>
                    <a:bodyPr/>
                    <a:lstStyle/>
                    <a:p>
                      <a:pPr marL="285750" indent="-285750">
                        <a:buFont typeface="Arial" panose="020B0604020202020204" pitchFamily="34" charset="0"/>
                        <a:buChar char="•"/>
                      </a:pPr>
                      <a:r>
                        <a:rPr lang="en-GB" sz="2000" dirty="0" smtClean="0">
                          <a:latin typeface="Segoe UI" panose="020B0502040204020203" pitchFamily="34" charset="0"/>
                          <a:cs typeface="Segoe UI" panose="020B0502040204020203" pitchFamily="34" charset="0"/>
                        </a:rPr>
                        <a:t>TRY</a:t>
                      </a:r>
                    </a:p>
                    <a:p>
                      <a:pPr marL="285750" indent="-285750">
                        <a:buFont typeface="Arial" panose="020B0604020202020204" pitchFamily="34" charset="0"/>
                        <a:buChar char="•"/>
                      </a:pPr>
                      <a:r>
                        <a:rPr lang="en-GB" sz="2000" dirty="0" smtClean="0">
                          <a:latin typeface="Segoe UI" panose="020B0502040204020203" pitchFamily="34" charset="0"/>
                          <a:cs typeface="Segoe UI" panose="020B0502040204020203" pitchFamily="34" charset="0"/>
                        </a:rPr>
                        <a:t>CATCH</a:t>
                      </a:r>
                    </a:p>
                    <a:p>
                      <a:pPr marL="285750" indent="-285750">
                        <a:buFont typeface="Arial" panose="020B0604020202020204" pitchFamily="34" charset="0"/>
                        <a:buChar char="•"/>
                      </a:pPr>
                      <a:r>
                        <a:rPr lang="en-GB" sz="2000" dirty="0" smtClean="0">
                          <a:latin typeface="Segoe UI" panose="020B0502040204020203" pitchFamily="34" charset="0"/>
                          <a:cs typeface="Segoe UI" panose="020B0502040204020203" pitchFamily="34" charset="0"/>
                        </a:rPr>
                        <a:t>THROW</a:t>
                      </a:r>
                      <a:endParaRPr lang="en-US" sz="2000" dirty="0">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80995055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43773599"/>
              </p:ext>
            </p:extLst>
          </p:nvPr>
        </p:nvGraphicFramePr>
        <p:xfrm>
          <a:off x="6150893" y="1165179"/>
          <a:ext cx="2648755" cy="4173738"/>
        </p:xfrm>
        <a:graphic>
          <a:graphicData uri="http://schemas.openxmlformats.org/drawingml/2006/table">
            <a:tbl>
              <a:tblPr firstRow="1" bandRow="1">
                <a:tableStyleId>{9DCAF9ED-07DC-4A11-8D7F-57B35C25682E}</a:tableStyleId>
              </a:tblPr>
              <a:tblGrid>
                <a:gridCol w="2648755">
                  <a:extLst>
                    <a:ext uri="{9D8B030D-6E8A-4147-A177-3AD203B41FA5}">
                      <a16:colId xmlns:a16="http://schemas.microsoft.com/office/drawing/2014/main" val="31533747"/>
                    </a:ext>
                  </a:extLst>
                </a:gridCol>
              </a:tblGrid>
              <a:tr h="1176533">
                <a:tc>
                  <a:txBody>
                    <a:bodyPr/>
                    <a:lstStyle/>
                    <a:p>
                      <a:pPr algn="ctr"/>
                      <a:r>
                        <a:rPr lang="en-GB" sz="2000" dirty="0" smtClean="0">
                          <a:latin typeface="Segoe UI" panose="020B0502040204020203" pitchFamily="34" charset="0"/>
                          <a:cs typeface="Segoe UI" panose="020B0502040204020203" pitchFamily="34" charset="0"/>
                        </a:rPr>
                        <a:t>Transaction Control</a:t>
                      </a:r>
                      <a:endParaRPr lang="en-US" sz="2000" dirty="0">
                        <a:latin typeface="Segoe UI" panose="020B0502040204020203" pitchFamily="34" charset="0"/>
                        <a:cs typeface="Segoe UI" panose="020B0502040204020203" pitchFamily="34" charset="0"/>
                      </a:endParaRPr>
                    </a:p>
                  </a:txBody>
                  <a:tcPr anchor="ctr">
                    <a:lnB w="12700" cap="flat" cmpd="sng" algn="ctr">
                      <a:noFill/>
                      <a:prstDash val="solid"/>
                      <a:round/>
                      <a:headEnd type="none" w="med" len="med"/>
                      <a:tailEnd type="none" w="med" len="med"/>
                    </a:lnB>
                    <a:solidFill>
                      <a:srgbClr val="0070C0"/>
                    </a:solidFill>
                  </a:tcPr>
                </a:tc>
                <a:extLst>
                  <a:ext uri="{0D108BD9-81ED-4DB2-BD59-A6C34878D82A}">
                    <a16:rowId xmlns:a16="http://schemas.microsoft.com/office/drawing/2014/main" val="781652383"/>
                  </a:ext>
                </a:extLst>
              </a:tr>
              <a:tr h="2997205">
                <a:tc>
                  <a:txBody>
                    <a:bodyPr/>
                    <a:lstStyle/>
                    <a:p>
                      <a:pPr marL="285750" indent="-285750">
                        <a:buFont typeface="Arial" panose="020B0604020202020204" pitchFamily="34" charset="0"/>
                        <a:buChar char="•"/>
                      </a:pPr>
                      <a:r>
                        <a:rPr lang="en-GB" sz="2000" dirty="0" smtClean="0">
                          <a:latin typeface="Segoe UI" panose="020B0502040204020203" pitchFamily="34" charset="0"/>
                          <a:cs typeface="Segoe UI" panose="020B0502040204020203" pitchFamily="34" charset="0"/>
                        </a:rPr>
                        <a:t>BEGIN TRANSACTION</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000" dirty="0" smtClean="0">
                          <a:latin typeface="Segoe UI" panose="020B0502040204020203" pitchFamily="34" charset="0"/>
                          <a:cs typeface="Segoe UI" panose="020B0502040204020203" pitchFamily="34" charset="0"/>
                        </a:rPr>
                        <a:t>ROLLBACK TRANSACTION</a:t>
                      </a:r>
                    </a:p>
                    <a:p>
                      <a:pPr marL="285750" indent="-285750">
                        <a:buFont typeface="Arial" panose="020B0604020202020204" pitchFamily="34" charset="0"/>
                        <a:buChar char="•"/>
                      </a:pPr>
                      <a:r>
                        <a:rPr lang="en-GB" sz="2000" dirty="0" smtClean="0">
                          <a:latin typeface="Segoe UI" panose="020B0502040204020203" pitchFamily="34" charset="0"/>
                          <a:cs typeface="Segoe UI" panose="020B0502040204020203" pitchFamily="34" charset="0"/>
                        </a:rPr>
                        <a:t>COMMIT TRANSACTION</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000" dirty="0" smtClean="0">
                          <a:latin typeface="Segoe UI" panose="020B0502040204020203" pitchFamily="34" charset="0"/>
                          <a:cs typeface="Segoe UI" panose="020B0502040204020203" pitchFamily="34" charset="0"/>
                        </a:rPr>
                        <a:t>ROLLBACK WORK</a:t>
                      </a:r>
                    </a:p>
                    <a:p>
                      <a:pPr marL="285750" indent="-285750">
                        <a:buFont typeface="Arial" panose="020B0604020202020204" pitchFamily="34" charset="0"/>
                        <a:buChar char="•"/>
                      </a:pPr>
                      <a:r>
                        <a:rPr lang="en-GB" sz="2000" dirty="0" smtClean="0">
                          <a:latin typeface="Segoe UI" panose="020B0502040204020203" pitchFamily="34" charset="0"/>
                          <a:cs typeface="Segoe UI" panose="020B0502040204020203" pitchFamily="34" charset="0"/>
                        </a:rPr>
                        <a:t>SAVE TRANSACTION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809950553"/>
                  </a:ext>
                </a:extLst>
              </a:tr>
            </a:tbl>
          </a:graphicData>
        </a:graphic>
      </p:graphicFrame>
      <p:sp>
        <p:nvSpPr>
          <p:cNvPr id="7" name="TextBox 6"/>
          <p:cNvSpPr txBox="1"/>
          <p:nvPr/>
        </p:nvSpPr>
        <p:spPr>
          <a:xfrm>
            <a:off x="274749" y="5887000"/>
            <a:ext cx="8573037" cy="400110"/>
          </a:xfrm>
          <a:prstGeom prst="rect">
            <a:avLst/>
          </a:prstGeom>
          <a:noFill/>
        </p:spPr>
        <p:txBody>
          <a:bodyPr wrap="square" rtlCol="0">
            <a:spAutoFit/>
          </a:bodyPr>
          <a:lstStyle/>
          <a:p>
            <a:pPr lvl="0" algn="ctr"/>
            <a:r>
              <a:rPr lang="en-GB" sz="2000" b="0" dirty="0">
                <a:solidFill>
                  <a:srgbClr val="000000"/>
                </a:solidFill>
                <a:latin typeface="Segoe UI" panose="020B0502040204020203" pitchFamily="34" charset="0"/>
                <a:cs typeface="Segoe UI" panose="020B0502040204020203" pitchFamily="34" charset="0"/>
              </a:rPr>
              <a:t>The above are used in programmatic code objects</a:t>
            </a:r>
            <a:endParaRPr lang="en-US" sz="2000" b="0" dirty="0">
              <a:solidFill>
                <a:srgbClr val="000000"/>
              </a:solidFill>
              <a:latin typeface="Segoe UI" panose="020B0502040204020203" pitchFamily="34" charset="0"/>
              <a:cs typeface="Segoe UI" panose="020B0502040204020203" pitchFamily="34" charset="0"/>
            </a:endParaRPr>
          </a:p>
        </p:txBody>
      </p:sp>
    </p:spTree>
    <p:custDataLst>
      <p:tags r:id="rId1"/>
    </p:custDataLst>
    <p:extLst>
      <p:ext uri="{BB962C8B-B14F-4D97-AF65-F5344CB8AC3E}">
        <p14:creationId xmlns:p14="http://schemas.microsoft.com/office/powerpoint/2010/main" val="397082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f6044c18-b838-4680-a2c7-a555c5da042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T-SQL Language Elements: Comments</a:t>
            </a:r>
            <a:endParaRPr lang="en-GB" dirty="0"/>
          </a:p>
        </p:txBody>
      </p:sp>
      <p:sp>
        <p:nvSpPr>
          <p:cNvPr id="4" name="Content Placeholder 2"/>
          <p:cNvSpPr txBox="1">
            <a:spLocks/>
          </p:cNvSpPr>
          <p:nvPr/>
        </p:nvSpPr>
        <p:spPr>
          <a:xfrm>
            <a:off x="458788" y="1021215"/>
            <a:ext cx="8119156" cy="454013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Two methods for marking text as comments</a:t>
            </a:r>
          </a:p>
          <a:p>
            <a:pPr lvl="1"/>
            <a:r>
              <a:rPr lang="en-GB" b="0" kern="0" dirty="0">
                <a:solidFill>
                  <a:srgbClr val="000000"/>
                </a:solidFill>
              </a:rPr>
              <a:t>A block comment, surround text with /* and */</a:t>
            </a:r>
          </a:p>
          <a:p>
            <a:pPr lvl="1"/>
            <a:endParaRPr lang="en-GB" b="0" kern="0" dirty="0">
              <a:solidFill>
                <a:srgbClr val="000000"/>
              </a:solidFill>
            </a:endParaRPr>
          </a:p>
          <a:p>
            <a:pPr lvl="1"/>
            <a:endParaRPr lang="en-GB" b="0" kern="0" dirty="0">
              <a:solidFill>
                <a:srgbClr val="000000"/>
              </a:solidFill>
            </a:endParaRPr>
          </a:p>
          <a:p>
            <a:pPr lvl="1"/>
            <a:endParaRPr lang="en-GB" b="0" kern="0" dirty="0">
              <a:solidFill>
                <a:srgbClr val="000000"/>
              </a:solidFill>
            </a:endParaRPr>
          </a:p>
          <a:p>
            <a:pPr marL="288925" lvl="1" indent="0">
              <a:buNone/>
            </a:pPr>
            <a:endParaRPr lang="en-GB" b="0" kern="0" dirty="0">
              <a:solidFill>
                <a:srgbClr val="000000"/>
              </a:solidFill>
            </a:endParaRPr>
          </a:p>
          <a:p>
            <a:pPr lvl="1"/>
            <a:r>
              <a:rPr lang="en-GB" b="0" kern="0" dirty="0">
                <a:solidFill>
                  <a:srgbClr val="000000"/>
                </a:solidFill>
              </a:rPr>
              <a:t>An inline comment, precede text with --</a:t>
            </a:r>
          </a:p>
          <a:p>
            <a:pPr lvl="1"/>
            <a:endParaRPr lang="en-GB" b="0" kern="0" dirty="0">
              <a:solidFill>
                <a:srgbClr val="000000"/>
              </a:solidFill>
            </a:endParaRPr>
          </a:p>
          <a:p>
            <a:pPr lvl="1"/>
            <a:endParaRPr lang="en-GB" b="0" kern="0" dirty="0">
              <a:solidFill>
                <a:srgbClr val="000000"/>
              </a:solidFill>
            </a:endParaRPr>
          </a:p>
          <a:p>
            <a:pPr lvl="1"/>
            <a:r>
              <a:rPr lang="en-GB" b="0" kern="0" dirty="0">
                <a:solidFill>
                  <a:srgbClr val="000000"/>
                </a:solidFill>
              </a:rPr>
              <a:t>Many T-SQL editors will color comments as above</a:t>
            </a:r>
            <a:endParaRPr lang="en-US" b="0" kern="0" dirty="0">
              <a:solidFill>
                <a:srgbClr val="000000"/>
              </a:solidFill>
            </a:endParaRPr>
          </a:p>
        </p:txBody>
      </p:sp>
      <p:sp>
        <p:nvSpPr>
          <p:cNvPr id="5" name="TextBox 4"/>
          <p:cNvSpPr txBox="1"/>
          <p:nvPr/>
        </p:nvSpPr>
        <p:spPr>
          <a:xfrm>
            <a:off x="458788" y="2074409"/>
            <a:ext cx="8119156" cy="1200329"/>
          </a:xfrm>
          <a:prstGeom prst="rect">
            <a:avLst/>
          </a:prstGeom>
          <a:solidFill>
            <a:schemeClr val="bg1">
              <a:lumMod val="85000"/>
            </a:schemeClr>
          </a:solidFill>
        </p:spPr>
        <p:txBody>
          <a:bodyPr wrap="square" rtlCol="0">
            <a:spAutoFit/>
          </a:bodyPr>
          <a:lstStyle/>
          <a:p>
            <a:pPr lvl="0"/>
            <a:r>
              <a:rPr lang="en-US" b="0" dirty="0">
                <a:solidFill>
                  <a:srgbClr val="008000"/>
                </a:solidFill>
                <a:latin typeface="Consolas" panose="020B0609020204030204" pitchFamily="49" charset="0"/>
              </a:rPr>
              <a:t>/*</a:t>
            </a:r>
            <a:endParaRPr lang="en-US" b="0" dirty="0">
              <a:solidFill>
                <a:prstClr val="black"/>
              </a:solidFill>
              <a:latin typeface="Consolas" panose="020B0609020204030204" pitchFamily="49" charset="0"/>
            </a:endParaRPr>
          </a:p>
          <a:p>
            <a:pPr lvl="0"/>
            <a:r>
              <a:rPr lang="en-GB" b="0" dirty="0">
                <a:solidFill>
                  <a:srgbClr val="008000"/>
                </a:solidFill>
                <a:latin typeface="Consolas" panose="020B0609020204030204" pitchFamily="49" charset="0"/>
              </a:rPr>
              <a:t>      All the text in this paragraph will be treated as </a:t>
            </a:r>
          </a:p>
          <a:p>
            <a:pPr lvl="0"/>
            <a:r>
              <a:rPr lang="en-GB" b="0" dirty="0">
                <a:solidFill>
                  <a:srgbClr val="008000"/>
                </a:solidFill>
                <a:latin typeface="Consolas" panose="020B0609020204030204" pitchFamily="49" charset="0"/>
              </a:rPr>
              <a:t>      comments</a:t>
            </a:r>
            <a:r>
              <a:rPr lang="en-GB" b="0" dirty="0">
                <a:solidFill>
                  <a:prstClr val="black"/>
                </a:solidFill>
                <a:latin typeface="Consolas" panose="020B0609020204030204" pitchFamily="49" charset="0"/>
              </a:rPr>
              <a:t> </a:t>
            </a:r>
            <a:r>
              <a:rPr lang="en-US" b="0" dirty="0">
                <a:solidFill>
                  <a:srgbClr val="008000"/>
                </a:solidFill>
                <a:latin typeface="Consolas" panose="020B0609020204030204" pitchFamily="49" charset="0"/>
              </a:rPr>
              <a:t>by SQL Server.</a:t>
            </a:r>
            <a:endParaRPr lang="en-US" b="0" dirty="0">
              <a:solidFill>
                <a:prstClr val="black"/>
              </a:solidFill>
              <a:latin typeface="Consolas" panose="020B0609020204030204" pitchFamily="49" charset="0"/>
            </a:endParaRPr>
          </a:p>
          <a:p>
            <a:pPr lvl="0"/>
            <a:r>
              <a:rPr lang="en-US" b="0" dirty="0">
                <a:solidFill>
                  <a:srgbClr val="008000"/>
                </a:solidFill>
                <a:latin typeface="Consolas" panose="020B0609020204030204" pitchFamily="49" charset="0"/>
              </a:rPr>
              <a:t>*/</a:t>
            </a:r>
          </a:p>
        </p:txBody>
      </p:sp>
      <p:sp>
        <p:nvSpPr>
          <p:cNvPr id="6" name="TextBox 5"/>
          <p:cNvSpPr txBox="1"/>
          <p:nvPr/>
        </p:nvSpPr>
        <p:spPr>
          <a:xfrm>
            <a:off x="458788" y="4327931"/>
            <a:ext cx="8119156" cy="369332"/>
          </a:xfrm>
          <a:prstGeom prst="rect">
            <a:avLst/>
          </a:prstGeom>
          <a:solidFill>
            <a:schemeClr val="bg1">
              <a:lumMod val="85000"/>
            </a:schemeClr>
          </a:solidFill>
        </p:spPr>
        <p:txBody>
          <a:bodyPr wrap="square" rtlCol="0">
            <a:spAutoFit/>
          </a:bodyPr>
          <a:lstStyle/>
          <a:p>
            <a:pPr lvl="0"/>
            <a:r>
              <a:rPr lang="en-GB" b="0" dirty="0">
                <a:solidFill>
                  <a:srgbClr val="008000"/>
                </a:solidFill>
                <a:latin typeface="Consolas" panose="020B0609020204030204" pitchFamily="49" charset="0"/>
              </a:rPr>
              <a:t>-- This is an inline comment</a:t>
            </a:r>
            <a:endParaRPr lang="en-US" b="0" dirty="0">
              <a:solidFill>
                <a:srgbClr val="008000"/>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842406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b19cfca0-bb6e-4146-9880-bec157b7b9d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T-SQL Language Elements: Batch Separators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Batches are sets of commands sent to SQL Server as a unit</a:t>
            </a:r>
          </a:p>
          <a:p>
            <a:pPr lvl="0"/>
            <a:r>
              <a:rPr lang="en-GB" b="0" kern="0" dirty="0">
                <a:solidFill>
                  <a:srgbClr val="000000"/>
                </a:solidFill>
              </a:rPr>
              <a:t>Batches determine variable scope, name resolution</a:t>
            </a:r>
          </a:p>
          <a:p>
            <a:pPr lvl="0"/>
            <a:r>
              <a:rPr lang="en-GB" b="0" kern="0" dirty="0">
                <a:solidFill>
                  <a:srgbClr val="000000"/>
                </a:solidFill>
              </a:rPr>
              <a:t>To separate statements into batches, use a separator:</a:t>
            </a:r>
          </a:p>
          <a:p>
            <a:pPr lvl="1"/>
            <a:r>
              <a:rPr lang="en-GB" b="0" kern="0" dirty="0">
                <a:solidFill>
                  <a:srgbClr val="000000"/>
                </a:solidFill>
              </a:rPr>
              <a:t>SQL Server tools use the GO keyword</a:t>
            </a:r>
          </a:p>
          <a:p>
            <a:pPr lvl="1"/>
            <a:r>
              <a:rPr lang="en-GB" b="0" kern="0" dirty="0">
                <a:solidFill>
                  <a:srgbClr val="000000"/>
                </a:solidFill>
              </a:rPr>
              <a:t>GO is not an SQL Server T-SQL command</a:t>
            </a:r>
          </a:p>
          <a:p>
            <a:pPr lvl="1"/>
            <a:r>
              <a:rPr lang="en-GB" b="0" kern="0" dirty="0">
                <a:solidFill>
                  <a:srgbClr val="000000"/>
                </a:solidFill>
              </a:rPr>
              <a:t>GO [count] executes the preceding batch [count] times</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1280950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b2228236-8a39-4b7f-9fee-0a318c32e2d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T-SQL Language Elements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In this demonstration, you will see how to:</a:t>
            </a:r>
          </a:p>
          <a:p>
            <a:pPr lvl="0"/>
            <a:r>
              <a:rPr lang="en-GB" b="0" kern="0" dirty="0">
                <a:solidFill>
                  <a:srgbClr val="000000"/>
                </a:solidFill>
              </a:rPr>
              <a:t>Use T-SQL language elements</a:t>
            </a:r>
            <a:endParaRPr lang="en-US" b="0" kern="0" dirty="0">
              <a:solidFill>
                <a:srgbClr val="000000"/>
              </a:solidFill>
            </a:endParaRPr>
          </a:p>
        </p:txBody>
      </p:sp>
    </p:spTree>
    <p:custDataLst>
      <p:tags r:id="rId1"/>
    </p:custDataLst>
    <p:extLst>
      <p:ext uri="{BB962C8B-B14F-4D97-AF65-F5344CB8AC3E}">
        <p14:creationId xmlns:p14="http://schemas.microsoft.com/office/powerpoint/2010/main" val="3324051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2724023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Understanding Sets</a:t>
            </a:r>
            <a:endParaRPr lang="en-GB" dirty="0"/>
          </a:p>
        </p:txBody>
      </p:sp>
      <p:sp>
        <p:nvSpPr>
          <p:cNvPr id="3" name="Text Placeholder 2"/>
          <p:cNvSpPr>
            <a:spLocks noGrp="1"/>
          </p:cNvSpPr>
          <p:nvPr>
            <p:ph type="body" idx="1"/>
          </p:nvPr>
        </p:nvSpPr>
        <p:spPr/>
        <p:txBody>
          <a:bodyPr/>
          <a:lstStyle/>
          <a:p>
            <a:r>
              <a:rPr lang="en-GB" dirty="0" smtClean="0"/>
              <a:t>Set Theory and SQL Server
Set Theory Applied to SQL Server Queries</a:t>
            </a:r>
            <a:endParaRPr lang="en-GB" dirty="0"/>
          </a:p>
        </p:txBody>
      </p:sp>
    </p:spTree>
    <p:custDataLst>
      <p:tags r:id="rId1"/>
    </p:custDataLst>
    <p:extLst>
      <p:ext uri="{BB962C8B-B14F-4D97-AF65-F5344CB8AC3E}">
        <p14:creationId xmlns:p14="http://schemas.microsoft.com/office/powerpoint/2010/main" val="2250722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Set Theory and SQL Server</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296460750"/>
              </p:ext>
            </p:extLst>
          </p:nvPr>
        </p:nvGraphicFramePr>
        <p:xfrm>
          <a:off x="458788" y="1020763"/>
          <a:ext cx="8228012" cy="3659790"/>
        </p:xfrm>
        <a:graphic>
          <a:graphicData uri="http://schemas.openxmlformats.org/drawingml/2006/table">
            <a:tbl>
              <a:tblPr>
                <a:effectLst/>
              </a:tblPr>
              <a:tblGrid>
                <a:gridCol w="3524765">
                  <a:extLst>
                    <a:ext uri="{9D8B030D-6E8A-4147-A177-3AD203B41FA5}">
                      <a16:colId xmlns:a16="http://schemas.microsoft.com/office/drawing/2014/main" val="1062770297"/>
                    </a:ext>
                  </a:extLst>
                </a:gridCol>
                <a:gridCol w="4703247">
                  <a:extLst>
                    <a:ext uri="{9D8B030D-6E8A-4147-A177-3AD203B41FA5}">
                      <a16:colId xmlns:a16="http://schemas.microsoft.com/office/drawing/2014/main" val="511909625"/>
                    </a:ext>
                  </a:extLst>
                </a:gridCol>
              </a:tblGrid>
              <a:tr h="871968">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1" i="0" u="none" strike="noStrike" cap="none" normalizeH="0" baseline="0" dirty="0" smtClean="0">
                          <a:ln>
                            <a:noFill/>
                          </a:ln>
                          <a:solidFill>
                            <a:srgbClr val="0070C0"/>
                          </a:solidFill>
                          <a:effectLst/>
                          <a:latin typeface="Segoe UI" panose="020B0502040204020203" pitchFamily="34" charset="0"/>
                          <a:cs typeface="Segoe UI" panose="020B0502040204020203" pitchFamily="34" charset="0"/>
                        </a:rPr>
                        <a:t>Characteristics of a Set</a:t>
                      </a:r>
                      <a:endParaRPr kumimoji="0" lang="en-US" sz="2000" b="1" i="0" u="none" strike="noStrike" cap="none" normalizeH="0" baseline="0" dirty="0" smtClean="0">
                        <a:ln>
                          <a:noFill/>
                        </a:ln>
                        <a:solidFill>
                          <a:srgbClr val="0070C0"/>
                        </a:solidFill>
                        <a:effectLst/>
                        <a:latin typeface="Segoe UI" panose="020B0502040204020203" pitchFamily="34" charset="0"/>
                        <a:cs typeface="Segoe UI" panose="020B0502040204020203" pitchFamily="34" charset="0"/>
                      </a:endParaRP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lvl="1" algn="l"/>
                      <a:r>
                        <a:rPr lang="en-US" sz="2000" b="1" dirty="0" smtClean="0">
                          <a:solidFill>
                            <a:srgbClr val="0070C0"/>
                          </a:solidFill>
                          <a:latin typeface="Segoe UI" panose="020B0502040204020203" pitchFamily="34" charset="0"/>
                          <a:cs typeface="Segoe UI" panose="020B0502040204020203" pitchFamily="34" charset="0"/>
                        </a:rPr>
                        <a:t>Example</a:t>
                      </a:r>
                    </a:p>
                  </a:txBody>
                  <a:tcPr marT="91440" marB="91440"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48066489"/>
                  </a:ext>
                </a:extLst>
              </a:tr>
              <a:tr h="923052">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rPr>
                        <a:t>Elements of a set called Members</a:t>
                      </a:r>
                      <a:endParaRPr kumimoji="0" lang="en-US" sz="2000" b="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lvl="1"/>
                      <a:r>
                        <a:rPr lang="en-GB" sz="2000" dirty="0" smtClean="0">
                          <a:latin typeface="Segoe UI" panose="020B0502040204020203" pitchFamily="34" charset="0"/>
                          <a:cs typeface="Segoe UI" panose="020B0502040204020203" pitchFamily="34" charset="0"/>
                        </a:rPr>
                        <a:t>Customer as a member</a:t>
                      </a:r>
                      <a:r>
                        <a:rPr lang="en-GB" sz="2000" baseline="0" dirty="0" smtClean="0">
                          <a:latin typeface="Segoe UI" panose="020B0502040204020203" pitchFamily="34" charset="0"/>
                          <a:cs typeface="Segoe UI" panose="020B0502040204020203" pitchFamily="34" charset="0"/>
                        </a:rPr>
                        <a:t> of set called Customers</a:t>
                      </a:r>
                      <a:endParaRPr lang="en-US" sz="2000" dirty="0" smtClean="0">
                        <a:latin typeface="Segoe UI" panose="020B0502040204020203" pitchFamily="34" charset="0"/>
                        <a:cs typeface="Segoe UI" panose="020B0502040204020203" pitchFamily="34" charset="0"/>
                      </a:endParaRPr>
                    </a:p>
                  </a:txBody>
                  <a:tcPr marT="91440" marB="91440"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41964986"/>
                  </a:ext>
                </a:extLst>
              </a:tr>
              <a:tr h="932385">
                <a:tc>
                  <a:txBody>
                    <a:bodyPr/>
                    <a:lstStyle/>
                    <a:p>
                      <a:r>
                        <a:rPr lang="en-GB" sz="2000" dirty="0" smtClean="0">
                          <a:latin typeface="Segoe UI" panose="020B0502040204020203" pitchFamily="34" charset="0"/>
                          <a:cs typeface="Segoe UI" panose="020B0502040204020203" pitchFamily="34" charset="0"/>
                        </a:rPr>
                        <a:t>Elements</a:t>
                      </a:r>
                      <a:r>
                        <a:rPr lang="en-GB" sz="2000" baseline="0" dirty="0" smtClean="0">
                          <a:latin typeface="Segoe UI" panose="020B0502040204020203" pitchFamily="34" charset="0"/>
                          <a:cs typeface="Segoe UI" panose="020B0502040204020203" pitchFamily="34" charset="0"/>
                        </a:rPr>
                        <a:t> of a set are described by attributes</a:t>
                      </a:r>
                      <a:endParaRPr lang="en-US" sz="2000" dirty="0" smtClean="0">
                        <a:latin typeface="Segoe UI" panose="020B0502040204020203" pitchFamily="34" charset="0"/>
                        <a:cs typeface="Segoe UI" panose="020B0502040204020203" pitchFamily="34" charset="0"/>
                      </a:endParaRP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lvl="1"/>
                      <a:r>
                        <a:rPr lang="en-GB" sz="2000" dirty="0" smtClean="0">
                          <a:latin typeface="Segoe UI" panose="020B0502040204020203" pitchFamily="34" charset="0"/>
                          <a:cs typeface="Segoe UI" panose="020B0502040204020203" pitchFamily="34" charset="0"/>
                        </a:rPr>
                        <a:t>First name, Last</a:t>
                      </a:r>
                      <a:r>
                        <a:rPr lang="en-GB" sz="2000" baseline="0" dirty="0" smtClean="0">
                          <a:latin typeface="Segoe UI" panose="020B0502040204020203" pitchFamily="34" charset="0"/>
                          <a:cs typeface="Segoe UI" panose="020B0502040204020203" pitchFamily="34" charset="0"/>
                        </a:rPr>
                        <a:t> name, Age</a:t>
                      </a:r>
                      <a:endParaRPr lang="en-US" sz="2000" dirty="0" smtClean="0">
                        <a:latin typeface="Segoe UI" panose="020B0502040204020203" pitchFamily="34" charset="0"/>
                        <a:cs typeface="Segoe UI" panose="020B0502040204020203" pitchFamily="34" charset="0"/>
                      </a:endParaRPr>
                    </a:p>
                  </a:txBody>
                  <a:tcPr marT="91440" marB="91440"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72249704"/>
                  </a:ext>
                </a:extLst>
              </a:tr>
              <a:tr h="932385">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en-GB" sz="2000" dirty="0" smtClean="0">
                          <a:latin typeface="Segoe UI" panose="020B0502040204020203" pitchFamily="34" charset="0"/>
                          <a:cs typeface="Segoe UI" panose="020B0502040204020203" pitchFamily="34" charset="0"/>
                        </a:rPr>
                        <a:t>Elements must be unique</a:t>
                      </a:r>
                      <a:endParaRPr lang="en-US" sz="2000" dirty="0" smtClean="0">
                        <a:latin typeface="Segoe UI" panose="020B0502040204020203" pitchFamily="34" charset="0"/>
                        <a:cs typeface="Segoe UI" panose="020B0502040204020203" pitchFamily="34" charset="0"/>
                      </a:endParaRP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lvl="1"/>
                      <a:r>
                        <a:rPr lang="en-GB" sz="2000" dirty="0" smtClean="0">
                          <a:latin typeface="Segoe UI" panose="020B0502040204020203" pitchFamily="34" charset="0"/>
                          <a:cs typeface="Segoe UI" panose="020B0502040204020203" pitchFamily="34" charset="0"/>
                        </a:rPr>
                        <a:t>Customer ID</a:t>
                      </a:r>
                      <a:endParaRPr lang="en-US" sz="2000" dirty="0" smtClean="0">
                        <a:latin typeface="Segoe UI" panose="020B0502040204020203" pitchFamily="34" charset="0"/>
                        <a:cs typeface="Segoe UI" panose="020B0502040204020203" pitchFamily="34" charset="0"/>
                      </a:endParaRPr>
                    </a:p>
                  </a:txBody>
                  <a:tcPr marT="91440" marB="91440"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29839445"/>
                  </a:ext>
                </a:extLst>
              </a:tr>
            </a:tbl>
          </a:graphicData>
        </a:graphic>
      </p:graphicFrame>
      <p:sp>
        <p:nvSpPr>
          <p:cNvPr id="5" name="TextBox 4"/>
          <p:cNvSpPr txBox="1"/>
          <p:nvPr/>
        </p:nvSpPr>
        <p:spPr>
          <a:xfrm>
            <a:off x="458788" y="5235678"/>
            <a:ext cx="8228012" cy="400110"/>
          </a:xfrm>
          <a:prstGeom prst="rect">
            <a:avLst/>
          </a:prstGeom>
          <a:noFill/>
        </p:spPr>
        <p:txBody>
          <a:bodyPr wrap="square" rtlCol="0">
            <a:spAutoFit/>
          </a:bodyPr>
          <a:lstStyle/>
          <a:p>
            <a:pPr lvl="0" algn="ctr"/>
            <a:r>
              <a:rPr lang="en-GB" sz="2000" b="0" dirty="0">
                <a:solidFill>
                  <a:srgbClr val="000000"/>
                </a:solidFill>
                <a:latin typeface="Segoe UI" panose="020B0502040204020203" pitchFamily="34" charset="0"/>
                <a:cs typeface="Segoe UI" panose="020B0502040204020203" pitchFamily="34" charset="0"/>
              </a:rPr>
              <a:t>Set theory does not specify the order of its members</a:t>
            </a:r>
            <a:endParaRPr lang="en-US" sz="2000" b="0" dirty="0">
              <a:solidFill>
                <a:srgbClr val="000000"/>
              </a:solidFill>
              <a:latin typeface="Segoe UI" panose="020B0502040204020203" pitchFamily="34" charset="0"/>
              <a:cs typeface="Segoe UI" panose="020B0502040204020203" pitchFamily="34" charset="0"/>
            </a:endParaRPr>
          </a:p>
        </p:txBody>
      </p:sp>
    </p:spTree>
    <p:custDataLst>
      <p:tags r:id="rId1"/>
    </p:custDataLst>
    <p:extLst>
      <p:ext uri="{BB962C8B-B14F-4D97-AF65-F5344CB8AC3E}">
        <p14:creationId xmlns:p14="http://schemas.microsoft.com/office/powerpoint/2010/main" val="3099235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Set Theory Applied to SQL Server Queries</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574477206"/>
              </p:ext>
            </p:extLst>
          </p:nvPr>
        </p:nvGraphicFramePr>
        <p:xfrm>
          <a:off x="458788" y="1020763"/>
          <a:ext cx="8228012" cy="5524560"/>
        </p:xfrm>
        <a:graphic>
          <a:graphicData uri="http://schemas.openxmlformats.org/drawingml/2006/table">
            <a:tbl>
              <a:tblPr>
                <a:effectLst/>
              </a:tblPr>
              <a:tblGrid>
                <a:gridCol w="3524765">
                  <a:extLst>
                    <a:ext uri="{9D8B030D-6E8A-4147-A177-3AD203B41FA5}">
                      <a16:colId xmlns:a16="http://schemas.microsoft.com/office/drawing/2014/main" val="1391471806"/>
                    </a:ext>
                  </a:extLst>
                </a:gridCol>
                <a:gridCol w="4703247">
                  <a:extLst>
                    <a:ext uri="{9D8B030D-6E8A-4147-A177-3AD203B41FA5}">
                      <a16:colId xmlns:a16="http://schemas.microsoft.com/office/drawing/2014/main" val="2297599828"/>
                    </a:ext>
                  </a:extLst>
                </a:gridCol>
              </a:tblGrid>
              <a:tr h="871968">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1" i="0" u="none" strike="noStrike" cap="none" normalizeH="0" baseline="0" dirty="0" smtClean="0">
                          <a:ln>
                            <a:noFill/>
                          </a:ln>
                          <a:solidFill>
                            <a:srgbClr val="0070C0"/>
                          </a:solidFill>
                          <a:effectLst/>
                          <a:latin typeface="Segoe UI" panose="020B0502040204020203" pitchFamily="34" charset="0"/>
                          <a:cs typeface="Segoe UI" panose="020B0502040204020203" pitchFamily="34" charset="0"/>
                        </a:rPr>
                        <a:t>Application of Set Theory</a:t>
                      </a:r>
                      <a:endParaRPr kumimoji="0" lang="en-US" sz="2000" b="1" i="0" u="none" strike="noStrike" cap="none" normalizeH="0" baseline="0" dirty="0" smtClean="0">
                        <a:ln>
                          <a:noFill/>
                        </a:ln>
                        <a:solidFill>
                          <a:srgbClr val="0070C0"/>
                        </a:solidFill>
                        <a:effectLst/>
                        <a:latin typeface="Segoe UI" panose="020B0502040204020203" pitchFamily="34" charset="0"/>
                        <a:cs typeface="Segoe UI" panose="020B0502040204020203" pitchFamily="34" charset="0"/>
                      </a:endParaRP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b="1" i="0" u="none" strike="noStrike" kern="1200" cap="none" normalizeH="0" baseline="0" dirty="0" smtClean="0">
                          <a:ln>
                            <a:noFill/>
                          </a:ln>
                          <a:solidFill>
                            <a:srgbClr val="0070C0"/>
                          </a:solidFill>
                          <a:effectLst/>
                          <a:latin typeface="Segoe UI" panose="020B0502040204020203" pitchFamily="34" charset="0"/>
                          <a:ea typeface="+mn-ea"/>
                          <a:cs typeface="Segoe UI" panose="020B0502040204020203" pitchFamily="34" charset="0"/>
                        </a:rPr>
                        <a:t>Comments</a:t>
                      </a:r>
                    </a:p>
                  </a:txBody>
                  <a:tcPr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64483817"/>
                  </a:ext>
                </a:extLst>
              </a:tr>
              <a:tr h="923052">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rPr>
                        <a:t>Acts on all elements at once</a:t>
                      </a:r>
                      <a:endParaRPr kumimoji="0" lang="en-US" sz="2000" b="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0" i="0" u="none" strike="noStrike" kern="1200" cap="none" normalizeH="0" baseline="0" dirty="0" smtClean="0">
                          <a:ln>
                            <a:noFill/>
                          </a:ln>
                          <a:solidFill>
                            <a:schemeClr val="tx1"/>
                          </a:solidFill>
                          <a:effectLst/>
                          <a:latin typeface="Segoe UI" panose="020B0502040204020203" pitchFamily="34" charset="0"/>
                          <a:ea typeface="+mn-ea"/>
                          <a:cs typeface="Segoe UI" panose="020B0502040204020203" pitchFamily="34" charset="0"/>
                        </a:rPr>
                        <a:t>Query the whole table</a:t>
                      </a:r>
                      <a:endParaRPr kumimoji="0" lang="en-US" sz="2000" b="0" i="0" u="none" strike="noStrike" kern="1200" cap="none" normalizeH="0" baseline="0" dirty="0" smtClean="0">
                        <a:ln>
                          <a:noFill/>
                        </a:ln>
                        <a:solidFill>
                          <a:schemeClr val="tx1"/>
                        </a:solidFill>
                        <a:effectLst/>
                        <a:latin typeface="Segoe UI" panose="020B0502040204020203" pitchFamily="34" charset="0"/>
                        <a:ea typeface="+mn-ea"/>
                        <a:cs typeface="Segoe UI" panose="020B0502040204020203" pitchFamily="34" charset="0"/>
                      </a:endParaRPr>
                    </a:p>
                  </a:txBody>
                  <a:tcPr marT="91440" marB="91440"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43277118"/>
                  </a:ext>
                </a:extLst>
              </a:tr>
              <a:tr h="932385">
                <a:tc>
                  <a:txBody>
                    <a:bodyPr/>
                    <a:lstStyle/>
                    <a:p>
                      <a:r>
                        <a:rPr lang="en-GB" sz="2000" dirty="0" smtClean="0">
                          <a:latin typeface="Segoe UI" panose="020B0502040204020203" pitchFamily="34" charset="0"/>
                          <a:cs typeface="Segoe UI" panose="020B0502040204020203" pitchFamily="34" charset="0"/>
                        </a:rPr>
                        <a:t>Use set-based</a:t>
                      </a:r>
                      <a:r>
                        <a:rPr lang="en-GB" sz="2000" baseline="0" dirty="0" smtClean="0">
                          <a:latin typeface="Segoe UI" panose="020B0502040204020203" pitchFamily="34" charset="0"/>
                          <a:cs typeface="Segoe UI" panose="020B0502040204020203" pitchFamily="34" charset="0"/>
                        </a:rPr>
                        <a:t> processing</a:t>
                      </a:r>
                      <a:endParaRPr lang="en-US" sz="2000" dirty="0" smtClean="0">
                        <a:latin typeface="Segoe UI" panose="020B0502040204020203" pitchFamily="34" charset="0"/>
                        <a:cs typeface="Segoe UI" panose="020B0502040204020203" pitchFamily="34" charset="0"/>
                      </a:endParaRP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0" i="0" u="none" strike="noStrike" kern="1200" cap="none" normalizeH="0" baseline="0" dirty="0" smtClean="0">
                          <a:ln>
                            <a:noFill/>
                          </a:ln>
                          <a:solidFill>
                            <a:schemeClr val="tx1"/>
                          </a:solidFill>
                          <a:effectLst/>
                          <a:latin typeface="Segoe UI" panose="020B0502040204020203" pitchFamily="34" charset="0"/>
                          <a:ea typeface="+mn-ea"/>
                          <a:cs typeface="Segoe UI" panose="020B0502040204020203" pitchFamily="34" charset="0"/>
                        </a:rPr>
                        <a:t>Tell the engine what you want to retrieve</a:t>
                      </a:r>
                      <a:endParaRPr kumimoji="0" lang="en-US" sz="2000" b="0" i="0" u="none" strike="noStrike" kern="1200" cap="none" normalizeH="0" baseline="0" dirty="0" smtClean="0">
                        <a:ln>
                          <a:noFill/>
                        </a:ln>
                        <a:solidFill>
                          <a:schemeClr val="tx1"/>
                        </a:solidFill>
                        <a:effectLst/>
                        <a:latin typeface="Segoe UI" panose="020B0502040204020203" pitchFamily="34" charset="0"/>
                        <a:ea typeface="+mn-ea"/>
                        <a:cs typeface="Segoe UI" panose="020B0502040204020203" pitchFamily="34" charset="0"/>
                      </a:endParaRPr>
                    </a:p>
                  </a:txBody>
                  <a:tcPr marT="91440" marB="91440"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32061725"/>
                  </a:ext>
                </a:extLst>
              </a:tr>
              <a:tr h="932385">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en-GB" sz="2000" dirty="0" smtClean="0">
                          <a:latin typeface="Segoe UI" panose="020B0502040204020203" pitchFamily="34" charset="0"/>
                          <a:cs typeface="Segoe UI" panose="020B0502040204020203" pitchFamily="34" charset="0"/>
                        </a:rPr>
                        <a:t>Avoid cursors</a:t>
                      </a:r>
                      <a:r>
                        <a:rPr lang="en-GB" sz="2000" baseline="0" dirty="0" smtClean="0">
                          <a:latin typeface="Segoe UI" panose="020B0502040204020203" pitchFamily="34" charset="0"/>
                          <a:cs typeface="Segoe UI" panose="020B0502040204020203" pitchFamily="34" charset="0"/>
                        </a:rPr>
                        <a:t> or loops</a:t>
                      </a:r>
                      <a:endParaRPr lang="en-US" sz="2000" dirty="0" smtClean="0">
                        <a:latin typeface="Segoe UI" panose="020B0502040204020203" pitchFamily="34" charset="0"/>
                        <a:cs typeface="Segoe UI" panose="020B0502040204020203" pitchFamily="34" charset="0"/>
                      </a:endParaRP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0" i="0" u="none" strike="noStrike" kern="1200" cap="none" normalizeH="0" baseline="0" dirty="0" smtClean="0">
                          <a:ln>
                            <a:noFill/>
                          </a:ln>
                          <a:solidFill>
                            <a:schemeClr val="tx1"/>
                          </a:solidFill>
                          <a:effectLst/>
                          <a:latin typeface="Segoe UI" panose="020B0502040204020203" pitchFamily="34" charset="0"/>
                          <a:ea typeface="+mn-ea"/>
                          <a:cs typeface="Segoe UI" panose="020B0502040204020203" pitchFamily="34" charset="0"/>
                        </a:rPr>
                        <a:t>Do not process each item individually</a:t>
                      </a:r>
                      <a:endParaRPr kumimoji="0" lang="en-US" sz="2000" b="0" i="0" u="none" strike="noStrike" kern="1200" cap="none" normalizeH="0" baseline="0" dirty="0" smtClean="0">
                        <a:ln>
                          <a:noFill/>
                        </a:ln>
                        <a:solidFill>
                          <a:schemeClr val="tx1"/>
                        </a:solidFill>
                        <a:effectLst/>
                        <a:latin typeface="Segoe UI" panose="020B0502040204020203" pitchFamily="34" charset="0"/>
                        <a:ea typeface="+mn-ea"/>
                        <a:cs typeface="Segoe UI" panose="020B0502040204020203" pitchFamily="34" charset="0"/>
                      </a:endParaRPr>
                    </a:p>
                  </a:txBody>
                  <a:tcPr marT="91440" marB="91440"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22801204"/>
                  </a:ext>
                </a:extLst>
              </a:tr>
              <a:tr h="932385">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en-GB" sz="2000" dirty="0" smtClean="0">
                          <a:latin typeface="Segoe UI" panose="020B0502040204020203" pitchFamily="34" charset="0"/>
                          <a:cs typeface="Segoe UI" panose="020B0502040204020203" pitchFamily="34" charset="0"/>
                        </a:rPr>
                        <a:t>Members</a:t>
                      </a:r>
                      <a:r>
                        <a:rPr lang="en-GB" sz="2000" baseline="0" dirty="0" smtClean="0">
                          <a:latin typeface="Segoe UI" panose="020B0502040204020203" pitchFamily="34" charset="0"/>
                          <a:cs typeface="Segoe UI" panose="020B0502040204020203" pitchFamily="34" charset="0"/>
                        </a:rPr>
                        <a:t> of a set must be unique</a:t>
                      </a:r>
                      <a:endParaRPr lang="en-US" sz="2000" dirty="0" smtClean="0">
                        <a:latin typeface="Segoe UI" panose="020B0502040204020203" pitchFamily="34" charset="0"/>
                        <a:cs typeface="Segoe UI" panose="020B0502040204020203" pitchFamily="34" charset="0"/>
                      </a:endParaRP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0" i="0" u="none" strike="noStrike" kern="1200" cap="none" normalizeH="0" baseline="0" dirty="0" smtClean="0">
                          <a:ln>
                            <a:noFill/>
                          </a:ln>
                          <a:solidFill>
                            <a:schemeClr val="tx1"/>
                          </a:solidFill>
                          <a:effectLst/>
                          <a:latin typeface="Segoe UI" panose="020B0502040204020203" pitchFamily="34" charset="0"/>
                          <a:ea typeface="+mn-ea"/>
                          <a:cs typeface="Segoe UI" panose="020B0502040204020203" pitchFamily="34" charset="0"/>
                        </a:rPr>
                        <a:t>Define unique keys in a table</a:t>
                      </a:r>
                      <a:endParaRPr kumimoji="0" lang="en-US" sz="2000" b="0" i="0" u="none" strike="noStrike" kern="1200" cap="none" normalizeH="0" baseline="0" dirty="0" smtClean="0">
                        <a:ln>
                          <a:noFill/>
                        </a:ln>
                        <a:solidFill>
                          <a:schemeClr val="tx1"/>
                        </a:solidFill>
                        <a:effectLst/>
                        <a:latin typeface="Segoe UI" panose="020B0502040204020203" pitchFamily="34" charset="0"/>
                        <a:ea typeface="+mn-ea"/>
                        <a:cs typeface="Segoe UI" panose="020B0502040204020203" pitchFamily="34" charset="0"/>
                      </a:endParaRPr>
                    </a:p>
                  </a:txBody>
                  <a:tcPr marT="91440" marB="91440"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68124522"/>
                  </a:ext>
                </a:extLst>
              </a:tr>
              <a:tr h="932385">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en-GB" sz="2000" dirty="0" smtClean="0">
                          <a:latin typeface="Segoe UI" panose="020B0502040204020203" pitchFamily="34" charset="0"/>
                          <a:cs typeface="Segoe UI" panose="020B0502040204020203" pitchFamily="34" charset="0"/>
                        </a:rPr>
                        <a:t>No defined order to result set</a:t>
                      </a:r>
                      <a:endParaRPr lang="en-US" sz="2000" dirty="0" smtClean="0">
                        <a:latin typeface="Segoe UI" panose="020B0502040204020203" pitchFamily="34" charset="0"/>
                        <a:cs typeface="Segoe UI" panose="020B0502040204020203" pitchFamily="34" charset="0"/>
                      </a:endParaRP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0" i="0" u="none" strike="noStrike" kern="1200" cap="none" normalizeH="0" baseline="0" dirty="0" smtClean="0">
                          <a:ln>
                            <a:noFill/>
                          </a:ln>
                          <a:solidFill>
                            <a:schemeClr val="tx1"/>
                          </a:solidFill>
                          <a:effectLst/>
                          <a:latin typeface="Segoe UI" panose="020B0502040204020203" pitchFamily="34" charset="0"/>
                          <a:ea typeface="+mn-ea"/>
                          <a:cs typeface="Segoe UI" panose="020B0502040204020203" pitchFamily="34" charset="0"/>
                        </a:rPr>
                        <a:t>Use ORDER BY clause if results need to be ordered</a:t>
                      </a:r>
                      <a:endParaRPr kumimoji="0" lang="en-US" sz="2000" b="0" i="0" u="none" strike="noStrike" kern="1200" cap="none" normalizeH="0" baseline="0" dirty="0" smtClean="0">
                        <a:ln>
                          <a:noFill/>
                        </a:ln>
                        <a:solidFill>
                          <a:schemeClr val="tx1"/>
                        </a:solidFill>
                        <a:effectLst/>
                        <a:latin typeface="Segoe UI" panose="020B0502040204020203" pitchFamily="34" charset="0"/>
                        <a:ea typeface="+mn-ea"/>
                        <a:cs typeface="Segoe UI" panose="020B0502040204020203" pitchFamily="34" charset="0"/>
                      </a:endParaRPr>
                    </a:p>
                  </a:txBody>
                  <a:tcPr marT="91440" marB="91440"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30718626"/>
                  </a:ext>
                </a:extLst>
              </a:tr>
            </a:tbl>
          </a:graphicData>
        </a:graphic>
      </p:graphicFrame>
    </p:spTree>
    <p:custDataLst>
      <p:tags r:id="rId1"/>
    </p:custDataLst>
    <p:extLst>
      <p:ext uri="{BB962C8B-B14F-4D97-AF65-F5344CB8AC3E}">
        <p14:creationId xmlns:p14="http://schemas.microsoft.com/office/powerpoint/2010/main" val="3950085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Understanding Predicate Logic</a:t>
            </a:r>
            <a:endParaRPr lang="en-GB" dirty="0"/>
          </a:p>
        </p:txBody>
      </p:sp>
      <p:sp>
        <p:nvSpPr>
          <p:cNvPr id="3" name="Text Placeholder 2"/>
          <p:cNvSpPr>
            <a:spLocks noGrp="1"/>
          </p:cNvSpPr>
          <p:nvPr>
            <p:ph type="body" idx="1"/>
          </p:nvPr>
        </p:nvSpPr>
        <p:spPr/>
        <p:txBody>
          <a:bodyPr/>
          <a:lstStyle/>
          <a:p>
            <a:r>
              <a:rPr lang="en-GB" dirty="0" smtClean="0"/>
              <a:t>Predicate Logic and SQL Server
Predicate Logic Applied to SQL Server Queries</a:t>
            </a:r>
            <a:endParaRPr lang="en-GB" dirty="0"/>
          </a:p>
        </p:txBody>
      </p:sp>
    </p:spTree>
    <p:custDataLst>
      <p:tags r:id="rId1"/>
    </p:custDataLst>
    <p:extLst>
      <p:ext uri="{BB962C8B-B14F-4D97-AF65-F5344CB8AC3E}">
        <p14:creationId xmlns:p14="http://schemas.microsoft.com/office/powerpoint/2010/main" val="902030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Introducing T-SQL
Understanding Sets
Understanding Predicate Logic
Understanding the Logical Order of Operations in SELECT Statements</a:t>
            </a:r>
            <a:endParaRPr lang="en-GB" dirty="0"/>
          </a:p>
        </p:txBody>
      </p:sp>
    </p:spTree>
    <p:custDataLst>
      <p:tags r:id="rId1"/>
    </p:custDataLst>
    <p:extLst>
      <p:ext uri="{BB962C8B-B14F-4D97-AF65-F5344CB8AC3E}">
        <p14:creationId xmlns:p14="http://schemas.microsoft.com/office/powerpoint/2010/main" val="249887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Predicate Logic and SQL Server</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Predicate logic is another mathematical basis for the relational database model</a:t>
            </a:r>
          </a:p>
          <a:p>
            <a:pPr lvl="0"/>
            <a:r>
              <a:rPr lang="en-US" b="0" kern="0" dirty="0">
                <a:solidFill>
                  <a:srgbClr val="000000"/>
                </a:solidFill>
              </a:rPr>
              <a:t>In theory, a predicate is a property or expression that is either true or false</a:t>
            </a:r>
          </a:p>
          <a:p>
            <a:pPr lvl="0"/>
            <a:r>
              <a:rPr lang="en-US" b="0" kern="0" dirty="0">
                <a:solidFill>
                  <a:srgbClr val="000000"/>
                </a:solidFill>
              </a:rPr>
              <a:t>Predicate is also referred to as a Boolean expression</a:t>
            </a:r>
          </a:p>
        </p:txBody>
      </p:sp>
    </p:spTree>
    <p:custDataLst>
      <p:tags r:id="rId1"/>
    </p:custDataLst>
    <p:extLst>
      <p:ext uri="{BB962C8B-B14F-4D97-AF65-F5344CB8AC3E}">
        <p14:creationId xmlns:p14="http://schemas.microsoft.com/office/powerpoint/2010/main" val="29262760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Predicate Logic Applied to SQL Server Queries</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963283921"/>
              </p:ext>
            </p:extLst>
          </p:nvPr>
        </p:nvGraphicFramePr>
        <p:xfrm>
          <a:off x="1815496" y="1638830"/>
          <a:ext cx="5682342" cy="4054605"/>
        </p:xfrm>
        <a:graphic>
          <a:graphicData uri="http://schemas.openxmlformats.org/drawingml/2006/table">
            <a:tbl>
              <a:tblPr firstRow="1" bandRow="1">
                <a:tableStyleId>{9DCAF9ED-07DC-4A11-8D7F-57B35C25682E}</a:tableStyleId>
              </a:tblPr>
              <a:tblGrid>
                <a:gridCol w="5682342">
                  <a:extLst>
                    <a:ext uri="{9D8B030D-6E8A-4147-A177-3AD203B41FA5}">
                      <a16:colId xmlns:a16="http://schemas.microsoft.com/office/drawing/2014/main" val="2895025840"/>
                    </a:ext>
                  </a:extLst>
                </a:gridCol>
              </a:tblGrid>
              <a:tr h="765704">
                <a:tc>
                  <a:txBody>
                    <a:bodyPr/>
                    <a:lstStyle/>
                    <a:p>
                      <a:pPr algn="ctr"/>
                      <a:r>
                        <a:rPr lang="en-GB" sz="2200" dirty="0" smtClean="0">
                          <a:latin typeface="Segoe UI" panose="020B0502040204020203" pitchFamily="34" charset="0"/>
                          <a:cs typeface="Segoe UI" panose="020B0502040204020203" pitchFamily="34" charset="0"/>
                        </a:rPr>
                        <a:t>Uses for Predicates</a:t>
                      </a:r>
                      <a:endParaRPr lang="en-US" sz="2200" dirty="0">
                        <a:latin typeface="Segoe UI" panose="020B0502040204020203" pitchFamily="34" charset="0"/>
                        <a:cs typeface="Segoe UI" panose="020B0502040204020203" pitchFamily="34" charset="0"/>
                      </a:endParaRPr>
                    </a:p>
                  </a:txBody>
                  <a:tcPr anchor="ctr">
                    <a:lnB w="12700" cap="flat" cmpd="sng" algn="ctr">
                      <a:noFill/>
                      <a:prstDash val="solid"/>
                      <a:round/>
                      <a:headEnd type="none" w="med" len="med"/>
                      <a:tailEnd type="none" w="med" len="med"/>
                    </a:lnB>
                    <a:solidFill>
                      <a:srgbClr val="0070C0"/>
                    </a:solidFill>
                  </a:tcPr>
                </a:tc>
                <a:extLst>
                  <a:ext uri="{0D108BD9-81ED-4DB2-BD59-A6C34878D82A}">
                    <a16:rowId xmlns:a16="http://schemas.microsoft.com/office/drawing/2014/main" val="2007349473"/>
                  </a:ext>
                </a:extLst>
              </a:tr>
              <a:tr h="3288901">
                <a:tc>
                  <a:txBody>
                    <a:bodyPr/>
                    <a:lstStyle/>
                    <a:p>
                      <a:pPr marL="285750" indent="-285750">
                        <a:buFont typeface="Arial" panose="020B0604020202020204" pitchFamily="34" charset="0"/>
                        <a:buChar char="•"/>
                      </a:pPr>
                      <a:endParaRPr lang="en-GB" sz="2000"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GB" sz="2200" dirty="0" smtClean="0">
                          <a:latin typeface="Segoe UI" panose="020B0502040204020203" pitchFamily="34" charset="0"/>
                          <a:cs typeface="Segoe UI" panose="020B0502040204020203" pitchFamily="34" charset="0"/>
                        </a:rPr>
                        <a:t>Filtering data in queries</a:t>
                      </a:r>
                    </a:p>
                    <a:p>
                      <a:pPr marL="285750" indent="-285750">
                        <a:buFont typeface="Arial" panose="020B0604020202020204" pitchFamily="34" charset="0"/>
                        <a:buChar char="•"/>
                      </a:pPr>
                      <a:r>
                        <a:rPr lang="en-GB" sz="2200" dirty="0" smtClean="0">
                          <a:latin typeface="Segoe UI" panose="020B0502040204020203" pitchFamily="34" charset="0"/>
                          <a:cs typeface="Segoe UI" panose="020B0502040204020203" pitchFamily="34" charset="0"/>
                        </a:rPr>
                        <a:t>Providing conditional logic to CASE expressions</a:t>
                      </a:r>
                    </a:p>
                    <a:p>
                      <a:pPr marL="285750" indent="-285750">
                        <a:buFont typeface="Arial" panose="020B0604020202020204" pitchFamily="34" charset="0"/>
                        <a:buChar char="•"/>
                      </a:pPr>
                      <a:r>
                        <a:rPr lang="en-GB" sz="2200" dirty="0" smtClean="0">
                          <a:latin typeface="Segoe UI" panose="020B0502040204020203" pitchFamily="34" charset="0"/>
                          <a:cs typeface="Segoe UI" panose="020B0502040204020203" pitchFamily="34" charset="0"/>
                        </a:rPr>
                        <a:t>Joining tables</a:t>
                      </a:r>
                    </a:p>
                    <a:p>
                      <a:pPr marL="285750" indent="-285750">
                        <a:buFont typeface="Arial" panose="020B0604020202020204" pitchFamily="34" charset="0"/>
                        <a:buChar char="•"/>
                      </a:pPr>
                      <a:r>
                        <a:rPr lang="en-GB" sz="2200" dirty="0" smtClean="0">
                          <a:latin typeface="Segoe UI" panose="020B0502040204020203" pitchFamily="34" charset="0"/>
                          <a:cs typeface="Segoe UI" panose="020B0502040204020203" pitchFamily="34" charset="0"/>
                        </a:rPr>
                        <a:t>Defining subqueries</a:t>
                      </a:r>
                    </a:p>
                    <a:p>
                      <a:pPr marL="285750" indent="-285750">
                        <a:buFont typeface="Arial" panose="020B0604020202020204" pitchFamily="34" charset="0"/>
                        <a:buChar char="•"/>
                      </a:pPr>
                      <a:r>
                        <a:rPr lang="en-GB" sz="2200" dirty="0" smtClean="0">
                          <a:latin typeface="Segoe UI" panose="020B0502040204020203" pitchFamily="34" charset="0"/>
                          <a:cs typeface="Segoe UI" panose="020B0502040204020203" pitchFamily="34" charset="0"/>
                        </a:rPr>
                        <a:t>Enforcing data integrity</a:t>
                      </a:r>
                    </a:p>
                    <a:p>
                      <a:pPr marL="285750" indent="-285750">
                        <a:buFont typeface="Arial" panose="020B0604020202020204" pitchFamily="34" charset="0"/>
                        <a:buChar char="•"/>
                      </a:pPr>
                      <a:r>
                        <a:rPr lang="en-GB" sz="2200" dirty="0" smtClean="0">
                          <a:latin typeface="Segoe UI" panose="020B0502040204020203" pitchFamily="34" charset="0"/>
                          <a:cs typeface="Segoe UI" panose="020B0502040204020203" pitchFamily="34" charset="0"/>
                        </a:rPr>
                        <a:t>Control of flow</a:t>
                      </a:r>
                      <a:endParaRPr lang="en-US" sz="2200" dirty="0">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714207447"/>
                  </a:ext>
                </a:extLst>
              </a:tr>
            </a:tbl>
          </a:graphicData>
        </a:graphic>
      </p:graphicFrame>
    </p:spTree>
    <p:custDataLst>
      <p:tags r:id="rId1"/>
    </p:custDataLst>
    <p:extLst>
      <p:ext uri="{BB962C8B-B14F-4D97-AF65-F5344CB8AC3E}">
        <p14:creationId xmlns:p14="http://schemas.microsoft.com/office/powerpoint/2010/main" val="2167251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ea3db9f8-5e03-4c2d-b292-4def9dc57ac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4: Understanding the Logical Order of Operations in SELECT Statements</a:t>
            </a:r>
            <a:endParaRPr lang="en-GB" dirty="0"/>
          </a:p>
        </p:txBody>
      </p:sp>
      <p:sp>
        <p:nvSpPr>
          <p:cNvPr id="3" name="Text Placeholder 2"/>
          <p:cNvSpPr>
            <a:spLocks noGrp="1"/>
          </p:cNvSpPr>
          <p:nvPr>
            <p:ph type="body" idx="1"/>
          </p:nvPr>
        </p:nvSpPr>
        <p:spPr/>
        <p:txBody>
          <a:bodyPr/>
          <a:lstStyle/>
          <a:p>
            <a:r>
              <a:rPr lang="en-GB" dirty="0" smtClean="0"/>
              <a:t>Elements of a SELECT Statement
Logical Query Processing
Applying the Logical Order of Operations to Writing SELECT Statements
Demonstration: Logical Query Processing</a:t>
            </a:r>
            <a:endParaRPr lang="en-GB" dirty="0"/>
          </a:p>
        </p:txBody>
      </p:sp>
    </p:spTree>
    <p:custDataLst>
      <p:tags r:id="rId1"/>
    </p:custDataLst>
    <p:extLst>
      <p:ext uri="{BB962C8B-B14F-4D97-AF65-F5344CB8AC3E}">
        <p14:creationId xmlns:p14="http://schemas.microsoft.com/office/powerpoint/2010/main" val="4264123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c13d2809-235b-419c-93ca-42d099bebeb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Elements of a SELECT Statement</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478210314"/>
              </p:ext>
            </p:extLst>
          </p:nvPr>
        </p:nvGraphicFramePr>
        <p:xfrm>
          <a:off x="457994" y="979718"/>
          <a:ext cx="8228012" cy="5714995"/>
        </p:xfrm>
        <a:graphic>
          <a:graphicData uri="http://schemas.openxmlformats.org/drawingml/2006/table">
            <a:tbl>
              <a:tblPr>
                <a:effectLst/>
              </a:tblPr>
              <a:tblGrid>
                <a:gridCol w="1534092">
                  <a:extLst>
                    <a:ext uri="{9D8B030D-6E8A-4147-A177-3AD203B41FA5}">
                      <a16:colId xmlns:a16="http://schemas.microsoft.com/office/drawing/2014/main" val="2341900508"/>
                    </a:ext>
                  </a:extLst>
                </a:gridCol>
                <a:gridCol w="2413659">
                  <a:extLst>
                    <a:ext uri="{9D8B030D-6E8A-4147-A177-3AD203B41FA5}">
                      <a16:colId xmlns:a16="http://schemas.microsoft.com/office/drawing/2014/main" val="4124989812"/>
                    </a:ext>
                  </a:extLst>
                </a:gridCol>
                <a:gridCol w="4280261">
                  <a:extLst>
                    <a:ext uri="{9D8B030D-6E8A-4147-A177-3AD203B41FA5}">
                      <a16:colId xmlns:a16="http://schemas.microsoft.com/office/drawing/2014/main" val="2959550890"/>
                    </a:ext>
                  </a:extLst>
                </a:gridCol>
              </a:tblGrid>
              <a:tr h="771773">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1" i="0" u="none" strike="noStrike" cap="none" normalizeH="0" baseline="0" dirty="0" smtClean="0">
                          <a:ln>
                            <a:noFill/>
                          </a:ln>
                          <a:solidFill>
                            <a:srgbClr val="0070C0"/>
                          </a:solidFill>
                          <a:effectLst/>
                          <a:latin typeface="Segoe UI" panose="020B0502040204020203" pitchFamily="34" charset="0"/>
                          <a:cs typeface="Segoe UI" panose="020B0502040204020203" pitchFamily="34" charset="0"/>
                        </a:rPr>
                        <a:t>Element</a:t>
                      </a:r>
                      <a:endParaRPr kumimoji="0" lang="en-US" sz="2000" b="1" i="0" u="none" strike="noStrike" cap="none" normalizeH="0" baseline="0" dirty="0" smtClean="0">
                        <a:ln>
                          <a:noFill/>
                        </a:ln>
                        <a:solidFill>
                          <a:srgbClr val="0070C0"/>
                        </a:solidFill>
                        <a:effectLst/>
                        <a:latin typeface="Segoe UI" panose="020B0502040204020203" pitchFamily="34" charset="0"/>
                        <a:cs typeface="Segoe UI" panose="020B0502040204020203" pitchFamily="34" charset="0"/>
                      </a:endParaRP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b="1" i="0" u="none" strike="noStrike" kern="1200" cap="none" normalizeH="0" baseline="0" dirty="0" smtClean="0">
                          <a:ln>
                            <a:noFill/>
                          </a:ln>
                          <a:solidFill>
                            <a:srgbClr val="0070C0"/>
                          </a:solidFill>
                          <a:effectLst/>
                          <a:latin typeface="Segoe UI" panose="020B0502040204020203" pitchFamily="34" charset="0"/>
                          <a:ea typeface="+mn-ea"/>
                          <a:cs typeface="Segoe UI" panose="020B0502040204020203" pitchFamily="34" charset="0"/>
                        </a:rPr>
                        <a:t>Expression</a:t>
                      </a:r>
                    </a:p>
                  </a:txBody>
                  <a:tcPr anchor="ctr" horzOverflow="overflow">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1" i="0" u="none" strike="noStrike" kern="1200" cap="none" normalizeH="0" baseline="0" dirty="0" smtClean="0">
                          <a:ln>
                            <a:noFill/>
                          </a:ln>
                          <a:solidFill>
                            <a:srgbClr val="0070C0"/>
                          </a:solidFill>
                          <a:effectLst/>
                          <a:latin typeface="Segoe UI" panose="020B0502040204020203" pitchFamily="34" charset="0"/>
                          <a:ea typeface="+mn-ea"/>
                          <a:cs typeface="Segoe UI" panose="020B0502040204020203" pitchFamily="34" charset="0"/>
                        </a:rPr>
                        <a:t>Role</a:t>
                      </a:r>
                      <a:endParaRPr kumimoji="0" lang="en-US" sz="2000" b="1" i="0" u="none" strike="noStrike" kern="1200" cap="none" normalizeH="0" baseline="0" dirty="0" smtClean="0">
                        <a:ln>
                          <a:noFill/>
                        </a:ln>
                        <a:solidFill>
                          <a:srgbClr val="0070C0"/>
                        </a:solidFill>
                        <a:effectLst/>
                        <a:latin typeface="Segoe UI" panose="020B0502040204020203" pitchFamily="34" charset="0"/>
                        <a:ea typeface="+mn-ea"/>
                        <a:cs typeface="Segoe UI" panose="020B0502040204020203" pitchFamily="34" charset="0"/>
                      </a:endParaRPr>
                    </a:p>
                  </a:txBody>
                  <a:tcPr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3021524"/>
                  </a:ext>
                </a:extLst>
              </a:tr>
              <a:tr h="816987">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rPr>
                        <a:t>SELECT</a:t>
                      </a:r>
                      <a:endParaRPr kumimoji="0" lang="en-US" sz="2000" b="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0" i="0" u="none" strike="noStrike" kern="1200" cap="none" normalizeH="0" baseline="0" dirty="0" smtClean="0">
                          <a:ln>
                            <a:noFill/>
                          </a:ln>
                          <a:solidFill>
                            <a:schemeClr val="tx1"/>
                          </a:solidFill>
                          <a:effectLst/>
                          <a:latin typeface="Segoe UI" panose="020B0502040204020203" pitchFamily="34" charset="0"/>
                          <a:ea typeface="+mn-ea"/>
                          <a:cs typeface="Segoe UI" panose="020B0502040204020203" pitchFamily="34" charset="0"/>
                        </a:rPr>
                        <a:t>&lt;select list&gt;</a:t>
                      </a:r>
                      <a:endParaRPr kumimoji="0" lang="en-US" sz="2000" b="0" i="0" u="none" strike="noStrike" kern="1200" cap="none" normalizeH="0" baseline="0" dirty="0" smtClean="0">
                        <a:ln>
                          <a:noFill/>
                        </a:ln>
                        <a:solidFill>
                          <a:schemeClr val="tx1"/>
                        </a:solidFill>
                        <a:effectLst/>
                        <a:latin typeface="Segoe UI" panose="020B0502040204020203" pitchFamily="34" charset="0"/>
                        <a:ea typeface="+mn-ea"/>
                        <a:cs typeface="Segoe UI" panose="020B0502040204020203" pitchFamily="34" charset="0"/>
                      </a:endParaRPr>
                    </a:p>
                  </a:txBody>
                  <a:tcPr marT="91440" marB="91440" anchor="ctr" horzOverflow="overflow">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0" i="0" u="none" strike="noStrike" kern="1200" cap="none" normalizeH="0" baseline="0" dirty="0" smtClean="0">
                          <a:ln>
                            <a:noFill/>
                          </a:ln>
                          <a:solidFill>
                            <a:schemeClr val="tx1"/>
                          </a:solidFill>
                          <a:effectLst/>
                          <a:latin typeface="Segoe UI" panose="020B0502040204020203" pitchFamily="34" charset="0"/>
                          <a:ea typeface="+mn-ea"/>
                          <a:cs typeface="Segoe UI" panose="020B0502040204020203" pitchFamily="34" charset="0"/>
                        </a:rPr>
                        <a:t>Defines which columns to return</a:t>
                      </a:r>
                      <a:endParaRPr kumimoji="0" lang="en-US" sz="2000" b="0" i="0" u="none" strike="noStrike" kern="1200" cap="none" normalizeH="0" baseline="0" dirty="0" smtClean="0">
                        <a:ln>
                          <a:noFill/>
                        </a:ln>
                        <a:solidFill>
                          <a:schemeClr val="tx1"/>
                        </a:solidFill>
                        <a:effectLst/>
                        <a:latin typeface="Segoe UI" panose="020B0502040204020203" pitchFamily="34" charset="0"/>
                        <a:ea typeface="+mn-ea"/>
                        <a:cs typeface="Segoe UI" panose="020B0502040204020203" pitchFamily="34" charset="0"/>
                      </a:endParaRPr>
                    </a:p>
                  </a:txBody>
                  <a:tcPr marT="91440" marB="91440"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7233866"/>
                  </a:ext>
                </a:extLst>
              </a:tr>
              <a:tr h="825247">
                <a:tc>
                  <a:txBody>
                    <a:bodyPr/>
                    <a:lstStyle/>
                    <a:p>
                      <a:r>
                        <a:rPr lang="en-GB" sz="2000" dirty="0" smtClean="0">
                          <a:latin typeface="Segoe UI" panose="020B0502040204020203" pitchFamily="34" charset="0"/>
                          <a:cs typeface="Segoe UI" panose="020B0502040204020203" pitchFamily="34" charset="0"/>
                        </a:rPr>
                        <a:t>FROM</a:t>
                      </a:r>
                      <a:endParaRPr lang="en-US" sz="2000" dirty="0" smtClean="0">
                        <a:latin typeface="Segoe UI" panose="020B0502040204020203" pitchFamily="34" charset="0"/>
                        <a:cs typeface="Segoe UI" panose="020B0502040204020203" pitchFamily="34" charset="0"/>
                      </a:endParaRP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0" i="0" u="none" strike="noStrike" kern="1200" cap="none" normalizeH="0" baseline="0" dirty="0" smtClean="0">
                          <a:ln>
                            <a:noFill/>
                          </a:ln>
                          <a:solidFill>
                            <a:schemeClr val="tx1"/>
                          </a:solidFill>
                          <a:effectLst/>
                          <a:latin typeface="Segoe UI" panose="020B0502040204020203" pitchFamily="34" charset="0"/>
                          <a:ea typeface="+mn-ea"/>
                          <a:cs typeface="Segoe UI" panose="020B0502040204020203" pitchFamily="34" charset="0"/>
                        </a:rPr>
                        <a:t>&lt;table source&gt;</a:t>
                      </a:r>
                      <a:endParaRPr kumimoji="0" lang="en-US" sz="2000" b="0" i="0" u="none" strike="noStrike" kern="1200" cap="none" normalizeH="0" baseline="0" dirty="0" smtClean="0">
                        <a:ln>
                          <a:noFill/>
                        </a:ln>
                        <a:solidFill>
                          <a:schemeClr val="tx1"/>
                        </a:solidFill>
                        <a:effectLst/>
                        <a:latin typeface="Segoe UI" panose="020B0502040204020203" pitchFamily="34" charset="0"/>
                        <a:ea typeface="+mn-ea"/>
                        <a:cs typeface="Segoe UI" panose="020B0502040204020203" pitchFamily="34" charset="0"/>
                      </a:endParaRPr>
                    </a:p>
                  </a:txBody>
                  <a:tcPr marT="91440" marB="91440" anchor="ctr" horzOverflow="overflow">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0" i="0" u="none" strike="noStrike" kern="1200" cap="none" normalizeH="0" baseline="0" dirty="0" smtClean="0">
                          <a:ln>
                            <a:noFill/>
                          </a:ln>
                          <a:solidFill>
                            <a:schemeClr val="tx1"/>
                          </a:solidFill>
                          <a:effectLst/>
                          <a:latin typeface="Segoe UI" panose="020B0502040204020203" pitchFamily="34" charset="0"/>
                          <a:ea typeface="+mn-ea"/>
                          <a:cs typeface="Segoe UI" panose="020B0502040204020203" pitchFamily="34" charset="0"/>
                        </a:rPr>
                        <a:t>Defines table(s) to query</a:t>
                      </a:r>
                      <a:endParaRPr kumimoji="0" lang="en-US" sz="2000" b="0" i="0" u="none" strike="noStrike" kern="1200" cap="none" normalizeH="0" baseline="0" dirty="0" smtClean="0">
                        <a:ln>
                          <a:noFill/>
                        </a:ln>
                        <a:solidFill>
                          <a:schemeClr val="tx1"/>
                        </a:solidFill>
                        <a:effectLst/>
                        <a:latin typeface="Segoe UI" panose="020B0502040204020203" pitchFamily="34" charset="0"/>
                        <a:ea typeface="+mn-ea"/>
                        <a:cs typeface="Segoe UI" panose="020B0502040204020203" pitchFamily="34" charset="0"/>
                      </a:endParaRPr>
                    </a:p>
                  </a:txBody>
                  <a:tcPr marT="91440" marB="91440"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37620386"/>
                  </a:ext>
                </a:extLst>
              </a:tr>
              <a:tr h="825247">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en-GB" sz="2000" dirty="0" smtClean="0">
                          <a:latin typeface="Segoe UI" panose="020B0502040204020203" pitchFamily="34" charset="0"/>
                          <a:cs typeface="Segoe UI" panose="020B0502040204020203" pitchFamily="34" charset="0"/>
                        </a:rPr>
                        <a:t>WHERE</a:t>
                      </a:r>
                      <a:endParaRPr lang="en-US" sz="2000" dirty="0" smtClean="0">
                        <a:latin typeface="Segoe UI" panose="020B0502040204020203" pitchFamily="34" charset="0"/>
                        <a:cs typeface="Segoe UI" panose="020B0502040204020203" pitchFamily="34" charset="0"/>
                      </a:endParaRP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0" i="0" u="none" strike="noStrike" kern="1200" cap="none" normalizeH="0" baseline="0" dirty="0" smtClean="0">
                          <a:ln>
                            <a:noFill/>
                          </a:ln>
                          <a:solidFill>
                            <a:schemeClr val="tx1"/>
                          </a:solidFill>
                          <a:effectLst/>
                          <a:latin typeface="Segoe UI" panose="020B0502040204020203" pitchFamily="34" charset="0"/>
                          <a:ea typeface="+mn-ea"/>
                          <a:cs typeface="Segoe UI" panose="020B0502040204020203" pitchFamily="34" charset="0"/>
                        </a:rPr>
                        <a:t>&lt;search condition&gt; </a:t>
                      </a:r>
                      <a:endParaRPr kumimoji="0" lang="en-US" sz="2000" b="0" i="0" u="none" strike="noStrike" kern="1200" cap="none" normalizeH="0" baseline="0" dirty="0" smtClean="0">
                        <a:ln>
                          <a:noFill/>
                        </a:ln>
                        <a:solidFill>
                          <a:schemeClr val="tx1"/>
                        </a:solidFill>
                        <a:effectLst/>
                        <a:latin typeface="Segoe UI" panose="020B0502040204020203" pitchFamily="34" charset="0"/>
                        <a:ea typeface="+mn-ea"/>
                        <a:cs typeface="Segoe UI" panose="020B0502040204020203" pitchFamily="34" charset="0"/>
                      </a:endParaRPr>
                    </a:p>
                  </a:txBody>
                  <a:tcPr marT="91440" marB="91440" anchor="ctr" horzOverflow="overflow">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0" i="0" u="none" strike="noStrike" kern="1200" cap="none" normalizeH="0" baseline="0" dirty="0" smtClean="0">
                          <a:ln>
                            <a:noFill/>
                          </a:ln>
                          <a:solidFill>
                            <a:schemeClr val="tx1"/>
                          </a:solidFill>
                          <a:effectLst/>
                          <a:latin typeface="Segoe UI" panose="020B0502040204020203" pitchFamily="34" charset="0"/>
                          <a:ea typeface="+mn-ea"/>
                          <a:cs typeface="Segoe UI" panose="020B0502040204020203" pitchFamily="34" charset="0"/>
                        </a:rPr>
                        <a:t>Filters returned data using a predicate</a:t>
                      </a:r>
                      <a:endParaRPr kumimoji="0" lang="en-US" sz="2000" b="0" i="0" u="none" strike="noStrike" kern="1200" cap="none" normalizeH="0" baseline="0" dirty="0" smtClean="0">
                        <a:ln>
                          <a:noFill/>
                        </a:ln>
                        <a:solidFill>
                          <a:schemeClr val="tx1"/>
                        </a:solidFill>
                        <a:effectLst/>
                        <a:latin typeface="Segoe UI" panose="020B0502040204020203" pitchFamily="34" charset="0"/>
                        <a:ea typeface="+mn-ea"/>
                        <a:cs typeface="Segoe UI" panose="020B0502040204020203" pitchFamily="34" charset="0"/>
                      </a:endParaRPr>
                    </a:p>
                  </a:txBody>
                  <a:tcPr marT="91440" marB="91440"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17145850"/>
                  </a:ext>
                </a:extLst>
              </a:tr>
              <a:tr h="825247">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en-GB" sz="2000" dirty="0" smtClean="0">
                          <a:latin typeface="Segoe UI" panose="020B0502040204020203" pitchFamily="34" charset="0"/>
                          <a:cs typeface="Segoe UI" panose="020B0502040204020203" pitchFamily="34" charset="0"/>
                        </a:rPr>
                        <a:t>GROUP BY</a:t>
                      </a:r>
                      <a:endParaRPr lang="en-US" sz="2000" dirty="0" smtClean="0">
                        <a:latin typeface="Segoe UI" panose="020B0502040204020203" pitchFamily="34" charset="0"/>
                        <a:cs typeface="Segoe UI" panose="020B0502040204020203" pitchFamily="34" charset="0"/>
                      </a:endParaRP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0" i="0" u="none" strike="noStrike" kern="1200" cap="none" normalizeH="0" baseline="0" dirty="0" smtClean="0">
                          <a:ln>
                            <a:noFill/>
                          </a:ln>
                          <a:solidFill>
                            <a:schemeClr val="tx1"/>
                          </a:solidFill>
                          <a:effectLst/>
                          <a:latin typeface="Segoe UI" panose="020B0502040204020203" pitchFamily="34" charset="0"/>
                          <a:ea typeface="+mn-ea"/>
                          <a:cs typeface="Segoe UI" panose="020B0502040204020203" pitchFamily="34" charset="0"/>
                        </a:rPr>
                        <a:t>&lt;group by list&gt;</a:t>
                      </a:r>
                      <a:endParaRPr kumimoji="0" lang="en-US" sz="2000" b="0" i="0" u="none" strike="noStrike" kern="1200" cap="none" normalizeH="0" baseline="0" dirty="0" smtClean="0">
                        <a:ln>
                          <a:noFill/>
                        </a:ln>
                        <a:solidFill>
                          <a:schemeClr val="tx1"/>
                        </a:solidFill>
                        <a:effectLst/>
                        <a:latin typeface="Segoe UI" panose="020B0502040204020203" pitchFamily="34" charset="0"/>
                        <a:ea typeface="+mn-ea"/>
                        <a:cs typeface="Segoe UI" panose="020B0502040204020203" pitchFamily="34" charset="0"/>
                      </a:endParaRPr>
                    </a:p>
                  </a:txBody>
                  <a:tcPr marT="91440" marB="91440" anchor="ctr" horzOverflow="overflow">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0" i="0" u="none" strike="noStrike" kern="1200" cap="none" normalizeH="0" baseline="0" dirty="0" smtClean="0">
                          <a:ln>
                            <a:noFill/>
                          </a:ln>
                          <a:solidFill>
                            <a:schemeClr val="tx1"/>
                          </a:solidFill>
                          <a:effectLst/>
                          <a:latin typeface="Segoe UI" panose="020B0502040204020203" pitchFamily="34" charset="0"/>
                          <a:ea typeface="+mn-ea"/>
                          <a:cs typeface="Segoe UI" panose="020B0502040204020203" pitchFamily="34" charset="0"/>
                        </a:rPr>
                        <a:t>Arranges rows by groups</a:t>
                      </a:r>
                      <a:endParaRPr kumimoji="0" lang="en-US" sz="2000" b="0" i="0" u="none" strike="noStrike" kern="1200" cap="none" normalizeH="0" baseline="0" dirty="0" smtClean="0">
                        <a:ln>
                          <a:noFill/>
                        </a:ln>
                        <a:solidFill>
                          <a:schemeClr val="tx1"/>
                        </a:solidFill>
                        <a:effectLst/>
                        <a:latin typeface="Segoe UI" panose="020B0502040204020203" pitchFamily="34" charset="0"/>
                        <a:ea typeface="+mn-ea"/>
                        <a:cs typeface="Segoe UI" panose="020B0502040204020203" pitchFamily="34" charset="0"/>
                      </a:endParaRPr>
                    </a:p>
                  </a:txBody>
                  <a:tcPr marT="91440" marB="91440"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87838589"/>
                  </a:ext>
                </a:extLst>
              </a:tr>
              <a:tr h="825247">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en-GB" sz="2000" dirty="0" smtClean="0">
                          <a:latin typeface="Segoe UI" panose="020B0502040204020203" pitchFamily="34" charset="0"/>
                          <a:cs typeface="Segoe UI" panose="020B0502040204020203" pitchFamily="34" charset="0"/>
                        </a:rPr>
                        <a:t>HAVING</a:t>
                      </a:r>
                      <a:endParaRPr lang="en-US" sz="2000" dirty="0" smtClean="0">
                        <a:latin typeface="Segoe UI" panose="020B0502040204020203" pitchFamily="34" charset="0"/>
                        <a:cs typeface="Segoe UI" panose="020B0502040204020203" pitchFamily="34" charset="0"/>
                      </a:endParaRP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0" i="0" u="none" strike="noStrike" kern="1200" cap="none" normalizeH="0" baseline="0" dirty="0" smtClean="0">
                          <a:ln>
                            <a:noFill/>
                          </a:ln>
                          <a:solidFill>
                            <a:schemeClr val="tx1"/>
                          </a:solidFill>
                          <a:effectLst/>
                          <a:latin typeface="Segoe UI" panose="020B0502040204020203" pitchFamily="34" charset="0"/>
                          <a:ea typeface="+mn-ea"/>
                          <a:cs typeface="Segoe UI" panose="020B0502040204020203" pitchFamily="34" charset="0"/>
                        </a:rPr>
                        <a:t>&lt;search condition&gt;</a:t>
                      </a:r>
                      <a:endParaRPr kumimoji="0" lang="en-US" sz="2000" b="0" i="0" u="none" strike="noStrike" kern="1200" cap="none" normalizeH="0" baseline="0" dirty="0" smtClean="0">
                        <a:ln>
                          <a:noFill/>
                        </a:ln>
                        <a:solidFill>
                          <a:schemeClr val="tx1"/>
                        </a:solidFill>
                        <a:effectLst/>
                        <a:latin typeface="Segoe UI" panose="020B0502040204020203" pitchFamily="34" charset="0"/>
                        <a:ea typeface="+mn-ea"/>
                        <a:cs typeface="Segoe UI" panose="020B0502040204020203" pitchFamily="34" charset="0"/>
                      </a:endParaRPr>
                    </a:p>
                  </a:txBody>
                  <a:tcPr marT="91440" marB="91440" anchor="ctr" horzOverflow="overflow">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0" i="0" u="none" strike="noStrike" kern="1200" cap="none" normalizeH="0" baseline="0" dirty="0" smtClean="0">
                          <a:ln>
                            <a:noFill/>
                          </a:ln>
                          <a:solidFill>
                            <a:schemeClr val="tx1"/>
                          </a:solidFill>
                          <a:effectLst/>
                          <a:latin typeface="Segoe UI" panose="020B0502040204020203" pitchFamily="34" charset="0"/>
                          <a:ea typeface="+mn-ea"/>
                          <a:cs typeface="Segoe UI" panose="020B0502040204020203" pitchFamily="34" charset="0"/>
                        </a:rPr>
                        <a:t>Filters groups by a predicate</a:t>
                      </a:r>
                      <a:endParaRPr kumimoji="0" lang="en-US" sz="2000" b="0" i="0" u="none" strike="noStrike" kern="1200" cap="none" normalizeH="0" baseline="0" dirty="0" smtClean="0">
                        <a:ln>
                          <a:noFill/>
                        </a:ln>
                        <a:solidFill>
                          <a:schemeClr val="tx1"/>
                        </a:solidFill>
                        <a:effectLst/>
                        <a:latin typeface="Segoe UI" panose="020B0502040204020203" pitchFamily="34" charset="0"/>
                        <a:ea typeface="+mn-ea"/>
                        <a:cs typeface="Segoe UI" panose="020B0502040204020203" pitchFamily="34" charset="0"/>
                      </a:endParaRPr>
                    </a:p>
                  </a:txBody>
                  <a:tcPr marT="91440" marB="91440"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38367692"/>
                  </a:ext>
                </a:extLst>
              </a:tr>
              <a:tr h="825247">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en-GB" sz="2000" dirty="0" smtClean="0">
                          <a:latin typeface="Segoe UI" panose="020B0502040204020203" pitchFamily="34" charset="0"/>
                          <a:cs typeface="Segoe UI" panose="020B0502040204020203" pitchFamily="34" charset="0"/>
                        </a:rPr>
                        <a:t>ORDER BY</a:t>
                      </a:r>
                      <a:endParaRPr lang="en-US" sz="2000" dirty="0" smtClean="0">
                        <a:latin typeface="Segoe UI" panose="020B0502040204020203" pitchFamily="34" charset="0"/>
                        <a:cs typeface="Segoe UI" panose="020B0502040204020203" pitchFamily="34" charset="0"/>
                      </a:endParaRP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0" i="0" u="none" strike="noStrike" kern="1200" cap="none" normalizeH="0" baseline="0" dirty="0" smtClean="0">
                          <a:ln>
                            <a:noFill/>
                          </a:ln>
                          <a:solidFill>
                            <a:schemeClr val="tx1"/>
                          </a:solidFill>
                          <a:effectLst/>
                          <a:latin typeface="Segoe UI" panose="020B0502040204020203" pitchFamily="34" charset="0"/>
                          <a:ea typeface="+mn-ea"/>
                          <a:cs typeface="Segoe UI" panose="020B0502040204020203" pitchFamily="34" charset="0"/>
                        </a:rPr>
                        <a:t>&lt;order by list&gt;</a:t>
                      </a:r>
                      <a:endParaRPr kumimoji="0" lang="en-US" sz="2000" b="0" i="0" u="none" strike="noStrike" kern="1200" cap="none" normalizeH="0" baseline="0" dirty="0" smtClean="0">
                        <a:ln>
                          <a:noFill/>
                        </a:ln>
                        <a:solidFill>
                          <a:schemeClr val="tx1"/>
                        </a:solidFill>
                        <a:effectLst/>
                        <a:latin typeface="Segoe UI" panose="020B0502040204020203" pitchFamily="34" charset="0"/>
                        <a:ea typeface="+mn-ea"/>
                        <a:cs typeface="Segoe UI" panose="020B0502040204020203" pitchFamily="34" charset="0"/>
                      </a:endParaRPr>
                    </a:p>
                  </a:txBody>
                  <a:tcPr marT="91440" marB="91440" anchor="ctr" horzOverflow="overflow">
                    <a:lnL w="19050" cap="flat" cmpd="sng" algn="ctr">
                      <a:solidFill>
                        <a:schemeClr val="accent2">
                          <a:lumMod val="75000"/>
                        </a:schemeClr>
                      </a:solid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GB" sz="2000" b="0" i="0" u="none" strike="noStrike" kern="1200" cap="none" normalizeH="0" baseline="0" dirty="0" smtClean="0">
                          <a:ln>
                            <a:noFill/>
                          </a:ln>
                          <a:solidFill>
                            <a:schemeClr val="tx1"/>
                          </a:solidFill>
                          <a:effectLst/>
                          <a:latin typeface="Segoe UI" panose="020B0502040204020203" pitchFamily="34" charset="0"/>
                          <a:ea typeface="+mn-ea"/>
                          <a:cs typeface="Segoe UI" panose="020B0502040204020203" pitchFamily="34" charset="0"/>
                        </a:rPr>
                        <a:t>Sorts the results</a:t>
                      </a:r>
                      <a:endParaRPr kumimoji="0" lang="en-US" sz="2000" b="0" i="0" u="none" strike="noStrike" kern="1200" cap="none" normalizeH="0" baseline="0" dirty="0" smtClean="0">
                        <a:ln>
                          <a:noFill/>
                        </a:ln>
                        <a:solidFill>
                          <a:schemeClr val="tx1"/>
                        </a:solidFill>
                        <a:effectLst/>
                        <a:latin typeface="Segoe UI" panose="020B0502040204020203" pitchFamily="34" charset="0"/>
                        <a:ea typeface="+mn-ea"/>
                        <a:cs typeface="Segoe UI" panose="020B0502040204020203" pitchFamily="34" charset="0"/>
                      </a:endParaRPr>
                    </a:p>
                  </a:txBody>
                  <a:tcPr marT="91440" marB="91440"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79018455"/>
                  </a:ext>
                </a:extLst>
              </a:tr>
            </a:tbl>
          </a:graphicData>
        </a:graphic>
      </p:graphicFrame>
    </p:spTree>
    <p:custDataLst>
      <p:tags r:id="rId1"/>
    </p:custDataLst>
    <p:extLst>
      <p:ext uri="{BB962C8B-B14F-4D97-AF65-F5344CB8AC3E}">
        <p14:creationId xmlns:p14="http://schemas.microsoft.com/office/powerpoint/2010/main" val="2847745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52dd7b8a-ef96-4017-b9fe-9c3c9f70a0a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Logical Query Processing</a:t>
            </a:r>
            <a:endParaRPr lang="en-GB" dirty="0"/>
          </a:p>
        </p:txBody>
      </p:sp>
      <p:sp>
        <p:nvSpPr>
          <p:cNvPr id="4" name="Content Placeholder 2"/>
          <p:cNvSpPr txBox="1">
            <a:spLocks/>
          </p:cNvSpPr>
          <p:nvPr/>
        </p:nvSpPr>
        <p:spPr>
          <a:xfrm>
            <a:off x="458788" y="1567543"/>
            <a:ext cx="8119156" cy="354330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5. 	SELECT		&lt;select list&gt; </a:t>
            </a:r>
          </a:p>
          <a:p>
            <a:pPr marL="0" lvl="0" indent="0">
              <a:buNone/>
            </a:pPr>
            <a:r>
              <a:rPr lang="en-GB" b="0" kern="0" dirty="0">
                <a:solidFill>
                  <a:srgbClr val="000000"/>
                </a:solidFill>
              </a:rPr>
              <a:t>1. 	FROM		&lt;table source&gt;</a:t>
            </a:r>
          </a:p>
          <a:p>
            <a:pPr marL="0" lvl="0" indent="0">
              <a:buNone/>
            </a:pPr>
            <a:r>
              <a:rPr lang="en-GB" b="0" kern="0" dirty="0">
                <a:solidFill>
                  <a:srgbClr val="000000"/>
                </a:solidFill>
              </a:rPr>
              <a:t>2. 	WHERE		&lt;search condition&gt;</a:t>
            </a:r>
          </a:p>
          <a:p>
            <a:pPr marL="0" lvl="0" indent="0">
              <a:buNone/>
            </a:pPr>
            <a:r>
              <a:rPr lang="en-GB" b="0" kern="0" dirty="0">
                <a:solidFill>
                  <a:srgbClr val="000000"/>
                </a:solidFill>
              </a:rPr>
              <a:t>3.	GROUP BY		&lt;group by list&gt;</a:t>
            </a:r>
          </a:p>
          <a:p>
            <a:pPr marL="0" lvl="0" indent="0">
              <a:buNone/>
            </a:pPr>
            <a:r>
              <a:rPr lang="en-GB" b="0" kern="0" dirty="0">
                <a:solidFill>
                  <a:srgbClr val="000000"/>
                </a:solidFill>
              </a:rPr>
              <a:t>4.	HAVING		&lt;search condition&gt;</a:t>
            </a:r>
          </a:p>
          <a:p>
            <a:pPr marL="0" lvl="0" indent="0">
              <a:buNone/>
            </a:pPr>
            <a:r>
              <a:rPr lang="en-GB" b="0" kern="0" dirty="0">
                <a:solidFill>
                  <a:srgbClr val="000000"/>
                </a:solidFill>
              </a:rPr>
              <a:t>6.	ORDER BY		&lt;order by list&gt;</a:t>
            </a:r>
            <a:endParaRPr lang="en-US" b="0" kern="0" dirty="0">
              <a:solidFill>
                <a:srgbClr val="000000"/>
              </a:solidFill>
            </a:endParaRPr>
          </a:p>
        </p:txBody>
      </p:sp>
      <p:sp>
        <p:nvSpPr>
          <p:cNvPr id="5" name="Content Placeholder 2"/>
          <p:cNvSpPr txBox="1">
            <a:spLocks/>
          </p:cNvSpPr>
          <p:nvPr/>
        </p:nvSpPr>
        <p:spPr bwMode="auto">
          <a:xfrm>
            <a:off x="458788" y="5625872"/>
            <a:ext cx="8119156" cy="97087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ct val="0"/>
              </a:spcBef>
              <a:buClrTx/>
              <a:buSzTx/>
              <a:buNone/>
            </a:pPr>
            <a:r>
              <a:rPr lang="en-GB" sz="1800" b="0" kern="0" dirty="0">
                <a:solidFill>
                  <a:srgbClr val="000000"/>
                </a:solidFill>
                <a:latin typeface="Verdana" pitchFamily="34" charset="0"/>
                <a:ea typeface="+mn-ea"/>
                <a:cs typeface="Arial" charset="0"/>
              </a:rPr>
              <a:t>The order in which a query is written is not the order in which it is evaluated by SQL Server </a:t>
            </a:r>
            <a:endParaRPr lang="en-US" sz="1800" b="0" kern="0" dirty="0">
              <a:solidFill>
                <a:srgbClr val="000000"/>
              </a:solidFill>
              <a:latin typeface="Verdana" pitchFamily="34" charset="0"/>
              <a:ea typeface="+mn-ea"/>
              <a:cs typeface="Arial" charset="0"/>
            </a:endParaRPr>
          </a:p>
        </p:txBody>
      </p:sp>
    </p:spTree>
    <p:custDataLst>
      <p:tags r:id="rId1"/>
    </p:custDataLst>
    <p:extLst>
      <p:ext uri="{BB962C8B-B14F-4D97-AF65-F5344CB8AC3E}">
        <p14:creationId xmlns:p14="http://schemas.microsoft.com/office/powerpoint/2010/main" val="1239634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740675f7-9ebb-4bbb-b168-16acda05ddc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Applying the Logical Order of Operations to Writing SELECT Statements</a:t>
            </a:r>
            <a:endParaRPr lang="en-GB" dirty="0"/>
          </a:p>
        </p:txBody>
      </p:sp>
      <p:sp>
        <p:nvSpPr>
          <p:cNvPr id="4" name="Rectangle 3"/>
          <p:cNvSpPr/>
          <p:nvPr/>
        </p:nvSpPr>
        <p:spPr>
          <a:xfrm>
            <a:off x="1004207" y="2318658"/>
            <a:ext cx="7135586" cy="2554545"/>
          </a:xfrm>
          <a:prstGeom prst="rect">
            <a:avLst/>
          </a:prstGeom>
          <a:solidFill>
            <a:schemeClr val="bg1">
              <a:lumMod val="85000"/>
            </a:schemeClr>
          </a:solidFill>
        </p:spPr>
        <p:txBody>
          <a:bodyPr wrap="square">
            <a:spAutoFit/>
          </a:bodyPr>
          <a:lstStyle/>
          <a:p>
            <a:pPr lvl="0"/>
            <a:r>
              <a:rPr lang="en-US" sz="2000" b="0" dirty="0">
                <a:solidFill>
                  <a:srgbClr val="0000FF"/>
                </a:solidFill>
                <a:latin typeface="Consolas" panose="020B0609020204030204" pitchFamily="49" charset="0"/>
              </a:rPr>
              <a:t>USE</a:t>
            </a:r>
            <a:r>
              <a:rPr lang="en-US" sz="2000" b="0" dirty="0">
                <a:solidFill>
                  <a:prstClr val="black"/>
                </a:solidFill>
                <a:latin typeface="Consolas" panose="020B0609020204030204" pitchFamily="49" charset="0"/>
              </a:rPr>
              <a:t> </a:t>
            </a:r>
            <a:r>
              <a:rPr lang="en-US" sz="2000" b="0" dirty="0">
                <a:solidFill>
                  <a:srgbClr val="0000FF"/>
                </a:solidFill>
                <a:latin typeface="Consolas" panose="020B0609020204030204" pitchFamily="49" charset="0"/>
              </a:rPr>
              <a:t>TSQL</a:t>
            </a:r>
            <a:r>
              <a:rPr lang="en-US" sz="2000" b="0" dirty="0">
                <a:solidFill>
                  <a:srgbClr val="808080"/>
                </a:solidFill>
                <a:latin typeface="Consolas" panose="020B0609020204030204" pitchFamily="49" charset="0"/>
              </a:rPr>
              <a:t>;</a:t>
            </a:r>
            <a:endParaRPr lang="en-US" sz="2000" b="0" dirty="0">
              <a:solidFill>
                <a:prstClr val="black"/>
              </a:solidFill>
              <a:latin typeface="Consolas" panose="020B0609020204030204" pitchFamily="49" charset="0"/>
            </a:endParaRPr>
          </a:p>
          <a:p>
            <a:pPr lvl="0"/>
            <a:endParaRPr lang="en-US" sz="2000" b="0" dirty="0">
              <a:solidFill>
                <a:prstClr val="black"/>
              </a:solidFill>
              <a:latin typeface="Consolas" panose="020B0609020204030204" pitchFamily="49" charset="0"/>
            </a:endParaRPr>
          </a:p>
          <a:p>
            <a:pPr lvl="0"/>
            <a:r>
              <a:rPr lang="en-GB" sz="2000" b="0" dirty="0">
                <a:solidFill>
                  <a:srgbClr val="0000FF"/>
                </a:solidFill>
                <a:latin typeface="Consolas" panose="020B0609020204030204" pitchFamily="49" charset="0"/>
              </a:rPr>
              <a:t>SELECT</a:t>
            </a:r>
            <a:r>
              <a:rPr lang="en-GB" sz="2000" b="0" dirty="0">
                <a:solidFill>
                  <a:prstClr val="black"/>
                </a:solidFill>
                <a:latin typeface="Consolas" panose="020B0609020204030204" pitchFamily="49" charset="0"/>
              </a:rPr>
              <a:t> EmployeeId</a:t>
            </a:r>
            <a:r>
              <a:rPr lang="en-GB" sz="2000" b="0" dirty="0">
                <a:solidFill>
                  <a:srgbClr val="808080"/>
                </a:solidFill>
                <a:latin typeface="Consolas" panose="020B0609020204030204" pitchFamily="49" charset="0"/>
              </a:rPr>
              <a:t>,</a:t>
            </a:r>
            <a:r>
              <a:rPr lang="en-GB" sz="2000" b="0" dirty="0">
                <a:solidFill>
                  <a:prstClr val="black"/>
                </a:solidFill>
                <a:latin typeface="Consolas" panose="020B0609020204030204" pitchFamily="49" charset="0"/>
              </a:rPr>
              <a:t> </a:t>
            </a:r>
            <a:r>
              <a:rPr lang="en-GB" sz="2000" b="0" dirty="0">
                <a:solidFill>
                  <a:srgbClr val="FF00FF"/>
                </a:solidFill>
                <a:latin typeface="Consolas" panose="020B0609020204030204" pitchFamily="49" charset="0"/>
              </a:rPr>
              <a:t>YEAR</a:t>
            </a:r>
            <a:r>
              <a:rPr lang="en-GB" sz="2000" b="0" dirty="0">
                <a:solidFill>
                  <a:srgbClr val="808080"/>
                </a:solidFill>
                <a:latin typeface="Consolas" panose="020B0609020204030204" pitchFamily="49" charset="0"/>
              </a:rPr>
              <a:t>(</a:t>
            </a:r>
            <a:r>
              <a:rPr lang="en-GB" sz="2000" b="0" dirty="0">
                <a:solidFill>
                  <a:prstClr val="black"/>
                </a:solidFill>
                <a:latin typeface="Consolas" panose="020B0609020204030204" pitchFamily="49" charset="0"/>
              </a:rPr>
              <a:t>OrderDate</a:t>
            </a:r>
            <a:r>
              <a:rPr lang="en-GB" sz="2000" b="0" dirty="0">
                <a:solidFill>
                  <a:srgbClr val="808080"/>
                </a:solidFill>
                <a:latin typeface="Consolas" panose="020B0609020204030204" pitchFamily="49" charset="0"/>
              </a:rPr>
              <a:t>)</a:t>
            </a:r>
            <a:r>
              <a:rPr lang="en-GB" sz="2000" b="0" dirty="0">
                <a:solidFill>
                  <a:prstClr val="black"/>
                </a:solidFill>
                <a:latin typeface="Consolas" panose="020B0609020204030204" pitchFamily="49" charset="0"/>
              </a:rPr>
              <a:t> </a:t>
            </a:r>
            <a:r>
              <a:rPr lang="en-GB" sz="2000" b="0" dirty="0">
                <a:solidFill>
                  <a:srgbClr val="0000FF"/>
                </a:solidFill>
                <a:latin typeface="Consolas" panose="020B0609020204030204" pitchFamily="49" charset="0"/>
              </a:rPr>
              <a:t>AS</a:t>
            </a:r>
            <a:r>
              <a:rPr lang="en-GB" sz="2000" b="0" dirty="0">
                <a:solidFill>
                  <a:prstClr val="black"/>
                </a:solidFill>
                <a:latin typeface="Consolas" panose="020B0609020204030204" pitchFamily="49" charset="0"/>
              </a:rPr>
              <a:t> OrderYear</a:t>
            </a:r>
          </a:p>
          <a:p>
            <a:pPr lvl="0"/>
            <a:r>
              <a:rPr lang="en-US" sz="2000" b="0" dirty="0">
                <a:solidFill>
                  <a:srgbClr val="0000FF"/>
                </a:solidFill>
                <a:latin typeface="Consolas" panose="020B0609020204030204" pitchFamily="49" charset="0"/>
              </a:rPr>
              <a:t>FROM</a:t>
            </a:r>
            <a:r>
              <a:rPr lang="en-US" sz="2000" b="0" dirty="0">
                <a:solidFill>
                  <a:prstClr val="black"/>
                </a:solidFill>
                <a:latin typeface="Consolas" panose="020B0609020204030204" pitchFamily="49" charset="0"/>
              </a:rPr>
              <a:t> Sales</a:t>
            </a:r>
            <a:r>
              <a:rPr lang="en-US" sz="2000" b="0" dirty="0">
                <a:solidFill>
                  <a:srgbClr val="808080"/>
                </a:solidFill>
                <a:latin typeface="Consolas" panose="020B0609020204030204" pitchFamily="49" charset="0"/>
              </a:rPr>
              <a:t>.</a:t>
            </a:r>
            <a:r>
              <a:rPr lang="en-US" sz="2000" b="0" dirty="0">
                <a:solidFill>
                  <a:prstClr val="black"/>
                </a:solidFill>
                <a:latin typeface="Consolas" panose="020B0609020204030204" pitchFamily="49" charset="0"/>
              </a:rPr>
              <a:t>Orders</a:t>
            </a:r>
          </a:p>
          <a:p>
            <a:pPr lvl="0"/>
            <a:r>
              <a:rPr lang="en-US" sz="2000" b="0" dirty="0">
                <a:solidFill>
                  <a:srgbClr val="0000FF"/>
                </a:solidFill>
                <a:latin typeface="Consolas" panose="020B0609020204030204" pitchFamily="49" charset="0"/>
              </a:rPr>
              <a:t>WHERE</a:t>
            </a:r>
            <a:r>
              <a:rPr lang="en-US" sz="2000" b="0" dirty="0">
                <a:solidFill>
                  <a:prstClr val="black"/>
                </a:solidFill>
                <a:latin typeface="Consolas" panose="020B0609020204030204" pitchFamily="49" charset="0"/>
              </a:rPr>
              <a:t> CustomerId </a:t>
            </a:r>
            <a:r>
              <a:rPr lang="en-US" sz="2000" b="0" dirty="0">
                <a:solidFill>
                  <a:srgbClr val="808080"/>
                </a:solidFill>
                <a:latin typeface="Consolas" panose="020B0609020204030204" pitchFamily="49" charset="0"/>
              </a:rPr>
              <a:t>= </a:t>
            </a:r>
            <a:r>
              <a:rPr lang="en-US" sz="2000" b="0" dirty="0">
                <a:solidFill>
                  <a:prstClr val="black"/>
                </a:solidFill>
                <a:latin typeface="Consolas" panose="020B0609020204030204" pitchFamily="49" charset="0"/>
              </a:rPr>
              <a:t>71</a:t>
            </a:r>
          </a:p>
          <a:p>
            <a:pPr lvl="0"/>
            <a:r>
              <a:rPr lang="en-US" sz="2000" b="0" dirty="0">
                <a:solidFill>
                  <a:srgbClr val="0000FF"/>
                </a:solidFill>
                <a:latin typeface="Consolas" panose="020B0609020204030204" pitchFamily="49" charset="0"/>
              </a:rPr>
              <a:t>GROUP</a:t>
            </a:r>
            <a:r>
              <a:rPr lang="en-US" sz="2000" b="0" dirty="0">
                <a:solidFill>
                  <a:prstClr val="black"/>
                </a:solidFill>
                <a:latin typeface="Consolas" panose="020B0609020204030204" pitchFamily="49" charset="0"/>
              </a:rPr>
              <a:t> </a:t>
            </a:r>
            <a:r>
              <a:rPr lang="en-US" sz="2000" b="0" dirty="0">
                <a:solidFill>
                  <a:srgbClr val="0000FF"/>
                </a:solidFill>
                <a:latin typeface="Consolas" panose="020B0609020204030204" pitchFamily="49" charset="0"/>
              </a:rPr>
              <a:t>BY</a:t>
            </a:r>
            <a:r>
              <a:rPr lang="en-US" sz="2000" b="0" dirty="0">
                <a:solidFill>
                  <a:prstClr val="black"/>
                </a:solidFill>
                <a:latin typeface="Consolas" panose="020B0609020204030204" pitchFamily="49" charset="0"/>
              </a:rPr>
              <a:t> EmployeeId</a:t>
            </a:r>
            <a:r>
              <a:rPr lang="en-US" sz="2000" b="0" dirty="0">
                <a:solidFill>
                  <a:srgbClr val="808080"/>
                </a:solidFill>
                <a:latin typeface="Consolas" panose="020B0609020204030204" pitchFamily="49" charset="0"/>
              </a:rPr>
              <a:t>,</a:t>
            </a:r>
            <a:r>
              <a:rPr lang="en-US" sz="2000" b="0" dirty="0">
                <a:solidFill>
                  <a:prstClr val="black"/>
                </a:solidFill>
                <a:latin typeface="Consolas" panose="020B0609020204030204" pitchFamily="49" charset="0"/>
              </a:rPr>
              <a:t> </a:t>
            </a:r>
            <a:r>
              <a:rPr lang="en-US" sz="2000" b="0" dirty="0">
                <a:solidFill>
                  <a:srgbClr val="FF00FF"/>
                </a:solidFill>
                <a:latin typeface="Consolas" panose="020B0609020204030204" pitchFamily="49" charset="0"/>
              </a:rPr>
              <a:t>YEAR</a:t>
            </a:r>
            <a:r>
              <a:rPr lang="en-US" sz="2000" b="0" dirty="0">
                <a:solidFill>
                  <a:srgbClr val="808080"/>
                </a:solidFill>
                <a:latin typeface="Consolas" panose="020B0609020204030204" pitchFamily="49" charset="0"/>
              </a:rPr>
              <a:t>(</a:t>
            </a:r>
            <a:r>
              <a:rPr lang="en-US" sz="2000" b="0" dirty="0">
                <a:solidFill>
                  <a:prstClr val="black"/>
                </a:solidFill>
                <a:latin typeface="Consolas" panose="020B0609020204030204" pitchFamily="49" charset="0"/>
              </a:rPr>
              <a:t>OrderDate</a:t>
            </a:r>
            <a:r>
              <a:rPr lang="en-US" sz="2000" b="0" dirty="0">
                <a:solidFill>
                  <a:srgbClr val="808080"/>
                </a:solidFill>
                <a:latin typeface="Consolas" panose="020B0609020204030204" pitchFamily="49" charset="0"/>
              </a:rPr>
              <a:t>)</a:t>
            </a:r>
            <a:endParaRPr lang="en-US" sz="2000" b="0" dirty="0">
              <a:solidFill>
                <a:prstClr val="black"/>
              </a:solidFill>
              <a:latin typeface="Consolas" panose="020B0609020204030204" pitchFamily="49" charset="0"/>
            </a:endParaRPr>
          </a:p>
          <a:p>
            <a:pPr lvl="0"/>
            <a:r>
              <a:rPr lang="en-US" sz="2000" b="0" dirty="0">
                <a:solidFill>
                  <a:srgbClr val="0000FF"/>
                </a:solidFill>
                <a:latin typeface="Consolas" panose="020B0609020204030204" pitchFamily="49" charset="0"/>
              </a:rPr>
              <a:t>HAVING</a:t>
            </a:r>
            <a:r>
              <a:rPr lang="en-US" sz="2000" b="0" dirty="0">
                <a:solidFill>
                  <a:prstClr val="black"/>
                </a:solidFill>
                <a:latin typeface="Consolas" panose="020B0609020204030204" pitchFamily="49" charset="0"/>
              </a:rPr>
              <a:t> </a:t>
            </a:r>
            <a:r>
              <a:rPr lang="en-US" sz="2000" b="0" dirty="0">
                <a:solidFill>
                  <a:srgbClr val="FF00FF"/>
                </a:solidFill>
                <a:latin typeface="Consolas" panose="020B0609020204030204" pitchFamily="49" charset="0"/>
              </a:rPr>
              <a:t>COUNT</a:t>
            </a:r>
            <a:r>
              <a:rPr lang="en-US" sz="2000" b="0" dirty="0">
                <a:solidFill>
                  <a:srgbClr val="808080"/>
                </a:solidFill>
                <a:latin typeface="Consolas" panose="020B0609020204030204" pitchFamily="49" charset="0"/>
              </a:rPr>
              <a:t>(*)</a:t>
            </a:r>
            <a:r>
              <a:rPr lang="en-US" sz="2000" b="0" dirty="0">
                <a:solidFill>
                  <a:prstClr val="black"/>
                </a:solidFill>
                <a:latin typeface="Consolas" panose="020B0609020204030204" pitchFamily="49" charset="0"/>
              </a:rPr>
              <a:t> </a:t>
            </a:r>
            <a:r>
              <a:rPr lang="en-US" sz="2000" b="0" dirty="0">
                <a:solidFill>
                  <a:srgbClr val="808080"/>
                </a:solidFill>
                <a:latin typeface="Consolas" panose="020B0609020204030204" pitchFamily="49" charset="0"/>
              </a:rPr>
              <a:t>&gt;</a:t>
            </a:r>
            <a:r>
              <a:rPr lang="en-US" sz="2000" b="0" dirty="0">
                <a:solidFill>
                  <a:prstClr val="black"/>
                </a:solidFill>
                <a:latin typeface="Consolas" panose="020B0609020204030204" pitchFamily="49" charset="0"/>
              </a:rPr>
              <a:t> 1</a:t>
            </a:r>
          </a:p>
          <a:p>
            <a:pPr lvl="0"/>
            <a:r>
              <a:rPr lang="en-US" sz="2000" b="0" dirty="0">
                <a:solidFill>
                  <a:srgbClr val="0000FF"/>
                </a:solidFill>
                <a:latin typeface="Consolas" panose="020B0609020204030204" pitchFamily="49" charset="0"/>
              </a:rPr>
              <a:t>ORDER</a:t>
            </a:r>
            <a:r>
              <a:rPr lang="en-US" sz="2000" b="0" dirty="0">
                <a:solidFill>
                  <a:prstClr val="black"/>
                </a:solidFill>
                <a:latin typeface="Consolas" panose="020B0609020204030204" pitchFamily="49" charset="0"/>
              </a:rPr>
              <a:t> </a:t>
            </a:r>
            <a:r>
              <a:rPr lang="en-US" sz="2000" b="0" dirty="0">
                <a:solidFill>
                  <a:srgbClr val="0000FF"/>
                </a:solidFill>
                <a:latin typeface="Consolas" panose="020B0609020204030204" pitchFamily="49" charset="0"/>
              </a:rPr>
              <a:t>BY</a:t>
            </a:r>
            <a:r>
              <a:rPr lang="en-US" sz="2000" b="0" dirty="0">
                <a:solidFill>
                  <a:prstClr val="black"/>
                </a:solidFill>
                <a:latin typeface="Consolas" panose="020B0609020204030204" pitchFamily="49" charset="0"/>
              </a:rPr>
              <a:t> EmployeeId</a:t>
            </a:r>
            <a:r>
              <a:rPr lang="en-US" sz="2000" b="0" dirty="0">
                <a:solidFill>
                  <a:srgbClr val="808080"/>
                </a:solidFill>
                <a:latin typeface="Consolas" panose="020B0609020204030204" pitchFamily="49" charset="0"/>
              </a:rPr>
              <a:t>,</a:t>
            </a:r>
            <a:r>
              <a:rPr lang="en-US" sz="2000" b="0" dirty="0">
                <a:solidFill>
                  <a:prstClr val="black"/>
                </a:solidFill>
                <a:latin typeface="Consolas" panose="020B0609020204030204" pitchFamily="49" charset="0"/>
              </a:rPr>
              <a:t> OrderYear</a:t>
            </a:r>
            <a:r>
              <a:rPr lang="en-US" sz="2000" b="0" dirty="0">
                <a:solidFill>
                  <a:srgbClr val="808080"/>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29969050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43334bd4-4903-47e1-a2e6-a40f93a756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Logical Query Processing</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In this demonstration, you will see how to:</a:t>
            </a:r>
          </a:p>
          <a:p>
            <a:pPr lvl="0"/>
            <a:r>
              <a:rPr lang="en-GB" b="0" kern="0" dirty="0">
                <a:solidFill>
                  <a:srgbClr val="000000"/>
                </a:solidFill>
              </a:rPr>
              <a:t>View query output that illustrates logical processing order</a:t>
            </a:r>
            <a:endParaRPr lang="en-US" b="0" kern="0" dirty="0">
              <a:solidFill>
                <a:srgbClr val="000000"/>
              </a:solidFill>
            </a:endParaRPr>
          </a:p>
        </p:txBody>
      </p:sp>
    </p:spTree>
    <p:custDataLst>
      <p:tags r:id="rId1"/>
    </p:custDataLst>
    <p:extLst>
      <p:ext uri="{BB962C8B-B14F-4D97-AF65-F5344CB8AC3E}">
        <p14:creationId xmlns:p14="http://schemas.microsoft.com/office/powerpoint/2010/main" val="2339681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40245241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Introduction to T-SQL Querying</a:t>
            </a:r>
            <a:endParaRPr lang="en-GB" dirty="0"/>
          </a:p>
        </p:txBody>
      </p:sp>
      <p:sp>
        <p:nvSpPr>
          <p:cNvPr id="3" name="Text Placeholder 2"/>
          <p:cNvSpPr>
            <a:spLocks noGrp="1"/>
          </p:cNvSpPr>
          <p:nvPr>
            <p:ph type="body" idx="1"/>
          </p:nvPr>
        </p:nvSpPr>
        <p:spPr/>
        <p:txBody>
          <a:bodyPr/>
          <a:lstStyle/>
          <a:p>
            <a:r>
              <a:rPr lang="en-GB" dirty="0" smtClean="0"/>
              <a:t>Exercise 1: Executing Basic SELECT Statements
Exercise 2: Executing Queries That Filter Data Using Predicates
Exercise 3: Executing Queries That Sort Data Using ORDER BY</a:t>
            </a:r>
            <a:endParaRPr lang="en-GB" dirty="0"/>
          </a:p>
        </p:txBody>
      </p:sp>
      <p:sp>
        <p:nvSpPr>
          <p:cNvPr id="4" name="TextBox 3"/>
          <p:cNvSpPr txBox="1"/>
          <p:nvPr/>
        </p:nvSpPr>
        <p:spPr>
          <a:xfrm>
            <a:off x="458788" y="3745141"/>
            <a:ext cx="3383683"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126141"/>
            <a:ext cx="6970050" cy="1384995"/>
          </a:xfrm>
          <a:prstGeom prst="rect">
            <a:avLst/>
          </a:prstGeom>
          <a:noFill/>
        </p:spPr>
        <p:txBody>
          <a:bodyPr vert="horz" wrap="none" rtlCol="0">
            <a:spAutoFit/>
          </a:bodyPr>
          <a:lstStyle/>
          <a:p>
            <a:r>
              <a:rPr lang="en-GB" sz="2800" b="0" dirty="0">
                <a:latin typeface="Segoe UI" panose="020B0502040204020203" pitchFamily="34" charset="0"/>
              </a:rPr>
              <a:t>Virtual machine: </a:t>
            </a:r>
            <a:r>
              <a:rPr lang="en-GB" sz="2800" dirty="0">
                <a:latin typeface="Segoe UI" panose="020B0502040204020203" pitchFamily="34" charset="0"/>
              </a:rPr>
              <a:t>20761C-MIA-SQL</a:t>
            </a:r>
            <a:endParaRPr lang="en-GB" sz="2800" b="0" dirty="0">
              <a:latin typeface="Segoe UI" panose="020B0502040204020203" pitchFamily="34" charset="0"/>
            </a:endParaRPr>
          </a:p>
          <a:p>
            <a:r>
              <a:rPr lang="en-GB" sz="2800" b="0" dirty="0">
                <a:latin typeface="Segoe UI" panose="020B0502040204020203" pitchFamily="34" charset="0"/>
              </a:rPr>
              <a:t>User name: </a:t>
            </a:r>
            <a:r>
              <a:rPr lang="en-GB" sz="2800" dirty="0">
                <a:latin typeface="Segoe UI" panose="020B0502040204020203" pitchFamily="34" charset="0"/>
              </a:rPr>
              <a:t>ADVENTUREWORKS\Student</a:t>
            </a:r>
            <a:endParaRPr lang="en-GB" sz="2800" b="0" dirty="0">
              <a:latin typeface="Segoe UI" panose="020B0502040204020203" pitchFamily="34" charset="0"/>
            </a:endParaRPr>
          </a:p>
          <a:p>
            <a:r>
              <a:rPr lang="en-GB" sz="2800" b="0" dirty="0">
                <a:latin typeface="Segoe UI" panose="020B0502040204020203" pitchFamily="34" charset="0"/>
              </a:rPr>
              <a:t>Password: </a:t>
            </a:r>
            <a:r>
              <a:rPr lang="en-GB" sz="2800" dirty="0">
                <a:latin typeface="Segoe UI" panose="020B0502040204020203" pitchFamily="34" charset="0"/>
              </a:rPr>
              <a:t>Pa55w.rd</a:t>
            </a:r>
            <a:endParaRPr lang="en-GB" sz="2800" b="0" dirty="0">
              <a:solidFill>
                <a:srgbClr val="000000"/>
              </a:solidFill>
              <a:latin typeface="Segoe UI" panose="020B0502040204020203" pitchFamily="34" charset="0"/>
            </a:endParaRPr>
          </a:p>
        </p:txBody>
      </p:sp>
      <p:sp>
        <p:nvSpPr>
          <p:cNvPr id="6" name="TextBox 5"/>
          <p:cNvSpPr txBox="1"/>
          <p:nvPr/>
        </p:nvSpPr>
        <p:spPr>
          <a:xfrm>
            <a:off x="458788" y="6163356"/>
            <a:ext cx="4856201" cy="523220"/>
          </a:xfrm>
          <a:prstGeom prst="rect">
            <a:avLst/>
          </a:prstGeom>
          <a:noFill/>
        </p:spPr>
        <p:txBody>
          <a:bodyPr vert="horz" wrap="none" rtlCol="0">
            <a:spAutoFit/>
          </a:bodyPr>
          <a:lstStyle/>
          <a:p>
            <a:r>
              <a:rPr lang="en-GB" sz="2800" dirty="0" smtClean="0">
                <a:latin typeface="Segoe UI" panose="020B0502040204020203" pitchFamily="34" charset="0"/>
              </a:rPr>
              <a:t>Estimated Time: 30 minutes</a:t>
            </a:r>
            <a:endParaRPr lang="en-GB" sz="2800" dirty="0">
              <a:latin typeface="Segoe UI" panose="020B0502040204020203" pitchFamily="34" charset="0"/>
            </a:endParaRPr>
          </a:p>
        </p:txBody>
      </p:sp>
    </p:spTree>
    <p:custDataLst>
      <p:tags r:id="rId1"/>
    </p:custDataLst>
    <p:extLst>
      <p:ext uri="{BB962C8B-B14F-4D97-AF65-F5344CB8AC3E}">
        <p14:creationId xmlns:p14="http://schemas.microsoft.com/office/powerpoint/2010/main" val="29107059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5"/>
            <a:ext cx="8119156" cy="3539430"/>
          </a:xfrm>
          <a:prstGeom prst="rect">
            <a:avLst/>
          </a:prstGeom>
          <a:noFill/>
        </p:spPr>
        <p:txBody>
          <a:bodyPr vert="horz" wrap="square" rtlCol="0">
            <a:spAutoFit/>
          </a:bodyPr>
          <a:lstStyle/>
          <a:p>
            <a:pPr>
              <a:spcBef>
                <a:spcPts val="600"/>
              </a:spcBef>
              <a:spcAft>
                <a:spcPts val="800"/>
              </a:spcAft>
            </a:pPr>
            <a:r>
              <a:rPr lang="en-GB" sz="2800" b="0" dirty="0">
                <a:latin typeface="Segoe UI" panose="020B0502040204020203" pitchFamily="34" charset="0"/>
                <a:ea typeface="Calibri" panose="020F0502020204030204" pitchFamily="34" charset="0"/>
                <a:cs typeface="Times New Roman" panose="02020603050405020304" pitchFamily="18" charset="0"/>
              </a:rPr>
              <a:t>You are an Adventure Works business analyst, who will be writing reports against corporate databases stored in SQL Server. To help you become more comfortable with SQL Server querying, the Adventure Works IT department has provided some common queries to run against their databases. You will review and execute these queries.</a:t>
            </a:r>
            <a:endParaRPr lang="en-GB"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2099151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Introducing T-SQL</a:t>
            </a:r>
            <a:endParaRPr lang="en-GB" dirty="0"/>
          </a:p>
        </p:txBody>
      </p:sp>
      <p:sp>
        <p:nvSpPr>
          <p:cNvPr id="3" name="Text Placeholder 2"/>
          <p:cNvSpPr>
            <a:spLocks noGrp="1"/>
          </p:cNvSpPr>
          <p:nvPr>
            <p:ph type="body" idx="1"/>
          </p:nvPr>
        </p:nvSpPr>
        <p:spPr/>
        <p:txBody>
          <a:bodyPr/>
          <a:lstStyle/>
          <a:p>
            <a:r>
              <a:rPr lang="en-GB" sz="2400" dirty="0" smtClean="0"/>
              <a:t>About T-SQL
Categories of T-SQL Statements
T-SQL Language Elements
T-SQL Language Elements: Predicates and Operators
T-SQL Language Elements: Functions
T-SQL Language Elements: Variables
T-SQL Language Elements: Expressions
T-SQL Language Elements: Control of Flow, Errors, and Transactions
T-SQL Language Elements: Comments
T-SQL Language Elements: Batch Separators
Demonstration: T-SQL Language Elements</a:t>
            </a:r>
            <a:endParaRPr lang="en-GB" sz="2400" dirty="0"/>
          </a:p>
        </p:txBody>
      </p:sp>
    </p:spTree>
    <p:custDataLst>
      <p:tags r:id="rId1"/>
    </p:custDataLst>
    <p:extLst>
      <p:ext uri="{BB962C8B-B14F-4D97-AF65-F5344CB8AC3E}">
        <p14:creationId xmlns:p14="http://schemas.microsoft.com/office/powerpoint/2010/main" val="34766238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a:t>
            </a:r>
            <a:endParaRPr lang="en-GB" dirty="0"/>
          </a:p>
        </p:txBody>
      </p:sp>
    </p:spTree>
    <p:custDataLst>
      <p:tags r:id="rId1"/>
    </p:custDataLst>
    <p:extLst>
      <p:ext uri="{BB962C8B-B14F-4D97-AF65-F5344CB8AC3E}">
        <p14:creationId xmlns:p14="http://schemas.microsoft.com/office/powerpoint/2010/main" val="2697301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About T-SQL</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Structured Query Language (SQL)</a:t>
            </a:r>
          </a:p>
          <a:p>
            <a:pPr lvl="1"/>
            <a:r>
              <a:rPr lang="en-GB" b="0" kern="0" dirty="0">
                <a:solidFill>
                  <a:srgbClr val="000000"/>
                </a:solidFill>
              </a:rPr>
              <a:t>Developed by IBM in the 1970s</a:t>
            </a:r>
          </a:p>
          <a:p>
            <a:pPr lvl="1"/>
            <a:r>
              <a:rPr lang="en-GB" b="0" kern="0" dirty="0">
                <a:solidFill>
                  <a:srgbClr val="000000"/>
                </a:solidFill>
              </a:rPr>
              <a:t>Adopted by ANSI and ISO standards bodies</a:t>
            </a:r>
          </a:p>
          <a:p>
            <a:pPr lvl="1"/>
            <a:r>
              <a:rPr lang="en-GB" b="0" kern="0" dirty="0">
                <a:solidFill>
                  <a:srgbClr val="000000"/>
                </a:solidFill>
              </a:rPr>
              <a:t>Widely used in the industry</a:t>
            </a:r>
          </a:p>
          <a:p>
            <a:pPr lvl="2"/>
            <a:r>
              <a:rPr lang="en-GB" b="0" kern="0" dirty="0">
                <a:solidFill>
                  <a:srgbClr val="000000"/>
                </a:solidFill>
              </a:rPr>
              <a:t>PL/SQL (Oracle), SQL Procedural Language (IBM), </a:t>
            </a:r>
            <a:br>
              <a:rPr lang="en-GB" b="0" kern="0" dirty="0">
                <a:solidFill>
                  <a:srgbClr val="000000"/>
                </a:solidFill>
              </a:rPr>
            </a:br>
            <a:r>
              <a:rPr lang="en-GB" b="0" kern="0" dirty="0">
                <a:solidFill>
                  <a:srgbClr val="000000"/>
                </a:solidFill>
              </a:rPr>
              <a:t>Transact-SQL (Microsoft)</a:t>
            </a:r>
          </a:p>
          <a:p>
            <a:pPr lvl="0"/>
            <a:r>
              <a:rPr lang="en-GB" b="0" kern="0" dirty="0">
                <a:solidFill>
                  <a:srgbClr val="000000"/>
                </a:solidFill>
              </a:rPr>
              <a:t>Transact-SQL is commonly referred to as T-SQL</a:t>
            </a:r>
          </a:p>
          <a:p>
            <a:pPr lvl="1"/>
            <a:r>
              <a:rPr lang="en-GB" b="0" kern="0" dirty="0">
                <a:solidFill>
                  <a:srgbClr val="000000"/>
                </a:solidFill>
              </a:rPr>
              <a:t>The querying language of SQL Server 2016</a:t>
            </a:r>
          </a:p>
          <a:p>
            <a:pPr lvl="0"/>
            <a:r>
              <a:rPr lang="en-GB" b="0" kern="0" dirty="0">
                <a:solidFill>
                  <a:srgbClr val="000000"/>
                </a:solidFill>
              </a:rPr>
              <a:t>SQL is declarative</a:t>
            </a:r>
          </a:p>
          <a:p>
            <a:pPr lvl="1"/>
            <a:r>
              <a:rPr lang="en-GB" b="0" kern="0" dirty="0">
                <a:solidFill>
                  <a:srgbClr val="000000"/>
                </a:solidFill>
              </a:rPr>
              <a:t>Describe what you want, not the individual steps</a:t>
            </a:r>
            <a:endParaRPr lang="en-US" b="0" kern="0" dirty="0">
              <a:solidFill>
                <a:srgbClr val="000000"/>
              </a:solidFill>
            </a:endParaRPr>
          </a:p>
        </p:txBody>
      </p:sp>
    </p:spTree>
    <p:custDataLst>
      <p:tags r:id="rId1"/>
    </p:custDataLst>
    <p:extLst>
      <p:ext uri="{BB962C8B-B14F-4D97-AF65-F5344CB8AC3E}">
        <p14:creationId xmlns:p14="http://schemas.microsoft.com/office/powerpoint/2010/main" val="2296264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Categories of T-SQL Statements</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649115911"/>
              </p:ext>
            </p:extLst>
          </p:nvPr>
        </p:nvGraphicFramePr>
        <p:xfrm>
          <a:off x="274749" y="1165178"/>
          <a:ext cx="2648755" cy="4759103"/>
        </p:xfrm>
        <a:graphic>
          <a:graphicData uri="http://schemas.openxmlformats.org/drawingml/2006/table">
            <a:tbl>
              <a:tblPr firstRow="1" bandRow="1">
                <a:tableStyleId>{9DCAF9ED-07DC-4A11-8D7F-57B35C25682E}</a:tableStyleId>
              </a:tblPr>
              <a:tblGrid>
                <a:gridCol w="2648755">
                  <a:extLst>
                    <a:ext uri="{9D8B030D-6E8A-4147-A177-3AD203B41FA5}">
                      <a16:colId xmlns:a16="http://schemas.microsoft.com/office/drawing/2014/main" val="31533747"/>
                    </a:ext>
                  </a:extLst>
                </a:gridCol>
              </a:tblGrid>
              <a:tr h="1341541">
                <a:tc>
                  <a:txBody>
                    <a:bodyPr/>
                    <a:lstStyle/>
                    <a:p>
                      <a:pPr algn="ctr"/>
                      <a:r>
                        <a:rPr lang="en-GB" sz="2000" dirty="0" smtClean="0">
                          <a:latin typeface="Segoe UI" panose="020B0502040204020203" pitchFamily="34" charset="0"/>
                          <a:cs typeface="Segoe UI" panose="020B0502040204020203" pitchFamily="34" charset="0"/>
                        </a:rPr>
                        <a:t>DML*</a:t>
                      </a:r>
                      <a:endParaRPr lang="en-US" sz="2000" dirty="0">
                        <a:latin typeface="Segoe UI" panose="020B0502040204020203" pitchFamily="34" charset="0"/>
                        <a:cs typeface="Segoe UI" panose="020B0502040204020203" pitchFamily="34" charset="0"/>
                      </a:endParaRPr>
                    </a:p>
                  </a:txBody>
                  <a:tcPr anchor="ctr">
                    <a:lnB w="12700" cap="flat" cmpd="sng" algn="ctr">
                      <a:noFill/>
                      <a:prstDash val="solid"/>
                      <a:round/>
                      <a:headEnd type="none" w="med" len="med"/>
                      <a:tailEnd type="none" w="med" len="med"/>
                    </a:lnB>
                    <a:solidFill>
                      <a:srgbClr val="0070C0"/>
                    </a:solidFill>
                  </a:tcPr>
                </a:tc>
                <a:extLst>
                  <a:ext uri="{0D108BD9-81ED-4DB2-BD59-A6C34878D82A}">
                    <a16:rowId xmlns:a16="http://schemas.microsoft.com/office/drawing/2014/main" val="781652383"/>
                  </a:ext>
                </a:extLst>
              </a:tr>
              <a:tr h="3417562">
                <a:tc>
                  <a:txBody>
                    <a:bodyPr/>
                    <a:lstStyle/>
                    <a:p>
                      <a:pPr marL="285750" indent="-285750">
                        <a:buFont typeface="Arial" panose="020B0604020202020204" pitchFamily="34" charset="0"/>
                        <a:buChar char="•"/>
                      </a:pPr>
                      <a:r>
                        <a:rPr lang="en-GB" sz="2000" dirty="0" smtClean="0">
                          <a:latin typeface="Segoe UI" panose="020B0502040204020203" pitchFamily="34" charset="0"/>
                          <a:cs typeface="Segoe UI" panose="020B0502040204020203" pitchFamily="34" charset="0"/>
                        </a:rPr>
                        <a:t>Data Manipulation Language</a:t>
                      </a:r>
                    </a:p>
                    <a:p>
                      <a:pPr marL="0" indent="0">
                        <a:buFont typeface="Arial" panose="020B0604020202020204" pitchFamily="34" charset="0"/>
                        <a:buNone/>
                      </a:pPr>
                      <a:endParaRPr lang="en-GB" sz="2000"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GB" sz="2000" dirty="0" smtClean="0">
                          <a:latin typeface="Segoe UI" panose="020B0502040204020203" pitchFamily="34" charset="0"/>
                          <a:cs typeface="Segoe UI" panose="020B0502040204020203" pitchFamily="34" charset="0"/>
                        </a:rPr>
                        <a:t>Used to query and manipulate data</a:t>
                      </a:r>
                    </a:p>
                    <a:p>
                      <a:pPr marL="285750" indent="-285750">
                        <a:buFont typeface="Arial" panose="020B0604020202020204" pitchFamily="34" charset="0"/>
                        <a:buChar char="•"/>
                      </a:pPr>
                      <a:endParaRPr lang="en-GB" sz="2000"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GB" sz="2000" dirty="0" smtClean="0">
                          <a:latin typeface="Segoe UI" panose="020B0502040204020203" pitchFamily="34" charset="0"/>
                          <a:cs typeface="Segoe UI" panose="020B0502040204020203" pitchFamily="34" charset="0"/>
                        </a:rPr>
                        <a:t>SELECT, INSERT, UPDATE, DELETE</a:t>
                      </a:r>
                      <a:endParaRPr lang="en-US" sz="2000" dirty="0">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80995055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2934899"/>
              </p:ext>
            </p:extLst>
          </p:nvPr>
        </p:nvGraphicFramePr>
        <p:xfrm>
          <a:off x="3236890" y="1165178"/>
          <a:ext cx="2648755" cy="4759103"/>
        </p:xfrm>
        <a:graphic>
          <a:graphicData uri="http://schemas.openxmlformats.org/drawingml/2006/table">
            <a:tbl>
              <a:tblPr firstRow="1" bandRow="1">
                <a:tableStyleId>{9DCAF9ED-07DC-4A11-8D7F-57B35C25682E}</a:tableStyleId>
              </a:tblPr>
              <a:tblGrid>
                <a:gridCol w="2648755">
                  <a:extLst>
                    <a:ext uri="{9D8B030D-6E8A-4147-A177-3AD203B41FA5}">
                      <a16:colId xmlns:a16="http://schemas.microsoft.com/office/drawing/2014/main" val="31533747"/>
                    </a:ext>
                  </a:extLst>
                </a:gridCol>
              </a:tblGrid>
              <a:tr h="1341541">
                <a:tc>
                  <a:txBody>
                    <a:bodyPr/>
                    <a:lstStyle/>
                    <a:p>
                      <a:pPr algn="ctr"/>
                      <a:r>
                        <a:rPr lang="en-GB" sz="2000" dirty="0" smtClean="0">
                          <a:latin typeface="Segoe UI" panose="020B0502040204020203" pitchFamily="34" charset="0"/>
                          <a:cs typeface="Segoe UI" panose="020B0502040204020203" pitchFamily="34" charset="0"/>
                        </a:rPr>
                        <a:t>DDL</a:t>
                      </a:r>
                      <a:endParaRPr lang="en-US" sz="2000" dirty="0">
                        <a:latin typeface="Segoe UI" panose="020B0502040204020203" pitchFamily="34" charset="0"/>
                        <a:cs typeface="Segoe UI" panose="020B0502040204020203" pitchFamily="34" charset="0"/>
                      </a:endParaRPr>
                    </a:p>
                  </a:txBody>
                  <a:tcPr anchor="ctr">
                    <a:lnB w="12700" cap="flat" cmpd="sng" algn="ctr">
                      <a:noFill/>
                      <a:prstDash val="solid"/>
                      <a:round/>
                      <a:headEnd type="none" w="med" len="med"/>
                      <a:tailEnd type="none" w="med" len="med"/>
                    </a:lnB>
                    <a:solidFill>
                      <a:srgbClr val="0070C0"/>
                    </a:solidFill>
                  </a:tcPr>
                </a:tc>
                <a:extLst>
                  <a:ext uri="{0D108BD9-81ED-4DB2-BD59-A6C34878D82A}">
                    <a16:rowId xmlns:a16="http://schemas.microsoft.com/office/drawing/2014/main" val="781652383"/>
                  </a:ext>
                </a:extLst>
              </a:tr>
              <a:tr h="3417562">
                <a:tc>
                  <a:txBody>
                    <a:bodyPr/>
                    <a:lstStyle/>
                    <a:p>
                      <a:pPr marL="285750" indent="-285750">
                        <a:buFont typeface="Arial" panose="020B0604020202020204" pitchFamily="34" charset="0"/>
                        <a:buChar char="•"/>
                      </a:pPr>
                      <a:r>
                        <a:rPr lang="en-GB" sz="2000" dirty="0" smtClean="0">
                          <a:latin typeface="Segoe UI" panose="020B0502040204020203" pitchFamily="34" charset="0"/>
                          <a:cs typeface="Segoe UI" panose="020B0502040204020203" pitchFamily="34" charset="0"/>
                        </a:rPr>
                        <a:t>Data Definition Language</a:t>
                      </a:r>
                    </a:p>
                    <a:p>
                      <a:pPr marL="285750" indent="-285750">
                        <a:buFont typeface="Arial" panose="020B0604020202020204" pitchFamily="34" charset="0"/>
                        <a:buChar char="•"/>
                      </a:pPr>
                      <a:endParaRPr lang="en-GB" sz="2000"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GB" sz="2000" dirty="0" smtClean="0">
                          <a:latin typeface="Segoe UI" panose="020B0502040204020203" pitchFamily="34" charset="0"/>
                          <a:cs typeface="Segoe UI" panose="020B0502040204020203" pitchFamily="34" charset="0"/>
                        </a:rPr>
                        <a:t>Used to define database objects</a:t>
                      </a:r>
                    </a:p>
                    <a:p>
                      <a:pPr marL="285750" indent="-285750">
                        <a:buFont typeface="Arial" panose="020B0604020202020204" pitchFamily="34" charset="0"/>
                        <a:buChar char="•"/>
                      </a:pPr>
                      <a:endParaRPr lang="en-GB" sz="2000"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GB" sz="2000" dirty="0" smtClean="0">
                          <a:latin typeface="Segoe UI" panose="020B0502040204020203" pitchFamily="34" charset="0"/>
                          <a:cs typeface="Segoe UI" panose="020B0502040204020203" pitchFamily="34" charset="0"/>
                        </a:rPr>
                        <a:t>CREATE, ALTER, DROP</a:t>
                      </a:r>
                      <a:endParaRPr lang="en-US" sz="2000" dirty="0">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80995055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20533218"/>
              </p:ext>
            </p:extLst>
          </p:nvPr>
        </p:nvGraphicFramePr>
        <p:xfrm>
          <a:off x="6199031" y="1165178"/>
          <a:ext cx="2648755" cy="4759103"/>
        </p:xfrm>
        <a:graphic>
          <a:graphicData uri="http://schemas.openxmlformats.org/drawingml/2006/table">
            <a:tbl>
              <a:tblPr firstRow="1" bandRow="1">
                <a:tableStyleId>{9DCAF9ED-07DC-4A11-8D7F-57B35C25682E}</a:tableStyleId>
              </a:tblPr>
              <a:tblGrid>
                <a:gridCol w="2648755">
                  <a:extLst>
                    <a:ext uri="{9D8B030D-6E8A-4147-A177-3AD203B41FA5}">
                      <a16:colId xmlns:a16="http://schemas.microsoft.com/office/drawing/2014/main" val="31533747"/>
                    </a:ext>
                  </a:extLst>
                </a:gridCol>
              </a:tblGrid>
              <a:tr h="1341541">
                <a:tc>
                  <a:txBody>
                    <a:bodyPr/>
                    <a:lstStyle/>
                    <a:p>
                      <a:pPr algn="ctr"/>
                      <a:r>
                        <a:rPr lang="en-GB" sz="2000" dirty="0" smtClean="0">
                          <a:latin typeface="Segoe UI" panose="020B0502040204020203" pitchFamily="34" charset="0"/>
                          <a:cs typeface="Segoe UI" panose="020B0502040204020203" pitchFamily="34" charset="0"/>
                        </a:rPr>
                        <a:t>DCL</a:t>
                      </a:r>
                      <a:endParaRPr lang="en-US" sz="2000" dirty="0">
                        <a:latin typeface="Segoe UI" panose="020B0502040204020203" pitchFamily="34" charset="0"/>
                        <a:cs typeface="Segoe UI" panose="020B0502040204020203" pitchFamily="34" charset="0"/>
                      </a:endParaRPr>
                    </a:p>
                  </a:txBody>
                  <a:tcPr anchor="ctr">
                    <a:lnB w="12700" cap="flat" cmpd="sng" algn="ctr">
                      <a:noFill/>
                      <a:prstDash val="solid"/>
                      <a:round/>
                      <a:headEnd type="none" w="med" len="med"/>
                      <a:tailEnd type="none" w="med" len="med"/>
                    </a:lnB>
                    <a:solidFill>
                      <a:srgbClr val="0070C0"/>
                    </a:solidFill>
                  </a:tcPr>
                </a:tc>
                <a:extLst>
                  <a:ext uri="{0D108BD9-81ED-4DB2-BD59-A6C34878D82A}">
                    <a16:rowId xmlns:a16="http://schemas.microsoft.com/office/drawing/2014/main" val="781652383"/>
                  </a:ext>
                </a:extLst>
              </a:tr>
              <a:tr h="3417562">
                <a:tc>
                  <a:txBody>
                    <a:bodyPr/>
                    <a:lstStyle/>
                    <a:p>
                      <a:pPr marL="285750" indent="-285750">
                        <a:buFont typeface="Arial" panose="020B0604020202020204" pitchFamily="34" charset="0"/>
                        <a:buChar char="•"/>
                      </a:pPr>
                      <a:r>
                        <a:rPr lang="en-GB" sz="2000" dirty="0" smtClean="0">
                          <a:latin typeface="Segoe UI" panose="020B0502040204020203" pitchFamily="34" charset="0"/>
                          <a:cs typeface="Segoe UI" panose="020B0502040204020203" pitchFamily="34" charset="0"/>
                        </a:rPr>
                        <a:t>Data Control Language</a:t>
                      </a:r>
                    </a:p>
                    <a:p>
                      <a:pPr marL="285750" indent="-285750">
                        <a:buFont typeface="Arial" panose="020B0604020202020204" pitchFamily="34" charset="0"/>
                        <a:buChar char="•"/>
                      </a:pPr>
                      <a:endParaRPr lang="en-GB" sz="2000"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GB" sz="2000" dirty="0" smtClean="0">
                          <a:latin typeface="Segoe UI" panose="020B0502040204020203" pitchFamily="34" charset="0"/>
                          <a:cs typeface="Segoe UI" panose="020B0502040204020203" pitchFamily="34" charset="0"/>
                        </a:rPr>
                        <a:t>Used to manage security permissions</a:t>
                      </a:r>
                    </a:p>
                    <a:p>
                      <a:pPr marL="285750" indent="-285750">
                        <a:buFont typeface="Arial" panose="020B0604020202020204" pitchFamily="34" charset="0"/>
                        <a:buChar char="•"/>
                      </a:pPr>
                      <a:endParaRPr lang="en-GB" sz="2000"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GB" sz="2000" dirty="0" smtClean="0">
                          <a:latin typeface="Segoe UI" panose="020B0502040204020203" pitchFamily="34" charset="0"/>
                          <a:cs typeface="Segoe UI" panose="020B0502040204020203" pitchFamily="34" charset="0"/>
                        </a:rPr>
                        <a:t>GRANT, REVOKE, DENY</a:t>
                      </a:r>
                      <a:endParaRPr lang="en-US" sz="2000" dirty="0">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809950553"/>
                  </a:ext>
                </a:extLst>
              </a:tr>
            </a:tbl>
          </a:graphicData>
        </a:graphic>
      </p:graphicFrame>
      <p:sp>
        <p:nvSpPr>
          <p:cNvPr id="7" name="TextBox 6"/>
          <p:cNvSpPr txBox="1"/>
          <p:nvPr/>
        </p:nvSpPr>
        <p:spPr>
          <a:xfrm>
            <a:off x="274749" y="6272011"/>
            <a:ext cx="8573037" cy="400110"/>
          </a:xfrm>
          <a:prstGeom prst="rect">
            <a:avLst/>
          </a:prstGeom>
          <a:noFill/>
        </p:spPr>
        <p:txBody>
          <a:bodyPr wrap="square" rtlCol="0">
            <a:spAutoFit/>
          </a:bodyPr>
          <a:lstStyle/>
          <a:p>
            <a:pPr lvl="0" algn="ctr"/>
            <a:r>
              <a:rPr lang="en-GB" sz="2000" b="0" dirty="0">
                <a:solidFill>
                  <a:srgbClr val="000000"/>
                </a:solidFill>
                <a:latin typeface="Segoe UI" panose="020B0502040204020203" pitchFamily="34" charset="0"/>
                <a:cs typeface="Segoe UI" panose="020B0502040204020203" pitchFamily="34" charset="0"/>
              </a:rPr>
              <a:t>*DML with SELECT is the focus of this course</a:t>
            </a:r>
            <a:endParaRPr lang="en-US" sz="2000" b="0" dirty="0">
              <a:solidFill>
                <a:srgbClr val="000000"/>
              </a:solidFill>
              <a:latin typeface="Segoe UI" panose="020B0502040204020203" pitchFamily="34" charset="0"/>
              <a:cs typeface="Segoe UI" panose="020B0502040204020203" pitchFamily="34" charset="0"/>
            </a:endParaRPr>
          </a:p>
        </p:txBody>
      </p:sp>
    </p:spTree>
    <p:custDataLst>
      <p:tags r:id="rId1"/>
    </p:custDataLst>
    <p:extLst>
      <p:ext uri="{BB962C8B-B14F-4D97-AF65-F5344CB8AC3E}">
        <p14:creationId xmlns:p14="http://schemas.microsoft.com/office/powerpoint/2010/main" val="3630698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T-SQL Language Elements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Predicates and Operators</a:t>
            </a:r>
          </a:p>
          <a:p>
            <a:pPr lvl="0"/>
            <a:r>
              <a:rPr lang="en-GB" b="0" kern="0" dirty="0">
                <a:solidFill>
                  <a:srgbClr val="000000"/>
                </a:solidFill>
              </a:rPr>
              <a:t>Functions</a:t>
            </a:r>
          </a:p>
          <a:p>
            <a:pPr lvl="0"/>
            <a:r>
              <a:rPr lang="en-GB" b="0" kern="0" dirty="0">
                <a:solidFill>
                  <a:srgbClr val="000000"/>
                </a:solidFill>
              </a:rPr>
              <a:t>Variables</a:t>
            </a:r>
          </a:p>
          <a:p>
            <a:pPr lvl="0"/>
            <a:r>
              <a:rPr lang="en-GB" b="0" kern="0" dirty="0">
                <a:solidFill>
                  <a:srgbClr val="000000"/>
                </a:solidFill>
              </a:rPr>
              <a:t>Expressions</a:t>
            </a:r>
          </a:p>
          <a:p>
            <a:pPr lvl="0"/>
            <a:r>
              <a:rPr lang="en-GB" b="0" kern="0" dirty="0">
                <a:solidFill>
                  <a:srgbClr val="000000"/>
                </a:solidFill>
              </a:rPr>
              <a:t>Batch Separators</a:t>
            </a:r>
          </a:p>
          <a:p>
            <a:pPr lvl="0"/>
            <a:r>
              <a:rPr lang="en-GB" b="0" kern="0" dirty="0">
                <a:solidFill>
                  <a:srgbClr val="000000"/>
                </a:solidFill>
              </a:rPr>
              <a:t>Control of Flow</a:t>
            </a:r>
          </a:p>
          <a:p>
            <a:pPr lvl="0"/>
            <a:r>
              <a:rPr lang="en-GB" b="0" kern="0" dirty="0">
                <a:solidFill>
                  <a:srgbClr val="000000"/>
                </a:solidFill>
              </a:rPr>
              <a:t>Comments</a:t>
            </a:r>
            <a:endParaRPr lang="en-US" b="0" kern="0" dirty="0">
              <a:solidFill>
                <a:srgbClr val="000000"/>
              </a:solidFill>
            </a:endParaRPr>
          </a:p>
        </p:txBody>
      </p:sp>
    </p:spTree>
    <p:custDataLst>
      <p:tags r:id="rId1"/>
    </p:custDataLst>
    <p:extLst>
      <p:ext uri="{BB962C8B-B14F-4D97-AF65-F5344CB8AC3E}">
        <p14:creationId xmlns:p14="http://schemas.microsoft.com/office/powerpoint/2010/main" val="1025560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a715a59b-f003-41c2-aa7b-4a12982416c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T-SQL Language Elements: Predicates and Operators</a:t>
            </a:r>
            <a:endParaRPr lang="en-GB" dirty="0"/>
          </a:p>
        </p:txBody>
      </p:sp>
      <p:graphicFrame>
        <p:nvGraphicFramePr>
          <p:cNvPr id="4" name="Group 5"/>
          <p:cNvGraphicFramePr>
            <a:graphicFrameLocks noGrp="1"/>
          </p:cNvGraphicFramePr>
          <p:nvPr>
            <p:extLst>
              <p:ext uri="{D42A27DB-BD31-4B8C-83A1-F6EECF244321}">
                <p14:modId xmlns:p14="http://schemas.microsoft.com/office/powerpoint/2010/main" val="3780260001"/>
              </p:ext>
            </p:extLst>
          </p:nvPr>
        </p:nvGraphicFramePr>
        <p:xfrm>
          <a:off x="989351" y="1373134"/>
          <a:ext cx="6858469" cy="4656978"/>
        </p:xfrm>
        <a:graphic>
          <a:graphicData uri="http://schemas.openxmlformats.org/drawingml/2006/table">
            <a:tbl>
              <a:tblPr>
                <a:effectLst/>
              </a:tblPr>
              <a:tblGrid>
                <a:gridCol w="2938072">
                  <a:extLst>
                    <a:ext uri="{9D8B030D-6E8A-4147-A177-3AD203B41FA5}">
                      <a16:colId xmlns:a16="http://schemas.microsoft.com/office/drawing/2014/main" val="20000"/>
                    </a:ext>
                  </a:extLst>
                </a:gridCol>
                <a:gridCol w="3920397">
                  <a:extLst>
                    <a:ext uri="{9D8B030D-6E8A-4147-A177-3AD203B41FA5}">
                      <a16:colId xmlns:a16="http://schemas.microsoft.com/office/drawing/2014/main" val="20001"/>
                    </a:ext>
                  </a:extLst>
                </a:gridCol>
              </a:tblGrid>
              <a:tr h="748622">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b="1" i="0" u="none" strike="noStrike" cap="none" normalizeH="0" baseline="0" dirty="0" smtClean="0">
                          <a:ln>
                            <a:noFill/>
                          </a:ln>
                          <a:solidFill>
                            <a:srgbClr val="0070C0"/>
                          </a:solidFill>
                          <a:effectLst/>
                          <a:latin typeface="Segoe UI" panose="020B0502040204020203" pitchFamily="34" charset="0"/>
                          <a:cs typeface="Segoe UI" panose="020B0502040204020203" pitchFamily="34" charset="0"/>
                        </a:rPr>
                        <a:t>Elements:</a:t>
                      </a: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lvl="1" algn="l"/>
                      <a:r>
                        <a:rPr lang="en-US" sz="2000" b="1" dirty="0" smtClean="0">
                          <a:solidFill>
                            <a:srgbClr val="0070C0"/>
                          </a:solidFill>
                          <a:latin typeface="Segoe UI" panose="020B0502040204020203" pitchFamily="34" charset="0"/>
                          <a:cs typeface="Segoe UI" panose="020B0502040204020203" pitchFamily="34" charset="0"/>
                        </a:rPr>
                        <a:t>Predicates and Operators:</a:t>
                      </a:r>
                    </a:p>
                  </a:txBody>
                  <a:tcPr marT="91440" marB="91440"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96129">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lang="en-US" sz="2000" dirty="0" smtClean="0">
                          <a:latin typeface="Segoe UI" panose="020B0502040204020203" pitchFamily="34" charset="0"/>
                          <a:cs typeface="Segoe UI" panose="020B0502040204020203" pitchFamily="34" charset="0"/>
                        </a:rPr>
                        <a:t>Predicates</a:t>
                      </a:r>
                      <a:endParaRPr kumimoji="0" lang="en-US" sz="2000" b="0" i="1"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lvl="1"/>
                      <a:r>
                        <a:rPr lang="en-GB" sz="2000" dirty="0" smtClean="0">
                          <a:latin typeface="Segoe UI" panose="020B0502040204020203" pitchFamily="34" charset="0"/>
                          <a:cs typeface="Segoe UI" panose="020B0502040204020203" pitchFamily="34" charset="0"/>
                        </a:rPr>
                        <a:t>ALL, ANY, BETWEEN, IN, LIKE, OR, SOME</a:t>
                      </a:r>
                      <a:endParaRPr lang="en-US" sz="2000" dirty="0" smtClean="0">
                        <a:latin typeface="Segoe UI" panose="020B0502040204020203" pitchFamily="34" charset="0"/>
                        <a:cs typeface="Segoe UI" panose="020B0502040204020203" pitchFamily="34" charset="0"/>
                      </a:endParaRPr>
                    </a:p>
                  </a:txBody>
                  <a:tcPr marT="91440" marB="91440"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00492">
                <a:tc>
                  <a:txBody>
                    <a:bodyPr/>
                    <a:lstStyle/>
                    <a:p>
                      <a:r>
                        <a:rPr lang="en-US" sz="2000" dirty="0" smtClean="0">
                          <a:latin typeface="Segoe UI" panose="020B0502040204020203" pitchFamily="34" charset="0"/>
                          <a:cs typeface="Segoe UI" panose="020B0502040204020203" pitchFamily="34" charset="0"/>
                        </a:rPr>
                        <a:t>Comparison Operators</a:t>
                      </a: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lvl="1"/>
                      <a:r>
                        <a:rPr lang="en-US" sz="2000" dirty="0" smtClean="0">
                          <a:latin typeface="Segoe UI" panose="020B0502040204020203" pitchFamily="34" charset="0"/>
                          <a:cs typeface="Segoe UI" panose="020B0502040204020203" pitchFamily="34" charset="0"/>
                        </a:rPr>
                        <a:t>=, &gt;, &lt;, &gt;=, &lt;=, &lt;&gt;, !=, !&gt;, !&lt; </a:t>
                      </a:r>
                    </a:p>
                  </a:txBody>
                  <a:tcPr marT="91440" marB="91440"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5223">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en-US" sz="2000" dirty="0" smtClean="0">
                          <a:latin typeface="Segoe UI" panose="020B0502040204020203" pitchFamily="34" charset="0"/>
                          <a:cs typeface="Segoe UI" panose="020B0502040204020203" pitchFamily="34" charset="0"/>
                        </a:rPr>
                        <a:t>Logical Operators</a:t>
                      </a: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lvl="1"/>
                      <a:r>
                        <a:rPr lang="en-US" sz="2000" dirty="0" smtClean="0">
                          <a:latin typeface="Segoe UI" panose="020B0502040204020203" pitchFamily="34" charset="0"/>
                          <a:cs typeface="Segoe UI" panose="020B0502040204020203" pitchFamily="34" charset="0"/>
                        </a:rPr>
                        <a:t>AND, OR, NOT</a:t>
                      </a:r>
                    </a:p>
                  </a:txBody>
                  <a:tcPr marT="91440" marB="91440"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09669">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en-US" sz="2000" dirty="0" smtClean="0">
                          <a:latin typeface="Segoe UI" panose="020B0502040204020203" pitchFamily="34" charset="0"/>
                          <a:cs typeface="Segoe UI" panose="020B0502040204020203" pitchFamily="34" charset="0"/>
                        </a:rPr>
                        <a:t>Arithmetic Operators</a:t>
                      </a: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000" dirty="0" smtClean="0">
                          <a:latin typeface="Segoe UI" panose="020B0502040204020203" pitchFamily="34" charset="0"/>
                          <a:cs typeface="Segoe UI" panose="020B0502040204020203" pitchFamily="34" charset="0"/>
                        </a:rPr>
                        <a:t>*, /, %,</a:t>
                      </a:r>
                      <a:r>
                        <a:rPr lang="en-US" sz="2000" baseline="0" dirty="0" smtClean="0">
                          <a:latin typeface="Segoe UI" panose="020B0502040204020203" pitchFamily="34" charset="0"/>
                          <a:cs typeface="Segoe UI" panose="020B0502040204020203" pitchFamily="34" charset="0"/>
                        </a:rPr>
                        <a:t> </a:t>
                      </a:r>
                      <a:r>
                        <a:rPr lang="en-US" sz="2000" dirty="0" smtClean="0">
                          <a:latin typeface="Segoe UI" panose="020B0502040204020203" pitchFamily="34" charset="0"/>
                          <a:cs typeface="Segoe UI" panose="020B0502040204020203" pitchFamily="34" charset="0"/>
                        </a:rPr>
                        <a:t>+, -,</a:t>
                      </a:r>
                    </a:p>
                  </a:txBody>
                  <a:tcPr marT="91440" marB="91440"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9050" cap="flat" cmpd="sng" algn="ctr">
                      <a:solidFill>
                        <a:schemeClr val="accent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00492">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en-US" sz="2000" dirty="0" smtClean="0">
                          <a:latin typeface="Segoe UI" panose="020B0502040204020203" pitchFamily="34" charset="0"/>
                          <a:cs typeface="Segoe UI" panose="020B0502040204020203" pitchFamily="34" charset="0"/>
                        </a:rPr>
                        <a:t>Concatenation</a:t>
                      </a:r>
                    </a:p>
                  </a:txBody>
                  <a:tcPr marT="91440" marB="91440" anchor="ctr" horzOverflow="overflow">
                    <a:lnL w="12700" cap="flat" cmpd="sng" algn="ctr">
                      <a:noFill/>
                      <a:prstDash val="solid"/>
                      <a:round/>
                      <a:headEnd type="none" w="med" len="med"/>
                      <a:tailEnd type="none" w="med" len="med"/>
                    </a:lnL>
                    <a:lnR w="19050" cap="flat" cmpd="sng" algn="ctr">
                      <a:solidFill>
                        <a:schemeClr val="accent2">
                          <a:lumMod val="75000"/>
                        </a:schemeClr>
                      </a:solid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000" dirty="0" smtClean="0">
                          <a:latin typeface="Segoe UI" panose="020B0502040204020203" pitchFamily="34" charset="0"/>
                          <a:cs typeface="Segoe UI" panose="020B0502040204020203" pitchFamily="34" charset="0"/>
                        </a:rPr>
                        <a:t>+</a:t>
                      </a:r>
                    </a:p>
                  </a:txBody>
                  <a:tcPr marT="91440" marB="91440" anchor="ctr" horzOverflow="overflow">
                    <a:lnL w="1905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2">
                          <a:lumMod val="7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30015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fad5171d-cf5e-4de0-85ad-a9e29899b27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T-SQL Language Elements: Functions</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221328222"/>
              </p:ext>
            </p:extLst>
          </p:nvPr>
        </p:nvGraphicFramePr>
        <p:xfrm>
          <a:off x="274749" y="1165178"/>
          <a:ext cx="2648755" cy="5090581"/>
        </p:xfrm>
        <a:graphic>
          <a:graphicData uri="http://schemas.openxmlformats.org/drawingml/2006/table">
            <a:tbl>
              <a:tblPr firstRow="1" bandRow="1">
                <a:tableStyleId>{9DCAF9ED-07DC-4A11-8D7F-57B35C25682E}</a:tableStyleId>
              </a:tblPr>
              <a:tblGrid>
                <a:gridCol w="2648755">
                  <a:extLst>
                    <a:ext uri="{9D8B030D-6E8A-4147-A177-3AD203B41FA5}">
                      <a16:colId xmlns:a16="http://schemas.microsoft.com/office/drawing/2014/main" val="31533747"/>
                    </a:ext>
                  </a:extLst>
                </a:gridCol>
              </a:tblGrid>
              <a:tr h="1434981">
                <a:tc>
                  <a:txBody>
                    <a:bodyPr/>
                    <a:lstStyle/>
                    <a:p>
                      <a:pPr algn="ctr"/>
                      <a:r>
                        <a:rPr lang="en-GB" sz="2000" dirty="0" smtClean="0">
                          <a:latin typeface="Segoe UI" panose="020B0502040204020203" pitchFamily="34" charset="0"/>
                          <a:cs typeface="Segoe UI" panose="020B0502040204020203" pitchFamily="34" charset="0"/>
                        </a:rPr>
                        <a:t>String</a:t>
                      </a:r>
                      <a:endParaRPr lang="en-GB" sz="2000" baseline="0" dirty="0" smtClean="0">
                        <a:latin typeface="Segoe UI" panose="020B0502040204020203" pitchFamily="34" charset="0"/>
                        <a:cs typeface="Segoe UI" panose="020B0502040204020203" pitchFamily="34" charset="0"/>
                      </a:endParaRPr>
                    </a:p>
                    <a:p>
                      <a:pPr algn="ctr"/>
                      <a:r>
                        <a:rPr lang="en-GB" sz="2000" baseline="0" dirty="0" smtClean="0">
                          <a:latin typeface="Segoe UI" panose="020B0502040204020203" pitchFamily="34" charset="0"/>
                          <a:cs typeface="Segoe UI" panose="020B0502040204020203" pitchFamily="34" charset="0"/>
                        </a:rPr>
                        <a:t>Functions</a:t>
                      </a:r>
                      <a:endParaRPr lang="en-US" sz="2000" dirty="0">
                        <a:latin typeface="Segoe UI" panose="020B0502040204020203" pitchFamily="34" charset="0"/>
                        <a:cs typeface="Segoe UI" panose="020B0502040204020203" pitchFamily="34" charset="0"/>
                      </a:endParaRPr>
                    </a:p>
                  </a:txBody>
                  <a:tcPr anchor="ctr">
                    <a:lnB w="12700" cap="flat" cmpd="sng" algn="ctr">
                      <a:noFill/>
                      <a:prstDash val="solid"/>
                      <a:round/>
                      <a:headEnd type="none" w="med" len="med"/>
                      <a:tailEnd type="none" w="med" len="med"/>
                    </a:lnB>
                    <a:solidFill>
                      <a:srgbClr val="0070C0"/>
                    </a:solidFill>
                  </a:tcPr>
                </a:tc>
                <a:extLst>
                  <a:ext uri="{0D108BD9-81ED-4DB2-BD59-A6C34878D82A}">
                    <a16:rowId xmlns:a16="http://schemas.microsoft.com/office/drawing/2014/main" val="781652383"/>
                  </a:ext>
                </a:extLst>
              </a:tr>
              <a:tr h="3655600">
                <a:tc>
                  <a:txBody>
                    <a:bodyPr/>
                    <a:lstStyle/>
                    <a:p>
                      <a:pPr marL="285750" indent="-285750">
                        <a:buFont typeface="Arial" panose="020B0604020202020204" pitchFamily="34" charset="0"/>
                        <a:buChar char="•"/>
                      </a:pPr>
                      <a:r>
                        <a:rPr lang="en-GB" sz="2000" dirty="0" smtClean="0">
                          <a:latin typeface="Segoe UI" panose="020B0502040204020203" pitchFamily="34" charset="0"/>
                          <a:cs typeface="Segoe UI" panose="020B0502040204020203" pitchFamily="34" charset="0"/>
                        </a:rPr>
                        <a:t>SUBSTRING</a:t>
                      </a:r>
                    </a:p>
                    <a:p>
                      <a:pPr marL="285750" indent="-285750">
                        <a:buFont typeface="Arial" panose="020B0604020202020204" pitchFamily="34" charset="0"/>
                        <a:buChar char="•"/>
                      </a:pPr>
                      <a:r>
                        <a:rPr lang="en-GB" sz="2000" dirty="0" smtClean="0">
                          <a:latin typeface="Segoe UI" panose="020B0502040204020203" pitchFamily="34" charset="0"/>
                          <a:cs typeface="Segoe UI" panose="020B0502040204020203" pitchFamily="34" charset="0"/>
                        </a:rPr>
                        <a:t>LEFT, RIGHT</a:t>
                      </a:r>
                    </a:p>
                    <a:p>
                      <a:pPr marL="285750" indent="-285750">
                        <a:buFont typeface="Arial" panose="020B0604020202020204" pitchFamily="34" charset="0"/>
                        <a:buChar char="•"/>
                      </a:pPr>
                      <a:r>
                        <a:rPr lang="en-GB" sz="2000" dirty="0" smtClean="0">
                          <a:latin typeface="Segoe UI" panose="020B0502040204020203" pitchFamily="34" charset="0"/>
                          <a:cs typeface="Segoe UI" panose="020B0502040204020203" pitchFamily="34" charset="0"/>
                        </a:rPr>
                        <a:t>LEN</a:t>
                      </a:r>
                    </a:p>
                    <a:p>
                      <a:pPr marL="285750" indent="-285750">
                        <a:buFont typeface="Arial" panose="020B0604020202020204" pitchFamily="34" charset="0"/>
                        <a:buChar char="•"/>
                      </a:pPr>
                      <a:r>
                        <a:rPr lang="en-GB" sz="2000" dirty="0" smtClean="0">
                          <a:latin typeface="Segoe UI" panose="020B0502040204020203" pitchFamily="34" charset="0"/>
                          <a:cs typeface="Segoe UI" panose="020B0502040204020203" pitchFamily="34" charset="0"/>
                        </a:rPr>
                        <a:t>REPLACE</a:t>
                      </a:r>
                    </a:p>
                    <a:p>
                      <a:pPr marL="285750" indent="-285750">
                        <a:buFont typeface="Arial" panose="020B0604020202020204" pitchFamily="34" charset="0"/>
                        <a:buChar char="•"/>
                      </a:pPr>
                      <a:r>
                        <a:rPr lang="en-GB" sz="2000" dirty="0" smtClean="0">
                          <a:latin typeface="Segoe UI" panose="020B0502040204020203" pitchFamily="34" charset="0"/>
                          <a:cs typeface="Segoe UI" panose="020B0502040204020203" pitchFamily="34" charset="0"/>
                        </a:rPr>
                        <a:t>REPLICATE</a:t>
                      </a:r>
                    </a:p>
                    <a:p>
                      <a:pPr marL="285750" indent="-285750">
                        <a:buFont typeface="Arial" panose="020B0604020202020204" pitchFamily="34" charset="0"/>
                        <a:buChar char="•"/>
                      </a:pPr>
                      <a:r>
                        <a:rPr lang="en-GB" sz="2000" dirty="0" smtClean="0">
                          <a:latin typeface="Segoe UI" panose="020B0502040204020203" pitchFamily="34" charset="0"/>
                          <a:cs typeface="Segoe UI" panose="020B0502040204020203" pitchFamily="34" charset="0"/>
                        </a:rPr>
                        <a:t>UPPER, LOWER</a:t>
                      </a:r>
                    </a:p>
                    <a:p>
                      <a:pPr marL="285750" indent="-285750">
                        <a:buFont typeface="Arial" panose="020B0604020202020204" pitchFamily="34" charset="0"/>
                        <a:buChar char="•"/>
                      </a:pPr>
                      <a:r>
                        <a:rPr lang="en-GB" sz="2000" dirty="0" smtClean="0">
                          <a:latin typeface="Segoe UI" panose="020B0502040204020203" pitchFamily="34" charset="0"/>
                          <a:cs typeface="Segoe UI" panose="020B0502040204020203" pitchFamily="34" charset="0"/>
                        </a:rPr>
                        <a:t>LTRIM, RTRIM</a:t>
                      </a:r>
                    </a:p>
                    <a:p>
                      <a:pPr marL="285750" indent="-285750">
                        <a:buFont typeface="Arial" panose="020B0604020202020204" pitchFamily="34" charset="0"/>
                        <a:buChar char="•"/>
                      </a:pPr>
                      <a:r>
                        <a:rPr lang="en-GB" sz="2000" dirty="0" smtClean="0">
                          <a:latin typeface="Segoe UI" panose="020B0502040204020203" pitchFamily="34" charset="0"/>
                          <a:cs typeface="Segoe UI" panose="020B0502040204020203" pitchFamily="34" charset="0"/>
                        </a:rPr>
                        <a:t>STUFF</a:t>
                      </a:r>
                    </a:p>
                    <a:p>
                      <a:pPr marL="285750" indent="-285750">
                        <a:buFont typeface="Arial" panose="020B0604020202020204" pitchFamily="34" charset="0"/>
                        <a:buChar char="•"/>
                      </a:pPr>
                      <a:r>
                        <a:rPr lang="en-GB" sz="2000" dirty="0" smtClean="0">
                          <a:latin typeface="Segoe UI" panose="020B0502040204020203" pitchFamily="34" charset="0"/>
                          <a:cs typeface="Segoe UI" panose="020B0502040204020203" pitchFamily="34" charset="0"/>
                        </a:rPr>
                        <a:t>SOUNDEX</a:t>
                      </a:r>
                      <a:endParaRPr lang="en-US" sz="2000" dirty="0">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80995055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233964647"/>
              </p:ext>
            </p:extLst>
          </p:nvPr>
        </p:nvGraphicFramePr>
        <p:xfrm>
          <a:off x="3212821" y="1165178"/>
          <a:ext cx="2648755" cy="5090581"/>
        </p:xfrm>
        <a:graphic>
          <a:graphicData uri="http://schemas.openxmlformats.org/drawingml/2006/table">
            <a:tbl>
              <a:tblPr firstRow="1" bandRow="1">
                <a:tableStyleId>{9DCAF9ED-07DC-4A11-8D7F-57B35C25682E}</a:tableStyleId>
              </a:tblPr>
              <a:tblGrid>
                <a:gridCol w="2648755">
                  <a:extLst>
                    <a:ext uri="{9D8B030D-6E8A-4147-A177-3AD203B41FA5}">
                      <a16:colId xmlns:a16="http://schemas.microsoft.com/office/drawing/2014/main" val="31533747"/>
                    </a:ext>
                  </a:extLst>
                </a:gridCol>
              </a:tblGrid>
              <a:tr h="1341541">
                <a:tc>
                  <a:txBody>
                    <a:bodyPr/>
                    <a:lstStyle/>
                    <a:p>
                      <a:pPr algn="ctr"/>
                      <a:r>
                        <a:rPr lang="en-GB" sz="2000" dirty="0" smtClean="0">
                          <a:latin typeface="Segoe UI" panose="020B0502040204020203" pitchFamily="34" charset="0"/>
                          <a:cs typeface="Segoe UI" panose="020B0502040204020203" pitchFamily="34" charset="0"/>
                        </a:rPr>
                        <a:t>Date</a:t>
                      </a:r>
                      <a:r>
                        <a:rPr lang="en-GB" sz="2000" baseline="0" dirty="0" smtClean="0">
                          <a:latin typeface="Segoe UI" panose="020B0502040204020203" pitchFamily="34" charset="0"/>
                          <a:cs typeface="Segoe UI" panose="020B0502040204020203" pitchFamily="34" charset="0"/>
                        </a:rPr>
                        <a:t> and Time</a:t>
                      </a:r>
                    </a:p>
                    <a:p>
                      <a:pPr algn="ctr"/>
                      <a:r>
                        <a:rPr lang="en-GB" sz="2000" baseline="0" dirty="0" smtClean="0">
                          <a:latin typeface="Segoe UI" panose="020B0502040204020203" pitchFamily="34" charset="0"/>
                          <a:cs typeface="Segoe UI" panose="020B0502040204020203" pitchFamily="34" charset="0"/>
                        </a:rPr>
                        <a:t>Functions</a:t>
                      </a:r>
                      <a:endParaRPr lang="en-US" sz="2000" dirty="0">
                        <a:latin typeface="Segoe UI" panose="020B0502040204020203" pitchFamily="34" charset="0"/>
                        <a:cs typeface="Segoe UI" panose="020B0502040204020203" pitchFamily="34" charset="0"/>
                      </a:endParaRPr>
                    </a:p>
                  </a:txBody>
                  <a:tcPr anchor="ctr">
                    <a:lnB w="12700" cap="flat" cmpd="sng" algn="ctr">
                      <a:noFill/>
                      <a:prstDash val="solid"/>
                      <a:round/>
                      <a:headEnd type="none" w="med" len="med"/>
                      <a:tailEnd type="none" w="med" len="med"/>
                    </a:lnB>
                    <a:solidFill>
                      <a:srgbClr val="0070C0"/>
                    </a:solidFill>
                  </a:tcPr>
                </a:tc>
                <a:extLst>
                  <a:ext uri="{0D108BD9-81ED-4DB2-BD59-A6C34878D82A}">
                    <a16:rowId xmlns:a16="http://schemas.microsoft.com/office/drawing/2014/main" val="781652383"/>
                  </a:ext>
                </a:extLst>
              </a:tr>
              <a:tr h="3417562">
                <a:tc>
                  <a:txBody>
                    <a:bodyPr/>
                    <a:lstStyle/>
                    <a:p>
                      <a:pPr marL="285750" indent="-285750">
                        <a:buFont typeface="Arial" panose="020B0604020202020204" pitchFamily="34" charset="0"/>
                        <a:buChar char="•"/>
                      </a:pPr>
                      <a:r>
                        <a:rPr lang="en-GB" sz="2000" dirty="0" smtClean="0">
                          <a:latin typeface="Segoe UI" panose="020B0502040204020203" pitchFamily="34" charset="0"/>
                          <a:cs typeface="Segoe UI" panose="020B0502040204020203" pitchFamily="34" charset="0"/>
                        </a:rPr>
                        <a:t>GETDATE</a:t>
                      </a:r>
                    </a:p>
                    <a:p>
                      <a:pPr marL="285750" indent="-285750">
                        <a:buFont typeface="Arial" panose="020B0604020202020204" pitchFamily="34" charset="0"/>
                        <a:buChar char="•"/>
                      </a:pPr>
                      <a:r>
                        <a:rPr lang="en-GB" sz="2000" dirty="0" smtClean="0">
                          <a:latin typeface="Segoe UI" panose="020B0502040204020203" pitchFamily="34" charset="0"/>
                          <a:cs typeface="Segoe UI" panose="020B0502040204020203" pitchFamily="34" charset="0"/>
                        </a:rPr>
                        <a:t>SYSDATETIME</a:t>
                      </a:r>
                    </a:p>
                    <a:p>
                      <a:pPr marL="285750" indent="-285750">
                        <a:buFont typeface="Arial" panose="020B0604020202020204" pitchFamily="34" charset="0"/>
                        <a:buChar char="•"/>
                      </a:pPr>
                      <a:r>
                        <a:rPr lang="en-GB" sz="2000" dirty="0" smtClean="0">
                          <a:latin typeface="Segoe UI" panose="020B0502040204020203" pitchFamily="34" charset="0"/>
                          <a:cs typeface="Segoe UI" panose="020B0502040204020203" pitchFamily="34" charset="0"/>
                        </a:rPr>
                        <a:t>GETUTCDATE</a:t>
                      </a:r>
                    </a:p>
                    <a:p>
                      <a:pPr marL="285750" indent="-285750">
                        <a:buFont typeface="Arial" panose="020B0604020202020204" pitchFamily="34" charset="0"/>
                        <a:buChar char="•"/>
                      </a:pPr>
                      <a:r>
                        <a:rPr lang="en-GB" sz="2000" dirty="0" smtClean="0">
                          <a:latin typeface="Segoe UI" panose="020B0502040204020203" pitchFamily="34" charset="0"/>
                          <a:cs typeface="Segoe UI" panose="020B0502040204020203" pitchFamily="34" charset="0"/>
                        </a:rPr>
                        <a:t>DATEADD</a:t>
                      </a:r>
                    </a:p>
                    <a:p>
                      <a:pPr marL="285750" indent="-285750">
                        <a:buFont typeface="Arial" panose="020B0604020202020204" pitchFamily="34" charset="0"/>
                        <a:buChar char="•"/>
                      </a:pPr>
                      <a:r>
                        <a:rPr lang="en-GB" sz="2000" dirty="0" smtClean="0">
                          <a:latin typeface="Segoe UI" panose="020B0502040204020203" pitchFamily="34" charset="0"/>
                          <a:cs typeface="Segoe UI" panose="020B0502040204020203" pitchFamily="34" charset="0"/>
                        </a:rPr>
                        <a:t>DATEDIFF</a:t>
                      </a:r>
                    </a:p>
                    <a:p>
                      <a:pPr marL="285750" indent="-285750">
                        <a:buFont typeface="Arial" panose="020B0604020202020204" pitchFamily="34" charset="0"/>
                        <a:buChar char="•"/>
                      </a:pPr>
                      <a:r>
                        <a:rPr lang="en-GB" sz="2000" dirty="0" smtClean="0">
                          <a:latin typeface="Segoe UI" panose="020B0502040204020203" pitchFamily="34" charset="0"/>
                          <a:cs typeface="Segoe UI" panose="020B0502040204020203" pitchFamily="34" charset="0"/>
                        </a:rPr>
                        <a:t>YEAR</a:t>
                      </a:r>
                    </a:p>
                    <a:p>
                      <a:pPr marL="285750" indent="-285750">
                        <a:buFont typeface="Arial" panose="020B0604020202020204" pitchFamily="34" charset="0"/>
                        <a:buChar char="•"/>
                      </a:pPr>
                      <a:r>
                        <a:rPr lang="en-GB" sz="2000" dirty="0" smtClean="0">
                          <a:latin typeface="Segoe UI" panose="020B0502040204020203" pitchFamily="34" charset="0"/>
                          <a:cs typeface="Segoe UI" panose="020B0502040204020203" pitchFamily="34" charset="0"/>
                        </a:rPr>
                        <a:t>MONTH</a:t>
                      </a:r>
                    </a:p>
                    <a:p>
                      <a:pPr marL="285750" indent="-285750">
                        <a:buFont typeface="Arial" panose="020B0604020202020204" pitchFamily="34" charset="0"/>
                        <a:buChar char="•"/>
                      </a:pPr>
                      <a:r>
                        <a:rPr lang="en-GB" sz="2000" dirty="0" smtClean="0">
                          <a:latin typeface="Segoe UI" panose="020B0502040204020203" pitchFamily="34" charset="0"/>
                          <a:cs typeface="Segoe UI" panose="020B0502040204020203" pitchFamily="34" charset="0"/>
                        </a:rPr>
                        <a:t>DAY</a:t>
                      </a:r>
                    </a:p>
                    <a:p>
                      <a:pPr marL="285750" indent="-285750">
                        <a:buFont typeface="Arial" panose="020B0604020202020204" pitchFamily="34" charset="0"/>
                        <a:buChar char="•"/>
                      </a:pPr>
                      <a:r>
                        <a:rPr lang="en-GB" sz="2000" dirty="0" smtClean="0">
                          <a:latin typeface="Segoe UI" panose="020B0502040204020203" pitchFamily="34" charset="0"/>
                          <a:cs typeface="Segoe UI" panose="020B0502040204020203" pitchFamily="34" charset="0"/>
                        </a:rPr>
                        <a:t>DATENAME</a:t>
                      </a:r>
                    </a:p>
                    <a:p>
                      <a:pPr marL="285750" indent="-285750">
                        <a:buFont typeface="Arial" panose="020B0604020202020204" pitchFamily="34" charset="0"/>
                        <a:buChar char="•"/>
                      </a:pPr>
                      <a:r>
                        <a:rPr lang="en-GB" sz="2000" dirty="0" smtClean="0">
                          <a:latin typeface="Segoe UI" panose="020B0502040204020203" pitchFamily="34" charset="0"/>
                          <a:cs typeface="Segoe UI" panose="020B0502040204020203" pitchFamily="34" charset="0"/>
                        </a:rPr>
                        <a:t>DATEPART</a:t>
                      </a:r>
                    </a:p>
                    <a:p>
                      <a:pPr marL="285750" indent="-285750">
                        <a:buFont typeface="Arial" panose="020B0604020202020204" pitchFamily="34" charset="0"/>
                        <a:buChar char="•"/>
                      </a:pPr>
                      <a:r>
                        <a:rPr lang="en-GB" sz="2000" dirty="0" smtClean="0">
                          <a:latin typeface="Segoe UI" panose="020B0502040204020203" pitchFamily="34" charset="0"/>
                          <a:cs typeface="Segoe UI" panose="020B0502040204020203" pitchFamily="34" charset="0"/>
                        </a:rPr>
                        <a:t>ISDATE</a:t>
                      </a:r>
                    </a:p>
                    <a:p>
                      <a:pPr marL="285750" indent="-285750">
                        <a:buFont typeface="Arial" panose="020B0604020202020204" pitchFamily="34" charset="0"/>
                        <a:buChar char="•"/>
                      </a:pPr>
                      <a:endParaRPr lang="en-US" sz="2000" dirty="0">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80995055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041699181"/>
              </p:ext>
            </p:extLst>
          </p:nvPr>
        </p:nvGraphicFramePr>
        <p:xfrm>
          <a:off x="6150893" y="1165178"/>
          <a:ext cx="2648755" cy="5090581"/>
        </p:xfrm>
        <a:graphic>
          <a:graphicData uri="http://schemas.openxmlformats.org/drawingml/2006/table">
            <a:tbl>
              <a:tblPr firstRow="1" bandRow="1">
                <a:tableStyleId>{9DCAF9ED-07DC-4A11-8D7F-57B35C25682E}</a:tableStyleId>
              </a:tblPr>
              <a:tblGrid>
                <a:gridCol w="2648755">
                  <a:extLst>
                    <a:ext uri="{9D8B030D-6E8A-4147-A177-3AD203B41FA5}">
                      <a16:colId xmlns:a16="http://schemas.microsoft.com/office/drawing/2014/main" val="31533747"/>
                    </a:ext>
                  </a:extLst>
                </a:gridCol>
              </a:tblGrid>
              <a:tr h="1434981">
                <a:tc>
                  <a:txBody>
                    <a:bodyPr/>
                    <a:lstStyle/>
                    <a:p>
                      <a:pPr algn="ctr"/>
                      <a:r>
                        <a:rPr lang="en-GB" sz="2000" dirty="0" smtClean="0">
                          <a:latin typeface="Segoe UI" panose="020B0502040204020203" pitchFamily="34" charset="0"/>
                          <a:cs typeface="Segoe UI" panose="020B0502040204020203" pitchFamily="34" charset="0"/>
                        </a:rPr>
                        <a:t>Aggregate</a:t>
                      </a:r>
                    </a:p>
                    <a:p>
                      <a:pPr algn="ctr"/>
                      <a:r>
                        <a:rPr lang="en-GB" sz="2000" dirty="0" smtClean="0">
                          <a:latin typeface="Segoe UI" panose="020B0502040204020203" pitchFamily="34" charset="0"/>
                          <a:cs typeface="Segoe UI" panose="020B0502040204020203" pitchFamily="34" charset="0"/>
                        </a:rPr>
                        <a:t>Functions</a:t>
                      </a:r>
                      <a:endParaRPr lang="en-US" sz="2000" dirty="0">
                        <a:latin typeface="Segoe UI" panose="020B0502040204020203" pitchFamily="34" charset="0"/>
                        <a:cs typeface="Segoe UI" panose="020B0502040204020203" pitchFamily="34" charset="0"/>
                      </a:endParaRPr>
                    </a:p>
                  </a:txBody>
                  <a:tcPr anchor="ctr">
                    <a:lnB w="12700" cap="flat" cmpd="sng" algn="ctr">
                      <a:noFill/>
                      <a:prstDash val="solid"/>
                      <a:round/>
                      <a:headEnd type="none" w="med" len="med"/>
                      <a:tailEnd type="none" w="med" len="med"/>
                    </a:lnB>
                    <a:solidFill>
                      <a:srgbClr val="0070C0"/>
                    </a:solidFill>
                  </a:tcPr>
                </a:tc>
                <a:extLst>
                  <a:ext uri="{0D108BD9-81ED-4DB2-BD59-A6C34878D82A}">
                    <a16:rowId xmlns:a16="http://schemas.microsoft.com/office/drawing/2014/main" val="781652383"/>
                  </a:ext>
                </a:extLst>
              </a:tr>
              <a:tr h="3655600">
                <a:tc>
                  <a:txBody>
                    <a:bodyPr/>
                    <a:lstStyle/>
                    <a:p>
                      <a:pPr marL="285750" indent="-285750">
                        <a:buFont typeface="Arial" panose="020B0604020202020204" pitchFamily="34" charset="0"/>
                        <a:buChar char="•"/>
                      </a:pPr>
                      <a:r>
                        <a:rPr lang="en-US" sz="2000" dirty="0" smtClean="0">
                          <a:latin typeface="Segoe UI" panose="020B0502040204020203" pitchFamily="34" charset="0"/>
                          <a:cs typeface="Segoe UI" panose="020B0502040204020203" pitchFamily="34" charset="0"/>
                        </a:rPr>
                        <a:t>SUM</a:t>
                      </a:r>
                    </a:p>
                    <a:p>
                      <a:pPr marL="285750" indent="-285750">
                        <a:buFont typeface="Arial" panose="020B0604020202020204" pitchFamily="34" charset="0"/>
                        <a:buChar char="•"/>
                      </a:pPr>
                      <a:r>
                        <a:rPr lang="en-US" sz="2000" dirty="0" smtClean="0">
                          <a:latin typeface="Segoe UI" panose="020B0502040204020203" pitchFamily="34" charset="0"/>
                          <a:cs typeface="Segoe UI" panose="020B0502040204020203" pitchFamily="34" charset="0"/>
                        </a:rPr>
                        <a:t>MIN</a:t>
                      </a:r>
                    </a:p>
                    <a:p>
                      <a:pPr marL="285750" indent="-285750">
                        <a:buFont typeface="Arial" panose="020B0604020202020204" pitchFamily="34" charset="0"/>
                        <a:buChar char="•"/>
                      </a:pPr>
                      <a:r>
                        <a:rPr lang="en-US" sz="2000" dirty="0" smtClean="0">
                          <a:latin typeface="Segoe UI" panose="020B0502040204020203" pitchFamily="34" charset="0"/>
                          <a:cs typeface="Segoe UI" panose="020B0502040204020203" pitchFamily="34" charset="0"/>
                        </a:rPr>
                        <a:t>MAX</a:t>
                      </a:r>
                    </a:p>
                    <a:p>
                      <a:pPr marL="285750" indent="-285750">
                        <a:buFont typeface="Arial" panose="020B0604020202020204" pitchFamily="34" charset="0"/>
                        <a:buChar char="•"/>
                      </a:pPr>
                      <a:r>
                        <a:rPr lang="en-US" sz="2000" dirty="0" smtClean="0">
                          <a:latin typeface="Segoe UI" panose="020B0502040204020203" pitchFamily="34" charset="0"/>
                          <a:cs typeface="Segoe UI" panose="020B0502040204020203" pitchFamily="34" charset="0"/>
                        </a:rPr>
                        <a:t>AVG</a:t>
                      </a:r>
                    </a:p>
                    <a:p>
                      <a:pPr marL="285750" indent="-285750">
                        <a:buFont typeface="Arial" panose="020B0604020202020204" pitchFamily="34" charset="0"/>
                        <a:buChar char="•"/>
                      </a:pPr>
                      <a:r>
                        <a:rPr lang="en-US" sz="2000" dirty="0" smtClean="0">
                          <a:latin typeface="Segoe UI" panose="020B0502040204020203" pitchFamily="34" charset="0"/>
                          <a:cs typeface="Segoe UI" panose="020B0502040204020203" pitchFamily="34" charset="0"/>
                        </a:rPr>
                        <a:t>COUNT</a:t>
                      </a:r>
                    </a:p>
                    <a:p>
                      <a:pPr marL="285750" indent="-285750">
                        <a:buFont typeface="Arial" panose="020B0604020202020204" pitchFamily="34" charset="0"/>
                        <a:buChar char="•"/>
                      </a:pPr>
                      <a:r>
                        <a:rPr lang="en-US" sz="2000" dirty="0" smtClean="0">
                          <a:latin typeface="Segoe UI" panose="020B0502040204020203" pitchFamily="34" charset="0"/>
                          <a:cs typeface="Segoe UI" panose="020B0502040204020203" pitchFamily="34" charset="0"/>
                        </a:rPr>
                        <a:t>COUNT_BIG</a:t>
                      </a:r>
                    </a:p>
                    <a:p>
                      <a:pPr marL="285750" indent="-285750">
                        <a:buFont typeface="Arial" panose="020B0604020202020204" pitchFamily="34" charset="0"/>
                        <a:buChar char="•"/>
                      </a:pPr>
                      <a:r>
                        <a:rPr lang="en-US" sz="2000" dirty="0" smtClean="0">
                          <a:latin typeface="Segoe UI" panose="020B0502040204020203" pitchFamily="34" charset="0"/>
                          <a:cs typeface="Segoe UI" panose="020B0502040204020203" pitchFamily="34" charset="0"/>
                        </a:rPr>
                        <a:t>STDEV</a:t>
                      </a:r>
                    </a:p>
                    <a:p>
                      <a:pPr marL="285750" indent="-285750">
                        <a:buFont typeface="Arial" panose="020B0604020202020204" pitchFamily="34" charset="0"/>
                        <a:buChar char="•"/>
                      </a:pPr>
                      <a:r>
                        <a:rPr lang="en-US" sz="2000" dirty="0" smtClean="0">
                          <a:latin typeface="Segoe UI" panose="020B0502040204020203" pitchFamily="34" charset="0"/>
                          <a:cs typeface="Segoe UI" panose="020B0502040204020203" pitchFamily="34" charset="0"/>
                        </a:rPr>
                        <a:t>STDEVP</a:t>
                      </a:r>
                    </a:p>
                    <a:p>
                      <a:pPr marL="285750" indent="-285750">
                        <a:buFont typeface="Arial" panose="020B0604020202020204" pitchFamily="34" charset="0"/>
                        <a:buChar char="•"/>
                      </a:pPr>
                      <a:r>
                        <a:rPr lang="en-US" sz="2000" dirty="0" smtClean="0">
                          <a:latin typeface="Segoe UI" panose="020B0502040204020203" pitchFamily="34" charset="0"/>
                          <a:cs typeface="Segoe UI" panose="020B0502040204020203" pitchFamily="34" charset="0"/>
                        </a:rPr>
                        <a:t>VAR</a:t>
                      </a:r>
                    </a:p>
                    <a:p>
                      <a:pPr marL="285750" indent="-285750">
                        <a:buFont typeface="Arial" panose="020B0604020202020204" pitchFamily="34" charset="0"/>
                        <a:buChar char="•"/>
                      </a:pPr>
                      <a:endParaRPr lang="en-US" sz="2000" dirty="0">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809950553"/>
                  </a:ext>
                </a:extLst>
              </a:tr>
            </a:tbl>
          </a:graphicData>
        </a:graphic>
      </p:graphicFrame>
    </p:spTree>
    <p:custDataLst>
      <p:tags r:id="rId1"/>
    </p:custDataLst>
    <p:extLst>
      <p:ext uri="{BB962C8B-B14F-4D97-AF65-F5344CB8AC3E}">
        <p14:creationId xmlns:p14="http://schemas.microsoft.com/office/powerpoint/2010/main" val="3051855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e160c86a-be82-43d2-bc4f-a56c80c958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T-SQL Language Elements: Variables</a:t>
            </a:r>
            <a:endParaRPr lang="en-GB" dirty="0"/>
          </a:p>
        </p:txBody>
      </p:sp>
      <p:sp>
        <p:nvSpPr>
          <p:cNvPr id="4" name="Content Placeholder 2"/>
          <p:cNvSpPr txBox="1">
            <a:spLocks/>
          </p:cNvSpPr>
          <p:nvPr/>
        </p:nvSpPr>
        <p:spPr>
          <a:xfrm>
            <a:off x="458788" y="1021215"/>
            <a:ext cx="8119156" cy="4105421"/>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Local variables in T-SQL temporarily store a value of a specific data type</a:t>
            </a:r>
          </a:p>
          <a:p>
            <a:pPr lvl="0"/>
            <a:r>
              <a:rPr lang="en-GB" b="0" kern="0" dirty="0">
                <a:solidFill>
                  <a:srgbClr val="000000"/>
                </a:solidFill>
              </a:rPr>
              <a:t>Name begins with single @ sign</a:t>
            </a:r>
          </a:p>
          <a:p>
            <a:pPr lvl="1"/>
            <a:r>
              <a:rPr lang="en-GB" b="0" kern="0" dirty="0">
                <a:solidFill>
                  <a:srgbClr val="000000"/>
                </a:solidFill>
              </a:rPr>
              <a:t>@@ reserved for system functions</a:t>
            </a:r>
          </a:p>
          <a:p>
            <a:pPr lvl="0"/>
            <a:r>
              <a:rPr lang="en-GB" b="0" kern="0" dirty="0">
                <a:solidFill>
                  <a:srgbClr val="000000"/>
                </a:solidFill>
              </a:rPr>
              <a:t>Assigned a data type</a:t>
            </a:r>
          </a:p>
          <a:p>
            <a:pPr lvl="0"/>
            <a:r>
              <a:rPr lang="en-GB" b="0" kern="0" dirty="0">
                <a:solidFill>
                  <a:srgbClr val="000000"/>
                </a:solidFill>
              </a:rPr>
              <a:t>Must be declared and used within the same batch</a:t>
            </a:r>
          </a:p>
          <a:p>
            <a:pPr lvl="0"/>
            <a:r>
              <a:rPr lang="en-GB" b="0" kern="0" dirty="0">
                <a:solidFill>
                  <a:srgbClr val="000000"/>
                </a:solidFill>
              </a:rPr>
              <a:t>In SQL Server 2016, you can declare and initialize a variable in the same statement</a:t>
            </a:r>
            <a:endParaRPr lang="en-US" b="0" kern="0" dirty="0">
              <a:solidFill>
                <a:srgbClr val="000000"/>
              </a:solidFill>
            </a:endParaRPr>
          </a:p>
        </p:txBody>
      </p:sp>
      <p:sp>
        <p:nvSpPr>
          <p:cNvPr id="5" name="TextBox 4"/>
          <p:cNvSpPr txBox="1"/>
          <p:nvPr/>
        </p:nvSpPr>
        <p:spPr>
          <a:xfrm>
            <a:off x="458788" y="5381469"/>
            <a:ext cx="8119156" cy="640515"/>
          </a:xfrm>
          <a:prstGeom prst="rect">
            <a:avLst/>
          </a:prstGeom>
          <a:solidFill>
            <a:schemeClr val="bg1">
              <a:lumMod val="75000"/>
            </a:schemeClr>
          </a:solidFill>
        </p:spPr>
        <p:txBody>
          <a:bodyPr wrap="square" lIns="180000" tIns="180000" rIns="180000" bIns="180000" rtlCol="0">
            <a:spAutoFit/>
          </a:bodyPr>
          <a:lstStyle/>
          <a:p>
            <a:pPr lvl="0"/>
            <a:r>
              <a:rPr lang="en-US" b="0" dirty="0">
                <a:solidFill>
                  <a:srgbClr val="0000FF"/>
                </a:solidFill>
                <a:latin typeface="Consolas" panose="020B0609020204030204" pitchFamily="49" charset="0"/>
              </a:rPr>
              <a:t>DECLARE</a:t>
            </a:r>
            <a:r>
              <a:rPr lang="en-US" b="0" dirty="0">
                <a:solidFill>
                  <a:prstClr val="black"/>
                </a:solidFill>
                <a:latin typeface="Consolas" panose="020B0609020204030204" pitchFamily="49" charset="0"/>
              </a:rPr>
              <a:t> @search </a:t>
            </a:r>
            <a:r>
              <a:rPr lang="en-US" b="0" dirty="0">
                <a:solidFill>
                  <a:srgbClr val="0000FF"/>
                </a:solidFill>
                <a:latin typeface="Consolas" panose="020B0609020204030204" pitchFamily="49" charset="0"/>
              </a:rPr>
              <a:t>varchar</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30</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 </a:t>
            </a:r>
            <a:r>
              <a:rPr lang="en-US" b="0" dirty="0">
                <a:solidFill>
                  <a:srgbClr val="808080"/>
                </a:solidFill>
                <a:latin typeface="Consolas" panose="020B0609020204030204" pitchFamily="49" charset="0"/>
              </a:rPr>
              <a:t>=</a:t>
            </a:r>
            <a:r>
              <a:rPr lang="en-US" b="0" dirty="0">
                <a:solidFill>
                  <a:prstClr val="black"/>
                </a:solidFill>
                <a:latin typeface="Consolas" panose="020B0609020204030204" pitchFamily="49" charset="0"/>
              </a:rPr>
              <a:t> </a:t>
            </a:r>
            <a:r>
              <a:rPr lang="en-US" b="0" dirty="0">
                <a:solidFill>
                  <a:srgbClr val="FF0000"/>
                </a:solidFill>
                <a:latin typeface="Consolas" panose="020B0609020204030204" pitchFamily="49" charset="0"/>
              </a:rPr>
              <a:t>'Match%'</a:t>
            </a:r>
            <a:r>
              <a:rPr lang="en-US" b="0" dirty="0">
                <a:solidFill>
                  <a:srgbClr val="808080"/>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21324150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3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7</TotalTime>
  <Words>3630</Words>
  <Application>Microsoft Office PowerPoint</Application>
  <PresentationFormat>On-screen Show (4:3)</PresentationFormat>
  <Paragraphs>485</Paragraphs>
  <Slides>30</Slides>
  <Notes>30</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Segoe UI</vt:lpstr>
      <vt:lpstr>Symbol</vt:lpstr>
      <vt:lpstr>Arial</vt:lpstr>
      <vt:lpstr>Consolas</vt:lpstr>
      <vt:lpstr>Calibri</vt:lpstr>
      <vt:lpstr>Wingdings</vt:lpstr>
      <vt:lpstr>Verdana</vt:lpstr>
      <vt:lpstr>Times New Roman</vt:lpstr>
      <vt:lpstr>NG_MOC_Core_ModuleNew2</vt:lpstr>
      <vt:lpstr>Module 2</vt:lpstr>
      <vt:lpstr>Module Overview</vt:lpstr>
      <vt:lpstr>Lesson 1: Introducing T-SQL</vt:lpstr>
      <vt:lpstr>About T-SQL</vt:lpstr>
      <vt:lpstr>Categories of T-SQL Statements</vt:lpstr>
      <vt:lpstr>T-SQL Language Elements</vt:lpstr>
      <vt:lpstr>T-SQL Language Elements: Predicates and Operators</vt:lpstr>
      <vt:lpstr>T-SQL Language Elements: Functions</vt:lpstr>
      <vt:lpstr>T-SQL Language Elements: Variables</vt:lpstr>
      <vt:lpstr>T-SQL Language Elements: Expressions</vt:lpstr>
      <vt:lpstr>T-SQL Language Elements: Control of Flow, Errors, and Transactions</vt:lpstr>
      <vt:lpstr>T-SQL Language Elements: Comments</vt:lpstr>
      <vt:lpstr>T-SQL Language Elements: Batch Separators</vt:lpstr>
      <vt:lpstr>Demonstration: T-SQL Language Elements</vt:lpstr>
      <vt:lpstr>PowerPoint Presentation</vt:lpstr>
      <vt:lpstr>Lesson 2: Understanding Sets</vt:lpstr>
      <vt:lpstr>Set Theory and SQL Server</vt:lpstr>
      <vt:lpstr>Set Theory Applied to SQL Server Queries</vt:lpstr>
      <vt:lpstr>Lesson 3: Understanding Predicate Logic</vt:lpstr>
      <vt:lpstr>Predicate Logic and SQL Server</vt:lpstr>
      <vt:lpstr>Predicate Logic Applied to SQL Server Queries</vt:lpstr>
      <vt:lpstr>Lesson 4: Understanding the Logical Order of Operations in SELECT Statements</vt:lpstr>
      <vt:lpstr>Elements of a SELECT Statement</vt:lpstr>
      <vt:lpstr>Logical Query Processing</vt:lpstr>
      <vt:lpstr>Applying the Logical Order of Operations to Writing SELECT Statements</vt:lpstr>
      <vt:lpstr>Demonstration: Logical Query Processing</vt:lpstr>
      <vt:lpstr>PowerPoint Presentation</vt:lpstr>
      <vt:lpstr>Lab: Introduction to T-SQL Querying</vt:lpstr>
      <vt:lpstr>Lab Scenario</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dc:title>
  <dc:creator>Richard Strange</dc:creator>
  <cp:lastModifiedBy>Richard Strange</cp:lastModifiedBy>
  <cp:revision>3</cp:revision>
  <dcterms:created xsi:type="dcterms:W3CDTF">2017-11-17T09:41:11Z</dcterms:created>
  <dcterms:modified xsi:type="dcterms:W3CDTF">2017-11-17T12:07:51Z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5936FFEF-2DFF-4AB7-B13E-94BC2726990C</vt:lpwstr>
  </property>
  <property fmtid="{D5CDD505-2E9C-101B-9397-08002B2CF9AE}" pid="3" name="ArticulatePath">
    <vt:lpwstr>20761C_02</vt:lpwstr>
  </property>
</Properties>
</file>