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81" r:id="rId10"/>
    <p:sldId id="264" r:id="rId11"/>
    <p:sldId id="265" r:id="rId12"/>
    <p:sldId id="266" r:id="rId13"/>
    <p:sldId id="267" r:id="rId14"/>
    <p:sldId id="268" r:id="rId15"/>
    <p:sldId id="282" r:id="rId16"/>
    <p:sldId id="269" r:id="rId17"/>
    <p:sldId id="270" r:id="rId18"/>
    <p:sldId id="271" r:id="rId19"/>
    <p:sldId id="272" r:id="rId20"/>
    <p:sldId id="273" r:id="rId21"/>
    <p:sldId id="283" r:id="rId22"/>
    <p:sldId id="274" r:id="rId23"/>
    <p:sldId id="275" r:id="rId24"/>
    <p:sldId id="276" r:id="rId25"/>
    <p:sldId id="277" r:id="rId26"/>
    <p:sldId id="284" r:id="rId27"/>
    <p:sldId id="278" r:id="rId28"/>
    <p:sldId id="285" r:id="rId29"/>
    <p:sldId id="279" r:id="rId30"/>
    <p:sldId id="280" r:id="rId31"/>
  </p:sldIdLst>
  <p:sldSz cx="9144000" cy="6858000" type="screen4x3"/>
  <p:notesSz cx="6858000" cy="9144000"/>
  <p:embeddedFontLst>
    <p:embeddedFont>
      <p:font typeface="Segoe UI" panose="020B0502040204020203" pitchFamily="34" charset="0"/>
      <p:regular r:id="rId33"/>
      <p:bold r:id="rId34"/>
      <p:italic r:id="rId35"/>
      <p:boldItalic r:id="rId36"/>
    </p:embeddedFont>
    <p:embeddedFont>
      <p:font typeface="Lucida Sans Unicode" panose="020B0602030504020204" pitchFamily="34" charset="0"/>
      <p:regular r:id="rId37"/>
    </p:embeddedFont>
    <p:embeddedFont>
      <p:font typeface="Calibri" panose="020F0502020204030204"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custDataLst>
    <p:tags r:id="rId4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07819-172D-43F4-812F-1406931657B0}"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01A78-73BE-4B7B-A115-121F41044E14}" type="slidenum">
              <a:rPr lang="en-GB" smtClean="0"/>
              <a:t>‹#›</a:t>
            </a:fld>
            <a:endParaRPr lang="en-GB" dirty="0"/>
          </a:p>
        </p:txBody>
      </p:sp>
    </p:spTree>
    <p:extLst>
      <p:ext uri="{BB962C8B-B14F-4D97-AF65-F5344CB8AC3E}">
        <p14:creationId xmlns:p14="http://schemas.microsoft.com/office/powerpoint/2010/main" val="343075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20761C-MIA-SQL VM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20761C-MIA-DC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20761C-MIA-SQL</a:t>
            </a:r>
            <a:r>
              <a:rPr lang="en-GB" sz="1000" dirty="0">
                <a:latin typeface="Arial" panose="020B0604020202020204" pitchFamily="34" charset="0"/>
                <a:ea typeface="Calibri" panose="020F0502020204030204" pitchFamily="34" charset="0"/>
                <a:cs typeface="Times New Roman" panose="02020603050405020304" pitchFamily="18" charset="0"/>
              </a:rPr>
              <a:t> VMs at the beginning of the module so that the services are ready before they start the lab.</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Microsoft Azure Pass</a:t>
            </a:r>
            <a:endParaRPr lang="en-GB" sz="1000" b="1" dirty="0">
              <a:latin typeface="Arial" panose="020B0604020202020204" pitchFamily="34" charset="0"/>
              <a:ea typeface="Times New Roman" panose="02020603050405020304" pitchFamily="18" charset="0"/>
              <a:cs typeface="Segoe UI" panose="020B0502040204020203" pitchFamily="34"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in this course that require access to Microsoft</a:t>
            </a:r>
            <a:r>
              <a:rPr lang="en-GB" sz="1000" baseline="30000"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 Azure®. Make enough time for the setup and configuration of a Microsoft Azure pass.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are available here: </a:t>
            </a:r>
            <a:r>
              <a:rPr lang="en-GB" sz="1000" u="sng" dirty="0">
                <a:latin typeface="Arial" panose="020B0604020202020204" pitchFamily="34" charset="0"/>
                <a:ea typeface="Calibri" panose="020F0502020204030204" pitchFamily="34" charset="0"/>
                <a:cs typeface="Segoe UI" panose="020B0502040204020203" pitchFamily="34" charset="0"/>
              </a:rPr>
              <a:t>http://go.microsoft.com/fwlink/?LinkId=512034</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demonstration in this module requires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database. For detailed steps on creating a copy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AdventureWorksLT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database in Azure, see </a:t>
            </a:r>
            <a:r>
              <a:rPr lang="en-GB" sz="1000" b="1" dirty="0">
                <a:latin typeface="Arial" panose="020B0604020202020204" pitchFamily="34" charset="0"/>
                <a:ea typeface="Calibri" panose="020F0502020204030204" pitchFamily="34" charset="0"/>
                <a:cs typeface="Times New Roman" panose="02020603050405020304" pitchFamily="18" charset="0"/>
              </a:rPr>
              <a:t>D:\Creating an AdventureWorks Database on Azure.docx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8105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76123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57473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301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355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Eliminate Duplicate Rows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company departments in five countries. You have the following query for the Human Resources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DeptName, Country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HumanResources.Departments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DeptName  Country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Sales     UK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Sales     USA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Sales     France</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42023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Sales     Japan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Marketing USA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Marketing Japan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Research  USA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add a DISTINCT keyword to the SELECT query. How many rows are returned?</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7</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451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59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statements use correct column aliases? </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AS ProductName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 ProductName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ProductName ==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ProductName =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Name AS Product Name FROM Production.Product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800000"/>
                </a:solidFill>
                <a:effectLst/>
                <a:latin typeface="Arial" panose="020B0604020202020204" pitchFamily="34" charset="0"/>
                <a:ea typeface="Calibri" panose="020F0502020204030204" pitchFamily="34" charset="0"/>
                <a:cs typeface="Times New Roman" panose="02020603050405020304" pitchFamily="18" charset="0"/>
              </a:rPr>
              <a:t>Statements 1 and 4 are correct.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6630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995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Note: The reason why an alias created in a SELECT clause may not be referenced elsewhere in the clause is due to the all-at-once processing implemented by SQL Server.</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312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0777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Column and Table Aliases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FirstName LastName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surprised to find that the query returns the following: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LastName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Rosalind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Anil</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927750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Linda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error have you made in the SELECT query?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You have omitted a comma between FirstName and LastName. </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44279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7411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1787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8294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Simple CASE Expression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D.sql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SELECT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FirstName, LastName, Sex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returns: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FirstName  LastName  Sex</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Maya       Steele    1</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Adam       Brookes   0</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Naomi      Sharp     1</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Pedro      Fielder   0</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Zachary    Parsons   0</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could you make these results clearer?</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83075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Use the following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FirstName, LastName, Gender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CASE Sex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1 THEN ‘Female’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WHEN 0 THEN ‘Male’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ELSE ‘Unspecified’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   END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HumanResources.Employees; </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82781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a different order to the supplied lab answers. If they want to check results, they can add an ORDER BY clause, both to their solution and the provided solution. This will affect all labs!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Exercise 1: Writing Simple SELECT Statements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 business analyst, you want a better understanding of your corporate data. Usually, the best approach for an initial project is to get an overview of the main tables and columns, so you can better understand different business requirements. After an initial overview, you will provide a report for the marketing department, whose staff want to send invitation letters for a new campaign. You will use the TSQL sample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Eliminating Duplicates Using DISTINCT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supplying the marketing department with a list of all customers for a new campaign, you are asked to provide a list of all the countries that the customers come from.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Using Table and Column Aliases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receiving the initial list of customers, the marketing department would like to have column titles that are more readable and a list of all products in the TSQL database.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Using a Simple CASE Expression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Your company has a long list of products and the members of the marketing department would like to have product category information in their reports. They have supplied you with a document containing the following mapping between the product category IDs and their names:</a:t>
            </a:r>
          </a:p>
          <a:p>
            <a:pPr>
              <a:lnSpc>
                <a:spcPct val="1070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categoryid</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categoryname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1</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Beverages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2</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Condiments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3</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Confections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4</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Dairy Products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5</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Grains/Cereals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6</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107895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Meat/Poultry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7</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8</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Seafood</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They have an active marketing campaign, and would like to include product category information in their reports.</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2457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390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250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is the use of SELECT * not a recommended practice?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There are two answers: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1) * asks for all columns, which is typically too much.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2) Query is exposed to changes in the underlying table structure and could return unexpected results.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create a column alias without using the AS keyword, something you are likely to see in code samples online, or written by developers you work with. While the T-SQL engine will parse this without issue, there is a problem when a comma is omitted between column names—the first column will take the name of the second column as its alias. Not only will the column have a misleading name, but you will also have one column too few in your result set. Always use the AS keyword to avoid this problem.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Best Practice: </a:t>
            </a:r>
            <a:r>
              <a:rPr lang="en-GB" sz="1000" dirty="0">
                <a:latin typeface="Arial" panose="020B0604020202020204" pitchFamily="34" charset="0"/>
                <a:ea typeface="Calibri" panose="020F0502020204030204" pitchFamily="34" charset="0"/>
                <a:cs typeface="Times New Roman" panose="02020603050405020304" pitchFamily="18" charset="0"/>
              </a:rPr>
              <a:t>Terminate all T-SQL statements with a semicolon. This will make your code more readable, avoid certain parsing errors, and protect your code against changes in future versions of SQL Server.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standardizing your code on the AS keyword for labeling column and table aliases. This will make it easier to read and avoids accidental aliases.</a:t>
            </a:r>
          </a:p>
        </p:txBody>
      </p:sp>
      <p:sp>
        <p:nvSpPr>
          <p:cNvPr id="4" name="Slide Number Placeholder 3"/>
          <p:cNvSpPr>
            <a:spLocks noGrp="1"/>
          </p:cNvSpPr>
          <p:nvPr>
            <p:ph type="sldNum" sz="quarter" idx="10"/>
          </p:nvPr>
        </p:nvSpPr>
        <p:spPr/>
        <p:txBody>
          <a:bodyPr/>
          <a:lstStyle/>
          <a:p>
            <a:fld id="{51301A78-73BE-4B7B-A115-121F41044E14}"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710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533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869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8200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1301A78-73BE-4B7B-A115-121F41044E1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168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Connect to the AdventureWorksLT database on Azure®.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Simple SELECT Queries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press Enter. When the script has completed, press any key.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SQL Server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Demonstration A.sql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You may need to enter your password to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 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AdventureWorksLT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1301A78-73BE-4B7B-A115-121F41044E1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67601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 table named Sales with the following columns: Country, NumberOfReps, TotalSales.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want to find out the average amount of sales a sales representative makes in each country. What SELECT query could you use?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SELECT Country, (TotalSales / NumberOfReps) AS AverageSalesPerRep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800000"/>
                </a:solidFill>
                <a:latin typeface="Arial" panose="020B0604020202020204" pitchFamily="34" charset="0"/>
                <a:ea typeface="Calibri" panose="020F0502020204030204" pitchFamily="34" charset="0"/>
                <a:cs typeface="Times New Roman" panose="02020603050405020304" pitchFamily="18" charset="0"/>
              </a:rPr>
              <a:t>FROM Sales;</a:t>
            </a:r>
            <a:endParaRPr lang="en-GB" dirty="0"/>
          </a:p>
        </p:txBody>
      </p:sp>
      <p:sp>
        <p:nvSpPr>
          <p:cNvPr id="4" name="Slide Number Placeholder 3"/>
          <p:cNvSpPr>
            <a:spLocks noGrp="1"/>
          </p:cNvSpPr>
          <p:nvPr>
            <p:ph type="sldNum" sz="quarter" idx="10"/>
          </p:nvPr>
        </p:nvSpPr>
        <p:spPr/>
        <p:txBody>
          <a:bodyPr/>
          <a:lstStyle/>
          <a:p>
            <a:fld id="{51301A78-73BE-4B7B-A115-121F41044E1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Writing SELECT Queries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314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2774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783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327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933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6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68043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415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406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46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23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11583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5261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475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3</a:t>
            </a:r>
            <a:endParaRPr lang="en-GB" dirty="0"/>
          </a:p>
        </p:txBody>
      </p:sp>
      <p:sp>
        <p:nvSpPr>
          <p:cNvPr id="3" name="Subtitle 2"/>
          <p:cNvSpPr>
            <a:spLocks noGrp="1"/>
          </p:cNvSpPr>
          <p:nvPr>
            <p:ph type="subTitle" sz="quarter" idx="1"/>
          </p:nvPr>
        </p:nvSpPr>
        <p:spPr/>
        <p:txBody>
          <a:bodyPr/>
          <a:lstStyle/>
          <a:p>
            <a:r>
              <a:rPr lang="en-GB" dirty="0" smtClean="0"/>
              <a:t>Writing SELECT Queries
</a:t>
            </a:r>
            <a:endParaRPr lang="en-GB" dirty="0"/>
          </a:p>
        </p:txBody>
      </p:sp>
    </p:spTree>
    <p:custDataLst>
      <p:tags r:id="rId1"/>
    </p:custDataLst>
    <p:extLst>
      <p:ext uri="{BB962C8B-B14F-4D97-AF65-F5344CB8AC3E}">
        <p14:creationId xmlns:p14="http://schemas.microsoft.com/office/powerpoint/2010/main" val="229151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Eliminating Duplicates with DISTINCT</a:t>
            </a:r>
            <a:endParaRPr lang="en-GB" dirty="0"/>
          </a:p>
        </p:txBody>
      </p:sp>
      <p:sp>
        <p:nvSpPr>
          <p:cNvPr id="3" name="Text Placeholder 2"/>
          <p:cNvSpPr>
            <a:spLocks noGrp="1"/>
          </p:cNvSpPr>
          <p:nvPr>
            <p:ph type="body" idx="1"/>
          </p:nvPr>
        </p:nvSpPr>
        <p:spPr/>
        <p:txBody>
          <a:bodyPr/>
          <a:lstStyle/>
          <a:p>
            <a:r>
              <a:rPr lang="en-GB" dirty="0" smtClean="0"/>
              <a:t>SQL Sets and Duplicate Rows
Understanding DISTINCT
SELECT DISTINCT Syntax
Demonstration: Eliminating Duplicates with DISTINCT</a:t>
            </a:r>
            <a:endParaRPr lang="en-GB" dirty="0"/>
          </a:p>
        </p:txBody>
      </p:sp>
    </p:spTree>
    <p:custDataLst>
      <p:tags r:id="rId1"/>
    </p:custDataLst>
    <p:extLst>
      <p:ext uri="{BB962C8B-B14F-4D97-AF65-F5344CB8AC3E}">
        <p14:creationId xmlns:p14="http://schemas.microsoft.com/office/powerpoint/2010/main" val="259645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Sets and Duplicate Rows</a:t>
            </a:r>
            <a:endParaRPr lang="en-GB" dirty="0"/>
          </a:p>
        </p:txBody>
      </p:sp>
      <p:sp>
        <p:nvSpPr>
          <p:cNvPr id="3" name="Text Placeholder 2"/>
          <p:cNvSpPr>
            <a:spLocks noGrp="1"/>
          </p:cNvSpPr>
          <p:nvPr>
            <p:ph type="body" idx="1"/>
          </p:nvPr>
        </p:nvSpPr>
        <p:spPr/>
        <p:txBody>
          <a:bodyPr/>
          <a:lstStyle/>
          <a:p>
            <a:pPr lvl="0"/>
            <a:r>
              <a:rPr lang="en-US" dirty="0">
                <a:solidFill>
                  <a:srgbClr val="000000"/>
                </a:solidFill>
              </a:rPr>
              <a:t>SQL query results are not truly relational:</a:t>
            </a:r>
          </a:p>
          <a:p>
            <a:pPr lvl="1"/>
            <a:r>
              <a:rPr lang="en-US" dirty="0">
                <a:solidFill>
                  <a:srgbClr val="000000"/>
                </a:solidFill>
              </a:rPr>
              <a:t>Rows are not guaranteed to be unique </a:t>
            </a:r>
          </a:p>
          <a:p>
            <a:pPr lvl="1"/>
            <a:r>
              <a:rPr lang="en-US" dirty="0">
                <a:solidFill>
                  <a:srgbClr val="000000"/>
                </a:solidFill>
              </a:rPr>
              <a:t>No guaranteed order</a:t>
            </a:r>
          </a:p>
          <a:p>
            <a:pPr lvl="0"/>
            <a:r>
              <a:rPr lang="en-US" dirty="0">
                <a:solidFill>
                  <a:srgbClr val="000000"/>
                </a:solidFill>
              </a:rPr>
              <a:t>Even unique rows in a source table can return duplicate values for some </a:t>
            </a:r>
            <a:r>
              <a:rPr lang="en-US" dirty="0" smtClean="0">
                <a:solidFill>
                  <a:srgbClr val="000000"/>
                </a:solidFill>
              </a:rPr>
              <a:t>columns</a:t>
            </a:r>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98328560"/>
              </p:ext>
            </p:extLst>
          </p:nvPr>
        </p:nvGraphicFramePr>
        <p:xfrm>
          <a:off x="609600" y="3454361"/>
          <a:ext cx="7678366" cy="899286"/>
        </p:xfrm>
        <a:graphic>
          <a:graphicData uri="http://schemas.openxmlformats.org/drawingml/2006/table">
            <a:tbl>
              <a:tblPr firstRow="1" bandRow="1">
                <a:tableStyleId>{5C22544A-7EE6-4342-B048-85BDC9FD1C3A}</a:tableStyleId>
              </a:tblPr>
              <a:tblGrid>
                <a:gridCol w="7678366">
                  <a:extLst>
                    <a:ext uri="{9D8B030D-6E8A-4147-A177-3AD203B41FA5}">
                      <a16:colId xmlns:a16="http://schemas.microsoft.com/office/drawing/2014/main" val="2017799581"/>
                    </a:ext>
                  </a:extLst>
                </a:gridCol>
              </a:tblGrid>
              <a:tr h="899286">
                <a:tc>
                  <a:txBody>
                    <a:bodyPr/>
                    <a:lstStyle/>
                    <a:p>
                      <a:r>
                        <a:rPr lang="en-GB" sz="2000" b="0" baseline="0" dirty="0" smtClean="0">
                          <a:solidFill>
                            <a:srgbClr val="0000FF"/>
                          </a:solidFill>
                          <a:latin typeface="Lucida Sans Unicode" panose="020B0602030504020204" pitchFamily="34" charset="0"/>
                          <a:cs typeface="Lucida Sans Unicode" panose="020B0602030504020204" pitchFamily="34" charset="0"/>
                        </a:rPr>
                        <a:t>SELECT</a:t>
                      </a:r>
                      <a:r>
                        <a:rPr lang="en-GB" sz="2000" b="0" baseline="0" dirty="0" smtClean="0">
                          <a:solidFill>
                            <a:schemeClr val="tx1"/>
                          </a:solidFill>
                          <a:latin typeface="Lucida Sans Unicode" panose="020B0602030504020204" pitchFamily="34" charset="0"/>
                          <a:cs typeface="Lucida Sans Unicode" panose="020B0602030504020204" pitchFamily="34" charset="0"/>
                        </a:rPr>
                        <a:t> country</a:t>
                      </a:r>
                    </a:p>
                    <a:p>
                      <a:r>
                        <a:rPr lang="en-GB" sz="2000" b="0" baseline="0" dirty="0" smtClean="0">
                          <a:solidFill>
                            <a:srgbClr val="0000FF"/>
                          </a:solidFill>
                          <a:latin typeface="Lucida Sans Unicode" panose="020B0602030504020204" pitchFamily="34" charset="0"/>
                          <a:cs typeface="Lucida Sans Unicode" panose="020B0602030504020204" pitchFamily="34" charset="0"/>
                        </a:rPr>
                        <a:t>FROM</a:t>
                      </a:r>
                      <a:r>
                        <a:rPr lang="en-GB" sz="2000" b="0" baseline="0" dirty="0" smtClean="0">
                          <a:solidFill>
                            <a:schemeClr val="tx1"/>
                          </a:solidFill>
                          <a:latin typeface="Lucida Sans Unicode" panose="020B0602030504020204" pitchFamily="34" charset="0"/>
                          <a:cs typeface="Lucida Sans Unicode" panose="020B0602030504020204" pitchFamily="34" charset="0"/>
                        </a:rPr>
                        <a:t> Sales.Customers;</a:t>
                      </a:r>
                      <a:endParaRPr lang="en-GB" sz="2000" b="0" baseline="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8247081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9438413"/>
              </p:ext>
            </p:extLst>
          </p:nvPr>
        </p:nvGraphicFramePr>
        <p:xfrm>
          <a:off x="631217" y="4457701"/>
          <a:ext cx="7678366" cy="2225040"/>
        </p:xfrm>
        <a:graphic>
          <a:graphicData uri="http://schemas.openxmlformats.org/drawingml/2006/table">
            <a:tbl>
              <a:tblPr firstRow="1" bandRow="1">
                <a:tableStyleId>{5C22544A-7EE6-4342-B048-85BDC9FD1C3A}</a:tableStyleId>
              </a:tblPr>
              <a:tblGrid>
                <a:gridCol w="7678366">
                  <a:extLst>
                    <a:ext uri="{9D8B030D-6E8A-4147-A177-3AD203B41FA5}">
                      <a16:colId xmlns:a16="http://schemas.microsoft.com/office/drawing/2014/main" val="3397674969"/>
                    </a:ext>
                  </a:extLst>
                </a:gridCol>
              </a:tblGrid>
              <a:tr h="1197668">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country</a:t>
                      </a:r>
                    </a:p>
                    <a:p>
                      <a:r>
                        <a:rPr lang="en-GB" sz="2000" b="0" dirty="0" smtClean="0">
                          <a:solidFill>
                            <a:schemeClr val="tx1"/>
                          </a:solidFill>
                          <a:latin typeface="Lucida Sans Unicode" panose="020B0602030504020204" pitchFamily="34" charset="0"/>
                          <a:cs typeface="Lucida Sans Unicode" panose="020B0602030504020204" pitchFamily="34" charset="0"/>
                        </a:rPr>
                        <a:t>-----------</a:t>
                      </a:r>
                    </a:p>
                    <a:p>
                      <a:r>
                        <a:rPr lang="en-GB" sz="2000" b="0" dirty="0" smtClean="0">
                          <a:solidFill>
                            <a:schemeClr val="tx1"/>
                          </a:solidFill>
                          <a:latin typeface="Lucida Sans Unicode" panose="020B0602030504020204" pitchFamily="34" charset="0"/>
                          <a:cs typeface="Lucida Sans Unicode" panose="020B0602030504020204" pitchFamily="34" charset="0"/>
                        </a:rPr>
                        <a:t>Argentina</a:t>
                      </a:r>
                    </a:p>
                    <a:p>
                      <a:r>
                        <a:rPr lang="en-GB" sz="2000" b="0" dirty="0" smtClean="0">
                          <a:solidFill>
                            <a:schemeClr val="tx1"/>
                          </a:solidFill>
                          <a:latin typeface="Lucida Sans Unicode" panose="020B0602030504020204" pitchFamily="34" charset="0"/>
                          <a:cs typeface="Lucida Sans Unicode" panose="020B0602030504020204" pitchFamily="34" charset="0"/>
                        </a:rPr>
                        <a:t>Argentina</a:t>
                      </a:r>
                    </a:p>
                    <a:p>
                      <a:r>
                        <a:rPr lang="en-GB" sz="2000" b="0" dirty="0" smtClean="0">
                          <a:solidFill>
                            <a:schemeClr val="tx1"/>
                          </a:solidFill>
                          <a:latin typeface="Lucida Sans Unicode" panose="020B0602030504020204" pitchFamily="34" charset="0"/>
                          <a:cs typeface="Lucida Sans Unicode" panose="020B0602030504020204" pitchFamily="34" charset="0"/>
                        </a:rPr>
                        <a:t>Belgium</a:t>
                      </a:r>
                    </a:p>
                    <a:p>
                      <a:r>
                        <a:rPr lang="en-GB" sz="2000" b="0" dirty="0" smtClean="0">
                          <a:solidFill>
                            <a:schemeClr val="tx1"/>
                          </a:solidFill>
                          <a:latin typeface="Lucida Sans Unicode" panose="020B0602030504020204" pitchFamily="34" charset="0"/>
                          <a:cs typeface="Lucida Sans Unicode" panose="020B0602030504020204" pitchFamily="34" charset="0"/>
                        </a:rPr>
                        <a:t>Austria</a:t>
                      </a:r>
                    </a:p>
                    <a:p>
                      <a:r>
                        <a:rPr lang="en-GB" sz="2000" b="0" dirty="0" smtClean="0">
                          <a:solidFill>
                            <a:schemeClr val="tx1"/>
                          </a:solidFill>
                          <a:latin typeface="Lucida Sans Unicode" panose="020B0602030504020204" pitchFamily="34" charset="0"/>
                          <a:cs typeface="Lucida Sans Unicode" panose="020B0602030504020204" pitchFamily="34" charset="0"/>
                        </a:rPr>
                        <a:t>Austria</a:t>
                      </a:r>
                    </a:p>
                  </a:txBody>
                  <a:tcPr>
                    <a:solidFill>
                      <a:schemeClr val="bg1">
                        <a:lumMod val="85000"/>
                      </a:schemeClr>
                    </a:solidFill>
                  </a:tcPr>
                </a:tc>
                <a:extLst>
                  <a:ext uri="{0D108BD9-81ED-4DB2-BD59-A6C34878D82A}">
                    <a16:rowId xmlns:a16="http://schemas.microsoft.com/office/drawing/2014/main" val="1018965011"/>
                  </a:ext>
                </a:extLst>
              </a:tr>
            </a:tbl>
          </a:graphicData>
        </a:graphic>
      </p:graphicFrame>
    </p:spTree>
    <p:custDataLst>
      <p:tags r:id="rId1"/>
    </p:custDataLst>
    <p:extLst>
      <p:ext uri="{BB962C8B-B14F-4D97-AF65-F5344CB8AC3E}">
        <p14:creationId xmlns:p14="http://schemas.microsoft.com/office/powerpoint/2010/main" val="175402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DISTINCT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DISTINCT specifies that only unique rows can appear in the result set</a:t>
            </a:r>
          </a:p>
          <a:p>
            <a:pPr lvl="0"/>
            <a:r>
              <a:rPr lang="en-US" b="0" kern="0" dirty="0">
                <a:solidFill>
                  <a:srgbClr val="000000"/>
                </a:solidFill>
              </a:rPr>
              <a:t>Removes duplicates based on column list results, not source table</a:t>
            </a:r>
          </a:p>
          <a:p>
            <a:pPr lvl="0"/>
            <a:r>
              <a:rPr lang="en-US" b="0" kern="0" dirty="0">
                <a:solidFill>
                  <a:srgbClr val="000000"/>
                </a:solidFill>
              </a:rPr>
              <a:t>Provides uniqueness across set of selected columns</a:t>
            </a:r>
          </a:p>
          <a:p>
            <a:pPr lvl="0"/>
            <a:r>
              <a:rPr lang="en-US" b="0" kern="0" dirty="0">
                <a:solidFill>
                  <a:srgbClr val="000000"/>
                </a:solidFill>
              </a:rPr>
              <a:t>Removes rows already operated on by WHERE, HAVING, and GROUP BY clauses</a:t>
            </a:r>
          </a:p>
          <a:p>
            <a:pPr lvl="0"/>
            <a:r>
              <a:rPr lang="en-US" b="0" kern="0" dirty="0">
                <a:solidFill>
                  <a:srgbClr val="000000"/>
                </a:solidFill>
              </a:rPr>
              <a:t>Some queries may improve performance by filtering out duplicates before execution of SELECT clause</a:t>
            </a:r>
          </a:p>
        </p:txBody>
      </p:sp>
    </p:spTree>
    <p:custDataLst>
      <p:tags r:id="rId1"/>
    </p:custDataLst>
    <p:extLst>
      <p:ext uri="{BB962C8B-B14F-4D97-AF65-F5344CB8AC3E}">
        <p14:creationId xmlns:p14="http://schemas.microsoft.com/office/powerpoint/2010/main" val="126689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 DISTINCT Syntax</a:t>
            </a:r>
            <a:endParaRPr lang="en-GB" dirty="0"/>
          </a:p>
        </p:txBody>
      </p:sp>
      <p:graphicFrame>
        <p:nvGraphicFramePr>
          <p:cNvPr id="4" name="Content Placeholder 1"/>
          <p:cNvGraphicFramePr>
            <a:graphicFrameLocks/>
          </p:cNvGraphicFramePr>
          <p:nvPr>
            <p:extLst>
              <p:ext uri="{D42A27DB-BD31-4B8C-83A1-F6EECF244321}">
                <p14:modId xmlns:p14="http://schemas.microsoft.com/office/powerpoint/2010/main" val="2642870946"/>
              </p:ext>
            </p:extLst>
          </p:nvPr>
        </p:nvGraphicFramePr>
        <p:xfrm>
          <a:off x="458788" y="1020763"/>
          <a:ext cx="8118475" cy="1005840"/>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3843181457"/>
                    </a:ext>
                  </a:extLst>
                </a:gridCol>
              </a:tblGrid>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SELECT</a:t>
                      </a:r>
                      <a:r>
                        <a:rPr lang="en-GB" sz="2000" b="0" baseline="0" dirty="0" smtClean="0">
                          <a:solidFill>
                            <a:schemeClr val="tx1"/>
                          </a:solidFill>
                          <a:latin typeface="Lucida Sans Unicode" panose="020B0602030504020204" pitchFamily="34" charset="0"/>
                          <a:cs typeface="Lucida Sans Unicode" panose="020B0602030504020204" pitchFamily="34" charset="0"/>
                        </a:rPr>
                        <a:t> DISTINCT &lt;column list&gt;</a:t>
                      </a:r>
                    </a:p>
                    <a:p>
                      <a:endParaRPr lang="en-GB" sz="2000" b="0" baseline="0" dirty="0" smtClean="0">
                        <a:solidFill>
                          <a:schemeClr val="tx1"/>
                        </a:solidFill>
                        <a:latin typeface="Lucida Sans Unicode" panose="020B0602030504020204" pitchFamily="34" charset="0"/>
                        <a:cs typeface="Lucida Sans Unicode" panose="020B0602030504020204" pitchFamily="34" charset="0"/>
                      </a:endParaRPr>
                    </a:p>
                    <a:p>
                      <a:r>
                        <a:rPr lang="en-GB" sz="2000" b="0" baseline="0" dirty="0" smtClean="0">
                          <a:solidFill>
                            <a:schemeClr val="tx1"/>
                          </a:solidFill>
                          <a:latin typeface="Lucida Sans Unicode" panose="020B0602030504020204" pitchFamily="34" charset="0"/>
                          <a:cs typeface="Lucida Sans Unicode" panose="020B0602030504020204" pitchFamily="34" charset="0"/>
                        </a:rPr>
                        <a:t>FROM &lt;table or view&gt;</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211660747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8693610"/>
              </p:ext>
            </p:extLst>
          </p:nvPr>
        </p:nvGraphicFramePr>
        <p:xfrm>
          <a:off x="458787" y="2389221"/>
          <a:ext cx="8118475" cy="781996"/>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1340774884"/>
                    </a:ext>
                  </a:extLst>
                </a:gridCol>
              </a:tblGrid>
              <a:tr h="781996">
                <a:tc>
                  <a:txBody>
                    <a:bodyPr/>
                    <a:lstStyle/>
                    <a:p>
                      <a:r>
                        <a:rPr lang="en-US" sz="2000" b="0" dirty="0" smtClean="0">
                          <a:solidFill>
                            <a:srgbClr val="0000FF"/>
                          </a:solidFill>
                          <a:latin typeface="Lucida Sans Unicode" panose="020B0602030504020204" pitchFamily="34" charset="0"/>
                          <a:cs typeface="Lucida Sans Unicode" panose="020B0602030504020204" pitchFamily="34" charset="0"/>
                        </a:rPr>
                        <a:t>SELECT DISTINCT </a:t>
                      </a:r>
                      <a:r>
                        <a:rPr lang="en-US" sz="2000" b="0" dirty="0" smtClean="0">
                          <a:solidFill>
                            <a:schemeClr val="tx1"/>
                          </a:solidFill>
                          <a:latin typeface="Lucida Sans Unicode" panose="020B0602030504020204" pitchFamily="34" charset="0"/>
                          <a:cs typeface="Lucida Sans Unicode" panose="020B0602030504020204" pitchFamily="34" charset="0"/>
                        </a:rPr>
                        <a:t>companyname, country</a:t>
                      </a:r>
                    </a:p>
                    <a:p>
                      <a:r>
                        <a:rPr lang="en-US" sz="2000" b="0" dirty="0" smtClean="0">
                          <a:solidFill>
                            <a:srgbClr val="0000FF"/>
                          </a:solidFill>
                          <a:latin typeface="Lucida Sans Unicode" panose="020B0602030504020204" pitchFamily="34" charset="0"/>
                          <a:cs typeface="Lucida Sans Unicode" panose="020B0602030504020204" pitchFamily="34" charset="0"/>
                        </a:rPr>
                        <a:t>FROM</a:t>
                      </a:r>
                      <a:r>
                        <a:rPr lang="en-US" sz="2000" b="0" dirty="0" smtClean="0">
                          <a:solidFill>
                            <a:schemeClr val="tx1"/>
                          </a:solidFill>
                          <a:latin typeface="Lucida Sans Unicode" panose="020B0602030504020204" pitchFamily="34" charset="0"/>
                          <a:cs typeface="Lucida Sans Unicode" panose="020B0602030504020204" pitchFamily="34" charset="0"/>
                        </a:rPr>
                        <a:t> Sales.Customers;</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solidFill>
                      <a:schemeClr val="bg1">
                        <a:lumMod val="85000"/>
                      </a:schemeClr>
                    </a:solidFill>
                  </a:tcPr>
                </a:tc>
                <a:extLst>
                  <a:ext uri="{0D108BD9-81ED-4DB2-BD59-A6C34878D82A}">
                    <a16:rowId xmlns:a16="http://schemas.microsoft.com/office/drawing/2014/main" val="75419969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1167187"/>
              </p:ext>
            </p:extLst>
          </p:nvPr>
        </p:nvGraphicFramePr>
        <p:xfrm>
          <a:off x="458785" y="3533835"/>
          <a:ext cx="8118476" cy="2682240"/>
        </p:xfrm>
        <a:graphic>
          <a:graphicData uri="http://schemas.openxmlformats.org/drawingml/2006/table">
            <a:tbl>
              <a:tblPr firstRow="1" bandRow="1">
                <a:tableStyleId>{5C22544A-7EE6-4342-B048-85BDC9FD1C3A}</a:tableStyleId>
              </a:tblPr>
              <a:tblGrid>
                <a:gridCol w="2809709">
                  <a:extLst>
                    <a:ext uri="{9D8B030D-6E8A-4147-A177-3AD203B41FA5}">
                      <a16:colId xmlns:a16="http://schemas.microsoft.com/office/drawing/2014/main" val="800464763"/>
                    </a:ext>
                  </a:extLst>
                </a:gridCol>
                <a:gridCol w="5308767">
                  <a:extLst>
                    <a:ext uri="{9D8B030D-6E8A-4147-A177-3AD203B41FA5}">
                      <a16:colId xmlns:a16="http://schemas.microsoft.com/office/drawing/2014/main" val="1342524012"/>
                    </a:ext>
                  </a:extLst>
                </a:gridCol>
              </a:tblGrid>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companyname </a:t>
                      </a:r>
                    </a:p>
                    <a:p>
                      <a:r>
                        <a:rPr lang="en-GB" sz="2000" b="0" dirty="0" smtClean="0">
                          <a:solidFill>
                            <a:schemeClr val="tx1"/>
                          </a:solidFill>
                          <a:latin typeface="Lucida Sans Unicode" panose="020B0602030504020204" pitchFamily="34" charset="0"/>
                          <a:cs typeface="Lucida Sans Unicode" panose="020B0602030504020204" pitchFamily="34" charset="0"/>
                        </a:rPr>
                        <a:t>-------------- </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country</a:t>
                      </a:r>
                    </a:p>
                    <a:p>
                      <a:r>
                        <a:rPr lang="en-GB" sz="2000" b="0" dirty="0" smtClean="0">
                          <a:solidFill>
                            <a:schemeClr val="tx1"/>
                          </a:solidFill>
                          <a:latin typeface="Lucida Sans Unicode" panose="020B0602030504020204" pitchFamily="34" charset="0"/>
                          <a:cs typeface="Lucida Sans Unicode" panose="020B0602030504020204" pitchFamily="34" charset="0"/>
                        </a:rPr>
                        <a:t>-------</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96882088"/>
                  </a:ext>
                </a:extLst>
              </a:tr>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Customer AHPOP</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UK</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40061395"/>
                  </a:ext>
                </a:extLst>
              </a:tr>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Customer AHXHT</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Mexico</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3420136"/>
                  </a:ext>
                </a:extLst>
              </a:tr>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Customer AZJED</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Germany</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56297905"/>
                  </a:ext>
                </a:extLst>
              </a:tr>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Customer BSVAR</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France</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59759510"/>
                  </a:ext>
                </a:extLst>
              </a:tr>
              <a:tr h="370840">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Customer CCFIZ</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2000" b="0" dirty="0" smtClean="0">
                          <a:solidFill>
                            <a:schemeClr val="tx1"/>
                          </a:solidFill>
                          <a:latin typeface="Lucida Sans Unicode" panose="020B0602030504020204" pitchFamily="34" charset="0"/>
                          <a:cs typeface="Lucida Sans Unicode" panose="020B0602030504020204" pitchFamily="34" charset="0"/>
                        </a:rPr>
                        <a:t>Poland</a:t>
                      </a:r>
                      <a:endParaRPr lang="en-GB" sz="2000" b="0" dirty="0">
                        <a:solidFill>
                          <a:schemeClr val="tx1"/>
                        </a:solidFill>
                        <a:latin typeface="Lucida Sans Unicode" panose="020B0602030504020204" pitchFamily="34" charset="0"/>
                        <a:cs typeface="Lucida Sans Unicode" panose="020B0602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25359323"/>
                  </a:ext>
                </a:extLst>
              </a:tr>
            </a:tbl>
          </a:graphicData>
        </a:graphic>
      </p:graphicFrame>
    </p:spTree>
    <p:custDataLst>
      <p:tags r:id="rId1"/>
    </p:custDataLst>
    <p:extLst>
      <p:ext uri="{BB962C8B-B14F-4D97-AF65-F5344CB8AC3E}">
        <p14:creationId xmlns:p14="http://schemas.microsoft.com/office/powerpoint/2010/main" val="113658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c8a0a01-1317-44f6-a2b3-58619c0cd3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Eliminating Duplicates with DISTINCT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Eliminate duplicate rows</a:t>
            </a:r>
          </a:p>
        </p:txBody>
      </p:sp>
    </p:spTree>
    <p:custDataLst>
      <p:tags r:id="rId1"/>
    </p:custDataLst>
    <p:extLst>
      <p:ext uri="{BB962C8B-B14F-4D97-AF65-F5344CB8AC3E}">
        <p14:creationId xmlns:p14="http://schemas.microsoft.com/office/powerpoint/2010/main" val="147418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5825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Column and Table Aliases</a:t>
            </a:r>
            <a:endParaRPr lang="en-GB" dirty="0"/>
          </a:p>
        </p:txBody>
      </p:sp>
      <p:sp>
        <p:nvSpPr>
          <p:cNvPr id="3" name="Text Placeholder 2"/>
          <p:cNvSpPr>
            <a:spLocks noGrp="1"/>
          </p:cNvSpPr>
          <p:nvPr>
            <p:ph type="body" idx="1"/>
          </p:nvPr>
        </p:nvSpPr>
        <p:spPr/>
        <p:txBody>
          <a:bodyPr/>
          <a:lstStyle/>
          <a:p>
            <a:r>
              <a:rPr lang="en-GB" dirty="0" smtClean="0"/>
              <a:t>Use Aliases to Refer to Columns
Use Aliases to Refer to Tables
The Impact of Logical Processing Order on Aliases
Demonstration: Using Column and Table Aliases</a:t>
            </a:r>
            <a:endParaRPr lang="en-GB" dirty="0"/>
          </a:p>
        </p:txBody>
      </p:sp>
    </p:spTree>
    <p:custDataLst>
      <p:tags r:id="rId1"/>
    </p:custDataLst>
    <p:extLst>
      <p:ext uri="{BB962C8B-B14F-4D97-AF65-F5344CB8AC3E}">
        <p14:creationId xmlns:p14="http://schemas.microsoft.com/office/powerpoint/2010/main" val="139260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Aliases to Refer to Columns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Column aliases using AS</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Column aliases using =</a:t>
            </a:r>
          </a:p>
          <a:p>
            <a:pPr lvl="0"/>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Accidental column aliases</a:t>
            </a:r>
          </a:p>
        </p:txBody>
      </p:sp>
      <p:graphicFrame>
        <p:nvGraphicFramePr>
          <p:cNvPr id="5" name="Table 4"/>
          <p:cNvGraphicFramePr>
            <a:graphicFrameLocks noGrp="1"/>
          </p:cNvGraphicFramePr>
          <p:nvPr>
            <p:extLst>
              <p:ext uri="{D42A27DB-BD31-4B8C-83A1-F6EECF244321}">
                <p14:modId xmlns:p14="http://schemas.microsoft.com/office/powerpoint/2010/main" val="2395849206"/>
              </p:ext>
            </p:extLst>
          </p:nvPr>
        </p:nvGraphicFramePr>
        <p:xfrm>
          <a:off x="790833" y="1660612"/>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606027903"/>
                    </a:ext>
                  </a:extLst>
                </a:gridCol>
              </a:tblGrid>
              <a:tr h="370840">
                <a:tc>
                  <a:txBody>
                    <a:bodyPr/>
                    <a:lstStyle/>
                    <a:p>
                      <a:r>
                        <a:rPr lang="en-GB" sz="2000" b="0" dirty="0" smtClean="0">
                          <a:solidFill>
                            <a:srgbClr val="0000FF"/>
                          </a:solidFill>
                          <a:latin typeface="Segoe UI" panose="020B0502040204020203" pitchFamily="34" charset="0"/>
                          <a:cs typeface="Segoe UI" panose="020B0502040204020203" pitchFamily="34" charset="0"/>
                        </a:rPr>
                        <a:t>SELECT</a:t>
                      </a:r>
                      <a:r>
                        <a:rPr lang="en-GB" sz="2000" b="0" baseline="0" dirty="0" smtClean="0">
                          <a:solidFill>
                            <a:schemeClr val="tx1"/>
                          </a:solidFill>
                          <a:latin typeface="Segoe UI" panose="020B0502040204020203" pitchFamily="34" charset="0"/>
                          <a:cs typeface="Segoe UI" panose="020B0502040204020203" pitchFamily="34" charset="0"/>
                        </a:rPr>
                        <a:t> orderid, unitprice, qty AS quantity</a:t>
                      </a:r>
                    </a:p>
                    <a:p>
                      <a:r>
                        <a:rPr lang="en-GB" sz="2000" b="0" baseline="0" dirty="0" smtClean="0">
                          <a:solidFill>
                            <a:srgbClr val="0000FF"/>
                          </a:solidFill>
                          <a:latin typeface="Segoe UI" panose="020B0502040204020203" pitchFamily="34" charset="0"/>
                          <a:cs typeface="Segoe UI" panose="020B0502040204020203" pitchFamily="34" charset="0"/>
                        </a:rPr>
                        <a:t>FROM</a:t>
                      </a:r>
                      <a:r>
                        <a:rPr lang="en-GB" sz="2000" b="0" baseline="0" dirty="0" smtClean="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29272954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2251503"/>
              </p:ext>
            </p:extLst>
          </p:nvPr>
        </p:nvGraphicFramePr>
        <p:xfrm>
          <a:off x="724930" y="3192033"/>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803296882"/>
                    </a:ext>
                  </a:extLst>
                </a:gridCol>
              </a:tblGrid>
              <a:tr h="370840">
                <a:tc>
                  <a:txBody>
                    <a:bodyPr/>
                    <a:lstStyle/>
                    <a:p>
                      <a:r>
                        <a:rPr lang="en-GB" sz="2000" b="0" dirty="0" smtClean="0">
                          <a:solidFill>
                            <a:srgbClr val="0000FF"/>
                          </a:solidFill>
                          <a:latin typeface="Segoe UI" panose="020B0502040204020203" pitchFamily="34" charset="0"/>
                          <a:cs typeface="Segoe UI" panose="020B0502040204020203" pitchFamily="34" charset="0"/>
                        </a:rPr>
                        <a:t>SELECT</a:t>
                      </a:r>
                      <a:r>
                        <a:rPr lang="en-GB" sz="2000" b="0" dirty="0" smtClean="0">
                          <a:solidFill>
                            <a:schemeClr val="tx1"/>
                          </a:solidFill>
                          <a:latin typeface="Segoe UI" panose="020B0502040204020203" pitchFamily="34" charset="0"/>
                          <a:cs typeface="Segoe UI" panose="020B0502040204020203" pitchFamily="34" charset="0"/>
                        </a:rPr>
                        <a:t> orderid, unitprice,</a:t>
                      </a:r>
                      <a:r>
                        <a:rPr lang="en-GB" sz="2000" b="0" baseline="0" dirty="0" smtClean="0">
                          <a:solidFill>
                            <a:schemeClr val="tx1"/>
                          </a:solidFill>
                          <a:latin typeface="Segoe UI" panose="020B0502040204020203" pitchFamily="34" charset="0"/>
                          <a:cs typeface="Segoe UI" panose="020B0502040204020203" pitchFamily="34" charset="0"/>
                        </a:rPr>
                        <a:t> quantity = qty</a:t>
                      </a:r>
                    </a:p>
                    <a:p>
                      <a:r>
                        <a:rPr lang="en-GB" sz="2000" b="0" baseline="0" dirty="0" smtClean="0">
                          <a:solidFill>
                            <a:srgbClr val="0000FF"/>
                          </a:solidFill>
                          <a:latin typeface="Segoe UI" panose="020B0502040204020203" pitchFamily="34" charset="0"/>
                          <a:cs typeface="Segoe UI" panose="020B0502040204020203" pitchFamily="34" charset="0"/>
                        </a:rPr>
                        <a:t>FROM</a:t>
                      </a:r>
                      <a:r>
                        <a:rPr lang="en-GB" sz="2000" b="0" baseline="0" dirty="0" smtClean="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97889796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96037730"/>
              </p:ext>
            </p:extLst>
          </p:nvPr>
        </p:nvGraphicFramePr>
        <p:xfrm>
          <a:off x="724930" y="4680302"/>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109323674"/>
                    </a:ext>
                  </a:extLst>
                </a:gridCol>
              </a:tblGrid>
              <a:tr h="370840">
                <a:tc>
                  <a:txBody>
                    <a:bodyPr/>
                    <a:lstStyle/>
                    <a:p>
                      <a:r>
                        <a:rPr lang="en-GB" sz="2000" b="0" dirty="0" smtClean="0">
                          <a:solidFill>
                            <a:srgbClr val="0000FF"/>
                          </a:solidFill>
                          <a:latin typeface="Segoe UI" panose="020B0502040204020203" pitchFamily="34" charset="0"/>
                          <a:cs typeface="Segoe UI" panose="020B0502040204020203" pitchFamily="34" charset="0"/>
                        </a:rPr>
                        <a:t>SELECT</a:t>
                      </a:r>
                      <a:r>
                        <a:rPr lang="en-GB" sz="2000" b="0" dirty="0" smtClean="0">
                          <a:solidFill>
                            <a:schemeClr val="tx1"/>
                          </a:solidFill>
                          <a:latin typeface="Segoe UI" panose="020B0502040204020203" pitchFamily="34" charset="0"/>
                          <a:cs typeface="Segoe UI" panose="020B0502040204020203" pitchFamily="34" charset="0"/>
                        </a:rPr>
                        <a:t> orderid, unitprice quantity</a:t>
                      </a:r>
                    </a:p>
                    <a:p>
                      <a:r>
                        <a:rPr lang="en-GB" sz="2000" b="0" dirty="0" smtClean="0">
                          <a:solidFill>
                            <a:srgbClr val="0000FF"/>
                          </a:solidFill>
                          <a:latin typeface="Segoe UI" panose="020B0502040204020203" pitchFamily="34" charset="0"/>
                          <a:cs typeface="Segoe UI" panose="020B0502040204020203" pitchFamily="34" charset="0"/>
                        </a:rPr>
                        <a:t>FROM</a:t>
                      </a:r>
                      <a:r>
                        <a:rPr lang="en-GB" sz="2000" b="0" baseline="0" dirty="0" smtClean="0">
                          <a:solidFill>
                            <a:schemeClr val="tx1"/>
                          </a:solidFill>
                          <a:latin typeface="Segoe UI" panose="020B0502040204020203" pitchFamily="34" charset="0"/>
                          <a:cs typeface="Segoe UI" panose="020B0502040204020203" pitchFamily="34" charset="0"/>
                        </a:rPr>
                        <a:t> Sales.OrderDetails;</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4182239341"/>
                  </a:ext>
                </a:extLst>
              </a:tr>
            </a:tbl>
          </a:graphicData>
        </a:graphic>
      </p:graphicFrame>
    </p:spTree>
    <p:custDataLst>
      <p:tags r:id="rId1"/>
    </p:custDataLst>
    <p:extLst>
      <p:ext uri="{BB962C8B-B14F-4D97-AF65-F5344CB8AC3E}">
        <p14:creationId xmlns:p14="http://schemas.microsoft.com/office/powerpoint/2010/main" val="423612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Aliases to Refer to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table aliases in the FROM clause</a:t>
            </a:r>
          </a:p>
          <a:p>
            <a:pPr lvl="0"/>
            <a:r>
              <a:rPr lang="en-US" b="0" kern="0" dirty="0">
                <a:solidFill>
                  <a:srgbClr val="000000"/>
                </a:solidFill>
              </a:rPr>
              <a:t>Create table aliases with AS</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Create table aliases without AS</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Using table aliases in the SELECT clause</a:t>
            </a:r>
          </a:p>
        </p:txBody>
      </p:sp>
      <p:graphicFrame>
        <p:nvGraphicFramePr>
          <p:cNvPr id="5" name="Table 4"/>
          <p:cNvGraphicFramePr>
            <a:graphicFrameLocks noGrp="1"/>
          </p:cNvGraphicFramePr>
          <p:nvPr>
            <p:extLst>
              <p:ext uri="{D42A27DB-BD31-4B8C-83A1-F6EECF244321}">
                <p14:modId xmlns:p14="http://schemas.microsoft.com/office/powerpoint/2010/main" val="2735550726"/>
              </p:ext>
            </p:extLst>
          </p:nvPr>
        </p:nvGraphicFramePr>
        <p:xfrm>
          <a:off x="784698" y="2058481"/>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59634995"/>
                    </a:ext>
                  </a:extLst>
                </a:gridCol>
              </a:tblGrid>
              <a:tr h="370840">
                <a:tc>
                  <a:txBody>
                    <a:bodyPr/>
                    <a:lstStyle/>
                    <a:p>
                      <a:r>
                        <a:rPr lang="en-GB" sz="2000" b="0" dirty="0" smtClean="0">
                          <a:solidFill>
                            <a:srgbClr val="0000FF"/>
                          </a:solidFill>
                          <a:latin typeface="Segoe UI" panose="020B0502040204020203" pitchFamily="34" charset="0"/>
                          <a:cs typeface="Segoe UI" panose="020B0502040204020203" pitchFamily="34" charset="0"/>
                        </a:rPr>
                        <a:t>SELECT</a:t>
                      </a:r>
                      <a:r>
                        <a:rPr lang="en-GB" sz="2000" b="0" dirty="0" smtClean="0">
                          <a:solidFill>
                            <a:schemeClr val="tx1"/>
                          </a:solidFill>
                          <a:latin typeface="Segoe UI" panose="020B0502040204020203" pitchFamily="34" charset="0"/>
                          <a:cs typeface="Segoe UI" panose="020B0502040204020203" pitchFamily="34" charset="0"/>
                        </a:rPr>
                        <a:t> custid, orderdate</a:t>
                      </a:r>
                    </a:p>
                    <a:p>
                      <a:r>
                        <a:rPr lang="en-GB" sz="2000" b="0" dirty="0" smtClean="0">
                          <a:solidFill>
                            <a:srgbClr val="0000FF"/>
                          </a:solidFill>
                          <a:latin typeface="Segoe UI" panose="020B0502040204020203" pitchFamily="34" charset="0"/>
                          <a:cs typeface="Segoe UI" panose="020B0502040204020203" pitchFamily="34" charset="0"/>
                        </a:rPr>
                        <a:t>FROM</a:t>
                      </a:r>
                      <a:r>
                        <a:rPr lang="en-GB" sz="2000" b="0" baseline="0" dirty="0" smtClean="0">
                          <a:solidFill>
                            <a:schemeClr val="tx1"/>
                          </a:solidFill>
                          <a:latin typeface="Segoe UI" panose="020B0502040204020203" pitchFamily="34" charset="0"/>
                          <a:cs typeface="Segoe UI" panose="020B0502040204020203" pitchFamily="34" charset="0"/>
                        </a:rPr>
                        <a:t> SalesOrders AS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57517114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3075403"/>
              </p:ext>
            </p:extLst>
          </p:nvPr>
        </p:nvGraphicFramePr>
        <p:xfrm>
          <a:off x="784698" y="3618689"/>
          <a:ext cx="5940358" cy="701040"/>
        </p:xfrm>
        <a:graphic>
          <a:graphicData uri="http://schemas.openxmlformats.org/drawingml/2006/table">
            <a:tbl>
              <a:tblPr firstRow="1" bandRow="1">
                <a:tableStyleId>{5C22544A-7EE6-4342-B048-85BDC9FD1C3A}</a:tableStyleId>
              </a:tblPr>
              <a:tblGrid>
                <a:gridCol w="5940358">
                  <a:extLst>
                    <a:ext uri="{9D8B030D-6E8A-4147-A177-3AD203B41FA5}">
                      <a16:colId xmlns:a16="http://schemas.microsoft.com/office/drawing/2014/main" val="1807952897"/>
                    </a:ext>
                  </a:extLst>
                </a:gridCol>
              </a:tblGrid>
              <a:tr h="486383">
                <a:tc>
                  <a:txBody>
                    <a:bodyPr/>
                    <a:lstStyle/>
                    <a:p>
                      <a:r>
                        <a:rPr lang="en-GB" sz="2000" b="0" dirty="0" smtClean="0">
                          <a:solidFill>
                            <a:srgbClr val="0000FF"/>
                          </a:solidFill>
                          <a:latin typeface="Segoe UI" panose="020B0502040204020203" pitchFamily="34" charset="0"/>
                          <a:cs typeface="Segoe UI" panose="020B0502040204020203" pitchFamily="34" charset="0"/>
                        </a:rPr>
                        <a:t>SELECT</a:t>
                      </a:r>
                      <a:r>
                        <a:rPr lang="en-GB" sz="2000" b="0" dirty="0" smtClean="0">
                          <a:solidFill>
                            <a:schemeClr val="tx1"/>
                          </a:solidFill>
                          <a:latin typeface="Segoe UI" panose="020B0502040204020203" pitchFamily="34" charset="0"/>
                          <a:cs typeface="Segoe UI" panose="020B0502040204020203" pitchFamily="34" charset="0"/>
                        </a:rPr>
                        <a:t> custid,</a:t>
                      </a:r>
                      <a:r>
                        <a:rPr lang="en-GB" sz="2000" b="0" baseline="0" dirty="0" smtClean="0">
                          <a:solidFill>
                            <a:schemeClr val="tx1"/>
                          </a:solidFill>
                          <a:latin typeface="Segoe UI" panose="020B0502040204020203" pitchFamily="34" charset="0"/>
                          <a:cs typeface="Segoe UI" panose="020B0502040204020203" pitchFamily="34" charset="0"/>
                        </a:rPr>
                        <a:t> orderdate</a:t>
                      </a:r>
                    </a:p>
                    <a:p>
                      <a:r>
                        <a:rPr lang="en-GB" sz="2000" b="0" baseline="0" dirty="0" smtClean="0">
                          <a:solidFill>
                            <a:srgbClr val="0000FF"/>
                          </a:solidFill>
                          <a:latin typeface="Segoe UI" panose="020B0502040204020203" pitchFamily="34" charset="0"/>
                          <a:cs typeface="Segoe UI" panose="020B0502040204020203" pitchFamily="34" charset="0"/>
                        </a:rPr>
                        <a:t>FROM</a:t>
                      </a:r>
                      <a:r>
                        <a:rPr lang="en-GB" sz="2000" b="0" baseline="0" dirty="0" smtClean="0">
                          <a:solidFill>
                            <a:schemeClr val="tx1"/>
                          </a:solidFill>
                          <a:latin typeface="Segoe UI" panose="020B0502040204020203" pitchFamily="34" charset="0"/>
                          <a:cs typeface="Segoe UI" panose="020B0502040204020203" pitchFamily="34" charset="0"/>
                        </a:rPr>
                        <a:t> SalesOrders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184141211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47952974"/>
              </p:ext>
            </p:extLst>
          </p:nvPr>
        </p:nvGraphicFramePr>
        <p:xfrm>
          <a:off x="784698" y="5178897"/>
          <a:ext cx="6096000" cy="7010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119166244"/>
                    </a:ext>
                  </a:extLst>
                </a:gridCol>
              </a:tblGrid>
              <a:tr h="370840">
                <a:tc>
                  <a:txBody>
                    <a:bodyPr/>
                    <a:lstStyle/>
                    <a:p>
                      <a:r>
                        <a:rPr lang="en-GB" sz="2000" b="0" dirty="0" smtClean="0">
                          <a:solidFill>
                            <a:srgbClr val="0000FF"/>
                          </a:solidFill>
                          <a:latin typeface="Segoe UI" panose="020B0502040204020203" pitchFamily="34" charset="0"/>
                          <a:cs typeface="Segoe UI" panose="020B0502040204020203" pitchFamily="34" charset="0"/>
                        </a:rPr>
                        <a:t>SELECT </a:t>
                      </a:r>
                      <a:r>
                        <a:rPr lang="en-GB" sz="2000" b="0" dirty="0" smtClean="0">
                          <a:solidFill>
                            <a:schemeClr val="tx1"/>
                          </a:solidFill>
                          <a:latin typeface="Segoe UI" panose="020B0502040204020203" pitchFamily="34" charset="0"/>
                          <a:cs typeface="Segoe UI" panose="020B0502040204020203" pitchFamily="34" charset="0"/>
                        </a:rPr>
                        <a:t>SO.custid,</a:t>
                      </a:r>
                      <a:r>
                        <a:rPr lang="en-GB" sz="2000" b="0" baseline="0" dirty="0" smtClean="0">
                          <a:solidFill>
                            <a:schemeClr val="tx1"/>
                          </a:solidFill>
                          <a:latin typeface="Segoe UI" panose="020B0502040204020203" pitchFamily="34" charset="0"/>
                          <a:cs typeface="Segoe UI" panose="020B0502040204020203" pitchFamily="34" charset="0"/>
                        </a:rPr>
                        <a:t> SO.orderdate</a:t>
                      </a:r>
                    </a:p>
                    <a:p>
                      <a:r>
                        <a:rPr lang="en-GB" sz="2000" b="0" baseline="0" dirty="0" smtClean="0">
                          <a:solidFill>
                            <a:srgbClr val="0000FF"/>
                          </a:solidFill>
                          <a:latin typeface="Segoe UI" panose="020B0502040204020203" pitchFamily="34" charset="0"/>
                          <a:cs typeface="Segoe UI" panose="020B0502040204020203" pitchFamily="34" charset="0"/>
                        </a:rPr>
                        <a:t>FROM </a:t>
                      </a:r>
                      <a:r>
                        <a:rPr lang="en-GB" sz="2000" b="0" baseline="0" dirty="0" smtClean="0">
                          <a:solidFill>
                            <a:schemeClr val="tx1"/>
                          </a:solidFill>
                          <a:latin typeface="Segoe UI" panose="020B0502040204020203" pitchFamily="34" charset="0"/>
                          <a:cs typeface="Segoe UI" panose="020B0502040204020203" pitchFamily="34" charset="0"/>
                        </a:rPr>
                        <a:t>SalesOrders AS SO</a:t>
                      </a:r>
                      <a:endParaRPr lang="en-GB" sz="2000" b="0" dirty="0">
                        <a:solidFill>
                          <a:schemeClr val="tx1"/>
                        </a:solidFill>
                        <a:latin typeface="Segoe UI" panose="020B0502040204020203" pitchFamily="34" charset="0"/>
                        <a:cs typeface="Segoe UI" panose="020B0502040204020203" pitchFamily="34" charset="0"/>
                      </a:endParaRPr>
                    </a:p>
                  </a:txBody>
                  <a:tcPr>
                    <a:solidFill>
                      <a:schemeClr val="bg1">
                        <a:lumMod val="85000"/>
                      </a:schemeClr>
                    </a:solidFill>
                  </a:tcPr>
                </a:tc>
                <a:extLst>
                  <a:ext uri="{0D108BD9-81ED-4DB2-BD59-A6C34878D82A}">
                    <a16:rowId xmlns:a16="http://schemas.microsoft.com/office/drawing/2014/main" val="3501433880"/>
                  </a:ext>
                </a:extLst>
              </a:tr>
            </a:tbl>
          </a:graphicData>
        </a:graphic>
      </p:graphicFrame>
    </p:spTree>
    <p:custDataLst>
      <p:tags r:id="rId1"/>
    </p:custDataLst>
    <p:extLst>
      <p:ext uri="{BB962C8B-B14F-4D97-AF65-F5344CB8AC3E}">
        <p14:creationId xmlns:p14="http://schemas.microsoft.com/office/powerpoint/2010/main" val="276817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Impact of Logical Processing Order on Aliases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FROM, WHERE, and HAVING clauses processed before SELECT</a:t>
            </a:r>
          </a:p>
          <a:p>
            <a:pPr lvl="0"/>
            <a:r>
              <a:rPr lang="en-US" b="0" kern="0" dirty="0">
                <a:solidFill>
                  <a:srgbClr val="000000"/>
                </a:solidFill>
              </a:rPr>
              <a:t>Aliases created in SELECT clause only visible to ORDER BY</a:t>
            </a:r>
          </a:p>
          <a:p>
            <a:pPr lvl="0"/>
            <a:r>
              <a:rPr lang="en-US" b="0" kern="0" dirty="0">
                <a:solidFill>
                  <a:srgbClr val="000000"/>
                </a:solidFill>
              </a:rPr>
              <a:t>Expressions aliased in SELECT clause may be repeated elsewhere in query</a:t>
            </a:r>
          </a:p>
        </p:txBody>
      </p:sp>
    </p:spTree>
    <p:custDataLst>
      <p:tags r:id="rId1"/>
    </p:custDataLst>
    <p:extLst>
      <p:ext uri="{BB962C8B-B14F-4D97-AF65-F5344CB8AC3E}">
        <p14:creationId xmlns:p14="http://schemas.microsoft.com/office/powerpoint/2010/main" val="86725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Simple SELECT Statements
Eliminating Duplicates with DISTINCT
Using Column and Table Aliases
Writing Simple CASE Expressions</a:t>
            </a:r>
            <a:endParaRPr lang="en-GB" dirty="0"/>
          </a:p>
        </p:txBody>
      </p:sp>
    </p:spTree>
    <p:custDataLst>
      <p:tags r:id="rId1"/>
    </p:custDataLst>
    <p:extLst>
      <p:ext uri="{BB962C8B-B14F-4D97-AF65-F5344CB8AC3E}">
        <p14:creationId xmlns:p14="http://schemas.microsoft.com/office/powerpoint/2010/main" val="221354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5bd715d-10c1-41b9-97a3-0a78d7d02d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Column and Table Aliases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column and table aliases</a:t>
            </a:r>
          </a:p>
        </p:txBody>
      </p:sp>
    </p:spTree>
    <p:custDataLst>
      <p:tags r:id="rId1"/>
    </p:custDataLst>
    <p:extLst>
      <p:ext uri="{BB962C8B-B14F-4D97-AF65-F5344CB8AC3E}">
        <p14:creationId xmlns:p14="http://schemas.microsoft.com/office/powerpoint/2010/main" val="95476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98991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01119a06-14b9-476c-aa78-4490f935ef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Writing Simple CASE Expressions</a:t>
            </a:r>
            <a:endParaRPr lang="en-GB" dirty="0"/>
          </a:p>
        </p:txBody>
      </p:sp>
      <p:sp>
        <p:nvSpPr>
          <p:cNvPr id="3" name="Text Placeholder 2"/>
          <p:cNvSpPr>
            <a:spLocks noGrp="1"/>
          </p:cNvSpPr>
          <p:nvPr>
            <p:ph type="body" idx="1"/>
          </p:nvPr>
        </p:nvSpPr>
        <p:spPr/>
        <p:txBody>
          <a:bodyPr/>
          <a:lstStyle/>
          <a:p>
            <a:r>
              <a:rPr lang="en-GB" dirty="0" smtClean="0"/>
              <a:t>Using CASE Expressions in SELECT Clauses
Forms of CASE Expressions
Demonstration: Simple CASE Expressions</a:t>
            </a:r>
            <a:endParaRPr lang="en-GB" dirty="0"/>
          </a:p>
        </p:txBody>
      </p:sp>
    </p:spTree>
    <p:custDataLst>
      <p:tags r:id="rId1"/>
    </p:custDataLst>
    <p:extLst>
      <p:ext uri="{BB962C8B-B14F-4D97-AF65-F5344CB8AC3E}">
        <p14:creationId xmlns:p14="http://schemas.microsoft.com/office/powerpoint/2010/main" val="3395203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5f164f6-a56a-41b9-ac68-1003243731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CASE Expressions in SELECT Clauses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T-SQL CASE expressions return a single (scalar) value</a:t>
            </a:r>
          </a:p>
          <a:p>
            <a:pPr lvl="0"/>
            <a:r>
              <a:rPr lang="en-US" b="0" kern="0" dirty="0">
                <a:solidFill>
                  <a:srgbClr val="000000"/>
                </a:solidFill>
              </a:rPr>
              <a:t>CASE expressions may be used in: </a:t>
            </a:r>
          </a:p>
          <a:p>
            <a:pPr lvl="1"/>
            <a:r>
              <a:rPr lang="en-US" b="0" kern="0" dirty="0">
                <a:solidFill>
                  <a:srgbClr val="000000"/>
                </a:solidFill>
              </a:rPr>
              <a:t>SELECT column list</a:t>
            </a:r>
          </a:p>
          <a:p>
            <a:pPr lvl="1"/>
            <a:r>
              <a:rPr lang="en-US" b="0" kern="0" dirty="0">
                <a:solidFill>
                  <a:srgbClr val="000000"/>
                </a:solidFill>
              </a:rPr>
              <a:t>WHERE or HAVING clauses</a:t>
            </a:r>
          </a:p>
          <a:p>
            <a:pPr lvl="1"/>
            <a:r>
              <a:rPr lang="en-US" b="0" kern="0" dirty="0">
                <a:solidFill>
                  <a:srgbClr val="000000"/>
                </a:solidFill>
              </a:rPr>
              <a:t>ORDER BY clause</a:t>
            </a:r>
          </a:p>
          <a:p>
            <a:pPr lvl="0"/>
            <a:r>
              <a:rPr lang="en-US" b="0" kern="0" dirty="0">
                <a:solidFill>
                  <a:srgbClr val="000000"/>
                </a:solidFill>
              </a:rPr>
              <a:t>CASE returns result of expression</a:t>
            </a:r>
          </a:p>
          <a:p>
            <a:pPr lvl="1"/>
            <a:r>
              <a:rPr lang="en-US" b="0" kern="0" dirty="0">
                <a:solidFill>
                  <a:srgbClr val="000000"/>
                </a:solidFill>
              </a:rPr>
              <a:t>Not a control-of-flow mechanism</a:t>
            </a:r>
          </a:p>
          <a:p>
            <a:pPr lvl="0"/>
            <a:r>
              <a:rPr lang="en-US" b="0" kern="0" dirty="0">
                <a:solidFill>
                  <a:srgbClr val="000000"/>
                </a:solidFill>
              </a:rPr>
              <a:t>In SELECT clause, CASE behaves as calculated column requiring an alias</a:t>
            </a:r>
          </a:p>
        </p:txBody>
      </p:sp>
    </p:spTree>
    <p:custDataLst>
      <p:tags r:id="rId1"/>
    </p:custDataLst>
    <p:extLst>
      <p:ext uri="{BB962C8B-B14F-4D97-AF65-F5344CB8AC3E}">
        <p14:creationId xmlns:p14="http://schemas.microsoft.com/office/powerpoint/2010/main" val="268612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6b7c0e1-78f2-44ba-b324-2f6def3289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Forms of CASE Expressions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Two forms of T-SQL CASE expressions:</a:t>
            </a:r>
          </a:p>
          <a:p>
            <a:pPr lvl="0"/>
            <a:r>
              <a:rPr lang="en-US" b="0" kern="0" dirty="0">
                <a:solidFill>
                  <a:srgbClr val="000000"/>
                </a:solidFill>
              </a:rPr>
              <a:t>Simple CASE</a:t>
            </a:r>
          </a:p>
          <a:p>
            <a:pPr lvl="1"/>
            <a:r>
              <a:rPr lang="en-US" b="0" kern="0" dirty="0">
                <a:solidFill>
                  <a:srgbClr val="000000"/>
                </a:solidFill>
              </a:rPr>
              <a:t>Compares one value to a list of possible values</a:t>
            </a:r>
          </a:p>
          <a:p>
            <a:pPr lvl="1"/>
            <a:r>
              <a:rPr lang="en-US" b="0" kern="0" dirty="0">
                <a:solidFill>
                  <a:srgbClr val="000000"/>
                </a:solidFill>
              </a:rPr>
              <a:t>Returns first match</a:t>
            </a:r>
          </a:p>
          <a:p>
            <a:pPr lvl="1"/>
            <a:r>
              <a:rPr lang="en-US" b="0" kern="0" dirty="0">
                <a:solidFill>
                  <a:srgbClr val="000000"/>
                </a:solidFill>
              </a:rPr>
              <a:t>If no match, returns value found in optional ELSE clause</a:t>
            </a:r>
          </a:p>
          <a:p>
            <a:pPr lvl="1"/>
            <a:r>
              <a:rPr lang="en-US" b="0" kern="0" dirty="0">
                <a:solidFill>
                  <a:srgbClr val="000000"/>
                </a:solidFill>
              </a:rPr>
              <a:t>If no match and no ELSE, returns NULL</a:t>
            </a:r>
          </a:p>
          <a:p>
            <a:pPr lvl="0"/>
            <a:r>
              <a:rPr lang="en-US" b="0" kern="0" dirty="0">
                <a:solidFill>
                  <a:srgbClr val="000000"/>
                </a:solidFill>
              </a:rPr>
              <a:t>Searched CASE</a:t>
            </a:r>
          </a:p>
          <a:p>
            <a:pPr lvl="1"/>
            <a:r>
              <a:rPr lang="en-US" b="0" kern="0" dirty="0">
                <a:solidFill>
                  <a:srgbClr val="000000"/>
                </a:solidFill>
              </a:rPr>
              <a:t>Evaluates a set of predicates, or logical expressions</a:t>
            </a:r>
          </a:p>
          <a:p>
            <a:pPr lvl="1"/>
            <a:r>
              <a:rPr lang="en-US" b="0" kern="0" dirty="0">
                <a:solidFill>
                  <a:srgbClr val="000000"/>
                </a:solidFill>
              </a:rPr>
              <a:t>Returns value found in THEN clause matching first expression that evaluates to TRUE</a:t>
            </a:r>
          </a:p>
        </p:txBody>
      </p:sp>
    </p:spTree>
    <p:custDataLst>
      <p:tags r:id="rId1"/>
    </p:custDataLst>
    <p:extLst>
      <p:ext uri="{BB962C8B-B14F-4D97-AF65-F5344CB8AC3E}">
        <p14:creationId xmlns:p14="http://schemas.microsoft.com/office/powerpoint/2010/main" val="3125980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5c9796d-4ee2-4b85-91cf-8f2c202c46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Simple CASE Expressions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a simple CASE expression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37185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2714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Writing Basic SELECT Statements</a:t>
            </a:r>
            <a:endParaRPr lang="en-GB" dirty="0"/>
          </a:p>
        </p:txBody>
      </p:sp>
      <p:sp>
        <p:nvSpPr>
          <p:cNvPr id="3" name="Text Placeholder 2"/>
          <p:cNvSpPr>
            <a:spLocks noGrp="1"/>
          </p:cNvSpPr>
          <p:nvPr>
            <p:ph type="body" idx="1"/>
          </p:nvPr>
        </p:nvSpPr>
        <p:spPr/>
        <p:txBody>
          <a:bodyPr/>
          <a:lstStyle/>
          <a:p>
            <a:r>
              <a:rPr lang="en-GB" dirty="0" smtClean="0"/>
              <a:t>Exercise 1: Writing Simple SELECT Statements
Exercise 2: Eliminating Duplicates Using DISTINCT
Exercise 3: Using Table and Column Aliases
Exercise 4: Using a Simple CASE Expression</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 </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50289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55985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can use your set of business requirements for data to write basic T-SQL queries to retrieve the specified data from the databases.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480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Simple SELECT Statements</a:t>
            </a:r>
            <a:endParaRPr lang="en-GB" dirty="0"/>
          </a:p>
        </p:txBody>
      </p:sp>
      <p:sp>
        <p:nvSpPr>
          <p:cNvPr id="3" name="Text Placeholder 2"/>
          <p:cNvSpPr>
            <a:spLocks noGrp="1"/>
          </p:cNvSpPr>
          <p:nvPr>
            <p:ph type="body" idx="1"/>
          </p:nvPr>
        </p:nvSpPr>
        <p:spPr/>
        <p:txBody>
          <a:bodyPr/>
          <a:lstStyle/>
          <a:p>
            <a:r>
              <a:rPr lang="en-GB" dirty="0" smtClean="0"/>
              <a:t>Elements of the SELECT Statement
Retrieving Columns from a Table or View
Displaying Columns
Using Calculations in the SELECT Clause
Demonstration: Writing Simple SELECT Statements</a:t>
            </a:r>
            <a:endParaRPr lang="en-GB" dirty="0"/>
          </a:p>
        </p:txBody>
      </p:sp>
    </p:spTree>
    <p:custDataLst>
      <p:tags r:id="rId1"/>
    </p:custDataLst>
    <p:extLst>
      <p:ext uri="{BB962C8B-B14F-4D97-AF65-F5344CB8AC3E}">
        <p14:creationId xmlns:p14="http://schemas.microsoft.com/office/powerpoint/2010/main" val="1377264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Real-world Issues and Scenarios
Best Practice</a:t>
            </a:r>
            <a:endParaRPr lang="en-GB" dirty="0"/>
          </a:p>
        </p:txBody>
      </p:sp>
    </p:spTree>
    <p:custDataLst>
      <p:tags r:id="rId1"/>
    </p:custDataLst>
    <p:extLst>
      <p:ext uri="{BB962C8B-B14F-4D97-AF65-F5344CB8AC3E}">
        <p14:creationId xmlns:p14="http://schemas.microsoft.com/office/powerpoint/2010/main" val="201463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the SELECT Statement</a:t>
            </a:r>
            <a:endParaRPr lang="en-GB" dirty="0"/>
          </a:p>
        </p:txBody>
      </p:sp>
      <p:graphicFrame>
        <p:nvGraphicFramePr>
          <p:cNvPr id="4" name="Content Placeholder 1"/>
          <p:cNvGraphicFramePr>
            <a:graphicFrameLocks/>
          </p:cNvGraphicFramePr>
          <p:nvPr>
            <p:extLst>
              <p:ext uri="{D42A27DB-BD31-4B8C-83A1-F6EECF244321}">
                <p14:modId xmlns:p14="http://schemas.microsoft.com/office/powerpoint/2010/main" val="3154746780"/>
              </p:ext>
            </p:extLst>
          </p:nvPr>
        </p:nvGraphicFramePr>
        <p:xfrm>
          <a:off x="1811338" y="1439863"/>
          <a:ext cx="5389562" cy="2377440"/>
        </p:xfrm>
        <a:graphic>
          <a:graphicData uri="http://schemas.openxmlformats.org/drawingml/2006/table">
            <a:tbl>
              <a:tblPr firstRow="1" bandRow="1">
                <a:tableStyleId>{5C22544A-7EE6-4342-B048-85BDC9FD1C3A}</a:tableStyleId>
              </a:tblPr>
              <a:tblGrid>
                <a:gridCol w="1770062">
                  <a:extLst>
                    <a:ext uri="{9D8B030D-6E8A-4147-A177-3AD203B41FA5}">
                      <a16:colId xmlns:a16="http://schemas.microsoft.com/office/drawing/2014/main" val="2858867909"/>
                    </a:ext>
                  </a:extLst>
                </a:gridCol>
                <a:gridCol w="3619500">
                  <a:extLst>
                    <a:ext uri="{9D8B030D-6E8A-4147-A177-3AD203B41FA5}">
                      <a16:colId xmlns:a16="http://schemas.microsoft.com/office/drawing/2014/main" val="2344616907"/>
                    </a:ext>
                  </a:extLst>
                </a:gridCol>
              </a:tblGrid>
              <a:tr h="370840">
                <a:tc>
                  <a:txBody>
                    <a:bodyPr/>
                    <a:lstStyle/>
                    <a:p>
                      <a:pPr algn="ctr"/>
                      <a:r>
                        <a:rPr lang="en-GB" sz="2000" dirty="0" smtClean="0">
                          <a:solidFill>
                            <a:srgbClr val="0070C0"/>
                          </a:solidFill>
                          <a:latin typeface="Segoe UI" panose="020B0502040204020203" pitchFamily="34" charset="0"/>
                          <a:cs typeface="Segoe UI" panose="020B0502040204020203" pitchFamily="34" charset="0"/>
                        </a:rPr>
                        <a:t>Clause</a:t>
                      </a:r>
                      <a:endParaRPr lang="en-GB" sz="2000" dirty="0" smtClean="0">
                        <a:solidFill>
                          <a:srgbClr val="0070C0"/>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000" dirty="0" smtClean="0">
                          <a:solidFill>
                            <a:srgbClr val="0070C0"/>
                          </a:solidFill>
                          <a:latin typeface="Segoe UI" panose="020B0502040204020203" pitchFamily="34" charset="0"/>
                          <a:cs typeface="Segoe UI" panose="020B0502040204020203" pitchFamily="34" charset="0"/>
                        </a:rPr>
                        <a:t>Expression</a:t>
                      </a:r>
                      <a:endParaRPr lang="en-GB" sz="2000" dirty="0">
                        <a:solidFill>
                          <a:srgbClr val="0070C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700203"/>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SELECT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solidFill>
                            <a:schemeClr val="tx1"/>
                          </a:solidFill>
                          <a:latin typeface="Segoe UI" panose="020B0502040204020203" pitchFamily="34" charset="0"/>
                          <a:cs typeface="Segoe UI" panose="020B0502040204020203" pitchFamily="34" charset="0"/>
                        </a:rPr>
                        <a:t>&lt;select list&gt;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5831279"/>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FROM</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solidFill>
                            <a:schemeClr val="tx1"/>
                          </a:solidFill>
                          <a:latin typeface="Segoe UI" panose="020B0502040204020203" pitchFamily="34" charset="0"/>
                          <a:cs typeface="Segoe UI" panose="020B0502040204020203" pitchFamily="34" charset="0"/>
                        </a:rPr>
                        <a:t>&lt;table or view&gt;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5927730"/>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WHERE</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solidFill>
                            <a:schemeClr val="tx1"/>
                          </a:solidFill>
                          <a:latin typeface="Segoe UI" panose="020B0502040204020203" pitchFamily="34" charset="0"/>
                          <a:cs typeface="Segoe UI" panose="020B0502040204020203" pitchFamily="34" charset="0"/>
                        </a:rPr>
                        <a:t>&lt;search</a:t>
                      </a:r>
                      <a:r>
                        <a:rPr lang="en-GB" sz="2000" baseline="0" dirty="0" smtClean="0">
                          <a:solidFill>
                            <a:schemeClr val="tx1"/>
                          </a:solidFill>
                          <a:latin typeface="Segoe UI" panose="020B0502040204020203" pitchFamily="34" charset="0"/>
                          <a:cs typeface="Segoe UI" panose="020B0502040204020203" pitchFamily="34" charset="0"/>
                        </a:rPr>
                        <a:t> condition</a:t>
                      </a:r>
                      <a:r>
                        <a:rPr lang="en-GB" sz="2000" dirty="0" smtClean="0">
                          <a:solidFill>
                            <a:schemeClr val="tx1"/>
                          </a:solidFill>
                          <a:latin typeface="Segoe UI" panose="020B0502040204020203" pitchFamily="34" charset="0"/>
                          <a:cs typeface="Segoe UI" panose="020B0502040204020203" pitchFamily="34" charset="0"/>
                        </a:rPr>
                        <a:t>&gt;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9841931"/>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GROUP BY</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solidFill>
                            <a:schemeClr val="tx1"/>
                          </a:solidFill>
                          <a:latin typeface="Segoe UI" panose="020B0502040204020203" pitchFamily="34" charset="0"/>
                          <a:cs typeface="Segoe UI" panose="020B0502040204020203" pitchFamily="34" charset="0"/>
                        </a:rPr>
                        <a:t>&lt;group by list&gt;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4454463"/>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ORDER BY</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solidFill>
                            <a:schemeClr val="tx1"/>
                          </a:solidFill>
                          <a:latin typeface="Segoe UI" panose="020B0502040204020203" pitchFamily="34" charset="0"/>
                          <a:cs typeface="Segoe UI" panose="020B0502040204020203" pitchFamily="34" charset="0"/>
                        </a:rPr>
                        <a:t>&lt;order by list&gt;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972814"/>
                  </a:ext>
                </a:extLst>
              </a:tr>
            </a:tbl>
          </a:graphicData>
        </a:graphic>
      </p:graphicFrame>
    </p:spTree>
    <p:custDataLst>
      <p:tags r:id="rId1"/>
    </p:custDataLst>
    <p:extLst>
      <p:ext uri="{BB962C8B-B14F-4D97-AF65-F5344CB8AC3E}">
        <p14:creationId xmlns:p14="http://schemas.microsoft.com/office/powerpoint/2010/main" val="157697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Columns from a Table or 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SELECT with column list to show columns</a:t>
            </a:r>
          </a:p>
          <a:p>
            <a:pPr lvl="0"/>
            <a:r>
              <a:rPr lang="en-US" b="0" kern="0" dirty="0">
                <a:solidFill>
                  <a:srgbClr val="000000"/>
                </a:solidFill>
              </a:rPr>
              <a:t>Use FROM to specify the source table or view</a:t>
            </a:r>
          </a:p>
          <a:p>
            <a:pPr lvl="1"/>
            <a:r>
              <a:rPr lang="en-US" b="0" kern="0" dirty="0">
                <a:solidFill>
                  <a:srgbClr val="000000"/>
                </a:solidFill>
              </a:rPr>
              <a:t>Specify both schema and object names</a:t>
            </a:r>
          </a:p>
          <a:p>
            <a:pPr lvl="0"/>
            <a:r>
              <a:rPr lang="en-US" b="0" kern="0" dirty="0">
                <a:solidFill>
                  <a:srgbClr val="000000"/>
                </a:solidFill>
              </a:rPr>
              <a:t>Delimit names if necessary</a:t>
            </a:r>
          </a:p>
          <a:p>
            <a:pPr lvl="0"/>
            <a:r>
              <a:rPr lang="en-US" b="0" kern="0" dirty="0">
                <a:solidFill>
                  <a:srgbClr val="000000"/>
                </a:solidFill>
              </a:rPr>
              <a:t>End all statements with a semicolon</a:t>
            </a:r>
          </a:p>
        </p:txBody>
      </p:sp>
      <p:sp>
        <p:nvSpPr>
          <p:cNvPr id="5" name="Rectangle 4"/>
          <p:cNvSpPr/>
          <p:nvPr/>
        </p:nvSpPr>
        <p:spPr bwMode="auto">
          <a:xfrm>
            <a:off x="997879" y="5113421"/>
            <a:ext cx="6642403" cy="105515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companyname, country</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graphicFrame>
        <p:nvGraphicFramePr>
          <p:cNvPr id="6" name="Table 5"/>
          <p:cNvGraphicFramePr>
            <a:graphicFrameLocks noGrp="1"/>
          </p:cNvGraphicFramePr>
          <p:nvPr>
            <p:extLst>
              <p:ext uri="{D42A27DB-BD31-4B8C-83A1-F6EECF244321}">
                <p14:modId xmlns:p14="http://schemas.microsoft.com/office/powerpoint/2010/main" val="2097156413"/>
              </p:ext>
            </p:extLst>
          </p:nvPr>
        </p:nvGraphicFramePr>
        <p:xfrm>
          <a:off x="1809344" y="3594893"/>
          <a:ext cx="5019474" cy="1188720"/>
        </p:xfrm>
        <a:graphic>
          <a:graphicData uri="http://schemas.openxmlformats.org/drawingml/2006/table">
            <a:tbl>
              <a:tblPr firstRow="1" bandRow="1">
                <a:tableStyleId>{5C22544A-7EE6-4342-B048-85BDC9FD1C3A}</a:tableStyleId>
              </a:tblPr>
              <a:tblGrid>
                <a:gridCol w="2509737">
                  <a:extLst>
                    <a:ext uri="{9D8B030D-6E8A-4147-A177-3AD203B41FA5}">
                      <a16:colId xmlns:a16="http://schemas.microsoft.com/office/drawing/2014/main" val="4099397705"/>
                    </a:ext>
                  </a:extLst>
                </a:gridCol>
                <a:gridCol w="2509737">
                  <a:extLst>
                    <a:ext uri="{9D8B030D-6E8A-4147-A177-3AD203B41FA5}">
                      <a16:colId xmlns:a16="http://schemas.microsoft.com/office/drawing/2014/main" val="1019228412"/>
                    </a:ext>
                  </a:extLst>
                </a:gridCol>
              </a:tblGrid>
              <a:tr h="370840">
                <a:tc>
                  <a:txBody>
                    <a:bodyPr/>
                    <a:lstStyle/>
                    <a:p>
                      <a:pPr algn="ctr"/>
                      <a:r>
                        <a:rPr lang="en-GB" sz="2000" dirty="0" smtClean="0">
                          <a:solidFill>
                            <a:srgbClr val="0070C0"/>
                          </a:solidFill>
                          <a:latin typeface="Segoe UI" panose="020B0502040204020203" pitchFamily="34" charset="0"/>
                          <a:cs typeface="Segoe UI" panose="020B0502040204020203" pitchFamily="34" charset="0"/>
                        </a:rPr>
                        <a:t>Keyword</a:t>
                      </a:r>
                      <a:endParaRPr lang="en-GB" sz="2000" dirty="0">
                        <a:solidFill>
                          <a:srgbClr val="0070C0"/>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2000" dirty="0" smtClean="0">
                          <a:solidFill>
                            <a:srgbClr val="0070C0"/>
                          </a:solidFill>
                          <a:latin typeface="Segoe UI" panose="020B0502040204020203" pitchFamily="34" charset="0"/>
                          <a:cs typeface="Segoe UI" panose="020B0502040204020203" pitchFamily="34" charset="0"/>
                        </a:rPr>
                        <a:t>Expression</a:t>
                      </a:r>
                      <a:endParaRPr lang="en-GB" sz="2000" dirty="0">
                        <a:solidFill>
                          <a:srgbClr val="0070C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83907"/>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SELECT</a:t>
                      </a:r>
                      <a:endParaRPr lang="en-GB" sz="200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smtClean="0">
                          <a:solidFill>
                            <a:schemeClr val="tx1"/>
                          </a:solidFill>
                          <a:latin typeface="Segoe UI" panose="020B0502040204020203" pitchFamily="34" charset="0"/>
                          <a:cs typeface="Segoe UI" panose="020B0502040204020203" pitchFamily="34" charset="0"/>
                        </a:rPr>
                        <a:t>&lt;select</a:t>
                      </a:r>
                      <a:r>
                        <a:rPr lang="en-GB" sz="2000" baseline="0" dirty="0" smtClean="0">
                          <a:solidFill>
                            <a:schemeClr val="tx1"/>
                          </a:solidFill>
                          <a:latin typeface="Segoe UI" panose="020B0502040204020203" pitchFamily="34" charset="0"/>
                          <a:cs typeface="Segoe UI" panose="020B0502040204020203" pitchFamily="34" charset="0"/>
                        </a:rPr>
                        <a:t> list</a:t>
                      </a:r>
                      <a:r>
                        <a:rPr lang="en-GB" sz="2000" dirty="0" smtClean="0">
                          <a:solidFill>
                            <a:schemeClr val="tx1"/>
                          </a:solidFill>
                          <a:latin typeface="Segoe UI" panose="020B0502040204020203" pitchFamily="34" charset="0"/>
                          <a:cs typeface="Segoe UI" panose="020B0502040204020203" pitchFamily="34" charset="0"/>
                        </a:rPr>
                        <a:t>&gt;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283740"/>
                  </a:ext>
                </a:extLst>
              </a:tr>
              <a:tr h="370840">
                <a:tc>
                  <a:txBody>
                    <a:bodyPr/>
                    <a:lstStyle/>
                    <a:p>
                      <a:r>
                        <a:rPr lang="en-GB" sz="2000" dirty="0" smtClean="0">
                          <a:solidFill>
                            <a:schemeClr val="tx1"/>
                          </a:solidFill>
                          <a:latin typeface="Segoe UI" panose="020B0502040204020203" pitchFamily="34" charset="0"/>
                          <a:cs typeface="Segoe UI" panose="020B0502040204020203" pitchFamily="34" charset="0"/>
                        </a:rPr>
                        <a:t>FROM</a:t>
                      </a:r>
                      <a:endParaRPr lang="en-GB" sz="200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smtClean="0">
                          <a:solidFill>
                            <a:schemeClr val="tx1"/>
                          </a:solidFill>
                          <a:latin typeface="Segoe UI" panose="020B0502040204020203" pitchFamily="34" charset="0"/>
                          <a:cs typeface="Segoe UI" panose="020B0502040204020203" pitchFamily="34" charset="0"/>
                        </a:rPr>
                        <a:t>&lt;table or view&gt;</a:t>
                      </a:r>
                      <a:endParaRPr lang="en-GB" sz="200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72958"/>
                  </a:ext>
                </a:extLst>
              </a:tr>
            </a:tbl>
          </a:graphicData>
        </a:graphic>
      </p:graphicFrame>
    </p:spTree>
    <p:custDataLst>
      <p:tags r:id="rId1"/>
    </p:custDataLst>
    <p:extLst>
      <p:ext uri="{BB962C8B-B14F-4D97-AF65-F5344CB8AC3E}">
        <p14:creationId xmlns:p14="http://schemas.microsoft.com/office/powerpoint/2010/main" val="74102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Columns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Displaying all columns</a:t>
            </a:r>
          </a:p>
          <a:p>
            <a:pPr lvl="1"/>
            <a:r>
              <a:rPr lang="en-US" b="0" kern="0" dirty="0">
                <a:solidFill>
                  <a:srgbClr val="000000"/>
                </a:solidFill>
              </a:rPr>
              <a:t>This is not best practice in production code!</a:t>
            </a:r>
          </a:p>
          <a:p>
            <a:pPr marL="288925" lvl="1" indent="0">
              <a:buNone/>
            </a:pPr>
            <a:r>
              <a:rPr lang="en-US" b="0" kern="0" dirty="0">
                <a:solidFill>
                  <a:srgbClr val="000000"/>
                </a:solidFill>
              </a:rPr>
              <a:t>	</a:t>
            </a: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marL="288925" lvl="1" indent="0">
              <a:buNone/>
            </a:pPr>
            <a:endParaRPr lang="en-US" b="0" kern="0" dirty="0">
              <a:solidFill>
                <a:srgbClr val="000000"/>
              </a:solidFill>
            </a:endParaRPr>
          </a:p>
          <a:p>
            <a:pPr lvl="0"/>
            <a:r>
              <a:rPr lang="en-US" b="0" kern="0" dirty="0">
                <a:solidFill>
                  <a:srgbClr val="000000"/>
                </a:solidFill>
              </a:rPr>
              <a:t>Displaying only specified columns</a:t>
            </a:r>
          </a:p>
          <a:p>
            <a:pPr lvl="0"/>
            <a:endParaRPr lang="en-US" b="0" kern="0" dirty="0">
              <a:solidFill>
                <a:srgbClr val="000000"/>
              </a:solidFill>
            </a:endParaRPr>
          </a:p>
        </p:txBody>
      </p:sp>
      <p:sp>
        <p:nvSpPr>
          <p:cNvPr id="5" name="Rectangle 4"/>
          <p:cNvSpPr/>
          <p:nvPr/>
        </p:nvSpPr>
        <p:spPr bwMode="auto">
          <a:xfrm>
            <a:off x="926432" y="2117558"/>
            <a:ext cx="7218947" cy="10828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 </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sp>
        <p:nvSpPr>
          <p:cNvPr id="6" name="Rectangle 5"/>
          <p:cNvSpPr/>
          <p:nvPr/>
        </p:nvSpPr>
        <p:spPr bwMode="auto">
          <a:xfrm>
            <a:off x="926432" y="4507832"/>
            <a:ext cx="7218947" cy="108284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companyname, country</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Sales.Customers;</a:t>
            </a:r>
          </a:p>
        </p:txBody>
      </p:sp>
    </p:spTree>
    <p:custDataLst>
      <p:tags r:id="rId1"/>
    </p:custDataLst>
    <p:extLst>
      <p:ext uri="{BB962C8B-B14F-4D97-AF65-F5344CB8AC3E}">
        <p14:creationId xmlns:p14="http://schemas.microsoft.com/office/powerpoint/2010/main" val="51195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c6d4af-92d7-482a-a6ed-a53895ab84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Calculations in the SELECT Clause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Calculations are scalar, returning one value per row</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Using scalar expressions in the SELECT clause</a:t>
            </a:r>
          </a:p>
          <a:p>
            <a:pPr marL="0" lvl="0" indent="0">
              <a:buNone/>
            </a:pPr>
            <a:endParaRPr lang="en-US" b="0" kern="0" dirty="0">
              <a:solidFill>
                <a:srgbClr val="000000"/>
              </a:solidFill>
            </a:endParaRPr>
          </a:p>
        </p:txBody>
      </p:sp>
      <p:sp>
        <p:nvSpPr>
          <p:cNvPr id="5" name="Rectangle 4"/>
          <p:cNvSpPr/>
          <p:nvPr/>
        </p:nvSpPr>
        <p:spPr bwMode="auto">
          <a:xfrm>
            <a:off x="702243" y="5195805"/>
            <a:ext cx="6984459" cy="9727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SELECT</a:t>
            </a:r>
            <a:r>
              <a:rPr lang="en-GB" sz="2200" b="0" dirty="0">
                <a:solidFill>
                  <a:srgbClr val="000000"/>
                </a:solidFill>
                <a:latin typeface="Lucida Sans Unicode" panose="020B0602030504020204" pitchFamily="34" charset="0"/>
                <a:cs typeface="Lucida Sans Unicode" panose="020B0602030504020204" pitchFamily="34" charset="0"/>
              </a:rPr>
              <a:t> unitprice, qty, (qty * unitprice)</a:t>
            </a:r>
          </a:p>
          <a:p>
            <a:pPr lvl="0" eaLnBrk="0" hangingPunct="0"/>
            <a:r>
              <a:rPr lang="en-GB" sz="2200" b="0" dirty="0">
                <a:solidFill>
                  <a:srgbClr val="0000FF"/>
                </a:solidFill>
                <a:latin typeface="Lucida Sans Unicode" panose="020B0602030504020204" pitchFamily="34" charset="0"/>
                <a:cs typeface="Lucida Sans Unicode" panose="020B0602030504020204" pitchFamily="34" charset="0"/>
              </a:rPr>
              <a:t>FROM</a:t>
            </a:r>
            <a:r>
              <a:rPr lang="en-GB" sz="2200" b="0" dirty="0">
                <a:solidFill>
                  <a:srgbClr val="000000"/>
                </a:solidFill>
                <a:latin typeface="Lucida Sans Unicode" panose="020B0602030504020204" pitchFamily="34" charset="0"/>
                <a:cs typeface="Lucida Sans Unicode" panose="020B0602030504020204" pitchFamily="34" charset="0"/>
              </a:rPr>
              <a:t> Sales.OrderDetails; </a:t>
            </a:r>
          </a:p>
        </p:txBody>
      </p:sp>
      <p:graphicFrame>
        <p:nvGraphicFramePr>
          <p:cNvPr id="6" name="Table 5"/>
          <p:cNvGraphicFramePr>
            <a:graphicFrameLocks noGrp="1"/>
          </p:cNvGraphicFramePr>
          <p:nvPr>
            <p:extLst>
              <p:ext uri="{D42A27DB-BD31-4B8C-83A1-F6EECF244321}">
                <p14:modId xmlns:p14="http://schemas.microsoft.com/office/powerpoint/2010/main" val="2247330252"/>
              </p:ext>
            </p:extLst>
          </p:nvPr>
        </p:nvGraphicFramePr>
        <p:xfrm>
          <a:off x="702243" y="2029807"/>
          <a:ext cx="6686146" cy="2377440"/>
        </p:xfrm>
        <a:graphic>
          <a:graphicData uri="http://schemas.openxmlformats.org/drawingml/2006/table">
            <a:tbl>
              <a:tblPr firstRow="1" bandRow="1">
                <a:tableStyleId>{5C22544A-7EE6-4342-B048-85BDC9FD1C3A}</a:tableStyleId>
              </a:tblPr>
              <a:tblGrid>
                <a:gridCol w="2079868">
                  <a:extLst>
                    <a:ext uri="{9D8B030D-6E8A-4147-A177-3AD203B41FA5}">
                      <a16:colId xmlns:a16="http://schemas.microsoft.com/office/drawing/2014/main" val="80159765"/>
                    </a:ext>
                  </a:extLst>
                </a:gridCol>
                <a:gridCol w="4606278">
                  <a:extLst>
                    <a:ext uri="{9D8B030D-6E8A-4147-A177-3AD203B41FA5}">
                      <a16:colId xmlns:a16="http://schemas.microsoft.com/office/drawing/2014/main" val="810825962"/>
                    </a:ext>
                  </a:extLst>
                </a:gridCol>
              </a:tblGrid>
              <a:tr h="357239">
                <a:tc>
                  <a:txBody>
                    <a:bodyPr/>
                    <a:lstStyle/>
                    <a:p>
                      <a:pPr algn="l"/>
                      <a:r>
                        <a:rPr lang="en-GB" sz="2000" dirty="0" smtClean="0">
                          <a:solidFill>
                            <a:srgbClr val="0070C0"/>
                          </a:solidFill>
                          <a:latin typeface="Segoe UI" panose="020B0502040204020203" pitchFamily="34" charset="0"/>
                          <a:cs typeface="Segoe UI" panose="020B0502040204020203" pitchFamily="34" charset="0"/>
                        </a:rPr>
                        <a:t>Operator</a:t>
                      </a:r>
                      <a:endParaRPr lang="en-GB" sz="2000" dirty="0">
                        <a:solidFill>
                          <a:srgbClr val="0070C0"/>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solidFill>
                            <a:srgbClr val="0070C0"/>
                          </a:solidFill>
                          <a:latin typeface="Segoe UI" panose="020B0502040204020203" pitchFamily="34" charset="0"/>
                          <a:cs typeface="Segoe UI" panose="020B0502040204020203" pitchFamily="34" charset="0"/>
                        </a:rPr>
                        <a:t>Description</a:t>
                      </a:r>
                      <a:endParaRPr lang="en-GB" sz="2000" dirty="0">
                        <a:solidFill>
                          <a:srgbClr val="0070C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642615"/>
                  </a:ext>
                </a:extLst>
              </a:tr>
              <a:tr h="357239">
                <a:tc>
                  <a:txBody>
                    <a:bodyPr/>
                    <a:lstStyle/>
                    <a:p>
                      <a:r>
                        <a:rPr lang="en-GB" sz="2000" dirty="0" smtClean="0">
                          <a:latin typeface="Segoe UI" panose="020B0502040204020203" pitchFamily="34" charset="0"/>
                          <a:cs typeface="Segoe UI" panose="020B0502040204020203" pitchFamily="34" charset="0"/>
                        </a:rPr>
                        <a:t>+</a:t>
                      </a:r>
                      <a:endParaRPr lang="en-GB"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latin typeface="Segoe UI" panose="020B0502040204020203" pitchFamily="34" charset="0"/>
                          <a:cs typeface="Segoe UI" panose="020B0502040204020203" pitchFamily="34" charset="0"/>
                        </a:rPr>
                        <a:t>Add or concatenate</a:t>
                      </a:r>
                      <a:endParaRPr lang="en-GB"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906382"/>
                  </a:ext>
                </a:extLst>
              </a:tr>
              <a:tr h="357239">
                <a:tc>
                  <a:txBody>
                    <a:bodyPr/>
                    <a:lstStyle/>
                    <a:p>
                      <a:r>
                        <a:rPr lang="en-GB" sz="2000" dirty="0" smtClean="0">
                          <a:latin typeface="Segoe UI" panose="020B0502040204020203" pitchFamily="34" charset="0"/>
                          <a:cs typeface="Segoe UI" panose="020B0502040204020203" pitchFamily="34" charset="0"/>
                        </a:rPr>
                        <a:t>-</a:t>
                      </a:r>
                      <a:endParaRPr lang="en-GB"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latin typeface="Segoe UI" panose="020B0502040204020203" pitchFamily="34" charset="0"/>
                          <a:cs typeface="Segoe UI" panose="020B0502040204020203" pitchFamily="34" charset="0"/>
                        </a:rPr>
                        <a:t>Subtract</a:t>
                      </a:r>
                      <a:endParaRPr lang="en-GB"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003476"/>
                  </a:ext>
                </a:extLst>
              </a:tr>
              <a:tr h="357239">
                <a:tc>
                  <a:txBody>
                    <a:bodyPr/>
                    <a:lstStyle/>
                    <a:p>
                      <a:r>
                        <a:rPr lang="en-GB" sz="2000" dirty="0" smtClean="0">
                          <a:latin typeface="Segoe UI" panose="020B0502040204020203" pitchFamily="34" charset="0"/>
                          <a:cs typeface="Segoe UI" panose="020B0502040204020203" pitchFamily="34" charset="0"/>
                        </a:rPr>
                        <a:t>*</a:t>
                      </a:r>
                      <a:endParaRPr lang="en-GB"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latin typeface="Segoe UI" panose="020B0502040204020203" pitchFamily="34" charset="0"/>
                          <a:cs typeface="Segoe UI" panose="020B0502040204020203" pitchFamily="34" charset="0"/>
                        </a:rPr>
                        <a:t>Multiply</a:t>
                      </a:r>
                      <a:endParaRPr lang="en-GB"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055089"/>
                  </a:ext>
                </a:extLst>
              </a:tr>
              <a:tr h="357239">
                <a:tc>
                  <a:txBody>
                    <a:bodyPr/>
                    <a:lstStyle/>
                    <a:p>
                      <a:r>
                        <a:rPr lang="en-GB" sz="2000" dirty="0" smtClean="0">
                          <a:latin typeface="Segoe UI" panose="020B0502040204020203" pitchFamily="34" charset="0"/>
                          <a:cs typeface="Segoe UI" panose="020B0502040204020203" pitchFamily="34" charset="0"/>
                        </a:rPr>
                        <a:t>/</a:t>
                      </a:r>
                      <a:endParaRPr lang="en-GB"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latin typeface="Segoe UI" panose="020B0502040204020203" pitchFamily="34" charset="0"/>
                          <a:cs typeface="Segoe UI" panose="020B0502040204020203" pitchFamily="34" charset="0"/>
                        </a:rPr>
                        <a:t>Divide</a:t>
                      </a:r>
                      <a:endParaRPr lang="en-GB"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6612897"/>
                  </a:ext>
                </a:extLst>
              </a:tr>
              <a:tr h="357239">
                <a:tc>
                  <a:txBody>
                    <a:bodyPr/>
                    <a:lstStyle/>
                    <a:p>
                      <a:r>
                        <a:rPr lang="en-GB" sz="2000" dirty="0" smtClean="0">
                          <a:latin typeface="Segoe UI" panose="020B0502040204020203" pitchFamily="34" charset="0"/>
                          <a:cs typeface="Segoe UI" panose="020B0502040204020203" pitchFamily="34" charset="0"/>
                        </a:rPr>
                        <a:t>%</a:t>
                      </a:r>
                      <a:endParaRPr lang="en-GB"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000" dirty="0" smtClean="0">
                          <a:latin typeface="Segoe UI" panose="020B0502040204020203" pitchFamily="34" charset="0"/>
                          <a:cs typeface="Segoe UI" panose="020B0502040204020203" pitchFamily="34" charset="0"/>
                        </a:rPr>
                        <a:t>Modulo</a:t>
                      </a:r>
                      <a:endParaRPr lang="en-GB" sz="2000"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556143"/>
                  </a:ext>
                </a:extLst>
              </a:tr>
            </a:tbl>
          </a:graphicData>
        </a:graphic>
      </p:graphicFrame>
    </p:spTree>
    <p:custDataLst>
      <p:tags r:id="rId1"/>
    </p:custDataLst>
    <p:extLst>
      <p:ext uri="{BB962C8B-B14F-4D97-AF65-F5344CB8AC3E}">
        <p14:creationId xmlns:p14="http://schemas.microsoft.com/office/powerpoint/2010/main" val="199534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15336d5-e19e-4ac9-ab35-1c39b0b015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Simple SELECT Statements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simple SELECT queries</a:t>
            </a:r>
          </a:p>
        </p:txBody>
      </p:sp>
    </p:spTree>
    <p:custDataLst>
      <p:tags r:id="rId1"/>
    </p:custDataLst>
    <p:extLst>
      <p:ext uri="{BB962C8B-B14F-4D97-AF65-F5344CB8AC3E}">
        <p14:creationId xmlns:p14="http://schemas.microsoft.com/office/powerpoint/2010/main" val="204359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9651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 name="ARTICULATE_DESIGN_ID_NG_MOC_CORE_MODULENEW2" val="x8J3gEP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TotalTime>
  <Words>2674</Words>
  <Application>Microsoft Office PowerPoint</Application>
  <PresentationFormat>On-screen Show (4:3)</PresentationFormat>
  <Paragraphs>462</Paragraphs>
  <Slides>30</Slides>
  <Notes>30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Segoe UI</vt:lpstr>
      <vt:lpstr>Arial</vt:lpstr>
      <vt:lpstr>Lucida Sans Unicode</vt:lpstr>
      <vt:lpstr>Calibri</vt:lpstr>
      <vt:lpstr>Wingdings</vt:lpstr>
      <vt:lpstr>Verdana</vt:lpstr>
      <vt:lpstr>Times New Roman</vt:lpstr>
      <vt:lpstr>NG_MOC_Core_ModuleNew2</vt:lpstr>
      <vt:lpstr>Module 3</vt:lpstr>
      <vt:lpstr>Module Overview</vt:lpstr>
      <vt:lpstr>Lesson 1: Writing Simple SELECT Statements</vt:lpstr>
      <vt:lpstr>Elements of the SELECT Statement</vt:lpstr>
      <vt:lpstr>Retrieving Columns from a Table or View</vt:lpstr>
      <vt:lpstr>Displaying Columns</vt:lpstr>
      <vt:lpstr>Using Calculations in the SELECT Clause</vt:lpstr>
      <vt:lpstr>Demonstration: Writing Simple SELECT Statements</vt:lpstr>
      <vt:lpstr>PowerPoint Presentation</vt:lpstr>
      <vt:lpstr>Lesson 2: Eliminating Duplicates with DISTINCT</vt:lpstr>
      <vt:lpstr>SQL Sets and Duplicate Rows</vt:lpstr>
      <vt:lpstr>Understanding DISTINCT</vt:lpstr>
      <vt:lpstr>SELECT DISTINCT Syntax</vt:lpstr>
      <vt:lpstr>Demonstration: Eliminating Duplicates with DISTINCT</vt:lpstr>
      <vt:lpstr>PowerPoint Presentation</vt:lpstr>
      <vt:lpstr>Lesson 3: Using Column and Table Aliases</vt:lpstr>
      <vt:lpstr>Use Aliases to Refer to Columns</vt:lpstr>
      <vt:lpstr>Use Aliases to Refer to Tables</vt:lpstr>
      <vt:lpstr>The Impact of Logical Processing Order on Aliases</vt:lpstr>
      <vt:lpstr>Demonstration: Using Column and Table Aliases</vt:lpstr>
      <vt:lpstr>PowerPoint Presentation</vt:lpstr>
      <vt:lpstr>Lesson 4: Writing Simple CASE Expressions</vt:lpstr>
      <vt:lpstr>Using CASE Expressions in SELECT Clauses</vt:lpstr>
      <vt:lpstr>Forms of CASE Expressions</vt:lpstr>
      <vt:lpstr>Demonstration: Simple CASE Expressions</vt:lpstr>
      <vt:lpstr>PowerPoint Presentation</vt:lpstr>
      <vt:lpstr>Lab: Writing Basic SELECT Statements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Richard Strange</dc:creator>
  <cp:lastModifiedBy>Richard Strange</cp:lastModifiedBy>
  <cp:revision>2</cp:revision>
  <dcterms:created xsi:type="dcterms:W3CDTF">2017-11-17T09:45:16Z</dcterms:created>
  <dcterms:modified xsi:type="dcterms:W3CDTF">2017-11-17T12:10:11Z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4CFF96A6-14F0-419B-A5DD-18D2221F7BEE</vt:lpwstr>
  </property>
  <property fmtid="{D5CDD505-2E9C-101B-9397-08002B2CF9AE}" pid="3" name="ArticulatePath">
    <vt:lpwstr>20761C_03</vt:lpwstr>
  </property>
</Properties>
</file>