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80" r:id="rId9"/>
    <p:sldId id="263" r:id="rId10"/>
    <p:sldId id="264" r:id="rId11"/>
    <p:sldId id="265" r:id="rId12"/>
    <p:sldId id="266" r:id="rId13"/>
    <p:sldId id="281" r:id="rId14"/>
    <p:sldId id="267" r:id="rId15"/>
    <p:sldId id="268" r:id="rId16"/>
    <p:sldId id="269" r:id="rId17"/>
    <p:sldId id="270" r:id="rId18"/>
    <p:sldId id="271" r:id="rId19"/>
    <p:sldId id="282" r:id="rId20"/>
    <p:sldId id="272" r:id="rId21"/>
    <p:sldId id="273" r:id="rId22"/>
    <p:sldId id="274" r:id="rId23"/>
    <p:sldId id="275" r:id="rId24"/>
    <p:sldId id="276" r:id="rId25"/>
    <p:sldId id="277" r:id="rId26"/>
    <p:sldId id="278" r:id="rId27"/>
    <p:sldId id="279" r:id="rId28"/>
  </p:sldIdLst>
  <p:sldSz cx="9144000" cy="6858000" type="screen4x3"/>
  <p:notesSz cx="6858000" cy="9144000"/>
  <p:embeddedFontLst>
    <p:embeddedFont>
      <p:font typeface="Segoe UI" panose="020B0502040204020203" pitchFamily="34" charset="0"/>
      <p:regular r:id="rId30"/>
      <p:bold r:id="rId31"/>
      <p:italic r:id="rId32"/>
      <p:boldItalic r:id="rId33"/>
    </p:embeddedFont>
    <p:embeddedFont>
      <p:font typeface="Lucida Sans Unicode" panose="020B0602030504020204" pitchFamily="34" charset="0"/>
      <p:regular r:id="rId34"/>
    </p:embeddedFont>
    <p:embeddedFont>
      <p:font typeface="Calibri" panose="020F0502020204030204" pitchFamily="3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custDataLst>
    <p:tags r:id="rId43"/>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3F50A-6D32-49F0-A89F-F54BA7B20101}" type="datetimeFigureOut">
              <a:rPr lang="en-GB" smtClean="0"/>
              <a:t>17/11/2017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A5E15-215B-476B-98FD-1E5CBBE11731}" type="slidenum">
              <a:rPr lang="en-GB" smtClean="0"/>
              <a:t>‹#›</a:t>
            </a:fld>
            <a:endParaRPr lang="en-GB" dirty="0"/>
          </a:p>
        </p:txBody>
      </p:sp>
    </p:spTree>
    <p:extLst>
      <p:ext uri="{BB962C8B-B14F-4D97-AF65-F5344CB8AC3E}">
        <p14:creationId xmlns:p14="http://schemas.microsoft.com/office/powerpoint/2010/main" val="768870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All demonstrations in this module use a Microsoft Azure® SQL Database, running a copy of the AdventureWorksLT database.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attempting to run these demos, ensure you have a copy of AdventureWorksLT running on an Azure instance.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detailed steps on creating a copy of the AdventureWorksLT database in Azure see: </a:t>
            </a:r>
            <a:r>
              <a:rPr lang="en-GB" sz="1000" b="1" dirty="0">
                <a:latin typeface="Arial" panose="020B0604020202020204" pitchFamily="34" charset="0"/>
                <a:ea typeface="Calibri" panose="020F0502020204030204" pitchFamily="34" charset="0"/>
                <a:cs typeface="Times New Roman" panose="02020603050405020304" pitchFamily="18" charset="0"/>
              </a:rPr>
              <a:t>D:\Creating an AdventureWorks Database on Azure.docx</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Start the </a:t>
            </a:r>
            <a:r>
              <a:rPr lang="en-GB" sz="1000" b="1" dirty="0">
                <a:latin typeface="Arial" panose="020B0604020202020204" pitchFamily="34" charset="0"/>
                <a:ea typeface="Calibri" panose="020F0502020204030204" pitchFamily="34" charset="0"/>
                <a:cs typeface="Times New Roman" panose="02020603050405020304" pitchFamily="18" charset="0"/>
              </a:rPr>
              <a:t>MT17B-WS2016-NAT</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20761C-MIA-DC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20761C-MIA-SQL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a:t>
            </a:r>
          </a:p>
        </p:txBody>
      </p:sp>
      <p:sp>
        <p:nvSpPr>
          <p:cNvPr id="4" name="Slide Number Placeholder 3"/>
          <p:cNvSpPr>
            <a:spLocks noGrp="1"/>
          </p:cNvSpPr>
          <p:nvPr>
            <p:ph type="sldNum" sz="quarter" idx="10"/>
          </p:nvPr>
        </p:nvSpPr>
        <p:spPr/>
        <p:txBody>
          <a:bodyPr/>
          <a:lstStyle/>
          <a:p>
            <a:fld id="{EBDA5E15-215B-476B-98FD-1E5CBBE11731}"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Sorting and Filtering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13097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DA5E15-215B-476B-98FD-1E5CBBE11731}"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Sorting and Filtering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14482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DA5E15-215B-476B-98FD-1E5CBBE11731}"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Sorting and Filtering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70526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Filter Data in a WHERE Clause</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ADVENTUREWORKSLT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Note the error message.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7</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8</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9</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10</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a table named Employees that includes a column named StartDate. You want to find who started in any year other than 2014. What query would you use?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DA5E15-215B-476B-98FD-1E5CBBE11731}"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Sorting and Filtering Data</a:t>
            </a:r>
            <a:endParaRPr lang="en-GB" sz="1200" dirty="0">
              <a:solidFill>
                <a:srgbClr val="336699"/>
              </a:solidFill>
              <a:latin typeface="Arial" panose="020B0604020202020204" pitchFamily="34" charset="0"/>
            </a:endParaRPr>
          </a:p>
        </p:txBody>
      </p:sp>
      <p:sp>
        <p:nvSpPr>
          <p:cNvPr id="7" name="TextBox 6"/>
          <p:cNvSpPr txBox="1"/>
          <p:nvPr/>
        </p:nvSpPr>
        <p:spPr>
          <a:xfrm>
            <a:off x="0" y="8890000"/>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407375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Multiple answers are possible. For example: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FirstName, LastName </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FROM Employees </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WHERE Employees.StartDate &lt; '20140101' OR Employees.StartDate &gt;= '20150101';</a:t>
            </a:r>
            <a:endParaRPr lang="en-GB" dirty="0"/>
          </a:p>
        </p:txBody>
      </p:sp>
      <p:sp>
        <p:nvSpPr>
          <p:cNvPr id="4" name="Slide Number Placeholder 3"/>
          <p:cNvSpPr>
            <a:spLocks noGrp="1"/>
          </p:cNvSpPr>
          <p:nvPr>
            <p:ph type="sldNum" sz="quarter" idx="10"/>
          </p:nvPr>
        </p:nvSpPr>
        <p:spPr/>
        <p:txBody>
          <a:bodyPr/>
          <a:lstStyle/>
          <a:p>
            <a:fld id="{EBDA5E15-215B-476B-98FD-1E5CBBE11731}"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Sorting and Filtering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8513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DA5E15-215B-476B-98FD-1E5CBBE11731}"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Sorting and Filtering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69283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if TOP is used, ORDER BY fills two purposes—first, to support the TOP operator in the SELECT clause, then again to determine the output order of rows for display purposes.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ORDER BY list is not unique, the results are not deterministic, which means that there is not just one correct set of rows. SQL Server will return rows as they are accessed. To address this, either add expressions to the ORDER BY list to ensure uniqueness, or use TOP (N) with TIES.</a:t>
            </a:r>
          </a:p>
        </p:txBody>
      </p:sp>
      <p:sp>
        <p:nvSpPr>
          <p:cNvPr id="4" name="Slide Number Placeholder 3"/>
          <p:cNvSpPr>
            <a:spLocks noGrp="1"/>
          </p:cNvSpPr>
          <p:nvPr>
            <p:ph type="sldNum" sz="quarter" idx="10"/>
          </p:nvPr>
        </p:nvSpPr>
        <p:spPr/>
        <p:txBody>
          <a:bodyPr/>
          <a:lstStyle/>
          <a:p>
            <a:fld id="{EBDA5E15-215B-476B-98FD-1E5CBBE11731}"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Sorting and Filtering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733976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While TOP may be used without ORDER BY (with unpredictable results), OFFSET/FETCH, without an ORDER BY, will return an error.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The code example is only a partial representation of the OFFSET/FETCH syntax. More complete syntax and examples are presented on the next slide.</a:t>
            </a:r>
          </a:p>
        </p:txBody>
      </p:sp>
      <p:sp>
        <p:nvSpPr>
          <p:cNvPr id="4" name="Slide Number Placeholder 3"/>
          <p:cNvSpPr>
            <a:spLocks noGrp="1"/>
          </p:cNvSpPr>
          <p:nvPr>
            <p:ph type="sldNum" sz="quarter" idx="10"/>
          </p:nvPr>
        </p:nvSpPr>
        <p:spPr/>
        <p:txBody>
          <a:bodyPr/>
          <a:lstStyle/>
          <a:p>
            <a:fld id="{EBDA5E15-215B-476B-98FD-1E5CBBE11731}"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Sorting and Filtering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27318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the interchangeability of ROW for ROWs and FIRST for NEXT allows for English language-like code.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an application that calls these queries in sequence, each query is independent and not related to the other. No state is maintained on the server (unlike a cursor).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paging scenarios like the ones mentioned above, it is a best practice to use unique ordering, avoiding the chance of the same row appearing in multiple pages.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Unlike those found in any previous modules, examples of OFFSET/FETCH must be executed by SQL Server 2012, 2014 or 2016. OFFSET/FETCH was not supported in SQL Server 2008 R2 or earlier.</a:t>
            </a:r>
          </a:p>
        </p:txBody>
      </p:sp>
      <p:sp>
        <p:nvSpPr>
          <p:cNvPr id="4" name="Slide Number Placeholder 3"/>
          <p:cNvSpPr>
            <a:spLocks noGrp="1"/>
          </p:cNvSpPr>
          <p:nvPr>
            <p:ph type="sldNum" sz="quarter" idx="10"/>
          </p:nvPr>
        </p:nvSpPr>
        <p:spPr/>
        <p:txBody>
          <a:bodyPr/>
          <a:lstStyle/>
          <a:p>
            <a:fld id="{EBDA5E15-215B-476B-98FD-1E5CBBE11731}"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Sorting and Filtering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76574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Filter Data Using TOP and OFFSET-FETCH</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31 - Demonstration C.sql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list, ensure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ADVENTUREWORKSLT </a:t>
            </a:r>
            <a:r>
              <a:rPr lang="en-US" sz="1000" dirty="0">
                <a:latin typeface="Arial" panose="020B0604020202020204" pitchFamily="34" charset="0"/>
                <a:ea typeface="Times New Roman" panose="02020603050405020304" pitchFamily="18" charset="0"/>
                <a:cs typeface="Times New Roman" panose="02020603050405020304" pitchFamily="18" charset="0"/>
              </a:rPr>
              <a:t>is selected.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7</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8</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a table named Products in your Sales database. You are creating a paged display of products in an application that shows 20 products on each page, ordered by name. Which of the following queries would return the third page of products?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SELECT ProductID, ProductName, ProductNumber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Sales.Products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ORDER BY ProductName ASC</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DA5E15-215B-476B-98FD-1E5CBBE11731}"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Sorting and Filtering Data</a:t>
            </a:r>
            <a:endParaRPr lang="en-GB" sz="1200" dirty="0">
              <a:solidFill>
                <a:srgbClr val="336699"/>
              </a:solidFill>
              <a:latin typeface="Arial" panose="020B0604020202020204" pitchFamily="34" charset="0"/>
            </a:endParaRPr>
          </a:p>
        </p:txBody>
      </p:sp>
      <p:sp>
        <p:nvSpPr>
          <p:cNvPr id="7" name="TextBox 6"/>
          <p:cNvSpPr txBox="1"/>
          <p:nvPr/>
        </p:nvSpPr>
        <p:spPr>
          <a:xfrm>
            <a:off x="0" y="8890000"/>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421110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OFFSET 60 ROWS FETCH NEXT 20 ROWS ONLY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SELECT ProductID, ProductName, ProductNumber</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FROM Sales.Products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ORDER BY ProductName ASC</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OFFSET 40 ROWS FETCH NEXT 20 ROWS ONLY;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SELECT TOP (20) ProductID, ProductName, ProductNumber</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FROM Sales.Products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ORDER BY ProductName ASC</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SELECT TOP (20) WITH TIES ProductID, ProductName, ProductNumber</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FROM Sales.Products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ORDER BY ProductName ASC</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SELECT ProductID, ProductName, ProductNumber</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FROM Sales.Products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ORDER BY ProductName ASC</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OFFSET 40 ROWS FETCH NEXT 20 ROWS ONLY;</a:t>
            </a:r>
            <a:endParaRPr lang="en-GB" dirty="0"/>
          </a:p>
        </p:txBody>
      </p:sp>
      <p:sp>
        <p:nvSpPr>
          <p:cNvPr id="4" name="Slide Number Placeholder 3"/>
          <p:cNvSpPr>
            <a:spLocks noGrp="1"/>
          </p:cNvSpPr>
          <p:nvPr>
            <p:ph type="sldNum" sz="quarter" idx="10"/>
          </p:nvPr>
        </p:nvSpPr>
        <p:spPr/>
        <p:txBody>
          <a:bodyPr/>
          <a:lstStyle/>
          <a:p>
            <a:fld id="{EBDA5E15-215B-476B-98FD-1E5CBBE11731}" type="slidenum">
              <a:rPr lang="en-GB" smtClean="0"/>
              <a:t>19</a:t>
            </a:fld>
            <a:endParaRPr lang="en-GB" dirty="0"/>
          </a:p>
        </p:txBody>
      </p:sp>
      <p:sp>
        <p:nvSpPr>
          <p:cNvPr id="5" name="TextBox 4"/>
          <p:cNvSpPr txBox="1"/>
          <p:nvPr/>
        </p:nvSpPr>
        <p:spPr>
          <a:xfrm>
            <a:off x="0" y="8890000"/>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Sorting and Filtering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48082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DA5E15-215B-476B-98FD-1E5CBBE11731}"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Sorting and Filtering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61385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Explain the fundamental concept of NULL, and explain that it is different from blank.</a:t>
            </a:r>
          </a:p>
        </p:txBody>
      </p:sp>
      <p:sp>
        <p:nvSpPr>
          <p:cNvPr id="4" name="Slide Number Placeholder 3"/>
          <p:cNvSpPr>
            <a:spLocks noGrp="1"/>
          </p:cNvSpPr>
          <p:nvPr>
            <p:ph type="sldNum" sz="quarter" idx="10"/>
          </p:nvPr>
        </p:nvSpPr>
        <p:spPr/>
        <p:txBody>
          <a:bodyPr/>
          <a:lstStyle/>
          <a:p>
            <a:fld id="{EBDA5E15-215B-476B-98FD-1E5CBBE11731}"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Sorting and Filtering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414760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Missing but applicable: License plate number of an employee who owns an automobile.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Missing but inapplicable: License plate number of an employee who is a pedestrian.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Celko’s joke: Hair color of a bald man? (He’s bald.)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Predicates should be written to handle not only TRUE or FALSE, but also UNKNOWN.</a:t>
            </a:r>
          </a:p>
        </p:txBody>
      </p:sp>
      <p:sp>
        <p:nvSpPr>
          <p:cNvPr id="4" name="Slide Number Placeholder 3"/>
          <p:cNvSpPr>
            <a:spLocks noGrp="1"/>
          </p:cNvSpPr>
          <p:nvPr>
            <p:ph type="sldNum" sz="quarter" idx="10"/>
          </p:nvPr>
        </p:nvSpPr>
        <p:spPr/>
        <p:txBody>
          <a:bodyPr/>
          <a:lstStyle/>
          <a:p>
            <a:fld id="{EBDA5E15-215B-476B-98FD-1E5CBBE11731}"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Sorting and Filtering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11186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DA5E15-215B-476B-98FD-1E5CBBE11731}"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Sorting and Filtering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060990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Test for Null</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41 - Demonstration D.sql </a:t>
            </a:r>
            <a:r>
              <a:rPr lang="en-US" sz="1000" dirty="0">
                <a:latin typeface="Arial" panose="020B0604020202020204" pitchFamily="34" charset="0"/>
                <a:ea typeface="Times New Roman" panose="02020603050405020304" pitchFamily="18" charset="0"/>
                <a:cs typeface="Times New Roman" panose="02020603050405020304" pitchFamily="18" charset="0"/>
              </a:rPr>
              <a:t>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list, ensure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ADVENTUREWORKSLT </a:t>
            </a:r>
            <a:r>
              <a:rPr lang="en-US" sz="1000" dirty="0">
                <a:latin typeface="Arial" panose="020B0604020202020204" pitchFamily="34" charset="0"/>
                <a:ea typeface="Times New Roman" panose="02020603050405020304" pitchFamily="18" charset="0"/>
                <a:cs typeface="Times New Roman" panose="02020603050405020304" pitchFamily="18" charset="0"/>
              </a:rPr>
              <a:t>is selected.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7</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the following query: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SELECT e.Name, e.Age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HumanResources.Employees AS 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WHERE YEAR(e.Age) &lt; 1990;</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Several employees have asked for their age to be removed from the Human Resources database, and this requested action has been applied to the database. Will the above query return these employees?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DA5E15-215B-476B-98FD-1E5CBBE11731}"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Sorting and Filtering Data</a:t>
            </a:r>
            <a:endParaRPr lang="en-GB" sz="1200" dirty="0">
              <a:solidFill>
                <a:srgbClr val="336699"/>
              </a:solidFill>
              <a:latin typeface="Arial" panose="020B0604020202020204" pitchFamily="34" charset="0"/>
            </a:endParaRPr>
          </a:p>
        </p:txBody>
      </p:sp>
      <p:sp>
        <p:nvSpPr>
          <p:cNvPr id="7" name="TextBox 6"/>
          <p:cNvSpPr txBox="1"/>
          <p:nvPr/>
        </p:nvSpPr>
        <p:spPr>
          <a:xfrm>
            <a:off x="0" y="8890000"/>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904962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Remind students that, without an ORDER BY, the lab exercises may return results in a different order than the supplied lab answers. If they want to check results, they can add an ORDER BY clause, both to their solution and the provided solution. This will affect all labs!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Write Queries that Filter Data Using a WHERE Clause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marketing department is working on several campaigns for existing customers and staff need to obtain different lists of customers, depending on several business rules. Based on these rules, you will write the SELECT statements to retrieve the needed rows from the Sales.Customers table.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Write Queries that Sort Data Using an ORDER BY Clause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sales department would like a report showing all the orders with some customer information. An additional request is that the result be sorted by the order dates and the customer IDs. From previous modules, remember that the order of the rows in the output of a query without an ORDER BY clause is not guaranteed. Because of this, you will have to write a SELECT statement that uses an ORDER BY clause.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Write Queries that Filter Data Using the TOP Option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sales department wants to have some additional reports that show the last invoiced orders and the top 10 percent of the most expensive products being sold.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4: Write Queries that Filter Data Using the OFFSET-FETCH Clause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this exercise, you will implement a paging solution for displaying rows from the </a:t>
            </a:r>
            <a:r>
              <a:rPr lang="en-GB" sz="1000" b="1" dirty="0">
                <a:latin typeface="Arial" panose="020B0604020202020204" pitchFamily="34" charset="0"/>
                <a:ea typeface="Calibri" panose="020F0502020204030204" pitchFamily="34" charset="0"/>
                <a:cs typeface="Times New Roman" panose="02020603050405020304" pitchFamily="18" charset="0"/>
              </a:rPr>
              <a:t>Sales.Orders</a:t>
            </a:r>
            <a:r>
              <a:rPr lang="en-GB" sz="1000" dirty="0">
                <a:latin typeface="Arial" panose="020B0604020202020204" pitchFamily="34" charset="0"/>
                <a:ea typeface="Calibri" panose="020F0502020204030204" pitchFamily="34" charset="0"/>
                <a:cs typeface="Times New Roman" panose="02020603050405020304" pitchFamily="18" charset="0"/>
              </a:rPr>
              <a:t> table because the total number of rows is high. In each page of a report, the user should only see 20 rows.</a:t>
            </a:r>
          </a:p>
        </p:txBody>
      </p:sp>
      <p:sp>
        <p:nvSpPr>
          <p:cNvPr id="4" name="Slide Number Placeholder 3"/>
          <p:cNvSpPr>
            <a:spLocks noGrp="1"/>
          </p:cNvSpPr>
          <p:nvPr>
            <p:ph type="sldNum" sz="quarter" idx="10"/>
          </p:nvPr>
        </p:nvSpPr>
        <p:spPr/>
        <p:txBody>
          <a:bodyPr/>
          <a:lstStyle/>
          <a:p>
            <a:fld id="{EBDA5E15-215B-476B-98FD-1E5CBBE11731}"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Sorting and Filtering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87038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EBDA5E15-215B-476B-98FD-1E5CBBE11731}"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Sorting and Filtering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17756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is the difference between filtering using the TOP option, and filtering using the WHERE clause?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TOP option can only be used to filter results based on the columns specified in the ORDER BY clause; and then it can only be used to return a count of rows (or a percentage of rows) from the top of that result set.  There is no support for more complex filters that cannot be expressed in terms of sorting. TOP has no facility for filtering NULL values—NULL values in the columns included in the ORDER BY clause are always returned first.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Filters in the WHERE clause have no such limitations; you can specify complex filters and filters that handle NULL.</a:t>
            </a:r>
          </a:p>
        </p:txBody>
      </p:sp>
      <p:sp>
        <p:nvSpPr>
          <p:cNvPr id="4" name="Slide Number Placeholder 3"/>
          <p:cNvSpPr>
            <a:spLocks noGrp="1"/>
          </p:cNvSpPr>
          <p:nvPr>
            <p:ph type="sldNum" sz="quarter" idx="10"/>
          </p:nvPr>
        </p:nvSpPr>
        <p:spPr/>
        <p:txBody>
          <a:bodyPr/>
          <a:lstStyle/>
          <a:p>
            <a:fld id="{EBDA5E15-215B-476B-98FD-1E5CBBE11731}"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Sorting and Filtering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70221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Does the physical order of rows in a SQL Server table guarantee any sort order in queries using the table?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the following query:</a:t>
            </a:r>
          </a:p>
          <a:p>
            <a:pPr marL="539750" marR="73025">
              <a:lnSpc>
                <a:spcPts val="1000"/>
              </a:lnSpc>
              <a:spcBef>
                <a:spcPts val="60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p.PartNumber, p.ProductName, o.Quantity</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ts val="1000"/>
              </a:lnSpc>
              <a:spcBef>
                <a:spcPts val="60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FROM Sales.Products AS p</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ts val="1000"/>
              </a:lnSpc>
              <a:spcBef>
                <a:spcPts val="60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LEFT OUTER JOIN Sales.OrderItems AS o</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ts val="1000"/>
              </a:lnSpc>
              <a:spcBef>
                <a:spcPts val="60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p.ID = o.ProductID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ts val="1000"/>
              </a:lnSpc>
              <a:spcBef>
                <a:spcPts val="60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ORDER BY o.Quantity ASC</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one new product that has yet to receive any orders. Will this product appear at the top or the bottom of the results?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At the top of the results.</a:t>
            </a:r>
          </a:p>
        </p:txBody>
      </p:sp>
      <p:sp>
        <p:nvSpPr>
          <p:cNvPr id="4" name="Slide Number Placeholder 3"/>
          <p:cNvSpPr>
            <a:spLocks noGrp="1"/>
          </p:cNvSpPr>
          <p:nvPr>
            <p:ph type="sldNum" sz="quarter" idx="10"/>
          </p:nvPr>
        </p:nvSpPr>
        <p:spPr/>
        <p:txBody>
          <a:bodyPr/>
          <a:lstStyle/>
          <a:p>
            <a:fld id="{EBDA5E15-215B-476B-98FD-1E5CBBE11731}"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Sorting and Filtering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033035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DA5E15-215B-476B-98FD-1E5CBBE11731}"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Sorting and Filtering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65247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ORDER BY determines the order of the data and does not affect the set of data selected.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Remind students that, without an ORDER BY, the lab exercises may return results in a different order from the supplied lab answers. If they want to check results, they can add an ORDER BY clause, both to their solution and the provided one. This will affect all labs!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ORDER BY sorts all NULLs together. See the next lesson for more information on NULL.</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 of ordinal position (for example, ORDER by 1,2) is not recommended as, if the SELECT clause changes the position of columns, the ORDER BY clause is not automatically updated to refer to new positions. This may lead to errors in client applications.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ASC is the default sort.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ORDER BY may also include a COLLATE clause, which helps sort by a specific collation, not the collation of the column in the table. Collations will be discussed further in Module 6 of this course.</a:t>
            </a:r>
          </a:p>
        </p:txBody>
      </p:sp>
      <p:sp>
        <p:nvSpPr>
          <p:cNvPr id="4" name="Slide Number Placeholder 3"/>
          <p:cNvSpPr>
            <a:spLocks noGrp="1"/>
          </p:cNvSpPr>
          <p:nvPr>
            <p:ph type="sldNum" sz="quarter" idx="10"/>
          </p:nvPr>
        </p:nvSpPr>
        <p:spPr/>
        <p:txBody>
          <a:bodyPr/>
          <a:lstStyle/>
          <a:p>
            <a:fld id="{EBDA5E15-215B-476B-98FD-1E5CBBE11731}"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Sorting and Filtering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708321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DA5E15-215B-476B-98FD-1E5CBBE11731}"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Sorting and Filtering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31774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BDA5E15-215B-476B-98FD-1E5CBBE11731}"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Sorting and Filtering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16849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All demonstrations in this module use a Microsoft Azure® SQL Database, running a copy of the AdventureWorksLT database.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attempting to run these demos, ensure you have a copy of AdventureWorksLT running on an Azure instance.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detailed steps on creating a copy of the AdventureWorksLT database in Azure see: </a:t>
            </a:r>
            <a:r>
              <a:rPr lang="en-GB" sz="1000" b="1" dirty="0">
                <a:latin typeface="Arial" panose="020B0604020202020204" pitchFamily="34" charset="0"/>
                <a:ea typeface="Calibri" panose="020F0502020204030204" pitchFamily="34" charset="0"/>
                <a:cs typeface="Times New Roman" panose="02020603050405020304" pitchFamily="18" charset="0"/>
              </a:rPr>
              <a:t>D:\Creating an AdventureWorks Database on Azure.docx</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Start the </a:t>
            </a:r>
            <a:r>
              <a:rPr lang="en-GB" sz="1000" b="1" dirty="0">
                <a:latin typeface="Arial" panose="020B0604020202020204" pitchFamily="34" charset="0"/>
                <a:ea typeface="Calibri" panose="020F0502020204030204" pitchFamily="34" charset="0"/>
                <a:cs typeface="Times New Roman" panose="02020603050405020304" pitchFamily="18" charset="0"/>
              </a:rPr>
              <a:t>MT17B-WS2016-NAT</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20761C-MIA-DC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20761C-MIA-SQL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Sort Data Using The ORDER BY Clause</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MT17B-WS2016-NAT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virtual machines are running, and then log on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your Azure instance of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AdventureWorksLT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instance using SQL Server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D:\Demofiles\Mod05\Demo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Solution Explorer,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Queries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double-click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ADVENTUREWORKSLT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2</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3</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4</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5</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6</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DA5E15-215B-476B-98FD-1E5CBBE11731}"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Sorting and Filtering Data</a:t>
            </a:r>
            <a:endParaRPr lang="en-GB" sz="1200" dirty="0">
              <a:solidFill>
                <a:srgbClr val="336699"/>
              </a:solidFill>
              <a:latin typeface="Arial" panose="020B0604020202020204" pitchFamily="34" charset="0"/>
            </a:endParaRPr>
          </a:p>
        </p:txBody>
      </p:sp>
      <p:sp>
        <p:nvSpPr>
          <p:cNvPr id="7" name="TextBox 6"/>
          <p:cNvSpPr txBox="1"/>
          <p:nvPr/>
        </p:nvSpPr>
        <p:spPr>
          <a:xfrm>
            <a:off x="0" y="8890000"/>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815077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If you declare an alias for a column in the SELECT clause, you cannot use that alias in the WHERE clause—but you can use it in the ORDER BY clause. Why is this?</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This is because of the order in which clauses of a SELECT query are processed. The WHERE clause is processed before the SELECT column list; therefore, column aliases are not available for sorting. The ORDER BY clause is processed last, so column aliases are available and can be used without errors.</a:t>
            </a:r>
            <a:endParaRPr lang="en-GB" dirty="0"/>
          </a:p>
        </p:txBody>
      </p:sp>
      <p:sp>
        <p:nvSpPr>
          <p:cNvPr id="4" name="Slide Number Placeholder 3"/>
          <p:cNvSpPr>
            <a:spLocks noGrp="1"/>
          </p:cNvSpPr>
          <p:nvPr>
            <p:ph type="sldNum" sz="quarter" idx="10"/>
          </p:nvPr>
        </p:nvSpPr>
        <p:spPr/>
        <p:txBody>
          <a:bodyPr/>
          <a:lstStyle/>
          <a:p>
            <a:fld id="{EBDA5E15-215B-476B-98FD-1E5CBBE11731}"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Sorting and Filtering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66950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Explain that the WHERE clause restricts the rows selected by the SELECT statement, working as a filter. The WHERE clause does not refer to location, but could be defined in ordinary English as “in those cases in which”.</a:t>
            </a:r>
          </a:p>
        </p:txBody>
      </p:sp>
      <p:sp>
        <p:nvSpPr>
          <p:cNvPr id="4" name="Slide Number Placeholder 3"/>
          <p:cNvSpPr>
            <a:spLocks noGrp="1"/>
          </p:cNvSpPr>
          <p:nvPr>
            <p:ph type="sldNum" sz="quarter" idx="10"/>
          </p:nvPr>
        </p:nvSpPr>
        <p:spPr/>
        <p:txBody>
          <a:bodyPr/>
          <a:lstStyle/>
          <a:p>
            <a:fld id="{EBDA5E15-215B-476B-98FD-1E5CBBE11731}"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Sorting and Filtering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29574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15726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0341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7539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26278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597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1747689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0055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0579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20636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457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27148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10284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41730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5</a:t>
            </a:r>
            <a:endParaRPr lang="en-GB" dirty="0"/>
          </a:p>
        </p:txBody>
      </p:sp>
      <p:sp>
        <p:nvSpPr>
          <p:cNvPr id="3" name="Subtitle 2"/>
          <p:cNvSpPr>
            <a:spLocks noGrp="1"/>
          </p:cNvSpPr>
          <p:nvPr>
            <p:ph type="subTitle" sz="quarter" idx="1"/>
          </p:nvPr>
        </p:nvSpPr>
        <p:spPr/>
        <p:txBody>
          <a:bodyPr/>
          <a:lstStyle/>
          <a:p>
            <a:r>
              <a:rPr lang="en-GB" dirty="0" smtClean="0"/>
              <a:t>Sorting and Filtering Data
</a:t>
            </a:r>
            <a:endParaRPr lang="en-GB" dirty="0"/>
          </a:p>
        </p:txBody>
      </p:sp>
    </p:spTree>
    <p:custDataLst>
      <p:tags r:id="rId1"/>
    </p:custDataLst>
    <p:extLst>
      <p:ext uri="{BB962C8B-B14F-4D97-AF65-F5344CB8AC3E}">
        <p14:creationId xmlns:p14="http://schemas.microsoft.com/office/powerpoint/2010/main" val="3515934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Filtering Data in the WHERE Clause with Predicates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627063" lvl="1" indent="-342900"/>
            <a:r>
              <a:rPr lang="en-GB" b="0" kern="0" dirty="0">
                <a:solidFill>
                  <a:srgbClr val="000000"/>
                </a:solidFill>
              </a:rPr>
              <a:t>WHERE clauses use predicates</a:t>
            </a:r>
          </a:p>
          <a:p>
            <a:pPr marL="1022350" lvl="2" indent="-342900"/>
            <a:r>
              <a:rPr lang="en-GB" b="0" kern="0" dirty="0">
                <a:solidFill>
                  <a:srgbClr val="000000"/>
                </a:solidFill>
              </a:rPr>
              <a:t>Must be expressed as logical conditions</a:t>
            </a:r>
          </a:p>
          <a:p>
            <a:pPr marL="1022350" lvl="2" indent="-342900"/>
            <a:r>
              <a:rPr lang="en-GB" b="0" kern="0" dirty="0">
                <a:solidFill>
                  <a:srgbClr val="000000"/>
                </a:solidFill>
              </a:rPr>
              <a:t>Only rows for which predicate evaluates to TRUE are accepted</a:t>
            </a:r>
          </a:p>
          <a:p>
            <a:pPr marL="1022350" lvl="2" indent="-342900"/>
            <a:r>
              <a:rPr lang="en-GB" b="0" kern="0" dirty="0">
                <a:solidFill>
                  <a:srgbClr val="000000"/>
                </a:solidFill>
              </a:rPr>
              <a:t>Values of FALSE or UNKNOWN filtered out</a:t>
            </a:r>
          </a:p>
          <a:p>
            <a:pPr marL="627063" lvl="1" indent="-342900"/>
            <a:r>
              <a:rPr lang="en-GB" b="0" kern="0" dirty="0">
                <a:solidFill>
                  <a:srgbClr val="000000"/>
                </a:solidFill>
              </a:rPr>
              <a:t>WHERE clause follows FROM, precedes other clauses</a:t>
            </a:r>
          </a:p>
          <a:p>
            <a:pPr marL="1022350" lvl="2" indent="-342900"/>
            <a:r>
              <a:rPr lang="en-GB" b="0" kern="0" dirty="0">
                <a:solidFill>
                  <a:srgbClr val="000000"/>
                </a:solidFill>
              </a:rPr>
              <a:t>Can’t see aliases declared in SELECT clause</a:t>
            </a:r>
          </a:p>
          <a:p>
            <a:pPr marL="627063" lvl="1" indent="-342900"/>
            <a:r>
              <a:rPr lang="en-GB" b="0" kern="0" dirty="0">
                <a:solidFill>
                  <a:srgbClr val="000000"/>
                </a:solidFill>
              </a:rPr>
              <a:t>Can be optimized by SQL Server to use indexes</a:t>
            </a:r>
          </a:p>
          <a:p>
            <a:pPr marL="627063" lvl="1" indent="-342900"/>
            <a:r>
              <a:rPr lang="en-GB" b="0" kern="0" dirty="0">
                <a:solidFill>
                  <a:srgbClr val="000000"/>
                </a:solidFill>
              </a:rPr>
              <a:t>Data filtered server-side</a:t>
            </a:r>
          </a:p>
          <a:p>
            <a:pPr marL="1022350" lvl="2" indent="-342900"/>
            <a:r>
              <a:rPr lang="en-GB" b="0" kern="0" dirty="0">
                <a:solidFill>
                  <a:srgbClr val="000000"/>
                </a:solidFill>
              </a:rPr>
              <a:t>Can reduce network traffic and client memory usage</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08416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6b6f977-08ba-47af-a797-4c0fcd0a64a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WHERE Clause Syntax</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Filter rows for customers from Spain</a:t>
            </a:r>
          </a:p>
          <a:p>
            <a:pPr lvl="0"/>
            <a:endParaRPr lang="en-GB" b="0" kern="0" dirty="0">
              <a:solidFill>
                <a:srgbClr val="000000"/>
              </a:solidFill>
            </a:endParaRPr>
          </a:p>
          <a:p>
            <a:pPr lvl="0"/>
            <a:endParaRPr lang="en-GB" b="0" kern="0" dirty="0">
              <a:solidFill>
                <a:srgbClr val="000000"/>
              </a:solidFill>
            </a:endParaRPr>
          </a:p>
          <a:p>
            <a:pPr lvl="0"/>
            <a:r>
              <a:rPr lang="en-GB" b="0" kern="0" dirty="0">
                <a:solidFill>
                  <a:srgbClr val="000000"/>
                </a:solidFill>
              </a:rPr>
              <a:t>Filter rows for orders after July 1, 2007</a:t>
            </a:r>
          </a:p>
          <a:p>
            <a:pPr lvl="0"/>
            <a:endParaRPr lang="en-GB" b="0" kern="0" dirty="0">
              <a:solidFill>
                <a:srgbClr val="000000"/>
              </a:solidFill>
            </a:endParaRPr>
          </a:p>
          <a:p>
            <a:pPr lvl="0"/>
            <a:endParaRPr lang="en-GB" b="0" kern="0" dirty="0">
              <a:solidFill>
                <a:srgbClr val="000000"/>
              </a:solidFill>
            </a:endParaRPr>
          </a:p>
          <a:p>
            <a:pPr lvl="0"/>
            <a:r>
              <a:rPr lang="en-GB" b="0" kern="0" dirty="0">
                <a:solidFill>
                  <a:srgbClr val="000000"/>
                </a:solidFill>
              </a:rPr>
              <a:t>Filter orders within a range of dates</a:t>
            </a:r>
          </a:p>
          <a:p>
            <a:pPr lvl="0"/>
            <a:endParaRPr lang="en-GB" b="0" kern="0" dirty="0">
              <a:solidFill>
                <a:srgbClr val="000000"/>
              </a:solidFill>
            </a:endParaRPr>
          </a:p>
          <a:p>
            <a:pPr lvl="0"/>
            <a:endParaRPr lang="en-US" b="0" kern="0" dirty="0">
              <a:solidFill>
                <a:srgbClr val="000000"/>
              </a:solidFill>
            </a:endParaRPr>
          </a:p>
        </p:txBody>
      </p:sp>
      <p:sp>
        <p:nvSpPr>
          <p:cNvPr id="5" name="AutoShape 3"/>
          <p:cNvSpPr>
            <a:spLocks noChangeArrowheads="1"/>
          </p:cNvSpPr>
          <p:nvPr/>
        </p:nvSpPr>
        <p:spPr bwMode="auto">
          <a:xfrm>
            <a:off x="680198" y="1634628"/>
            <a:ext cx="7318384" cy="840230"/>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SELECT contactname, country</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FROM Sales.Customers</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WHERE country = N'Spain';</a:t>
            </a:r>
          </a:p>
        </p:txBody>
      </p:sp>
      <p:sp>
        <p:nvSpPr>
          <p:cNvPr id="6" name="AutoShape 3"/>
          <p:cNvSpPr>
            <a:spLocks noChangeArrowheads="1"/>
          </p:cNvSpPr>
          <p:nvPr/>
        </p:nvSpPr>
        <p:spPr bwMode="auto">
          <a:xfrm>
            <a:off x="680198" y="2996887"/>
            <a:ext cx="7318384" cy="840230"/>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SELECT orderid, orderdate</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FROM Sales.Orders</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WHERE orderdate &gt; '20070101';</a:t>
            </a:r>
          </a:p>
        </p:txBody>
      </p:sp>
      <p:sp>
        <p:nvSpPr>
          <p:cNvPr id="7" name="AutoShape 3"/>
          <p:cNvSpPr>
            <a:spLocks noChangeArrowheads="1"/>
          </p:cNvSpPr>
          <p:nvPr/>
        </p:nvSpPr>
        <p:spPr bwMode="auto">
          <a:xfrm>
            <a:off x="680198" y="4505966"/>
            <a:ext cx="7318384" cy="840230"/>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SELECT orderid, custid, orderdate</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FROM Sales.Orders</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WHERE orderdate &gt;= '20070101' AND orderdate &lt; '20080101';</a:t>
            </a:r>
          </a:p>
        </p:txBody>
      </p:sp>
    </p:spTree>
    <p:custDataLst>
      <p:tags r:id="rId1"/>
    </p:custDataLst>
    <p:extLst>
      <p:ext uri="{BB962C8B-B14F-4D97-AF65-F5344CB8AC3E}">
        <p14:creationId xmlns:p14="http://schemas.microsoft.com/office/powerpoint/2010/main" val="2904473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0b82fde5-a7bf-4c22-8ee1-9a0ffe8ad3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Filtering Data with Predicates</a:t>
            </a:r>
            <a:endParaRPr lang="en-GB" dirty="0"/>
          </a:p>
        </p:txBody>
      </p:sp>
      <p:sp>
        <p:nvSpPr>
          <p:cNvPr id="3" name="Text Placeholder 2"/>
          <p:cNvSpPr>
            <a:spLocks noGrp="1"/>
          </p:cNvSpPr>
          <p:nvPr>
            <p:ph type="body" idx="1"/>
          </p:nvPr>
        </p:nvSpPr>
        <p:spPr/>
        <p:txBody>
          <a:bodyPr/>
          <a:lstStyle/>
          <a:p>
            <a:pPr marL="0" indent="0">
              <a:buNone/>
            </a:pPr>
            <a:r>
              <a:rPr lang="en-GB" dirty="0"/>
              <a:t>In this demonstration, you will see how to:</a:t>
            </a:r>
          </a:p>
          <a:p>
            <a:r>
              <a:rPr lang="en-GB" dirty="0"/>
              <a:t>Filter data in a WHERE </a:t>
            </a:r>
            <a:r>
              <a:rPr lang="en-GB" dirty="0" smtClean="0"/>
              <a:t>clause</a:t>
            </a:r>
            <a:endParaRPr lang="en-GB" dirty="0"/>
          </a:p>
        </p:txBody>
      </p:sp>
    </p:spTree>
    <p:custDataLst>
      <p:tags r:id="rId1"/>
    </p:custDataLst>
    <p:extLst>
      <p:ext uri="{BB962C8B-B14F-4D97-AF65-F5344CB8AC3E}">
        <p14:creationId xmlns:p14="http://schemas.microsoft.com/office/powerpoint/2010/main" val="893422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415153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Filtering Data with TOP and OFFSET-FETCH</a:t>
            </a:r>
            <a:endParaRPr lang="en-GB" dirty="0"/>
          </a:p>
        </p:txBody>
      </p:sp>
      <p:sp>
        <p:nvSpPr>
          <p:cNvPr id="3" name="Text Placeholder 2"/>
          <p:cNvSpPr>
            <a:spLocks noGrp="1"/>
          </p:cNvSpPr>
          <p:nvPr>
            <p:ph type="body" idx="1"/>
          </p:nvPr>
        </p:nvSpPr>
        <p:spPr/>
        <p:txBody>
          <a:bodyPr/>
          <a:lstStyle/>
          <a:p>
            <a:r>
              <a:rPr lang="en-GB" dirty="0" smtClean="0"/>
              <a:t>Filtering in the SELECT Clause Using the TOP Option
Filtering in the ORDER BY Clause Using OFFSET-FETCH
OFFSET-FETCH Syntax
Demonstration: Filtering Data with TOP and OFFSET-FETCH</a:t>
            </a:r>
            <a:endParaRPr lang="en-GB" dirty="0"/>
          </a:p>
        </p:txBody>
      </p:sp>
    </p:spTree>
    <p:custDataLst>
      <p:tags r:id="rId1"/>
    </p:custDataLst>
    <p:extLst>
      <p:ext uri="{BB962C8B-B14F-4D97-AF65-F5344CB8AC3E}">
        <p14:creationId xmlns:p14="http://schemas.microsoft.com/office/powerpoint/2010/main" val="2993049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Filtering in the SELECT Clause Using the TOP Option</a:t>
            </a:r>
            <a:endParaRPr lang="en-GB" dirty="0"/>
          </a:p>
        </p:txBody>
      </p:sp>
      <p:sp>
        <p:nvSpPr>
          <p:cNvPr id="4" name="Content Placeholder 2"/>
          <p:cNvSpPr txBox="1">
            <a:spLocks/>
          </p:cNvSpPr>
          <p:nvPr/>
        </p:nvSpPr>
        <p:spPr>
          <a:xfrm>
            <a:off x="458788" y="992188"/>
            <a:ext cx="7751762" cy="4386262"/>
          </a:xfrm>
          <a:prstGeom prst="rect">
            <a:avLst/>
          </a:prstGeom>
        </p:spPr>
        <p:txBody>
          <a:bodyPr>
            <a:no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TOP allows you to limit the number or percentage of rows returned by a query</a:t>
            </a:r>
          </a:p>
          <a:p>
            <a:pPr lvl="0"/>
            <a:r>
              <a:rPr lang="en-US" sz="2400" b="0" kern="0" dirty="0">
                <a:solidFill>
                  <a:srgbClr val="000000"/>
                </a:solidFill>
              </a:rPr>
              <a:t>Works with ORDER BY clause to limit rows by sort order:</a:t>
            </a:r>
          </a:p>
          <a:p>
            <a:pPr lvl="1"/>
            <a:r>
              <a:rPr lang="en-US" sz="2000" b="0" kern="0" dirty="0">
                <a:solidFill>
                  <a:srgbClr val="000000"/>
                </a:solidFill>
              </a:rPr>
              <a:t>If ORDER BY list is not unique, results are not deterministic (no single correct result set)</a:t>
            </a:r>
          </a:p>
          <a:p>
            <a:pPr lvl="1"/>
            <a:r>
              <a:rPr lang="en-US" sz="2000" b="0" kern="0" dirty="0">
                <a:solidFill>
                  <a:srgbClr val="000000"/>
                </a:solidFill>
              </a:rPr>
              <a:t>Modify ORDER BY list to ensure uniqueness, or use TOP WITH TIES</a:t>
            </a:r>
          </a:p>
          <a:p>
            <a:pPr lvl="0"/>
            <a:r>
              <a:rPr lang="en-US" sz="2400" b="0" kern="0" dirty="0">
                <a:solidFill>
                  <a:srgbClr val="000000"/>
                </a:solidFill>
              </a:rPr>
              <a:t>Added to SELECT clause:</a:t>
            </a:r>
          </a:p>
          <a:p>
            <a:pPr lvl="1"/>
            <a:r>
              <a:rPr lang="en-US" sz="2000" b="0" kern="0" dirty="0">
                <a:solidFill>
                  <a:srgbClr val="000000"/>
                </a:solidFill>
              </a:rPr>
              <a:t>SELECT TOP (N) | TOP (N) Percent</a:t>
            </a:r>
          </a:p>
          <a:p>
            <a:pPr lvl="2"/>
            <a:r>
              <a:rPr lang="en-US" sz="1800" b="0" kern="0" dirty="0">
                <a:solidFill>
                  <a:srgbClr val="000000"/>
                </a:solidFill>
              </a:rPr>
              <a:t>With percent, number of rows rounded up (nondeterministic)</a:t>
            </a:r>
          </a:p>
          <a:p>
            <a:pPr lvl="1"/>
            <a:r>
              <a:rPr lang="en-US" sz="2000" b="0" kern="0" dirty="0">
                <a:solidFill>
                  <a:srgbClr val="000000"/>
                </a:solidFill>
              </a:rPr>
              <a:t>SELECT TOP (N) WITH TIES</a:t>
            </a:r>
          </a:p>
          <a:p>
            <a:pPr lvl="2"/>
            <a:r>
              <a:rPr lang="en-US" sz="1800" b="0" kern="0" dirty="0">
                <a:solidFill>
                  <a:srgbClr val="000000"/>
                </a:solidFill>
              </a:rPr>
              <a:t>Retrieve duplicates where applicable (deterministic)</a:t>
            </a:r>
          </a:p>
          <a:p>
            <a:pPr lvl="0"/>
            <a:r>
              <a:rPr lang="en-US" sz="2400" b="0" kern="0" dirty="0">
                <a:solidFill>
                  <a:srgbClr val="000000"/>
                </a:solidFill>
              </a:rPr>
              <a:t>TOP is proprietary to Microsoft SQL Server</a:t>
            </a:r>
          </a:p>
        </p:txBody>
      </p:sp>
    </p:spTree>
    <p:custDataLst>
      <p:tags r:id="rId1"/>
    </p:custDataLst>
    <p:extLst>
      <p:ext uri="{BB962C8B-B14F-4D97-AF65-F5344CB8AC3E}">
        <p14:creationId xmlns:p14="http://schemas.microsoft.com/office/powerpoint/2010/main" val="3813533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Filtering in the ORDER BY Clause Using OFFSET-FETCH</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OFFSET-FETCH is an extension to the ORDER BY clause:</a:t>
            </a:r>
          </a:p>
          <a:p>
            <a:pPr lvl="1"/>
            <a:r>
              <a:rPr lang="en-US" b="0" kern="0" dirty="0">
                <a:solidFill>
                  <a:srgbClr val="000000"/>
                </a:solidFill>
              </a:rPr>
              <a:t>Allows filtering a requested range of rows</a:t>
            </a:r>
          </a:p>
          <a:p>
            <a:pPr lvl="2"/>
            <a:r>
              <a:rPr lang="en-US" b="0" kern="0" dirty="0">
                <a:solidFill>
                  <a:srgbClr val="000000"/>
                </a:solidFill>
              </a:rPr>
              <a:t>Dependent on ORDER BY clause</a:t>
            </a:r>
          </a:p>
          <a:p>
            <a:pPr lvl="1"/>
            <a:r>
              <a:rPr lang="en-US" b="0" kern="0" dirty="0">
                <a:solidFill>
                  <a:srgbClr val="000000"/>
                </a:solidFill>
              </a:rPr>
              <a:t>Provides a mechanism for paging through results</a:t>
            </a:r>
          </a:p>
          <a:p>
            <a:pPr lvl="1"/>
            <a:r>
              <a:rPr lang="en-US" b="0" kern="0" dirty="0">
                <a:solidFill>
                  <a:srgbClr val="000000"/>
                </a:solidFill>
              </a:rPr>
              <a:t>Specify number of rows to skip, number of rows to retrieve:</a:t>
            </a:r>
          </a:p>
          <a:p>
            <a:pPr lvl="1"/>
            <a:endParaRPr lang="en-US" b="0" kern="0" dirty="0">
              <a:solidFill>
                <a:srgbClr val="000000"/>
              </a:solidFill>
            </a:endParaRPr>
          </a:p>
          <a:p>
            <a:pPr lvl="1"/>
            <a:endParaRPr lang="en-US" b="0" kern="0" dirty="0">
              <a:solidFill>
                <a:srgbClr val="000000"/>
              </a:solidFill>
            </a:endParaRPr>
          </a:p>
          <a:p>
            <a:pPr lvl="1"/>
            <a:endParaRPr lang="en-US" b="0" kern="0" dirty="0">
              <a:solidFill>
                <a:srgbClr val="000000"/>
              </a:solidFill>
            </a:endParaRPr>
          </a:p>
          <a:p>
            <a:pPr lvl="1"/>
            <a:r>
              <a:rPr lang="en-US" b="0" kern="0" dirty="0">
                <a:solidFill>
                  <a:srgbClr val="000000"/>
                </a:solidFill>
              </a:rPr>
              <a:t>Available in SQL Server 2012, 2014, and 2016</a:t>
            </a:r>
          </a:p>
          <a:p>
            <a:pPr lvl="2"/>
            <a:r>
              <a:rPr lang="en-US" b="0" kern="0" dirty="0">
                <a:solidFill>
                  <a:srgbClr val="000000"/>
                </a:solidFill>
              </a:rPr>
              <a:t>Provides more compatibility than TOP</a:t>
            </a:r>
          </a:p>
        </p:txBody>
      </p:sp>
      <p:sp>
        <p:nvSpPr>
          <p:cNvPr id="5" name="AutoShape 3"/>
          <p:cNvSpPr>
            <a:spLocks noChangeArrowheads="1"/>
          </p:cNvSpPr>
          <p:nvPr/>
        </p:nvSpPr>
        <p:spPr bwMode="auto">
          <a:xfrm>
            <a:off x="999924" y="4117688"/>
            <a:ext cx="7318384" cy="923330"/>
          </a:xfrm>
          <a:prstGeom prst="roundRect">
            <a:avLst>
              <a:gd name="adj" fmla="val 0"/>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ORDER BY &lt;order_by_list&gt;</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OFFSET &lt;offset_value&gt; ROW(S)</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FETCH FIRST|NEXT &lt;fetch_value&gt; ROW(S) ONLY</a:t>
            </a:r>
          </a:p>
        </p:txBody>
      </p:sp>
    </p:spTree>
    <p:custDataLst>
      <p:tags r:id="rId1"/>
    </p:custDataLst>
    <p:extLst>
      <p:ext uri="{BB962C8B-B14F-4D97-AF65-F5344CB8AC3E}">
        <p14:creationId xmlns:p14="http://schemas.microsoft.com/office/powerpoint/2010/main" val="2618594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OFFSET-FETCH Syntax</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OFFSET value must be supplied</a:t>
            </a:r>
          </a:p>
          <a:p>
            <a:pPr lvl="1"/>
            <a:r>
              <a:rPr lang="en-US" sz="2000" b="0" kern="0" dirty="0">
                <a:solidFill>
                  <a:srgbClr val="000000"/>
                </a:solidFill>
              </a:rPr>
              <a:t>May be zero if no skipping is required</a:t>
            </a:r>
          </a:p>
          <a:p>
            <a:pPr lvl="0"/>
            <a:r>
              <a:rPr lang="en-US" sz="2400" b="0" kern="0" dirty="0">
                <a:solidFill>
                  <a:srgbClr val="000000"/>
                </a:solidFill>
              </a:rPr>
              <a:t>The optional FETCH clause allows all rows following the OFFSET value to be returned</a:t>
            </a:r>
          </a:p>
          <a:p>
            <a:pPr lvl="0"/>
            <a:r>
              <a:rPr lang="en-US" sz="2400" b="0" kern="0" dirty="0">
                <a:solidFill>
                  <a:srgbClr val="000000"/>
                </a:solidFill>
              </a:rPr>
              <a:t>Natural Language approach to code:</a:t>
            </a:r>
          </a:p>
          <a:p>
            <a:pPr lvl="1"/>
            <a:r>
              <a:rPr lang="en-US" sz="2000" b="0" kern="0" dirty="0">
                <a:solidFill>
                  <a:srgbClr val="000000"/>
                </a:solidFill>
              </a:rPr>
              <a:t>ROW and ROWS interchangeable</a:t>
            </a:r>
          </a:p>
          <a:p>
            <a:pPr lvl="1"/>
            <a:r>
              <a:rPr lang="en-US" sz="2000" b="0" kern="0" dirty="0">
                <a:solidFill>
                  <a:srgbClr val="000000"/>
                </a:solidFill>
              </a:rPr>
              <a:t>FIRST and NEXT interchangeable</a:t>
            </a:r>
          </a:p>
          <a:p>
            <a:pPr lvl="1"/>
            <a:r>
              <a:rPr lang="en-US" sz="2000" b="0" kern="0" dirty="0">
                <a:solidFill>
                  <a:srgbClr val="000000"/>
                </a:solidFill>
              </a:rPr>
              <a:t>ONLY optional—makes meaning clearer to human reader</a:t>
            </a:r>
          </a:p>
          <a:p>
            <a:pPr lvl="0"/>
            <a:r>
              <a:rPr lang="en-US" sz="2400" b="0" kern="0" dirty="0">
                <a:solidFill>
                  <a:srgbClr val="000000"/>
                </a:solidFill>
              </a:rPr>
              <a:t>OFFSET value and FETCH value may be constants or expressions, including variables and parameters</a:t>
            </a: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p:txBody>
      </p:sp>
      <p:sp>
        <p:nvSpPr>
          <p:cNvPr id="5" name="AutoShape 3"/>
          <p:cNvSpPr>
            <a:spLocks noChangeArrowheads="1"/>
          </p:cNvSpPr>
          <p:nvPr/>
        </p:nvSpPr>
        <p:spPr bwMode="auto">
          <a:xfrm>
            <a:off x="912808" y="5178240"/>
            <a:ext cx="7318384" cy="679326"/>
          </a:xfrm>
          <a:prstGeom prst="roundRect">
            <a:avLst>
              <a:gd name="adj" fmla="val 7093"/>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OFFSET &lt;offset_value&gt; ROW|ROWS</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FETCH FIRST|NEXT &lt;fetch_value&gt; ROW|ROWS [ONLY]</a:t>
            </a:r>
          </a:p>
        </p:txBody>
      </p:sp>
    </p:spTree>
    <p:custDataLst>
      <p:tags r:id="rId1"/>
    </p:custDataLst>
    <p:extLst>
      <p:ext uri="{BB962C8B-B14F-4D97-AF65-F5344CB8AC3E}">
        <p14:creationId xmlns:p14="http://schemas.microsoft.com/office/powerpoint/2010/main" val="25841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xEl>
                                              <p:pRg st="1" end="1"/>
                                            </p:txEl>
                                          </p:spTgt>
                                        </p:tgtEl>
                                      </p:cBhvr>
                                    </p:animEffect>
                                    <p:set>
                                      <p:cBhvr>
                                        <p:cTn id="10"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4">
                                            <p:txEl>
                                              <p:pRg st="2" end="2"/>
                                            </p:txEl>
                                          </p:spTgt>
                                        </p:tgtEl>
                                      </p:cBhvr>
                                    </p:animEffect>
                                    <p:set>
                                      <p:cBhvr>
                                        <p:cTn id="15" dur="1" fill="hold">
                                          <p:stCondLst>
                                            <p:cond delay="499"/>
                                          </p:stCondLst>
                                        </p:cTn>
                                        <p:tgtEl>
                                          <p:spTgt spid="4">
                                            <p:txEl>
                                              <p:pRg st="2" end="2"/>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4">
                                            <p:txEl>
                                              <p:pRg st="3" end="3"/>
                                            </p:txEl>
                                          </p:spTgt>
                                        </p:tgtEl>
                                      </p:cBhvr>
                                    </p:animEffect>
                                    <p:set>
                                      <p:cBhvr>
                                        <p:cTn id="20" dur="1" fill="hold">
                                          <p:stCondLst>
                                            <p:cond delay="499"/>
                                          </p:stCondLst>
                                        </p:cTn>
                                        <p:tgtEl>
                                          <p:spTgt spid="4">
                                            <p:txEl>
                                              <p:pRg st="3" end="3"/>
                                            </p:txEl>
                                          </p:spTgt>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4">
                                            <p:txEl>
                                              <p:pRg st="4" end="4"/>
                                            </p:txEl>
                                          </p:spTgt>
                                        </p:tgtEl>
                                      </p:cBhvr>
                                    </p:animEffect>
                                    <p:set>
                                      <p:cBhvr>
                                        <p:cTn id="23" dur="1" fill="hold">
                                          <p:stCondLst>
                                            <p:cond delay="499"/>
                                          </p:stCondLst>
                                        </p:cTn>
                                        <p:tgtEl>
                                          <p:spTgt spid="4">
                                            <p:txEl>
                                              <p:pRg st="4" end="4"/>
                                            </p:txEl>
                                          </p:spTgt>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4">
                                            <p:txEl>
                                              <p:pRg st="5" end="5"/>
                                            </p:txEl>
                                          </p:spTgt>
                                        </p:tgtEl>
                                      </p:cBhvr>
                                    </p:animEffect>
                                    <p:set>
                                      <p:cBhvr>
                                        <p:cTn id="26" dur="1" fill="hold">
                                          <p:stCondLst>
                                            <p:cond delay="499"/>
                                          </p:stCondLst>
                                        </p:cTn>
                                        <p:tgtEl>
                                          <p:spTgt spid="4">
                                            <p:txEl>
                                              <p:pRg st="5" end="5"/>
                                            </p:txEl>
                                          </p:spTgt>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4">
                                            <p:txEl>
                                              <p:pRg st="6" end="6"/>
                                            </p:txEl>
                                          </p:spTgt>
                                        </p:tgtEl>
                                      </p:cBhvr>
                                    </p:animEffect>
                                    <p:set>
                                      <p:cBhvr>
                                        <p:cTn id="29" dur="1" fill="hold">
                                          <p:stCondLst>
                                            <p:cond delay="499"/>
                                          </p:stCondLst>
                                        </p:cTn>
                                        <p:tgtEl>
                                          <p:spTgt spid="4">
                                            <p:txEl>
                                              <p:pRg st="6" end="6"/>
                                            </p:txEl>
                                          </p:spTgt>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4">
                                            <p:txEl>
                                              <p:pRg st="7" end="7"/>
                                            </p:txEl>
                                          </p:spTgt>
                                        </p:tgtEl>
                                      </p:cBhvr>
                                    </p:animEffect>
                                    <p:set>
                                      <p:cBhvr>
                                        <p:cTn id="34" dur="1" fill="hold">
                                          <p:stCondLst>
                                            <p:cond delay="499"/>
                                          </p:stCondLst>
                                        </p:cTn>
                                        <p:tgtEl>
                                          <p:spTgt spid="4">
                                            <p:txEl>
                                              <p:pRg st="7" end="7"/>
                                            </p:txEl>
                                          </p:spTgt>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5"/>
                                        </p:tgtEl>
                                      </p:cBhvr>
                                    </p:animEffect>
                                    <p:set>
                                      <p:cBhvr>
                                        <p:cTn id="3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name="49d9b494-7732-48d6-a66f-5aa826c486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Filtering Data with TOP and OFFSET-FETCH</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Filter data using TOP and OFFSET-FETCH</a:t>
            </a:r>
          </a:p>
        </p:txBody>
      </p:sp>
    </p:spTree>
    <p:custDataLst>
      <p:tags r:id="rId1"/>
    </p:custDataLst>
    <p:extLst>
      <p:ext uri="{BB962C8B-B14F-4D97-AF65-F5344CB8AC3E}">
        <p14:creationId xmlns:p14="http://schemas.microsoft.com/office/powerpoint/2010/main" val="1881791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780520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Sorting Data
Filtering Data with Predicates
Filtering Data with TOP and OFFSET-FETCH
Working with Unknown Values</a:t>
            </a:r>
            <a:endParaRPr lang="en-GB" dirty="0"/>
          </a:p>
        </p:txBody>
      </p:sp>
    </p:spTree>
    <p:custDataLst>
      <p:tags r:id="rId1"/>
    </p:custDataLst>
    <p:extLst>
      <p:ext uri="{BB962C8B-B14F-4D97-AF65-F5344CB8AC3E}">
        <p14:creationId xmlns:p14="http://schemas.microsoft.com/office/powerpoint/2010/main" val="2210557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21da2e85-04ed-403f-8289-1376d18fe23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Working with Unknown Values</a:t>
            </a:r>
            <a:endParaRPr lang="en-GB" dirty="0"/>
          </a:p>
        </p:txBody>
      </p:sp>
      <p:sp>
        <p:nvSpPr>
          <p:cNvPr id="3" name="Text Placeholder 2"/>
          <p:cNvSpPr>
            <a:spLocks noGrp="1"/>
          </p:cNvSpPr>
          <p:nvPr>
            <p:ph type="body" idx="1"/>
          </p:nvPr>
        </p:nvSpPr>
        <p:spPr/>
        <p:txBody>
          <a:bodyPr/>
          <a:lstStyle/>
          <a:p>
            <a:r>
              <a:rPr lang="en-GB" dirty="0" smtClean="0"/>
              <a:t>Three-Valued Logic
Handling NULL in Queries
Demonstration: Working with NULL</a:t>
            </a:r>
            <a:endParaRPr lang="en-GB" dirty="0"/>
          </a:p>
        </p:txBody>
      </p:sp>
    </p:spTree>
    <p:custDataLst>
      <p:tags r:id="rId1"/>
    </p:custDataLst>
    <p:extLst>
      <p:ext uri="{BB962C8B-B14F-4D97-AF65-F5344CB8AC3E}">
        <p14:creationId xmlns:p14="http://schemas.microsoft.com/office/powerpoint/2010/main" val="984367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d671cdf4-dd8f-4e3a-a187-e0dcce64db7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Three-Valued Logic</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SQL Server uses NULLs to mark missing values</a:t>
            </a:r>
          </a:p>
          <a:p>
            <a:pPr lvl="1"/>
            <a:r>
              <a:rPr lang="en-GB" b="0" kern="0" dirty="0">
                <a:solidFill>
                  <a:srgbClr val="000000"/>
                </a:solidFill>
              </a:rPr>
              <a:t>NULL can be "missing but applicable" or "missing but inapplicable"</a:t>
            </a:r>
          </a:p>
          <a:p>
            <a:pPr lvl="2"/>
            <a:r>
              <a:rPr lang="en-GB" b="0" kern="0" dirty="0">
                <a:solidFill>
                  <a:srgbClr val="000000"/>
                </a:solidFill>
              </a:rPr>
              <a:t>Customer middle name: Not supplied, or doesn’t have one?</a:t>
            </a:r>
          </a:p>
          <a:p>
            <a:pPr lvl="0"/>
            <a:r>
              <a:rPr lang="en-GB" b="0" kern="0" dirty="0">
                <a:solidFill>
                  <a:srgbClr val="000000"/>
                </a:solidFill>
              </a:rPr>
              <a:t>With no missing values, predicate outputs are TRUE or FALSE only ( 5 &gt; 2, 1=1)</a:t>
            </a:r>
          </a:p>
          <a:p>
            <a:pPr lvl="0"/>
            <a:r>
              <a:rPr lang="en-GB" b="0" kern="0" dirty="0">
                <a:solidFill>
                  <a:srgbClr val="000000"/>
                </a:solidFill>
              </a:rPr>
              <a:t>With missing values, outputs can be TRUE, FALSE or UNKNOWN (NULL &gt; 99, NULL = NULL)</a:t>
            </a:r>
          </a:p>
          <a:p>
            <a:pPr lvl="0"/>
            <a:r>
              <a:rPr lang="en-GB" b="0" kern="0" dirty="0">
                <a:solidFill>
                  <a:srgbClr val="000000"/>
                </a:solidFill>
              </a:rPr>
              <a:t>Predicates return UNKNOWN when comparing missing value to another value, including another missing value </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397953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6f07075-4b02-4f99-8f81-501fb803493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Handling NULL in Queries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Different components of SQL Server handle NULL differently</a:t>
            </a:r>
          </a:p>
          <a:p>
            <a:pPr lvl="1"/>
            <a:r>
              <a:rPr lang="en-US" sz="2000" b="0" kern="0" dirty="0">
                <a:solidFill>
                  <a:srgbClr val="000000"/>
                </a:solidFill>
              </a:rPr>
              <a:t>Query filters (ON, WHERE, HAVING) filter out UNKNOWNs</a:t>
            </a:r>
          </a:p>
          <a:p>
            <a:pPr lvl="1"/>
            <a:r>
              <a:rPr lang="en-US" sz="2000" b="0" kern="0" dirty="0">
                <a:solidFill>
                  <a:srgbClr val="000000"/>
                </a:solidFill>
              </a:rPr>
              <a:t>CHECK constraints accept UNKNOWNS</a:t>
            </a:r>
          </a:p>
          <a:p>
            <a:pPr lvl="1"/>
            <a:r>
              <a:rPr lang="en-US" sz="2000" b="0" kern="0" dirty="0">
                <a:solidFill>
                  <a:srgbClr val="000000"/>
                </a:solidFill>
              </a:rPr>
              <a:t>ORDER BY, DISTINCT treat NULLs as equals</a:t>
            </a:r>
          </a:p>
          <a:p>
            <a:pPr lvl="0"/>
            <a:r>
              <a:rPr lang="en-US" sz="2400" b="0" kern="0" dirty="0">
                <a:solidFill>
                  <a:srgbClr val="000000"/>
                </a:solidFill>
              </a:rPr>
              <a:t>Testing for NULL</a:t>
            </a:r>
          </a:p>
          <a:p>
            <a:pPr lvl="1"/>
            <a:r>
              <a:rPr lang="en-US" sz="2000" b="0" kern="0" dirty="0">
                <a:solidFill>
                  <a:srgbClr val="000000"/>
                </a:solidFill>
              </a:rPr>
              <a:t>Use IS NULL or IS NOT NULL rather than = NULL or &lt;&gt; NULL</a:t>
            </a:r>
          </a:p>
          <a:p>
            <a:pPr lvl="0"/>
            <a:endParaRPr lang="en-US" sz="2400" b="0" kern="0" dirty="0">
              <a:solidFill>
                <a:srgbClr val="000000"/>
              </a:solidFill>
            </a:endParaRPr>
          </a:p>
          <a:p>
            <a:pPr lvl="0"/>
            <a:endParaRPr lang="en-US" sz="2400" b="0" kern="0" dirty="0">
              <a:solidFill>
                <a:srgbClr val="000000"/>
              </a:solidFill>
            </a:endParaRPr>
          </a:p>
        </p:txBody>
      </p:sp>
      <p:sp>
        <p:nvSpPr>
          <p:cNvPr id="5" name="AutoShape 3"/>
          <p:cNvSpPr>
            <a:spLocks noChangeArrowheads="1"/>
          </p:cNvSpPr>
          <p:nvPr/>
        </p:nvSpPr>
        <p:spPr bwMode="auto">
          <a:xfrm>
            <a:off x="929326" y="3953155"/>
            <a:ext cx="7318384" cy="967041"/>
          </a:xfrm>
          <a:prstGeom prst="roundRect">
            <a:avLst>
              <a:gd name="adj" fmla="val 7093"/>
            </a:avLst>
          </a:prstGeom>
          <a:solidFill>
            <a:srgbClr val="D2D2D2"/>
          </a:solidFill>
          <a:ln w="9525" algn="ctr">
            <a:noFill/>
            <a:round/>
            <a:headEnd/>
            <a:tailEnd/>
          </a:ln>
          <a:effectLst/>
        </p:spPr>
        <p:txBody>
          <a:bodyPr wrap="square" anchor="ctr">
            <a:spAutoFit/>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custid, city, region, country</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FROM Sales.Customers</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WHERE region IS NOT NULL;</a:t>
            </a:r>
          </a:p>
        </p:txBody>
      </p:sp>
    </p:spTree>
    <p:custDataLst>
      <p:tags r:id="rId1"/>
    </p:custDataLst>
    <p:extLst>
      <p:ext uri="{BB962C8B-B14F-4D97-AF65-F5344CB8AC3E}">
        <p14:creationId xmlns:p14="http://schemas.microsoft.com/office/powerpoint/2010/main" val="3161437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47d89c90-71d5-40e3-8f3d-a4d0b5b9c6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Working with NULL</a:t>
            </a:r>
            <a:endParaRPr lang="en-GB" dirty="0"/>
          </a:p>
        </p:txBody>
      </p:sp>
      <p:sp>
        <p:nvSpPr>
          <p:cNvPr id="3" name="Text Placeholder 2"/>
          <p:cNvSpPr>
            <a:spLocks noGrp="1"/>
          </p:cNvSpPr>
          <p:nvPr>
            <p:ph type="body" idx="1"/>
          </p:nvPr>
        </p:nvSpPr>
        <p:spPr/>
        <p:txBody>
          <a:bodyPr/>
          <a:lstStyle/>
          <a:p>
            <a:pPr marL="0" indent="0">
              <a:buNone/>
            </a:pPr>
            <a:r>
              <a:rPr lang="en-GB" dirty="0"/>
              <a:t>In this demonstration, you will see how to:</a:t>
            </a:r>
          </a:p>
          <a:p>
            <a:r>
              <a:rPr lang="en-GB" dirty="0"/>
              <a:t>Test for NULL</a:t>
            </a:r>
          </a:p>
          <a:p>
            <a:endParaRPr lang="en-GB" dirty="0"/>
          </a:p>
        </p:txBody>
      </p:sp>
    </p:spTree>
    <p:custDataLst>
      <p:tags r:id="rId1"/>
    </p:custDataLst>
    <p:extLst>
      <p:ext uri="{BB962C8B-B14F-4D97-AF65-F5344CB8AC3E}">
        <p14:creationId xmlns:p14="http://schemas.microsoft.com/office/powerpoint/2010/main" val="1861120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Sorting and Filtering Data</a:t>
            </a:r>
            <a:endParaRPr lang="en-GB" dirty="0"/>
          </a:p>
        </p:txBody>
      </p:sp>
      <p:sp>
        <p:nvSpPr>
          <p:cNvPr id="3" name="Text Placeholder 2"/>
          <p:cNvSpPr>
            <a:spLocks noGrp="1"/>
          </p:cNvSpPr>
          <p:nvPr>
            <p:ph type="body" idx="1"/>
          </p:nvPr>
        </p:nvSpPr>
        <p:spPr/>
        <p:txBody>
          <a:bodyPr/>
          <a:lstStyle/>
          <a:p>
            <a:r>
              <a:rPr lang="en-GB" sz="2400" dirty="0" smtClean="0"/>
              <a:t>Exercise 1: Write Queries that Filter Data Using a WHERE Clause
Exercise 2: Write Queries that Sort Data Using an ORDER BY Clause
Exercise 3: Write Queries that Filter Data Using the TOP Option
Exercise 4: Write Queries that Filter Data Using the OFFSET-FETCH Clause</a:t>
            </a:r>
            <a:endParaRPr lang="en-GB" sz="2400" dirty="0"/>
          </a:p>
        </p:txBody>
      </p:sp>
      <p:sp>
        <p:nvSpPr>
          <p:cNvPr id="4" name="TextBox 3"/>
          <p:cNvSpPr txBox="1"/>
          <p:nvPr/>
        </p:nvSpPr>
        <p:spPr>
          <a:xfrm>
            <a:off x="458788" y="4346283"/>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727283"/>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60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474279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3539430"/>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are an Adventure Works business analyst who will be writing reports using corporate databases stored in SQL Server. You have been provided with a set of data business requirements and will write T-SQL queries to retrieve the specified data from the databases. You will need to retrieve only some of the available data, and return it to your reports in a specified order.</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84445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r>
              <a:rPr lang="en-GB" dirty="0" smtClean="0"/>
              <a:t>What is the difference between filtering using the TOP option, and filtering using the WHERE clause?</a:t>
            </a:r>
            <a:endParaRPr lang="en-GB" dirty="0"/>
          </a:p>
        </p:txBody>
      </p:sp>
    </p:spTree>
    <p:custDataLst>
      <p:tags r:id="rId1"/>
    </p:custDataLst>
    <p:extLst>
      <p:ext uri="{BB962C8B-B14F-4D97-AF65-F5344CB8AC3E}">
        <p14:creationId xmlns:p14="http://schemas.microsoft.com/office/powerpoint/2010/main" val="2361510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74364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Sorting Data</a:t>
            </a:r>
            <a:endParaRPr lang="en-GB" dirty="0"/>
          </a:p>
        </p:txBody>
      </p:sp>
      <p:sp>
        <p:nvSpPr>
          <p:cNvPr id="3" name="Text Placeholder 2"/>
          <p:cNvSpPr>
            <a:spLocks noGrp="1"/>
          </p:cNvSpPr>
          <p:nvPr>
            <p:ph type="body" idx="1"/>
          </p:nvPr>
        </p:nvSpPr>
        <p:spPr/>
        <p:txBody>
          <a:bodyPr/>
          <a:lstStyle/>
          <a:p>
            <a:r>
              <a:rPr lang="en-GB" dirty="0" smtClean="0"/>
              <a:t>Using the ORDER BY Clause
ORDER BY Clause Syntax
ORDER BY Clause Examples
Demonstration: Sorting Data</a:t>
            </a:r>
            <a:endParaRPr lang="en-GB" dirty="0"/>
          </a:p>
        </p:txBody>
      </p:sp>
    </p:spTree>
    <p:custDataLst>
      <p:tags r:id="rId1"/>
    </p:custDataLst>
    <p:extLst>
      <p:ext uri="{BB962C8B-B14F-4D97-AF65-F5344CB8AC3E}">
        <p14:creationId xmlns:p14="http://schemas.microsoft.com/office/powerpoint/2010/main" val="2069186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ORDER BY Clause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ORDER BY sorts rows in results for presentation purposes</a:t>
            </a:r>
          </a:p>
          <a:p>
            <a:pPr lvl="1"/>
            <a:r>
              <a:rPr lang="en-GB" b="0" kern="0" dirty="0">
                <a:solidFill>
                  <a:srgbClr val="000000"/>
                </a:solidFill>
              </a:rPr>
              <a:t>No guaranteed order of rows without ORDER BY</a:t>
            </a:r>
          </a:p>
          <a:p>
            <a:pPr lvl="1"/>
            <a:r>
              <a:rPr lang="en-GB" b="0" kern="0" dirty="0">
                <a:solidFill>
                  <a:srgbClr val="000000"/>
                </a:solidFill>
              </a:rPr>
              <a:t>Use of ORDER BY guarantees the sort order of the result</a:t>
            </a:r>
          </a:p>
          <a:p>
            <a:pPr lvl="1"/>
            <a:r>
              <a:rPr lang="en-GB" b="0" kern="0" dirty="0">
                <a:solidFill>
                  <a:srgbClr val="000000"/>
                </a:solidFill>
              </a:rPr>
              <a:t>Last clause to be logically processed</a:t>
            </a:r>
          </a:p>
          <a:p>
            <a:pPr lvl="1"/>
            <a:r>
              <a:rPr lang="en-GB" b="0" kern="0" dirty="0">
                <a:solidFill>
                  <a:srgbClr val="000000"/>
                </a:solidFill>
              </a:rPr>
              <a:t>Sorts all NULLs together</a:t>
            </a:r>
          </a:p>
          <a:p>
            <a:pPr lvl="0"/>
            <a:r>
              <a:rPr lang="en-GB" b="0" kern="0" dirty="0">
                <a:solidFill>
                  <a:srgbClr val="000000"/>
                </a:solidFill>
              </a:rPr>
              <a:t>ORDER BY can refer to:</a:t>
            </a:r>
          </a:p>
          <a:p>
            <a:pPr lvl="1"/>
            <a:r>
              <a:rPr lang="en-GB" b="0" kern="0" dirty="0">
                <a:solidFill>
                  <a:srgbClr val="000000"/>
                </a:solidFill>
              </a:rPr>
              <a:t>Columns by name, alias or ordinal position (not recommended)</a:t>
            </a:r>
          </a:p>
          <a:p>
            <a:pPr lvl="1"/>
            <a:r>
              <a:rPr lang="en-GB" b="0" kern="0" dirty="0">
                <a:solidFill>
                  <a:srgbClr val="000000"/>
                </a:solidFill>
              </a:rPr>
              <a:t>Columns not part of SELECT list</a:t>
            </a:r>
          </a:p>
          <a:p>
            <a:pPr lvl="2"/>
            <a:r>
              <a:rPr lang="en-GB" b="0" kern="0" dirty="0">
                <a:solidFill>
                  <a:srgbClr val="000000"/>
                </a:solidFill>
              </a:rPr>
              <a:t>Unless DISTINCT specified</a:t>
            </a:r>
          </a:p>
          <a:p>
            <a:pPr lvl="0"/>
            <a:r>
              <a:rPr lang="en-GB" b="0" kern="0" dirty="0">
                <a:solidFill>
                  <a:srgbClr val="000000"/>
                </a:solidFill>
              </a:rPr>
              <a:t>Declare sort order with ASC or </a:t>
            </a:r>
            <a:r>
              <a:rPr lang="en-GB" b="0" kern="0" dirty="0" smtClean="0">
                <a:solidFill>
                  <a:srgbClr val="000000"/>
                </a:solidFill>
              </a:rPr>
              <a:t>DESC</a:t>
            </a:r>
            <a:endParaRPr lang="en-GB" b="0" kern="0" dirty="0">
              <a:solidFill>
                <a:srgbClr val="000000"/>
              </a:solidFill>
            </a:endParaRPr>
          </a:p>
        </p:txBody>
      </p:sp>
    </p:spTree>
    <p:custDataLst>
      <p:tags r:id="rId1"/>
    </p:custDataLst>
    <p:extLst>
      <p:ext uri="{BB962C8B-B14F-4D97-AF65-F5344CB8AC3E}">
        <p14:creationId xmlns:p14="http://schemas.microsoft.com/office/powerpoint/2010/main" val="113318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0e5c85b0-9c28-4d2e-9fd0-61bf40abed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ORDER BY Clause Syntax</a:t>
            </a:r>
            <a:endParaRPr lang="en-GB" dirty="0"/>
          </a:p>
        </p:txBody>
      </p:sp>
      <p:sp>
        <p:nvSpPr>
          <p:cNvPr id="4" name="Content Placeholder 2"/>
          <p:cNvSpPr txBox="1">
            <a:spLocks/>
          </p:cNvSpPr>
          <p:nvPr/>
        </p:nvSpPr>
        <p:spPr>
          <a:xfrm>
            <a:off x="458788" y="1021214"/>
            <a:ext cx="8004276" cy="565195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Writing ORDER BY using column names:</a:t>
            </a:r>
          </a:p>
          <a:p>
            <a:pPr lvl="0"/>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marL="0" lvl="0" indent="0">
              <a:buNone/>
            </a:pPr>
            <a:r>
              <a:rPr lang="en-GB" b="0" kern="0" dirty="0">
                <a:solidFill>
                  <a:srgbClr val="000000"/>
                </a:solidFill>
              </a:rPr>
              <a:t>Writing ORDER BY using column aliases:</a:t>
            </a:r>
          </a:p>
          <a:p>
            <a:pPr lvl="0"/>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lvl="0"/>
            <a:r>
              <a:rPr lang="en-GB" b="0" kern="0" dirty="0">
                <a:solidFill>
                  <a:srgbClr val="000000"/>
                </a:solidFill>
              </a:rPr>
              <a:t>Specifying sort order in the ORDER BY clause:</a:t>
            </a:r>
            <a:endParaRPr lang="en-US" b="0" kern="0" dirty="0">
              <a:solidFill>
                <a:srgbClr val="000000"/>
              </a:solidFill>
            </a:endParaRPr>
          </a:p>
        </p:txBody>
      </p:sp>
      <p:sp>
        <p:nvSpPr>
          <p:cNvPr id="5" name="Rectangle 4"/>
          <p:cNvSpPr/>
          <p:nvPr/>
        </p:nvSpPr>
        <p:spPr bwMode="auto">
          <a:xfrm>
            <a:off x="1264595" y="3594893"/>
            <a:ext cx="6089516" cy="1245140"/>
          </a:xfrm>
          <a:prstGeom prst="rect">
            <a:avLst/>
          </a:prstGeom>
          <a:solidFill>
            <a:schemeClr val="bg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SELECT &lt;column&gt; AS &lt;alias&gt;</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FROM &lt;table source&gt;</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ORDER BY &lt;alias1&gt;, &lt;alias2&gt;;</a:t>
            </a:r>
          </a:p>
        </p:txBody>
      </p:sp>
      <p:sp>
        <p:nvSpPr>
          <p:cNvPr id="6" name="Rectangle 5"/>
          <p:cNvSpPr/>
          <p:nvPr/>
        </p:nvSpPr>
        <p:spPr bwMode="auto">
          <a:xfrm>
            <a:off x="1264595" y="1595336"/>
            <a:ext cx="6089516" cy="1245140"/>
          </a:xfrm>
          <a:prstGeom prst="rect">
            <a:avLst/>
          </a:prstGeom>
          <a:solidFill>
            <a:schemeClr val="bg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SELECT &lt;select list&gt;</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FROM &lt;table source&gt;</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ORDER BY &lt;column1_name&gt;, &lt;column2_name&gt;;</a:t>
            </a:r>
          </a:p>
        </p:txBody>
      </p:sp>
      <p:sp>
        <p:nvSpPr>
          <p:cNvPr id="7" name="Rectangle 6"/>
          <p:cNvSpPr/>
          <p:nvPr/>
        </p:nvSpPr>
        <p:spPr bwMode="auto">
          <a:xfrm>
            <a:off x="1264595" y="5583677"/>
            <a:ext cx="6089516" cy="856034"/>
          </a:xfrm>
          <a:prstGeom prst="rect">
            <a:avLst/>
          </a:prstGeom>
          <a:solidFill>
            <a:schemeClr val="bg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SELECT &lt;column&gt; AS &lt;alias&gt;</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FROM &lt;table source&gt;</a:t>
            </a:r>
          </a:p>
          <a:p>
            <a:pPr lvl="0" defTabSz="457200">
              <a:lnSpc>
                <a:spcPct val="90000"/>
              </a:lnSpc>
              <a:tabLst>
                <a:tab pos="457200" algn="l"/>
              </a:tabLst>
              <a:defRPr/>
            </a:pPr>
            <a:r>
              <a:rPr lang="en-US" b="0" dirty="0">
                <a:solidFill>
                  <a:srgbClr val="000000"/>
                </a:solidFill>
                <a:latin typeface="Lucida Sans Unicode" panose="020B0602030504020204" pitchFamily="34" charset="0"/>
                <a:cs typeface="Lucida Sans Unicode" panose="020B0602030504020204" pitchFamily="34" charset="0"/>
              </a:rPr>
              <a:t>ORDER BY &lt;column_name|alias&gt; ASC|DESC;</a:t>
            </a:r>
            <a:endParaRPr lang="en-GB" dirty="0">
              <a:solidFill>
                <a:srgbClr val="000000"/>
              </a:solidFill>
            </a:endParaRPr>
          </a:p>
        </p:txBody>
      </p:sp>
    </p:spTree>
    <p:custDataLst>
      <p:tags r:id="rId1"/>
    </p:custDataLst>
    <p:extLst>
      <p:ext uri="{BB962C8B-B14F-4D97-AF65-F5344CB8AC3E}">
        <p14:creationId xmlns:p14="http://schemas.microsoft.com/office/powerpoint/2010/main" val="139502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cd3205a-1445-4fb9-a645-1c3228f66d4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ORDER BY Clause Examples</a:t>
            </a:r>
            <a:endParaRPr lang="en-GB" dirty="0"/>
          </a:p>
        </p:txBody>
      </p:sp>
      <p:sp>
        <p:nvSpPr>
          <p:cNvPr id="4" name="Content Placeholder 2"/>
          <p:cNvSpPr txBox="1">
            <a:spLocks/>
          </p:cNvSpPr>
          <p:nvPr/>
        </p:nvSpPr>
        <p:spPr>
          <a:xfrm>
            <a:off x="458788" y="1021214"/>
            <a:ext cx="8119156" cy="5836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ORDER BY with column names:</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ORDER BY with column alias:</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ORDER BY with descending order:</a:t>
            </a:r>
          </a:p>
        </p:txBody>
      </p:sp>
      <p:sp>
        <p:nvSpPr>
          <p:cNvPr id="5" name="Rectangle 4"/>
          <p:cNvSpPr/>
          <p:nvPr/>
        </p:nvSpPr>
        <p:spPr bwMode="auto">
          <a:xfrm>
            <a:off x="1264594" y="3594893"/>
            <a:ext cx="7081738" cy="1245140"/>
          </a:xfrm>
          <a:prstGeom prst="rect">
            <a:avLst/>
          </a:prstGeom>
          <a:solidFill>
            <a:schemeClr val="bg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defTabSz="457200">
              <a:lnSpc>
                <a:spcPct val="90000"/>
              </a:lnSpc>
              <a:tabLst>
                <a:tab pos="457200" algn="l"/>
              </a:tabLst>
              <a:defRPr/>
            </a:pPr>
            <a:r>
              <a:rPr lang="en-GB" sz="2000" b="0" dirty="0">
                <a:solidFill>
                  <a:srgbClr val="000000"/>
                </a:solidFill>
                <a:latin typeface="Lucida Sans Unicode" panose="020B0602030504020204" pitchFamily="34" charset="0"/>
                <a:cs typeface="Lucida Sans Unicode" panose="020B0602030504020204" pitchFamily="34" charset="0"/>
              </a:rPr>
              <a:t>SELECT orderid, custid, YEAR(orderdate) AS orderyear</a:t>
            </a:r>
          </a:p>
          <a:p>
            <a:pPr lvl="0" defTabSz="457200">
              <a:lnSpc>
                <a:spcPct val="90000"/>
              </a:lnSpc>
              <a:tabLst>
                <a:tab pos="457200" algn="l"/>
              </a:tabLst>
              <a:defRPr/>
            </a:pPr>
            <a:r>
              <a:rPr lang="en-GB" sz="2000" b="0" dirty="0">
                <a:solidFill>
                  <a:srgbClr val="000000"/>
                </a:solidFill>
                <a:latin typeface="Lucida Sans Unicode" panose="020B0602030504020204" pitchFamily="34" charset="0"/>
                <a:cs typeface="Lucida Sans Unicode" panose="020B0602030504020204" pitchFamily="34" charset="0"/>
              </a:rPr>
              <a:t>FROM Sales.Orders</a:t>
            </a:r>
          </a:p>
          <a:p>
            <a:pPr lvl="0" defTabSz="457200">
              <a:lnSpc>
                <a:spcPct val="90000"/>
              </a:lnSpc>
              <a:tabLst>
                <a:tab pos="457200" algn="l"/>
              </a:tabLst>
              <a:defRPr/>
            </a:pPr>
            <a:r>
              <a:rPr lang="en-GB" sz="2000" b="0" dirty="0">
                <a:solidFill>
                  <a:srgbClr val="000000"/>
                </a:solidFill>
                <a:latin typeface="Lucida Sans Unicode" panose="020B0602030504020204" pitchFamily="34" charset="0"/>
                <a:cs typeface="Lucida Sans Unicode" panose="020B0602030504020204" pitchFamily="34" charset="0"/>
              </a:rPr>
              <a:t>ORDER BY orderyear;</a:t>
            </a:r>
          </a:p>
        </p:txBody>
      </p:sp>
      <p:sp>
        <p:nvSpPr>
          <p:cNvPr id="6" name="Rectangle 5"/>
          <p:cNvSpPr/>
          <p:nvPr/>
        </p:nvSpPr>
        <p:spPr bwMode="auto">
          <a:xfrm>
            <a:off x="1264594" y="1595336"/>
            <a:ext cx="7081737" cy="1245140"/>
          </a:xfrm>
          <a:prstGeom prst="rect">
            <a:avLst/>
          </a:prstGeom>
          <a:solidFill>
            <a:schemeClr val="bg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SELECT orderid, custid, orderdate</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FROM Sales.Orders</a:t>
            </a:r>
          </a:p>
          <a:p>
            <a:pPr lvl="0" defTabSz="457200">
              <a:lnSpc>
                <a:spcPct val="90000"/>
              </a:lnSpc>
              <a:tabLst>
                <a:tab pos="457200" algn="l"/>
              </a:tabLst>
              <a:defRPr/>
            </a:pPr>
            <a:r>
              <a:rPr lang="en-US" sz="2000" b="0" dirty="0">
                <a:solidFill>
                  <a:srgbClr val="000000"/>
                </a:solidFill>
                <a:latin typeface="Lucida Sans Unicode" panose="020B0602030504020204" pitchFamily="34" charset="0"/>
                <a:cs typeface="Lucida Sans Unicode" panose="020B0602030504020204" pitchFamily="34" charset="0"/>
              </a:rPr>
              <a:t>ORDER BY orderdate;</a:t>
            </a:r>
          </a:p>
        </p:txBody>
      </p:sp>
      <p:sp>
        <p:nvSpPr>
          <p:cNvPr id="7" name="Rectangle 6"/>
          <p:cNvSpPr/>
          <p:nvPr/>
        </p:nvSpPr>
        <p:spPr bwMode="auto">
          <a:xfrm>
            <a:off x="1264594" y="5603132"/>
            <a:ext cx="6089516" cy="1139560"/>
          </a:xfrm>
          <a:prstGeom prst="rect">
            <a:avLst/>
          </a:prstGeom>
          <a:solidFill>
            <a:schemeClr val="bg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defTabSz="457200">
              <a:lnSpc>
                <a:spcPct val="90000"/>
              </a:lnSpc>
              <a:tabLst>
                <a:tab pos="457200" algn="l"/>
              </a:tabLst>
              <a:defRPr/>
            </a:pPr>
            <a:r>
              <a:rPr lang="en-GB" sz="2000" b="0" dirty="0">
                <a:solidFill>
                  <a:srgbClr val="000000"/>
                </a:solidFill>
                <a:latin typeface="Lucida Sans Unicode" panose="020B0602030504020204" pitchFamily="34" charset="0"/>
                <a:cs typeface="Lucida Sans Unicode" panose="020B0602030504020204" pitchFamily="34" charset="0"/>
              </a:rPr>
              <a:t>SELECT orderid, custid, orderdate</a:t>
            </a:r>
          </a:p>
          <a:p>
            <a:pPr lvl="0" defTabSz="457200">
              <a:lnSpc>
                <a:spcPct val="90000"/>
              </a:lnSpc>
              <a:tabLst>
                <a:tab pos="457200" algn="l"/>
              </a:tabLst>
              <a:defRPr/>
            </a:pPr>
            <a:r>
              <a:rPr lang="en-GB" sz="2000" b="0" dirty="0">
                <a:solidFill>
                  <a:srgbClr val="000000"/>
                </a:solidFill>
                <a:latin typeface="Lucida Sans Unicode" panose="020B0602030504020204" pitchFamily="34" charset="0"/>
                <a:cs typeface="Lucida Sans Unicode" panose="020B0602030504020204" pitchFamily="34" charset="0"/>
              </a:rPr>
              <a:t>FROM Sales.Orders</a:t>
            </a:r>
          </a:p>
          <a:p>
            <a:pPr lvl="0" defTabSz="457200">
              <a:lnSpc>
                <a:spcPct val="90000"/>
              </a:lnSpc>
              <a:tabLst>
                <a:tab pos="457200" algn="l"/>
              </a:tabLst>
              <a:defRPr/>
            </a:pPr>
            <a:r>
              <a:rPr lang="en-GB" sz="2000" b="0" dirty="0">
                <a:solidFill>
                  <a:srgbClr val="000000"/>
                </a:solidFill>
                <a:latin typeface="Lucida Sans Unicode" panose="020B0602030504020204" pitchFamily="34" charset="0"/>
                <a:cs typeface="Lucida Sans Unicode" panose="020B0602030504020204" pitchFamily="34" charset="0"/>
              </a:rPr>
              <a:t>ORDER BY orderdate DESC</a:t>
            </a:r>
            <a:r>
              <a:rPr lang="en-US" b="0" dirty="0">
                <a:solidFill>
                  <a:srgbClr val="000000"/>
                </a:solidFill>
                <a:latin typeface="Lucida Sans Unicode" panose="020B0602030504020204" pitchFamily="34" charset="0"/>
                <a:cs typeface="Lucida Sans Unicode" panose="020B0602030504020204" pitchFamily="34" charset="0"/>
              </a:rPr>
              <a:t>;</a:t>
            </a:r>
            <a:endParaRPr lang="en-GB" dirty="0">
              <a:solidFill>
                <a:srgbClr val="000000"/>
              </a:solidFill>
            </a:endParaRPr>
          </a:p>
        </p:txBody>
      </p:sp>
    </p:spTree>
    <p:custDataLst>
      <p:tags r:id="rId1"/>
    </p:custDataLst>
    <p:extLst>
      <p:ext uri="{BB962C8B-B14F-4D97-AF65-F5344CB8AC3E}">
        <p14:creationId xmlns:p14="http://schemas.microsoft.com/office/powerpoint/2010/main" val="1842238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0595dd1f-6980-4a46-8b23-4301c0b3b1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Sorting Data</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Sort data using the ORDER BY clause</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874117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152216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Filtering Data with Predicates</a:t>
            </a:r>
            <a:endParaRPr lang="en-GB" dirty="0"/>
          </a:p>
        </p:txBody>
      </p:sp>
      <p:sp>
        <p:nvSpPr>
          <p:cNvPr id="3" name="Text Placeholder 2"/>
          <p:cNvSpPr>
            <a:spLocks noGrp="1"/>
          </p:cNvSpPr>
          <p:nvPr>
            <p:ph type="body" idx="1"/>
          </p:nvPr>
        </p:nvSpPr>
        <p:spPr/>
        <p:txBody>
          <a:bodyPr/>
          <a:lstStyle/>
          <a:p>
            <a:r>
              <a:rPr lang="en-GB" dirty="0" smtClean="0"/>
              <a:t>Filtering Data in the WHERE Clause with Predicates
WHERE Clause Syntax
Demonstration: Filtering Data with Predicates</a:t>
            </a:r>
            <a:endParaRPr lang="en-GB" dirty="0"/>
          </a:p>
        </p:txBody>
      </p:sp>
    </p:spTree>
    <p:custDataLst>
      <p:tags r:id="rId1"/>
    </p:custDataLst>
    <p:extLst>
      <p:ext uri="{BB962C8B-B14F-4D97-AF65-F5344CB8AC3E}">
        <p14:creationId xmlns:p14="http://schemas.microsoft.com/office/powerpoint/2010/main" val="41867183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7"/>
  <p:tag name="ARTICULATE_DESIGN_ID_NG_MOC_CORE_MODULENEW2" val="GST6uJrU"/>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2</TotalTime>
  <Words>3662</Words>
  <Application>Microsoft Office PowerPoint</Application>
  <PresentationFormat>On-screen Show (4:3)</PresentationFormat>
  <Paragraphs>419</Paragraphs>
  <Slides>27</Slides>
  <Notes>27</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Segoe UI</vt:lpstr>
      <vt:lpstr>Arial</vt:lpstr>
      <vt:lpstr>Lucida Sans Unicode</vt:lpstr>
      <vt:lpstr>Calibri</vt:lpstr>
      <vt:lpstr>Wingdings</vt:lpstr>
      <vt:lpstr>Verdana</vt:lpstr>
      <vt:lpstr>Times New Roman</vt:lpstr>
      <vt:lpstr>NG_MOC_Core_ModuleNew2</vt:lpstr>
      <vt:lpstr>Module 5</vt:lpstr>
      <vt:lpstr>Module Overview</vt:lpstr>
      <vt:lpstr>Lesson 1: Sorting Data</vt:lpstr>
      <vt:lpstr>Using the ORDER BY Clause</vt:lpstr>
      <vt:lpstr>ORDER BY Clause Syntax</vt:lpstr>
      <vt:lpstr>ORDER BY Clause Examples</vt:lpstr>
      <vt:lpstr>Demonstration: Sorting Data</vt:lpstr>
      <vt:lpstr>PowerPoint Presentation</vt:lpstr>
      <vt:lpstr>Lesson 2: Filtering Data with Predicates</vt:lpstr>
      <vt:lpstr>Filtering Data in the WHERE Clause with Predicates</vt:lpstr>
      <vt:lpstr>WHERE Clause Syntax</vt:lpstr>
      <vt:lpstr>Demonstration: Filtering Data with Predicates</vt:lpstr>
      <vt:lpstr>PowerPoint Presentation</vt:lpstr>
      <vt:lpstr>Lesson 3: Filtering Data with TOP and OFFSET-FETCH</vt:lpstr>
      <vt:lpstr>Filtering in the SELECT Clause Using the TOP Option</vt:lpstr>
      <vt:lpstr>Filtering in the ORDER BY Clause Using OFFSET-FETCH</vt:lpstr>
      <vt:lpstr>OFFSET-FETCH Syntax</vt:lpstr>
      <vt:lpstr>Demonstration: Filtering Data with TOP and OFFSET-FETCH</vt:lpstr>
      <vt:lpstr>PowerPoint Presentation</vt:lpstr>
      <vt:lpstr>Lesson 4: Working with Unknown Values</vt:lpstr>
      <vt:lpstr>Three-Valued Logic</vt:lpstr>
      <vt:lpstr>Handling NULL in Queries</vt:lpstr>
      <vt:lpstr>Demonstration: Working with NULL</vt:lpstr>
      <vt:lpstr>Lab: Sorting and Filtering Data</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Richard Strange</dc:creator>
  <cp:lastModifiedBy>Richard Strange</cp:lastModifiedBy>
  <cp:revision>3</cp:revision>
  <dcterms:created xsi:type="dcterms:W3CDTF">2017-11-17T10:09:25Z</dcterms:created>
  <dcterms:modified xsi:type="dcterms:W3CDTF">2017-11-17T12:22:29Z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41DD6580-CF08-4EEF-8EFE-27AED0CDEA04</vt:lpwstr>
  </property>
  <property fmtid="{D5CDD505-2E9C-101B-9397-08002B2CF9AE}" pid="3" name="ArticulatePath">
    <vt:lpwstr>20761C_05</vt:lpwstr>
  </property>
</Properties>
</file>