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8" r:id="rId7"/>
    <p:sldId id="262" r:id="rId8"/>
    <p:sldId id="264" r:id="rId9"/>
    <p:sldId id="266" r:id="rId10"/>
    <p:sldId id="265" r:id="rId11"/>
    <p:sldId id="280" r:id="rId12"/>
    <p:sldId id="259" r:id="rId13"/>
    <p:sldId id="271" r:id="rId14"/>
    <p:sldId id="270" r:id="rId15"/>
    <p:sldId id="269" r:id="rId16"/>
    <p:sldId id="279" r:id="rId17"/>
    <p:sldId id="273" r:id="rId1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53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56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32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84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746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98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80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70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5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88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62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07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ERD_ViewTables.accdb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CCAWT Project</a:t>
            </a:r>
          </a:p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Dashboard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5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629891" y="722883"/>
            <a:ext cx="7371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صورة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2477209"/>
            <a:ext cx="7329054" cy="39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22883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صورة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2508440"/>
            <a:ext cx="6670964" cy="41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22883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aphicFrame>
        <p:nvGraphicFramePr>
          <p:cNvPr id="5" name="Object 4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22641"/>
              </p:ext>
            </p:extLst>
          </p:nvPr>
        </p:nvGraphicFramePr>
        <p:xfrm>
          <a:off x="3571578" y="3380202"/>
          <a:ext cx="504884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6" imgW="1341720" imgH="491040" progId="Package">
                  <p:embed/>
                </p:oleObj>
              </mc:Choice>
              <mc:Fallback>
                <p:oleObj name="Packager Shell Object" showAsIcon="1" r:id="rId6" imgW="13417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578" y="3380202"/>
                        <a:ext cx="5048843" cy="184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22883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PHP </a:t>
            </a:r>
            <a:r>
              <a:rPr lang="en-US" sz="4000" dirty="0" err="1" smtClean="0">
                <a:solidFill>
                  <a:prstClr val="black"/>
                </a:solidFill>
              </a:rPr>
              <a:t>Laravel</a:t>
            </a:r>
            <a:endParaRPr lang="en-US" sz="4000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1" y="3524400"/>
            <a:ext cx="5164576" cy="30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4253345" y="722883"/>
            <a:ext cx="6748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68" b="8624"/>
          <a:stretch/>
        </p:blipFill>
        <p:spPr>
          <a:xfrm>
            <a:off x="5087530" y="3067876"/>
            <a:ext cx="6959721" cy="3654546"/>
          </a:xfrm>
          <a:prstGeom prst="rect">
            <a:avLst/>
          </a:prstGeom>
        </p:spPr>
      </p:pic>
      <p:sp>
        <p:nvSpPr>
          <p:cNvPr id="10" name="مستطيل 5"/>
          <p:cNvSpPr/>
          <p:nvPr/>
        </p:nvSpPr>
        <p:spPr>
          <a:xfrm>
            <a:off x="874611" y="2678015"/>
            <a:ext cx="107227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CI\CD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Git Repository</a:t>
            </a:r>
            <a:endParaRPr lang="ar-SY" sz="32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Auto Build Test Deploy</a:t>
            </a:r>
            <a:endParaRPr lang="ar-SY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6112043" y="722883"/>
            <a:ext cx="488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Ambitions</a:t>
            </a:r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Developer Team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2" y="3385901"/>
            <a:ext cx="5237432" cy="31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6112043" y="722883"/>
            <a:ext cx="48896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 smtClean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Finalize</a:t>
            </a:r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978696" y="2678015"/>
            <a:ext cx="1061867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prstClr val="black"/>
              </a:buClr>
              <a:buFont typeface="Courier New" panose="02070309020205020404" pitchFamily="49" charset="0"/>
              <a:buChar char="o"/>
            </a:pPr>
            <a:r>
              <a:rPr lang="ar-SY" sz="3200" dirty="0" smtClean="0">
                <a:solidFill>
                  <a:prstClr val="black"/>
                </a:solidFill>
              </a:rPr>
              <a:t>إذاً لدينا بيانات (معطيات) متعددة المصادر تمتاز بالتنوع من حيث:</a:t>
            </a:r>
          </a:p>
          <a:p>
            <a:pPr marL="1028700" lvl="1" indent="-5715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ar-SY" sz="3200" dirty="0" smtClean="0">
                <a:solidFill>
                  <a:prstClr val="black"/>
                </a:solidFill>
              </a:rPr>
              <a:t>الحجم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ar-SY" sz="3200" dirty="0" smtClean="0">
                <a:solidFill>
                  <a:prstClr val="black"/>
                </a:solidFill>
              </a:rPr>
              <a:t>        (</a:t>
            </a:r>
            <a:r>
              <a:rPr lang="en-US" sz="3200" dirty="0" smtClean="0">
                <a:solidFill>
                  <a:prstClr val="black"/>
                </a:solidFill>
              </a:rPr>
              <a:t>Volume</a:t>
            </a:r>
            <a:r>
              <a:rPr lang="ar-SY" sz="3200" dirty="0" smtClean="0">
                <a:solidFill>
                  <a:prstClr val="black"/>
                </a:solidFill>
              </a:rPr>
              <a:t>)...</a:t>
            </a:r>
          </a:p>
          <a:p>
            <a:pPr marL="1028700" lvl="1" indent="-5715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ar-SY" sz="3200" dirty="0" smtClean="0">
                <a:solidFill>
                  <a:prstClr val="black"/>
                </a:solidFill>
              </a:rPr>
              <a:t>سرعة التغير</a:t>
            </a:r>
            <a:r>
              <a:rPr lang="en-US" sz="3200" dirty="0" smtClean="0">
                <a:solidFill>
                  <a:prstClr val="black"/>
                </a:solidFill>
              </a:rPr>
              <a:t>(Velocity) </a:t>
            </a:r>
            <a:r>
              <a:rPr lang="ar-SY" sz="3200" dirty="0" smtClean="0">
                <a:solidFill>
                  <a:prstClr val="black"/>
                </a:solidFill>
              </a:rPr>
              <a:t>...</a:t>
            </a:r>
          </a:p>
          <a:p>
            <a:pPr marL="1028700" lvl="1" indent="-5715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ar-SY" sz="3200" dirty="0" smtClean="0">
                <a:solidFill>
                  <a:prstClr val="black"/>
                </a:solidFill>
              </a:rPr>
              <a:t>الشكل         (</a:t>
            </a:r>
            <a:r>
              <a:rPr lang="en-US" sz="3200" dirty="0" smtClean="0">
                <a:solidFill>
                  <a:prstClr val="black"/>
                </a:solidFill>
              </a:rPr>
              <a:t>Variety</a:t>
            </a:r>
            <a:r>
              <a:rPr lang="ar-SY" sz="3200" dirty="0" smtClean="0">
                <a:solidFill>
                  <a:prstClr val="black"/>
                </a:solidFill>
              </a:rPr>
              <a:t>)...</a:t>
            </a:r>
            <a:endParaRPr lang="en-US" sz="3200" dirty="0" smtClean="0">
              <a:solidFill>
                <a:prstClr val="black"/>
              </a:solidFill>
            </a:endParaRPr>
          </a:p>
          <a:p>
            <a:pPr>
              <a:buClr>
                <a:prstClr val="black"/>
              </a:buClr>
            </a:pPr>
            <a:endParaRPr lang="ar-SY" sz="4400" dirty="0" smtClean="0">
              <a:solidFill>
                <a:prstClr val="black"/>
              </a:solidFill>
            </a:endParaRPr>
          </a:p>
          <a:p>
            <a:pPr marL="571500" indent="-571500">
              <a:buClr>
                <a:prstClr val="black"/>
              </a:buClr>
              <a:buFont typeface="Courier New" panose="02070309020205020404" pitchFamily="49" charset="0"/>
              <a:buChar char="o"/>
            </a:pPr>
            <a:r>
              <a:rPr lang="ar-SY" sz="3200" dirty="0" smtClean="0"/>
              <a:t>ولجمعها </a:t>
            </a:r>
            <a:r>
              <a:rPr lang="ar-SY" sz="3200" dirty="0" smtClean="0">
                <a:solidFill>
                  <a:prstClr val="black"/>
                </a:solidFill>
              </a:rPr>
              <a:t>وعرضها وتحليلها</a:t>
            </a:r>
            <a:r>
              <a:rPr lang="ar-SY" sz="3600" dirty="0" smtClean="0"/>
              <a:t> </a:t>
            </a:r>
            <a:r>
              <a:rPr lang="ar-SY" sz="3200" dirty="0" smtClean="0"/>
              <a:t>للاستفادة منها في دعم </a:t>
            </a:r>
            <a:r>
              <a:rPr lang="ar-SY" sz="3200" dirty="0"/>
              <a:t>صناعة </a:t>
            </a:r>
            <a:r>
              <a:rPr lang="ar-SY" sz="3200" dirty="0" smtClean="0"/>
              <a:t>القرار نحتاج إلى:</a:t>
            </a:r>
          </a:p>
          <a:p>
            <a:pPr marL="914400" lvl="1" indent="-4572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ar-SY" sz="4000" b="1" dirty="0" smtClean="0">
                <a:solidFill>
                  <a:srgbClr val="FF0000"/>
                </a:solidFill>
              </a:rPr>
              <a:t> المعطيات الكبيرة </a:t>
            </a:r>
            <a:r>
              <a:rPr lang="en-US" sz="4000" b="1" dirty="0" smtClean="0">
                <a:solidFill>
                  <a:srgbClr val="FF0000"/>
                </a:solidFill>
              </a:rPr>
              <a:t>Big Data</a:t>
            </a:r>
            <a:endParaRPr lang="ar-SY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Thank You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92554"/>
            <a:ext cx="2887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/>
            <a:r>
              <a:rPr lang="en-US" sz="5400" b="1" dirty="0" smtClean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Contents</a:t>
            </a:r>
            <a:endParaRPr lang="ar-SA" sz="40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874611" y="2678015"/>
            <a:ext cx="107227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ST </a:t>
            </a:r>
            <a:r>
              <a:rPr lang="en-US" sz="4000" dirty="0" smtClean="0">
                <a:solidFill>
                  <a:prstClr val="black"/>
                </a:solidFill>
              </a:rPr>
              <a:t>Vision </a:t>
            </a:r>
            <a:r>
              <a:rPr lang="en-US" sz="4000" dirty="0">
                <a:solidFill>
                  <a:prstClr val="black"/>
                </a:solidFill>
              </a:rPr>
              <a:t>and </a:t>
            </a:r>
            <a:r>
              <a:rPr lang="en-US" sz="4000" dirty="0" smtClean="0">
                <a:solidFill>
                  <a:prstClr val="black"/>
                </a:solidFill>
              </a:rPr>
              <a:t>Mission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Requirements Analysis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Use Case Design(HLD)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Coding Design (LLD) </a:t>
            </a: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Ambitions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00789"/>
            <a:ext cx="6938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Vision and Mission</a:t>
            </a:r>
          </a:p>
        </p:txBody>
      </p:sp>
      <p:sp>
        <p:nvSpPr>
          <p:cNvPr id="9" name="مستطيل 5"/>
          <p:cNvSpPr/>
          <p:nvPr/>
        </p:nvSpPr>
        <p:spPr>
          <a:xfrm>
            <a:off x="1112001" y="2678015"/>
            <a:ext cx="104853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prstClr val="black"/>
                </a:solidFill>
              </a:rPr>
              <a:t>To be the </a:t>
            </a:r>
            <a:r>
              <a:rPr lang="en-US" sz="4000" dirty="0" smtClean="0">
                <a:solidFill>
                  <a:prstClr val="black"/>
                </a:solidFill>
              </a:rPr>
              <a:t>Leading Provider </a:t>
            </a:r>
            <a:r>
              <a:rPr lang="en-US" sz="4000" dirty="0">
                <a:solidFill>
                  <a:prstClr val="black"/>
                </a:solidFill>
              </a:rPr>
              <a:t>of </a:t>
            </a:r>
            <a:r>
              <a:rPr lang="en-US" sz="4000" dirty="0" smtClean="0">
                <a:solidFill>
                  <a:prstClr val="black"/>
                </a:solidFill>
              </a:rPr>
              <a:t>Telecom Services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Customer Loyalty</a:t>
            </a: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Revenue Growth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Registration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22883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84030"/>
            <a:ext cx="35364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Services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84" y="3200093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22883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1" y="3000375"/>
            <a:ext cx="5143500" cy="3497407"/>
          </a:xfrm>
          <a:prstGeom prst="rect">
            <a:avLst/>
          </a:prstGeom>
        </p:spPr>
      </p:pic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Bill Inquiry</a:t>
            </a:r>
            <a:endParaRPr lang="ar-SY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671455" y="722883"/>
            <a:ext cx="7330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Usage (Voice &amp; Data)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65" y="3586707"/>
            <a:ext cx="5963302" cy="31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68436" y="722883"/>
            <a:ext cx="7233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Compliance &amp; Experience</a:t>
            </a:r>
            <a:endParaRPr lang="ar-SY" sz="4000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1" y="3385900"/>
            <a:ext cx="7177135" cy="31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823855" y="722883"/>
            <a:ext cx="7177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69" y="2508440"/>
            <a:ext cx="6967062" cy="40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عرض تقديمي من Microsoft PowerPoint جديد ‫‬" id="{DD2CB852-8150-4EDF-A227-03263324F97F}" vid="{E131545A-B710-4281-A230-58E6F32DD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آخر عرض تقديمي (1)</Template>
  <TotalTime>797</TotalTime>
  <Words>170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Simplified Arabic</vt:lpstr>
      <vt:lpstr>Times New Roman</vt:lpstr>
      <vt:lpstr>Traditional Arabic</vt:lpstr>
      <vt:lpstr>Wingdings</vt:lpstr>
      <vt:lpstr>نسق Office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Sheikho</dc:creator>
  <cp:lastModifiedBy>Ahmad Al-Sheikho</cp:lastModifiedBy>
  <cp:revision>186</cp:revision>
  <dcterms:created xsi:type="dcterms:W3CDTF">2019-04-10T16:12:28Z</dcterms:created>
  <dcterms:modified xsi:type="dcterms:W3CDTF">2022-05-14T10:24:23Z</dcterms:modified>
</cp:coreProperties>
</file>