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embeddedFontLst>
    <p:embeddedFont>
      <p:font typeface="Libre Franklin"/>
      <p:regular r:id="rId20"/>
      <p:bold r:id="rId21"/>
      <p:italic r:id="rId22"/>
      <p:boldItalic r:id="rId23"/>
    </p:embeddedFont>
    <p:embeddedFont>
      <p:font typeface="Helvetica Neue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8" roundtripDataSignature="AMtx7mjCFwlaWwaEPkloqm5avAWfyWCU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breFranklin-regular.fntdata"/><Relationship Id="rId22" Type="http://schemas.openxmlformats.org/officeDocument/2006/relationships/font" Target="fonts/LibreFranklin-italic.fntdata"/><Relationship Id="rId21" Type="http://schemas.openxmlformats.org/officeDocument/2006/relationships/font" Target="fonts/LibreFranklin-bold.fntdata"/><Relationship Id="rId24" Type="http://schemas.openxmlformats.org/officeDocument/2006/relationships/font" Target="fonts/HelveticaNeue-regular.fntdata"/><Relationship Id="rId23" Type="http://schemas.openxmlformats.org/officeDocument/2006/relationships/font" Target="fonts/LibreFranklin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HelveticaNeue-italic.fntdata"/><Relationship Id="rId25" Type="http://schemas.openxmlformats.org/officeDocument/2006/relationships/font" Target="fonts/HelveticaNeue-bold.fntdata"/><Relationship Id="rId28" Type="http://customschemas.google.com/relationships/presentationmetadata" Target="metadata"/><Relationship Id="rId27" Type="http://schemas.openxmlformats.org/officeDocument/2006/relationships/font" Target="fonts/HelveticaNeue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6" name="Google Shape;16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2" name="Google Shape;23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3" name="Google Shape;24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7" name="Google Shape;25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1" name="Google Shape;27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9" name="Google Shape;28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4" name="Google Shape;17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0" name="Google Shape;18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6" name="Google Shape;18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2" name="Google Shape;19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8" name="Google Shape;198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4" name="Google Shape;20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0" name="Google Shape;21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1" name="Google Shape;22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2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6"/>
          <p:cNvSpPr txBox="1"/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  <a:defRPr sz="7200" cap="none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6"/>
          <p:cNvSpPr txBox="1"/>
          <p:nvPr>
            <p:ph idx="1" type="subTitle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/>
            </a:lvl1pPr>
            <a:lvl2pPr lvl="1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6pPr>
            <a:lvl7pPr lvl="6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7pPr>
            <a:lvl8pPr lvl="7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8pPr>
            <a:lvl9pPr lvl="8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16"/>
          <p:cNvSpPr txBox="1"/>
          <p:nvPr>
            <p:ph idx="10" type="dt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1" type="ftr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" name="Google Shape;18;p1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9" name="Google Shape;19;p16"/>
            <p:cNvSpPr/>
            <p:nvPr/>
          </p:nvSpPr>
          <p:spPr>
            <a:xfrm>
              <a:off x="8151962" y="1685652"/>
              <a:ext cx="3275013" cy="4408488"/>
            </a:xfrm>
            <a:custGeom>
              <a:rect b="b" l="l" r="r" t="t"/>
              <a:pathLst>
                <a:path extrusionOk="0" h="10000" w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0" name="Google Shape;20;p16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rect b="b" l="l" r="r" t="t"/>
              <a:pathLst>
                <a:path extrusionOk="0" h="10000" w="10002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" type="body"/>
          </p:nvPr>
        </p:nvSpPr>
        <p:spPr>
          <a:xfrm rot="5400000">
            <a:off x="4386263" y="-719137"/>
            <a:ext cx="3571875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0" name="Google Shape;80;p27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7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7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8"/>
          <p:cNvSpPr txBox="1"/>
          <p:nvPr>
            <p:ph type="title"/>
          </p:nvPr>
        </p:nvSpPr>
        <p:spPr>
          <a:xfrm rot="5400000">
            <a:off x="7757822" y="2462895"/>
            <a:ext cx="5243244" cy="1565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8"/>
          <p:cNvSpPr txBox="1"/>
          <p:nvPr>
            <p:ph idx="1" type="body"/>
          </p:nvPr>
        </p:nvSpPr>
        <p:spPr>
          <a:xfrm rot="5400000">
            <a:off x="2839799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6" name="Google Shape;86;p28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8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8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4" name="Google Shape;104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0" name="Google Shape;110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3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3" name="Google Shape;123;p3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3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5" name="Google Shape;125;p3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1" name="Google Shape;141;p3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2" name="Google Shape;142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3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9" name="Google Shape;149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5" name="Google Shape;155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" name="Google Shape;161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dk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/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Libre Franklin"/>
              <a:buNone/>
              <a:defRPr sz="7200" cap="none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" type="body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20"/>
          <p:cNvSpPr txBox="1"/>
          <p:nvPr>
            <p:ph idx="10" type="dt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1" type="ftr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20" title="Crop Mark"/>
          <p:cNvSpPr/>
          <p:nvPr/>
        </p:nvSpPr>
        <p:spPr>
          <a:xfrm>
            <a:off x="8151962" y="1685652"/>
            <a:ext cx="3275013" cy="4408488"/>
          </a:xfrm>
          <a:custGeom>
            <a:rect b="b" l="l" r="r" t="t"/>
            <a:pathLst>
              <a:path extrusionOk="0" h="5554" w="4125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1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1" type="body"/>
          </p:nvPr>
        </p:nvSpPr>
        <p:spPr>
          <a:xfrm>
            <a:off x="1371600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37" name="Google Shape;37;p21"/>
          <p:cNvSpPr txBox="1"/>
          <p:nvPr>
            <p:ph idx="2" type="body"/>
          </p:nvPr>
        </p:nvSpPr>
        <p:spPr>
          <a:xfrm>
            <a:off x="6525403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2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2"/>
          <p:cNvSpPr txBox="1"/>
          <p:nvPr>
            <p:ph idx="1" type="body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0" sz="3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22"/>
          <p:cNvSpPr txBox="1"/>
          <p:nvPr>
            <p:ph idx="2" type="body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5" name="Google Shape;45;p22"/>
          <p:cNvSpPr txBox="1"/>
          <p:nvPr>
            <p:ph idx="3" type="body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0" sz="3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22"/>
          <p:cNvSpPr txBox="1"/>
          <p:nvPr>
            <p:ph idx="4" type="body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3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4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4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4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5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5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5"/>
          <p:cNvSpPr txBox="1"/>
          <p:nvPr>
            <p:ph idx="1" type="body"/>
          </p:nvPr>
        </p:nvSpPr>
        <p:spPr>
          <a:xfrm>
            <a:off x="6256020" y="685801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/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5pPr>
            <a:lvl6pPr indent="-3302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6pPr>
            <a:lvl7pPr indent="-3302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7pPr>
            <a:lvl8pPr indent="-3302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8pPr>
            <a:lvl9pPr indent="-3302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Char char="■"/>
              <a:defRPr sz="1600"/>
            </a:lvl9pPr>
          </a:lstStyle>
          <a:p/>
        </p:txBody>
      </p:sp>
      <p:sp>
        <p:nvSpPr>
          <p:cNvPr id="63" name="Google Shape;63;p25"/>
          <p:cNvSpPr txBox="1"/>
          <p:nvPr>
            <p:ph idx="2" type="body"/>
          </p:nvPr>
        </p:nvSpPr>
        <p:spPr>
          <a:xfrm>
            <a:off x="723900" y="2856344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25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5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25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6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6"/>
          <p:cNvSpPr/>
          <p:nvPr>
            <p:ph idx="2" type="pic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6"/>
          <p:cNvSpPr txBox="1"/>
          <p:nvPr>
            <p:ph idx="1" type="body"/>
          </p:nvPr>
        </p:nvSpPr>
        <p:spPr>
          <a:xfrm>
            <a:off x="723900" y="2855968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26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6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6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26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 b="0" i="0" sz="4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  <a:defRPr b="0" i="1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b="0" i="0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b="0" i="1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■"/>
              <a:defRPr b="0" i="0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–"/>
              <a:defRPr b="0" i="1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b="0" i="1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5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"/>
          <p:cNvSpPr txBox="1"/>
          <p:nvPr>
            <p:ph type="ctrTitle"/>
          </p:nvPr>
        </p:nvSpPr>
        <p:spPr>
          <a:xfrm>
            <a:off x="1915124" y="2141106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</a:pPr>
            <a:r>
              <a:rPr lang="en-US"/>
              <a:t>SOCKET PROGRAMMING</a:t>
            </a:r>
            <a:endParaRPr/>
          </a:p>
        </p:txBody>
      </p:sp>
      <p:sp>
        <p:nvSpPr>
          <p:cNvPr id="169" name="Google Shape;169;p1"/>
          <p:cNvSpPr txBox="1"/>
          <p:nvPr>
            <p:ph idx="1" type="subTitle"/>
          </p:nvPr>
        </p:nvSpPr>
        <p:spPr>
          <a:xfrm>
            <a:off x="2679901" y="4258092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</a:pPr>
            <a:r>
              <a:rPr lang="en-US"/>
              <a:t>Absolute Basics</a:t>
            </a:r>
            <a:endParaRPr/>
          </a:p>
        </p:txBody>
      </p:sp>
      <p:sp>
        <p:nvSpPr>
          <p:cNvPr id="170" name="Google Shape;170;p1"/>
          <p:cNvSpPr txBox="1"/>
          <p:nvPr/>
        </p:nvSpPr>
        <p:spPr>
          <a:xfrm>
            <a:off x="675000" y="5196100"/>
            <a:ext cx="22683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sng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Prepared by -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Niloy Deb Roy</a:t>
            </a:r>
            <a:br>
              <a:rPr b="0" i="0" lang="en-US" sz="1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Contractual Lecturer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BRAC University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23583" y="712284"/>
            <a:ext cx="1144312" cy="1217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DE3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How it works</a:t>
            </a:r>
            <a:endParaRPr/>
          </a:p>
        </p:txBody>
      </p:sp>
      <p:sp>
        <p:nvSpPr>
          <p:cNvPr id="235" name="Google Shape;235;p10"/>
          <p:cNvSpPr/>
          <p:nvPr/>
        </p:nvSpPr>
        <p:spPr>
          <a:xfrm>
            <a:off x="909222" y="2343704"/>
            <a:ext cx="1447061" cy="82562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0"/>
          <p:cNvSpPr/>
          <p:nvPr/>
        </p:nvSpPr>
        <p:spPr>
          <a:xfrm>
            <a:off x="9024891" y="2343704"/>
            <a:ext cx="1447061" cy="825624"/>
          </a:xfrm>
          <a:prstGeom prst="rect">
            <a:avLst/>
          </a:prstGeom>
          <a:solidFill>
            <a:srgbClr val="75707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0"/>
          <p:cNvSpPr txBox="1"/>
          <p:nvPr/>
        </p:nvSpPr>
        <p:spPr>
          <a:xfrm>
            <a:off x="8124778" y="3422342"/>
            <a:ext cx="28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server.listen()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" name="Google Shape;23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8134561" y="2306459"/>
            <a:ext cx="880546" cy="900114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0"/>
          <p:cNvSpPr txBox="1"/>
          <p:nvPr/>
        </p:nvSpPr>
        <p:spPr>
          <a:xfrm>
            <a:off x="8913180" y="1721358"/>
            <a:ext cx="19619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localhost:6666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0"/>
          <p:cNvSpPr txBox="1"/>
          <p:nvPr/>
        </p:nvSpPr>
        <p:spPr>
          <a:xfrm>
            <a:off x="794175" y="1690700"/>
            <a:ext cx="156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localhost:8085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DE3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How it works</a:t>
            </a:r>
            <a:endParaRPr/>
          </a:p>
        </p:txBody>
      </p:sp>
      <p:sp>
        <p:nvSpPr>
          <p:cNvPr id="246" name="Google Shape;246;p11"/>
          <p:cNvSpPr/>
          <p:nvPr/>
        </p:nvSpPr>
        <p:spPr>
          <a:xfrm>
            <a:off x="9024891" y="2343704"/>
            <a:ext cx="1447061" cy="825624"/>
          </a:xfrm>
          <a:prstGeom prst="rect">
            <a:avLst/>
          </a:prstGeom>
          <a:solidFill>
            <a:srgbClr val="75707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1"/>
          <p:cNvSpPr txBox="1"/>
          <p:nvPr/>
        </p:nvSpPr>
        <p:spPr>
          <a:xfrm>
            <a:off x="8124778" y="3422342"/>
            <a:ext cx="28887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conn, addr = server.accept()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8134561" y="2306459"/>
            <a:ext cx="880546" cy="900114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1"/>
          <p:cNvSpPr txBox="1"/>
          <p:nvPr/>
        </p:nvSpPr>
        <p:spPr>
          <a:xfrm>
            <a:off x="909222" y="3533313"/>
            <a:ext cx="300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client.connect(addr)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1"/>
          <p:cNvSpPr txBox="1"/>
          <p:nvPr/>
        </p:nvSpPr>
        <p:spPr>
          <a:xfrm>
            <a:off x="8913180" y="1721358"/>
            <a:ext cx="19619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localhost:6666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1" name="Google Shape;251;p11"/>
          <p:cNvCxnSpPr>
            <a:endCxn id="248" idx="0"/>
          </p:cNvCxnSpPr>
          <p:nvPr/>
        </p:nvCxnSpPr>
        <p:spPr>
          <a:xfrm>
            <a:off x="2169177" y="2756516"/>
            <a:ext cx="59556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252" name="Google Shape;252;p11"/>
          <p:cNvCxnSpPr>
            <a:endCxn id="247" idx="1"/>
          </p:cNvCxnSpPr>
          <p:nvPr/>
        </p:nvCxnSpPr>
        <p:spPr>
          <a:xfrm flipH="1" rot="10800000">
            <a:off x="3000478" y="3607008"/>
            <a:ext cx="5124300" cy="13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53" name="Google Shape;253;p11"/>
          <p:cNvSpPr/>
          <p:nvPr/>
        </p:nvSpPr>
        <p:spPr>
          <a:xfrm>
            <a:off x="909222" y="2343704"/>
            <a:ext cx="1447061" cy="82562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1"/>
          <p:cNvSpPr txBox="1"/>
          <p:nvPr/>
        </p:nvSpPr>
        <p:spPr>
          <a:xfrm>
            <a:off x="794175" y="1690700"/>
            <a:ext cx="156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localhost:8085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DE3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How it works</a:t>
            </a:r>
            <a:endParaRPr/>
          </a:p>
        </p:txBody>
      </p:sp>
      <p:sp>
        <p:nvSpPr>
          <p:cNvPr id="260" name="Google Shape;260;p12"/>
          <p:cNvSpPr/>
          <p:nvPr/>
        </p:nvSpPr>
        <p:spPr>
          <a:xfrm>
            <a:off x="9024891" y="2343704"/>
            <a:ext cx="1447061" cy="825624"/>
          </a:xfrm>
          <a:prstGeom prst="rect">
            <a:avLst/>
          </a:prstGeom>
          <a:solidFill>
            <a:srgbClr val="75707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2"/>
          <p:cNvSpPr txBox="1"/>
          <p:nvPr/>
        </p:nvSpPr>
        <p:spPr>
          <a:xfrm>
            <a:off x="8269507" y="3169328"/>
            <a:ext cx="900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Socket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2"/>
          <p:cNvSpPr txBox="1"/>
          <p:nvPr/>
        </p:nvSpPr>
        <p:spPr>
          <a:xfrm>
            <a:off x="2294995" y="3193500"/>
            <a:ext cx="900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Socket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2"/>
          <p:cNvSpPr txBox="1"/>
          <p:nvPr/>
        </p:nvSpPr>
        <p:spPr>
          <a:xfrm>
            <a:off x="8913180" y="1721358"/>
            <a:ext cx="19619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localhost:6666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2"/>
          <p:cNvSpPr/>
          <p:nvPr/>
        </p:nvSpPr>
        <p:spPr>
          <a:xfrm>
            <a:off x="909222" y="2343704"/>
            <a:ext cx="1447061" cy="82562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2"/>
          <p:cNvSpPr/>
          <p:nvPr/>
        </p:nvSpPr>
        <p:spPr>
          <a:xfrm>
            <a:off x="2356283" y="2343704"/>
            <a:ext cx="630108" cy="825624"/>
          </a:xfrm>
          <a:prstGeom prst="rect">
            <a:avLst/>
          </a:prstGeom>
          <a:solidFill>
            <a:srgbClr val="A8D08C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12"/>
          <p:cNvSpPr/>
          <p:nvPr/>
        </p:nvSpPr>
        <p:spPr>
          <a:xfrm>
            <a:off x="8404510" y="2343704"/>
            <a:ext cx="630108" cy="825624"/>
          </a:xfrm>
          <a:prstGeom prst="rect">
            <a:avLst/>
          </a:prstGeom>
          <a:solidFill>
            <a:srgbClr val="A8D08C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7" name="Google Shape;267;p12"/>
          <p:cNvCxnSpPr/>
          <p:nvPr/>
        </p:nvCxnSpPr>
        <p:spPr>
          <a:xfrm flipH="1" rot="10800000">
            <a:off x="2823609" y="2746788"/>
            <a:ext cx="5780006" cy="4864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268" name="Google Shape;268;p12"/>
          <p:cNvSpPr txBox="1"/>
          <p:nvPr/>
        </p:nvSpPr>
        <p:spPr>
          <a:xfrm>
            <a:off x="794175" y="1690700"/>
            <a:ext cx="156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localhost:8085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DE3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3"/>
          <p:cNvSpPr txBox="1"/>
          <p:nvPr>
            <p:ph type="title"/>
          </p:nvPr>
        </p:nvSpPr>
        <p:spPr>
          <a:xfrm>
            <a:off x="838200" y="441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How it works</a:t>
            </a:r>
            <a:endParaRPr/>
          </a:p>
        </p:txBody>
      </p:sp>
      <p:sp>
        <p:nvSpPr>
          <p:cNvPr id="274" name="Google Shape;274;p13"/>
          <p:cNvSpPr/>
          <p:nvPr/>
        </p:nvSpPr>
        <p:spPr>
          <a:xfrm>
            <a:off x="9024891" y="2343704"/>
            <a:ext cx="1447061" cy="825624"/>
          </a:xfrm>
          <a:prstGeom prst="rect">
            <a:avLst/>
          </a:prstGeom>
          <a:solidFill>
            <a:srgbClr val="75707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3"/>
          <p:cNvSpPr txBox="1"/>
          <p:nvPr/>
        </p:nvSpPr>
        <p:spPr>
          <a:xfrm>
            <a:off x="8913180" y="1721358"/>
            <a:ext cx="19619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localhost:6666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3"/>
          <p:cNvSpPr/>
          <p:nvPr/>
        </p:nvSpPr>
        <p:spPr>
          <a:xfrm>
            <a:off x="909222" y="2343704"/>
            <a:ext cx="1447061" cy="82562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3"/>
          <p:cNvSpPr/>
          <p:nvPr/>
        </p:nvSpPr>
        <p:spPr>
          <a:xfrm>
            <a:off x="2356283" y="2343704"/>
            <a:ext cx="630108" cy="825624"/>
          </a:xfrm>
          <a:prstGeom prst="rect">
            <a:avLst/>
          </a:prstGeom>
          <a:solidFill>
            <a:srgbClr val="A8D08C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13"/>
          <p:cNvSpPr/>
          <p:nvPr/>
        </p:nvSpPr>
        <p:spPr>
          <a:xfrm>
            <a:off x="8404510" y="2343704"/>
            <a:ext cx="630108" cy="825624"/>
          </a:xfrm>
          <a:prstGeom prst="rect">
            <a:avLst/>
          </a:prstGeom>
          <a:solidFill>
            <a:srgbClr val="A8D08C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9" name="Google Shape;279;p13"/>
          <p:cNvCxnSpPr/>
          <p:nvPr/>
        </p:nvCxnSpPr>
        <p:spPr>
          <a:xfrm flipH="1" rot="10800000">
            <a:off x="2823609" y="2746788"/>
            <a:ext cx="5780006" cy="4864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280" name="Google Shape;280;p13"/>
          <p:cNvCxnSpPr/>
          <p:nvPr/>
        </p:nvCxnSpPr>
        <p:spPr>
          <a:xfrm>
            <a:off x="2986391" y="2431915"/>
            <a:ext cx="5418119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1" name="Google Shape;281;p13"/>
          <p:cNvCxnSpPr/>
          <p:nvPr/>
        </p:nvCxnSpPr>
        <p:spPr>
          <a:xfrm rot="10800000">
            <a:off x="2986391" y="3054485"/>
            <a:ext cx="5418119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82" name="Google Shape;282;p13"/>
          <p:cNvSpPr txBox="1"/>
          <p:nvPr/>
        </p:nvSpPr>
        <p:spPr>
          <a:xfrm>
            <a:off x="6015049" y="3357300"/>
            <a:ext cx="360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conn.send(encoded_message)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3"/>
          <p:cNvSpPr txBox="1"/>
          <p:nvPr/>
        </p:nvSpPr>
        <p:spPr>
          <a:xfrm>
            <a:off x="2415572" y="3357300"/>
            <a:ext cx="3283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client.recv(2048).decode('utf-8')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3"/>
          <p:cNvSpPr txBox="1"/>
          <p:nvPr/>
        </p:nvSpPr>
        <p:spPr>
          <a:xfrm>
            <a:off x="2415575" y="1747750"/>
            <a:ext cx="315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client.send(encoded_message)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3"/>
          <p:cNvSpPr txBox="1"/>
          <p:nvPr/>
        </p:nvSpPr>
        <p:spPr>
          <a:xfrm>
            <a:off x="5599725" y="1747750"/>
            <a:ext cx="3283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conn.recv(2048).decode('utf-8')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13"/>
          <p:cNvSpPr txBox="1"/>
          <p:nvPr/>
        </p:nvSpPr>
        <p:spPr>
          <a:xfrm>
            <a:off x="794175" y="1690700"/>
            <a:ext cx="156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localhost:8085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4"/>
          <p:cNvSpPr txBox="1"/>
          <p:nvPr>
            <p:ph type="title"/>
          </p:nvPr>
        </p:nvSpPr>
        <p:spPr>
          <a:xfrm>
            <a:off x="1238638" y="2697777"/>
            <a:ext cx="971472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LET’S START CODING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What is Socket Programming?</a:t>
            </a:r>
            <a:endParaRPr/>
          </a:p>
        </p:txBody>
      </p:sp>
      <p:sp>
        <p:nvSpPr>
          <p:cNvPr id="177" name="Google Shape;177;p2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■"/>
            </a:pPr>
            <a:r>
              <a:rPr lang="en-US" sz="2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term </a:t>
            </a:r>
            <a:r>
              <a:rPr i="1" lang="en-US" sz="2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socket programming</a:t>
            </a:r>
            <a:r>
              <a:rPr lang="en-US" sz="2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refers to writing programs that execute across multiple computers in which the devices are all connected to each other using a network.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■"/>
            </a:pPr>
            <a:r>
              <a:rPr i="0" lang="en-US" sz="2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Socket programming can be connection-oriented or connection</a:t>
            </a:r>
            <a:r>
              <a:rPr lang="en-US" sz="2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</a:t>
            </a:r>
            <a:r>
              <a:rPr i="0" lang="en-US" sz="2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less.</a:t>
            </a:r>
            <a:endParaRPr i="0" sz="24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■"/>
            </a:pPr>
            <a:r>
              <a:rPr lang="en-US" sz="2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Python uses it’s </a:t>
            </a:r>
            <a:r>
              <a:rPr lang="en-US" sz="2400">
                <a:solidFill>
                  <a:srgbClr val="00B0F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socket</a:t>
            </a: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library to implement socket programming.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elvetica Neue"/>
              <a:buChar char="■"/>
            </a:pP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Transmission Control Protocol (TCP) is used as a default protocol.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"/>
          <p:cNvSpPr txBox="1"/>
          <p:nvPr>
            <p:ph type="title"/>
          </p:nvPr>
        </p:nvSpPr>
        <p:spPr>
          <a:xfrm>
            <a:off x="1371600" y="685800"/>
            <a:ext cx="96012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Client-side Socket Programming</a:t>
            </a:r>
            <a:endParaRPr/>
          </a:p>
        </p:txBody>
      </p:sp>
      <p:sp>
        <p:nvSpPr>
          <p:cNvPr id="183" name="Google Shape;183;p3"/>
          <p:cNvSpPr txBox="1"/>
          <p:nvPr>
            <p:ph idx="1" type="body"/>
          </p:nvPr>
        </p:nvSpPr>
        <p:spPr>
          <a:xfrm>
            <a:off x="1371600" y="2082725"/>
            <a:ext cx="10172700" cy="40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2426"/>
              <a:buFont typeface="Helvetica Neue"/>
              <a:buChar char="■"/>
            </a:pPr>
            <a:r>
              <a:rPr lang="en-US" sz="2425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use the socket object to make connection to the server, send data to and receive data from the server.</a:t>
            </a:r>
            <a:endParaRPr sz="2425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2426"/>
              <a:buChar char="■"/>
            </a:pPr>
            <a:r>
              <a:rPr lang="en-US" sz="2425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Steps involved in</a:t>
            </a:r>
            <a:r>
              <a:rPr b="0" i="0" lang="en-US" sz="2425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 typical communication with the server – </a:t>
            </a:r>
            <a:endParaRPr sz="2425"/>
          </a:p>
          <a:p>
            <a:pPr indent="0" lvl="1" marL="4572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rgbClr val="333333"/>
              </a:buClr>
              <a:buSzPts val="2000"/>
              <a:buNone/>
            </a:pPr>
            <a:r>
              <a:rPr b="0" i="0" lang="en-US" sz="21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 </a:t>
            </a:r>
            <a:r>
              <a:rPr i="0" lang="en-US" sz="2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First, </a:t>
            </a:r>
            <a:r>
              <a:rPr i="0" lang="en-US" sz="2100">
                <a:solidFill>
                  <a:srgbClr val="00B0F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socket</a:t>
            </a:r>
            <a:r>
              <a:rPr i="0" lang="en-US" sz="2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library is imported and </a:t>
            </a:r>
            <a:r>
              <a:rPr lang="en-US" sz="2100">
                <a:solidFill>
                  <a:srgbClr val="99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socket()</a:t>
            </a:r>
            <a:r>
              <a:rPr i="0" lang="en-US" sz="2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object is created.</a:t>
            </a:r>
            <a:endParaRPr b="0" i="0" sz="21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1" marL="4572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rgbClr val="333333"/>
              </a:buClr>
              <a:buSzPts val="2000"/>
              <a:buNone/>
            </a:pPr>
            <a:r>
              <a:rPr i="0" lang="en-US" sz="21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2. </a:t>
            </a:r>
            <a:r>
              <a:rPr b="0" i="0" lang="en-US" sz="21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client initiates connection to a server specified by hostname/IP address and port number</a:t>
            </a:r>
            <a:r>
              <a:rPr i="0" lang="en-US" sz="21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using </a:t>
            </a:r>
            <a:r>
              <a:rPr lang="en-US" sz="2100">
                <a:solidFill>
                  <a:srgbClr val="8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connect((hostname/ip_address, port_number))</a:t>
            </a:r>
            <a:r>
              <a:rPr i="0" lang="en-US" sz="21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method.</a:t>
            </a:r>
            <a:endParaRPr sz="2100"/>
          </a:p>
          <a:p>
            <a:pPr indent="0" lvl="1" marL="4572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rgbClr val="333333"/>
              </a:buClr>
              <a:buSzPts val="2000"/>
              <a:buNone/>
            </a:pPr>
            <a:r>
              <a:rPr i="0" lang="en-US" sz="21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b="0" i="0" lang="en-US" sz="21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Send data to the server using </a:t>
            </a:r>
            <a:r>
              <a:rPr lang="en-US" sz="2100">
                <a:solidFill>
                  <a:srgbClr val="99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send(message)</a:t>
            </a:r>
            <a:r>
              <a:rPr i="0" lang="en-US" sz="21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method</a:t>
            </a:r>
            <a:r>
              <a:rPr b="0" i="0" lang="en-US" sz="21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2100"/>
          </a:p>
          <a:p>
            <a:pPr indent="0" lvl="1" marL="4572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rgbClr val="333333"/>
              </a:buClr>
              <a:buSzPts val="2000"/>
              <a:buNone/>
            </a:pPr>
            <a:r>
              <a:rPr i="0" lang="en-US" sz="21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r>
              <a:rPr b="0" i="0" lang="en-US" sz="21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Read data from the server using </a:t>
            </a:r>
            <a:r>
              <a:rPr lang="en-US" sz="2100">
                <a:solidFill>
                  <a:srgbClr val="99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recv(buffer_size)</a:t>
            </a:r>
            <a:r>
              <a:rPr i="0" lang="en-US" sz="2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i="0" lang="en-US" sz="21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method</a:t>
            </a:r>
            <a:r>
              <a:rPr b="0" i="0" lang="en-US" sz="21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2100"/>
          </a:p>
          <a:p>
            <a:pPr indent="0" lvl="1" marL="4572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rgbClr val="333333"/>
              </a:buClr>
              <a:buSzPts val="2000"/>
              <a:buNone/>
            </a:pPr>
            <a:r>
              <a:rPr i="0" lang="en-US" sz="21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r>
              <a:rPr b="0" i="0" lang="en-US" sz="21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Close the connection using </a:t>
            </a:r>
            <a:r>
              <a:rPr b="0" lang="en-US" sz="2100">
                <a:solidFill>
                  <a:srgbClr val="99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close()</a:t>
            </a:r>
            <a:r>
              <a:rPr b="0" i="0" lang="en-US" sz="21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method.</a:t>
            </a:r>
            <a:endParaRPr sz="2100"/>
          </a:p>
          <a:p>
            <a:pPr indent="0" lvl="1" marL="4572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Client-side Socket Programming</a:t>
            </a:r>
            <a:endParaRPr/>
          </a:p>
        </p:txBody>
      </p:sp>
      <p:sp>
        <p:nvSpPr>
          <p:cNvPr id="189" name="Google Shape;189;p4"/>
          <p:cNvSpPr txBox="1"/>
          <p:nvPr>
            <p:ph idx="1" type="body"/>
          </p:nvPr>
        </p:nvSpPr>
        <p:spPr>
          <a:xfrm>
            <a:off x="1371600" y="1543050"/>
            <a:ext cx="9601200" cy="47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100"/>
              <a:buChar char="■"/>
            </a:pPr>
            <a:r>
              <a:rPr lang="en-US" sz="21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Method Description:</a:t>
            </a:r>
            <a:endParaRPr sz="2100"/>
          </a:p>
          <a:p>
            <a:pPr indent="0" lvl="1" marL="457200" rtl="0" algn="l">
              <a:lnSpc>
                <a:spcPct val="84000"/>
              </a:lnSpc>
              <a:spcBef>
                <a:spcPts val="700"/>
              </a:spcBef>
              <a:spcAft>
                <a:spcPts val="0"/>
              </a:spcAft>
              <a:buClr>
                <a:srgbClr val="800000"/>
              </a:buClr>
              <a:buSzPts val="2000"/>
              <a:buNone/>
            </a:pPr>
            <a:r>
              <a:rPr b="1" i="0" lang="en-US" sz="2100">
                <a:solidFill>
                  <a:srgbClr val="8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 </a:t>
            </a:r>
            <a:r>
              <a:rPr b="1" i="0" lang="en-US" sz="21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socket.socket(socket.AF_INET, socket.SOCK_STREAM):</a:t>
            </a:r>
            <a:endParaRPr b="1" i="0" sz="210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lnSpc>
                <a:spcPct val="84000"/>
              </a:lnSpc>
              <a:spcBef>
                <a:spcPts val="700"/>
              </a:spcBef>
              <a:spcAft>
                <a:spcPts val="0"/>
              </a:spcAft>
              <a:buClr>
                <a:srgbClr val="800000"/>
              </a:buClr>
              <a:buSzPts val="2000"/>
              <a:buNone/>
            </a:pPr>
            <a:r>
              <a:rPr b="1" i="0" lang="en-US" sz="21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0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Here, AF_INET refers to the address-family ipv4.</a:t>
            </a:r>
            <a:endParaRPr i="0"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lnSpc>
                <a:spcPct val="84000"/>
              </a:lnSpc>
              <a:spcBef>
                <a:spcPts val="700"/>
              </a:spcBef>
              <a:spcAft>
                <a:spcPts val="0"/>
              </a:spcAft>
              <a:buClr>
                <a:srgbClr val="800000"/>
              </a:buClr>
              <a:buSzPts val="2000"/>
              <a:buNone/>
            </a:pPr>
            <a:r>
              <a:rPr i="0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The SOCK_STREAM means connection-oriented TCP   protocol. </a:t>
            </a:r>
            <a:endParaRPr i="0"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lnSpc>
                <a:spcPct val="84000"/>
              </a:lnSpc>
              <a:spcBef>
                <a:spcPts val="700"/>
              </a:spcBef>
              <a:spcAft>
                <a:spcPts val="0"/>
              </a:spcAft>
              <a:buClr>
                <a:srgbClr val="800000"/>
              </a:buClr>
              <a:buSzPts val="2000"/>
              <a:buNone/>
            </a:pPr>
            <a:r>
              <a:rPr b="1" i="0" lang="en-US" sz="2100">
                <a:solidFill>
                  <a:srgbClr val="8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 </a:t>
            </a:r>
            <a:r>
              <a:rPr b="1" i="0" lang="en-US" sz="21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connect((Hostname/Ip Address, Port Number)):</a:t>
            </a:r>
            <a:endParaRPr b="1" i="0" sz="210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lnSpc>
                <a:spcPct val="84000"/>
              </a:lnSpc>
              <a:spcBef>
                <a:spcPts val="700"/>
              </a:spcBef>
              <a:spcAft>
                <a:spcPts val="0"/>
              </a:spcAft>
              <a:buClr>
                <a:srgbClr val="800000"/>
              </a:buClr>
              <a:buSzPts val="2000"/>
              <a:buNone/>
            </a:pPr>
            <a:r>
              <a:rPr i="0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Here, the tuple takes hostname or ip address of the server and the port number.</a:t>
            </a:r>
            <a:endParaRPr i="0"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lnSpc>
                <a:spcPct val="84000"/>
              </a:lnSpc>
              <a:spcBef>
                <a:spcPts val="700"/>
              </a:spcBef>
              <a:spcAft>
                <a:spcPts val="0"/>
              </a:spcAft>
              <a:buClr>
                <a:srgbClr val="800000"/>
              </a:buClr>
              <a:buSzPts val="2000"/>
              <a:buNone/>
            </a:pPr>
            <a:r>
              <a:rPr b="1" i="0" lang="en-US" sz="2100">
                <a:solidFill>
                  <a:srgbClr val="8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 </a:t>
            </a:r>
            <a:r>
              <a:rPr b="1" i="0" lang="en-US" sz="21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send(message):</a:t>
            </a:r>
            <a:endParaRPr b="1" i="0" sz="210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lnSpc>
                <a:spcPct val="84000"/>
              </a:lnSpc>
              <a:spcBef>
                <a:spcPts val="700"/>
              </a:spcBef>
              <a:spcAft>
                <a:spcPts val="0"/>
              </a:spcAft>
              <a:buClr>
                <a:srgbClr val="800000"/>
              </a:buClr>
              <a:buSzPts val="2000"/>
              <a:buNone/>
            </a:pPr>
            <a:r>
              <a:rPr b="1" i="0" lang="en-US" sz="21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0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Here, the given message needs to be encoded using an encoding format. E.g., </a:t>
            </a:r>
            <a:r>
              <a:rPr i="0" lang="en-US" sz="21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message.encode('utf-8')</a:t>
            </a:r>
            <a:r>
              <a:rPr i="0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i="0"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lnSpc>
                <a:spcPct val="84000"/>
              </a:lnSpc>
              <a:spcBef>
                <a:spcPts val="700"/>
              </a:spcBef>
              <a:spcAft>
                <a:spcPts val="0"/>
              </a:spcAft>
              <a:buClr>
                <a:srgbClr val="800000"/>
              </a:buClr>
              <a:buSzPts val="2000"/>
              <a:buNone/>
            </a:pPr>
            <a:r>
              <a:rPr b="1" i="0" lang="en-US" sz="2100">
                <a:solidFill>
                  <a:srgbClr val="8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 </a:t>
            </a:r>
            <a:r>
              <a:rPr b="1" i="0" lang="en-US" sz="21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recv(buffer_size):</a:t>
            </a:r>
            <a:endParaRPr i="0"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lnSpc>
                <a:spcPct val="84000"/>
              </a:lnSpc>
              <a:spcBef>
                <a:spcPts val="700"/>
              </a:spcBef>
              <a:spcAft>
                <a:spcPts val="0"/>
              </a:spcAft>
              <a:buClr>
                <a:srgbClr val="800000"/>
              </a:buClr>
              <a:buSzPts val="2000"/>
              <a:buNone/>
            </a:pPr>
            <a:r>
              <a:rPr i="0" lang="en-US" sz="2100"/>
              <a:t>  </a:t>
            </a:r>
            <a:r>
              <a:rPr i="0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Here, the return value is a bytes object representing the data received. It needs to be decoded using appropriate format. E.g., </a:t>
            </a:r>
            <a:r>
              <a:rPr i="0" lang="en-US" sz="21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recv(2048).decode('utf-8')</a:t>
            </a:r>
            <a:r>
              <a:rPr i="0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i="0"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Server-side Socket Programming</a:t>
            </a:r>
            <a:endParaRPr/>
          </a:p>
        </p:txBody>
      </p:sp>
      <p:sp>
        <p:nvSpPr>
          <p:cNvPr id="195" name="Google Shape;195;p5"/>
          <p:cNvSpPr txBox="1"/>
          <p:nvPr>
            <p:ph idx="1" type="body"/>
          </p:nvPr>
        </p:nvSpPr>
        <p:spPr>
          <a:xfrm>
            <a:off x="1371600" y="1885950"/>
            <a:ext cx="9858300" cy="45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2000"/>
              <a:buChar char="■"/>
            </a:pPr>
            <a:r>
              <a:rPr lang="en-US" sz="2425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use the socket object to make connection with the client, send data to and receive data from the client.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2000"/>
              <a:buChar char="■"/>
            </a:pPr>
            <a:r>
              <a:rPr lang="en-US" sz="2425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Steps involved in a typical communication with the client–</a:t>
            </a:r>
            <a:endParaRPr/>
          </a:p>
          <a:p>
            <a:pPr indent="457200" lvl="1" marL="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rgbClr val="333333"/>
              </a:buClr>
              <a:buSzPts val="2000"/>
              <a:buNone/>
            </a:pPr>
            <a:r>
              <a:rPr i="0" lang="en-US" sz="21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 </a:t>
            </a:r>
            <a:r>
              <a:rPr i="0" lang="en-US" sz="2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First, </a:t>
            </a:r>
            <a:r>
              <a:rPr i="0" lang="en-US" sz="2100">
                <a:solidFill>
                  <a:srgbClr val="00B0F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socket</a:t>
            </a:r>
            <a:r>
              <a:rPr i="0" lang="en-US" sz="2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library is imported and </a:t>
            </a:r>
            <a:r>
              <a:rPr lang="en-US" sz="2100">
                <a:solidFill>
                  <a:srgbClr val="99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socket()</a:t>
            </a:r>
            <a:r>
              <a:rPr i="0" lang="en-US" sz="2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object is created.</a:t>
            </a:r>
            <a:endParaRPr i="0" sz="21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1" marL="4572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rgbClr val="333333"/>
              </a:buClr>
              <a:buSzPts val="2000"/>
              <a:buNone/>
            </a:pPr>
            <a:r>
              <a:rPr i="0" lang="en-US" sz="21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2. Bind the server socket with hostname/IP address and port number using </a:t>
            </a:r>
            <a:r>
              <a:rPr lang="en-US" sz="2100">
                <a:solidFill>
                  <a:srgbClr val="8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bind((hostname/ip_address, port_number))</a:t>
            </a:r>
            <a:r>
              <a:rPr i="0" lang="en-US" sz="21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method.</a:t>
            </a:r>
            <a:endParaRPr i="0" sz="21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1" marL="4572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rgbClr val="333333"/>
              </a:buClr>
              <a:buSzPts val="2000"/>
              <a:buNone/>
            </a:pPr>
            <a:r>
              <a:rPr i="0" lang="en-US" sz="21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3. Listen for a connection from the client using </a:t>
            </a:r>
            <a:r>
              <a:rPr lang="en-US" sz="2100">
                <a:solidFill>
                  <a:srgbClr val="99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listen()</a:t>
            </a:r>
            <a:r>
              <a:rPr i="0" lang="en-US" sz="2100">
                <a:solidFill>
                  <a:srgbClr val="99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i="0" lang="en-US" sz="2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method</a:t>
            </a:r>
            <a:r>
              <a:rPr i="0" lang="en-US" sz="21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accept it using </a:t>
            </a:r>
            <a:r>
              <a:rPr lang="en-US" sz="2100">
                <a:solidFill>
                  <a:srgbClr val="99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accept()</a:t>
            </a:r>
            <a:r>
              <a:rPr i="0" lang="en-US" sz="21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method. This results in a client socket being created for the connection.</a:t>
            </a:r>
            <a:endParaRPr i="0" sz="21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1" marL="4572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rgbClr val="333333"/>
              </a:buClr>
              <a:buSzPts val="2000"/>
              <a:buNone/>
            </a:pPr>
            <a:r>
              <a:rPr i="0" lang="en-US" sz="21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4. Use the client socket to send data to the client and receive data from the client.</a:t>
            </a:r>
            <a:endParaRPr sz="2100"/>
          </a:p>
          <a:p>
            <a:pPr indent="0" lvl="1" marL="4572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rgbClr val="333333"/>
              </a:buClr>
              <a:buSzPts val="2000"/>
              <a:buNone/>
            </a:pPr>
            <a:r>
              <a:rPr i="0" lang="en-US" sz="21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5. Close the connection using </a:t>
            </a:r>
            <a:r>
              <a:rPr lang="en-US" sz="2100">
                <a:solidFill>
                  <a:srgbClr val="99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close()</a:t>
            </a:r>
            <a:r>
              <a:rPr i="0" lang="en-US" sz="21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method.</a:t>
            </a:r>
            <a:endParaRPr i="0" sz="21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57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6"/>
          <p:cNvSpPr txBox="1"/>
          <p:nvPr>
            <p:ph type="title"/>
          </p:nvPr>
        </p:nvSpPr>
        <p:spPr>
          <a:xfrm>
            <a:off x="1371600" y="685800"/>
            <a:ext cx="96012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Server-side Socket Programming</a:t>
            </a:r>
            <a:endParaRPr/>
          </a:p>
        </p:txBody>
      </p:sp>
      <p:sp>
        <p:nvSpPr>
          <p:cNvPr id="201" name="Google Shape;201;p6"/>
          <p:cNvSpPr txBox="1"/>
          <p:nvPr>
            <p:ph idx="1" type="body"/>
          </p:nvPr>
        </p:nvSpPr>
        <p:spPr>
          <a:xfrm>
            <a:off x="1371600" y="1843075"/>
            <a:ext cx="9601200" cy="44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100"/>
              <a:buChar char="■"/>
            </a:pPr>
            <a:r>
              <a:rPr lang="en-US" sz="21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Method Description:</a:t>
            </a:r>
            <a:endParaRPr sz="2100"/>
          </a:p>
          <a:p>
            <a:pPr indent="0" lvl="1" marL="4572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rgbClr val="800000"/>
              </a:buClr>
              <a:buSzPts val="2000"/>
              <a:buNone/>
            </a:pPr>
            <a:r>
              <a:rPr b="1" i="0" lang="en-US" sz="2100">
                <a:solidFill>
                  <a:srgbClr val="8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 </a:t>
            </a:r>
            <a:r>
              <a:rPr b="1" i="0" lang="en-US" sz="21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listen(backlog):</a:t>
            </a:r>
            <a:endParaRPr b="1" i="0" sz="210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rgbClr val="800000"/>
              </a:buClr>
              <a:buSzPts val="2000"/>
              <a:buNone/>
            </a:pPr>
            <a:r>
              <a:rPr i="0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Enable a server to accept connections. The backlog specifies the number of unaccepted connections that the system will allow before refusing new connections. If not specified, a default reasonable value is chosen. </a:t>
            </a:r>
            <a:endParaRPr i="0"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rgbClr val="800000"/>
              </a:buClr>
              <a:buSzPts val="2000"/>
              <a:buNone/>
            </a:pPr>
            <a:r>
              <a:rPr b="1" i="0" lang="en-US" sz="2100">
                <a:solidFill>
                  <a:srgbClr val="8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 </a:t>
            </a:r>
            <a:r>
              <a:rPr b="1" i="0" lang="en-US" sz="21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accept():</a:t>
            </a:r>
            <a:endParaRPr b="1" i="0" sz="210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rgbClr val="800000"/>
              </a:buClr>
              <a:buSzPts val="2000"/>
              <a:buNone/>
            </a:pPr>
            <a:r>
              <a:rPr i="0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Accept a connection. The return value is a pair </a:t>
            </a:r>
            <a:r>
              <a:rPr lang="en-US" sz="2217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(conn, address)</a:t>
            </a:r>
            <a:r>
              <a:rPr i="0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where conn is a new socket object usable to send and receive data on the connection, and address is the address bound to the socket on the other end of the connection.</a:t>
            </a:r>
            <a:endParaRPr i="0"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DE3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Socket Programming</a:t>
            </a:r>
            <a:endParaRPr/>
          </a:p>
        </p:txBody>
      </p:sp>
      <p:sp>
        <p:nvSpPr>
          <p:cNvPr id="207" name="Google Shape;207;p7"/>
          <p:cNvSpPr txBox="1"/>
          <p:nvPr>
            <p:ph idx="1" type="body"/>
          </p:nvPr>
        </p:nvSpPr>
        <p:spPr>
          <a:xfrm>
            <a:off x="1371600" y="2286000"/>
            <a:ext cx="9815400" cy="39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100"/>
              <a:buChar char="■"/>
            </a:pPr>
            <a:r>
              <a:rPr lang="en-US" sz="21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Other Methods:</a:t>
            </a:r>
            <a:endParaRPr sz="2100"/>
          </a:p>
          <a:p>
            <a:pPr indent="0" lvl="1" marL="4572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b="1" i="0" lang="en-US" sz="2100">
                <a:solidFill>
                  <a:srgbClr val="8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 </a:t>
            </a:r>
            <a:r>
              <a:rPr b="1" i="0" lang="en-US" sz="21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socket.gethostname():</a:t>
            </a:r>
            <a:endParaRPr b="1" i="0" sz="210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i="0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This returns a string containing the </a:t>
            </a:r>
            <a:r>
              <a:rPr lang="en-US" sz="23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hostname </a:t>
            </a:r>
            <a:r>
              <a:rPr i="0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of the machine where the Python interpreter is currently executing.</a:t>
            </a:r>
            <a:endParaRPr i="0"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b="1" i="0" lang="en-US" sz="2100">
                <a:solidFill>
                  <a:srgbClr val="8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 </a:t>
            </a:r>
            <a:r>
              <a:rPr b="1" i="0" lang="en-US" sz="21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socket.gethostbyname(host_name):</a:t>
            </a:r>
            <a:endParaRPr b="1" i="0" sz="210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i="0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Translate a host name to IPv4 address format. The IPv4 address is returned as a string, such as '100.50.200.5'. If the host name is an IPv4 address itself it is returned unchanged.</a:t>
            </a:r>
            <a:endParaRPr i="0"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57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DE3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How it works</a:t>
            </a:r>
            <a:endParaRPr/>
          </a:p>
        </p:txBody>
      </p:sp>
      <p:sp>
        <p:nvSpPr>
          <p:cNvPr id="213" name="Google Shape;213;p8"/>
          <p:cNvSpPr/>
          <p:nvPr/>
        </p:nvSpPr>
        <p:spPr>
          <a:xfrm>
            <a:off x="909222" y="2343704"/>
            <a:ext cx="1447061" cy="82562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8"/>
          <p:cNvSpPr/>
          <p:nvPr/>
        </p:nvSpPr>
        <p:spPr>
          <a:xfrm>
            <a:off x="9024891" y="2343704"/>
            <a:ext cx="1447061" cy="825624"/>
          </a:xfrm>
          <a:prstGeom prst="rect">
            <a:avLst/>
          </a:prstGeom>
          <a:solidFill>
            <a:srgbClr val="75707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8"/>
          <p:cNvSpPr txBox="1"/>
          <p:nvPr/>
        </p:nvSpPr>
        <p:spPr>
          <a:xfrm>
            <a:off x="9024900" y="1543025"/>
            <a:ext cx="156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localhost:6666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8"/>
          <p:cNvSpPr txBox="1"/>
          <p:nvPr/>
        </p:nvSpPr>
        <p:spPr>
          <a:xfrm>
            <a:off x="6143625" y="3600475"/>
            <a:ext cx="5697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host= socket.gethostbyname(socket.gethostname())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port = 6666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addr = (host, port)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8"/>
          <p:cNvSpPr txBox="1"/>
          <p:nvPr/>
        </p:nvSpPr>
        <p:spPr>
          <a:xfrm>
            <a:off x="352425" y="3600475"/>
            <a:ext cx="5697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host= socket.gethostbyname(socket.gethostname())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port = 6666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addr = (host, port)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8"/>
          <p:cNvSpPr txBox="1"/>
          <p:nvPr/>
        </p:nvSpPr>
        <p:spPr>
          <a:xfrm>
            <a:off x="794175" y="1690700"/>
            <a:ext cx="156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localhost:8085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DE3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How it works</a:t>
            </a:r>
            <a:endParaRPr/>
          </a:p>
        </p:txBody>
      </p:sp>
      <p:sp>
        <p:nvSpPr>
          <p:cNvPr id="224" name="Google Shape;224;p9"/>
          <p:cNvSpPr/>
          <p:nvPr/>
        </p:nvSpPr>
        <p:spPr>
          <a:xfrm>
            <a:off x="909222" y="2343704"/>
            <a:ext cx="1447061" cy="82562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9"/>
          <p:cNvSpPr/>
          <p:nvPr/>
        </p:nvSpPr>
        <p:spPr>
          <a:xfrm>
            <a:off x="9024891" y="2343704"/>
            <a:ext cx="1447061" cy="825624"/>
          </a:xfrm>
          <a:prstGeom prst="rect">
            <a:avLst/>
          </a:prstGeom>
          <a:solidFill>
            <a:srgbClr val="75707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9"/>
          <p:cNvSpPr txBox="1"/>
          <p:nvPr/>
        </p:nvSpPr>
        <p:spPr>
          <a:xfrm>
            <a:off x="6800850" y="3422350"/>
            <a:ext cx="49008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 = socket.socket(socket.AF_INET, socket.SOCK_STREAM)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server.bind(addr)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9"/>
          <p:cNvSpPr txBox="1"/>
          <p:nvPr/>
        </p:nvSpPr>
        <p:spPr>
          <a:xfrm>
            <a:off x="8913180" y="1721358"/>
            <a:ext cx="19619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localhost:6666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9"/>
          <p:cNvSpPr txBox="1"/>
          <p:nvPr/>
        </p:nvSpPr>
        <p:spPr>
          <a:xfrm>
            <a:off x="838200" y="3489025"/>
            <a:ext cx="4900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 = socket.socket(socket.AF_INET, socket.SOCK_STREAM)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9"/>
          <p:cNvSpPr txBox="1"/>
          <p:nvPr/>
        </p:nvSpPr>
        <p:spPr>
          <a:xfrm>
            <a:off x="794175" y="1690700"/>
            <a:ext cx="156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localhost:8085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rop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