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Fira Sans Medium"/>
      <p:regular r:id="rId14"/>
      <p:bold r:id="rId15"/>
      <p:italic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  <p:embeddedFont>
      <p:font typeface="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22" Type="http://schemas.openxmlformats.org/officeDocument/2006/relationships/font" Target="fonts/Chivo-regular.fntdata"/><Relationship Id="rId21" Type="http://schemas.openxmlformats.org/officeDocument/2006/relationships/font" Target="fonts/FiraSans-boldItalic.fntdata"/><Relationship Id="rId24" Type="http://schemas.openxmlformats.org/officeDocument/2006/relationships/font" Target="fonts/Chivo-italic.fntdata"/><Relationship Id="rId23" Type="http://schemas.openxmlformats.org/officeDocument/2006/relationships/font" Target="fonts/Chiv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Medium-bold.fntdata"/><Relationship Id="rId14" Type="http://schemas.openxmlformats.org/officeDocument/2006/relationships/font" Target="fonts/FiraSansMedium-regular.fntdata"/><Relationship Id="rId17" Type="http://schemas.openxmlformats.org/officeDocument/2006/relationships/font" Target="fonts/FiraSansMedium-boldItalic.fntdata"/><Relationship Id="rId16" Type="http://schemas.openxmlformats.org/officeDocument/2006/relationships/font" Target="fonts/FiraSansMedium-italic.fntdata"/><Relationship Id="rId19" Type="http://schemas.openxmlformats.org/officeDocument/2006/relationships/font" Target="fonts/FiraSans-bold.fntdata"/><Relationship Id="rId18" Type="http://schemas.openxmlformats.org/officeDocument/2006/relationships/font" Target="fonts/Fir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01f07d4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01f07d4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1f07d49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1f07d49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01f07d49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01f07d49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3bf8403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3bf8403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01f07d495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01f07d495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3bf8403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3bf8403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3bf8403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3bf8403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hasCustomPrompt="1" type="title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body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5" type="subTitle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/>
          <p:nvPr>
            <p:ph idx="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2" type="subTitle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subTitle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2" type="subTitle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3" type="subTitle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4" type="subTitle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5" type="subTitle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subTitle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2" type="subTitle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3" type="subTitle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4" type="subTitle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5" type="subTitle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6" type="subTitle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7" type="subTitle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8" type="subTitle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hasCustomPrompt="1" idx="9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1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9" type="subTitle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idx="13" type="subTitle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hasCustomPrompt="1" idx="14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/>
          <p:nvPr>
            <p:ph idx="1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2" type="subTitle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" type="subTitle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4" type="subTitle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5" type="subTitle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6" type="subTitle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7" type="subTitle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8" type="subTitle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9" type="subTitle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13" type="subTitle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14" type="subTitle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5" type="subTitle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hasCustomPrompt="1" type="title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hasCustomPrompt="1" idx="4" type="title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/>
          <p:nvPr>
            <p:ph idx="5" type="subTitle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hasCustomPrompt="1" idx="5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6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ctrTitle"/>
          </p:nvPr>
        </p:nvSpPr>
        <p:spPr>
          <a:xfrm>
            <a:off x="138675" y="118525"/>
            <a:ext cx="7654200" cy="20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Leveraging Fog Computing for Geographically Distributed Smart Cities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/>
          <p:nvPr>
            <p:ph idx="1" type="subTitle"/>
          </p:nvPr>
        </p:nvSpPr>
        <p:spPr>
          <a:xfrm>
            <a:off x="138675" y="2929012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Rasha S. Gargees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813100" y="254476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5656175" y="3668775"/>
            <a:ext cx="234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Sheikh Sadi 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20301349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CSE449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1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" type="subTitle"/>
          </p:nvPr>
        </p:nvSpPr>
        <p:spPr>
          <a:xfrm>
            <a:off x="2704775" y="1875100"/>
            <a:ext cx="6374100" cy="25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Investigating the impact of fog computing on the management of resources in highly distributed systems.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In the context of smart cities.</a:t>
            </a:r>
            <a:endParaRPr sz="1500"/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3949698" y="622525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5025700" y="1524050"/>
            <a:ext cx="34032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350425" y="1423694"/>
            <a:ext cx="2053880" cy="2296112"/>
            <a:chOff x="860350" y="1256275"/>
            <a:chExt cx="2053880" cy="2296112"/>
          </a:xfrm>
        </p:grpSpPr>
        <p:sp>
          <p:nvSpPr>
            <p:cNvPr id="272" name="Google Shape;272;p31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1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2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3" type="subTitle"/>
          </p:nvPr>
        </p:nvSpPr>
        <p:spPr>
          <a:xfrm>
            <a:off x="480550" y="178647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Cloud computing as a prominent paradigm for smart cities.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Limitations of cloud computing in handling distributed data.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Emergence of fog computing as a complementary solution.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idx="4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Literature</a:t>
            </a:r>
            <a:r>
              <a:rPr lang="en" sz="4500"/>
              <a:t> </a:t>
            </a:r>
            <a:r>
              <a:rPr lang="en" sz="4500">
                <a:latin typeface="Fira Sans"/>
                <a:ea typeface="Fira Sans"/>
                <a:cs typeface="Fira Sans"/>
                <a:sym typeface="Fira Sans"/>
              </a:rPr>
              <a:t>Review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5566550" y="1353350"/>
            <a:ext cx="2768804" cy="2296108"/>
            <a:chOff x="5566550" y="1353350"/>
            <a:chExt cx="2768804" cy="2296108"/>
          </a:xfrm>
        </p:grpSpPr>
        <p:sp>
          <p:nvSpPr>
            <p:cNvPr id="296" name="Google Shape;296;p32"/>
            <p:cNvSpPr/>
            <p:nvPr/>
          </p:nvSpPr>
          <p:spPr>
            <a:xfrm>
              <a:off x="5566550" y="3590702"/>
              <a:ext cx="2768804" cy="58749"/>
            </a:xfrm>
            <a:custGeom>
              <a:rect b="b" l="l" r="r" t="t"/>
              <a:pathLst>
                <a:path extrusionOk="0" h="478" w="22528">
                  <a:moveTo>
                    <a:pt x="2226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1"/>
                    <a:pt x="239" y="1"/>
                  </a:cubicBezTo>
                  <a:lnTo>
                    <a:pt x="22265" y="1"/>
                  </a:lnTo>
                  <a:cubicBezTo>
                    <a:pt x="22396" y="1"/>
                    <a:pt x="22503" y="108"/>
                    <a:pt x="22503" y="239"/>
                  </a:cubicBezTo>
                  <a:cubicBezTo>
                    <a:pt x="22527" y="370"/>
                    <a:pt x="22408" y="477"/>
                    <a:pt x="2226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806582" y="1916744"/>
              <a:ext cx="2288737" cy="1732715"/>
            </a:xfrm>
            <a:custGeom>
              <a:rect b="b" l="l" r="r" t="t"/>
              <a:pathLst>
                <a:path extrusionOk="0" h="14098" w="18622">
                  <a:moveTo>
                    <a:pt x="18383" y="14097"/>
                  </a:moveTo>
                  <a:lnTo>
                    <a:pt x="238" y="14097"/>
                  </a:lnTo>
                  <a:cubicBezTo>
                    <a:pt x="107" y="14097"/>
                    <a:pt x="0" y="13990"/>
                    <a:pt x="0" y="13859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5727" y="0"/>
                  </a:lnTo>
                  <a:cubicBezTo>
                    <a:pt x="5834" y="0"/>
                    <a:pt x="5941" y="72"/>
                    <a:pt x="5965" y="179"/>
                  </a:cubicBezTo>
                  <a:cubicBezTo>
                    <a:pt x="6358" y="1715"/>
                    <a:pt x="7727" y="2774"/>
                    <a:pt x="9299" y="2774"/>
                  </a:cubicBezTo>
                  <a:cubicBezTo>
                    <a:pt x="10882" y="2774"/>
                    <a:pt x="12252" y="1703"/>
                    <a:pt x="12633" y="179"/>
                  </a:cubicBezTo>
                  <a:cubicBezTo>
                    <a:pt x="12668" y="72"/>
                    <a:pt x="12752" y="0"/>
                    <a:pt x="12871" y="0"/>
                  </a:cubicBezTo>
                  <a:lnTo>
                    <a:pt x="18360" y="0"/>
                  </a:lnTo>
                  <a:cubicBezTo>
                    <a:pt x="18502" y="0"/>
                    <a:pt x="18610" y="107"/>
                    <a:pt x="18610" y="238"/>
                  </a:cubicBezTo>
                  <a:lnTo>
                    <a:pt x="18610" y="13859"/>
                  </a:lnTo>
                  <a:cubicBezTo>
                    <a:pt x="18622" y="13990"/>
                    <a:pt x="18514" y="14097"/>
                    <a:pt x="18383" y="14097"/>
                  </a:cubicBezTo>
                  <a:close/>
                  <a:moveTo>
                    <a:pt x="476" y="13621"/>
                  </a:moveTo>
                  <a:lnTo>
                    <a:pt x="18133" y="13621"/>
                  </a:lnTo>
                  <a:lnTo>
                    <a:pt x="18133" y="476"/>
                  </a:lnTo>
                  <a:lnTo>
                    <a:pt x="13049" y="476"/>
                  </a:lnTo>
                  <a:cubicBezTo>
                    <a:pt x="12549" y="2119"/>
                    <a:pt x="11025" y="3262"/>
                    <a:pt x="9299" y="3262"/>
                  </a:cubicBezTo>
                  <a:cubicBezTo>
                    <a:pt x="7561" y="3262"/>
                    <a:pt x="6037" y="2131"/>
                    <a:pt x="5548" y="476"/>
                  </a:cubicBezTo>
                  <a:lnTo>
                    <a:pt x="476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463629" y="2725946"/>
              <a:ext cx="974637" cy="923508"/>
            </a:xfrm>
            <a:custGeom>
              <a:rect b="b" l="l" r="r" t="t"/>
              <a:pathLst>
                <a:path extrusionOk="0" h="7514" w="7930">
                  <a:moveTo>
                    <a:pt x="7691" y="7513"/>
                  </a:moveTo>
                  <a:lnTo>
                    <a:pt x="238" y="7513"/>
                  </a:lnTo>
                  <a:cubicBezTo>
                    <a:pt x="107" y="7513"/>
                    <a:pt x="0" y="7406"/>
                    <a:pt x="0" y="7275"/>
                  </a:cubicBezTo>
                  <a:lnTo>
                    <a:pt x="0" y="238"/>
                  </a:lnTo>
                  <a:cubicBezTo>
                    <a:pt x="0" y="95"/>
                    <a:pt x="107" y="0"/>
                    <a:pt x="238" y="0"/>
                  </a:cubicBezTo>
                  <a:lnTo>
                    <a:pt x="7691" y="0"/>
                  </a:lnTo>
                  <a:cubicBezTo>
                    <a:pt x="7822" y="0"/>
                    <a:pt x="7930" y="95"/>
                    <a:pt x="7930" y="238"/>
                  </a:cubicBezTo>
                  <a:lnTo>
                    <a:pt x="7930" y="7275"/>
                  </a:lnTo>
                  <a:cubicBezTo>
                    <a:pt x="7930" y="7406"/>
                    <a:pt x="7822" y="7513"/>
                    <a:pt x="7691" y="7513"/>
                  </a:cubicBezTo>
                  <a:close/>
                  <a:moveTo>
                    <a:pt x="476" y="7037"/>
                  </a:moveTo>
                  <a:lnTo>
                    <a:pt x="7453" y="7037"/>
                  </a:lnTo>
                  <a:lnTo>
                    <a:pt x="7453" y="488"/>
                  </a:lnTo>
                  <a:lnTo>
                    <a:pt x="476" y="488"/>
                  </a:lnTo>
                  <a:lnTo>
                    <a:pt x="476" y="703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704080" y="1694287"/>
              <a:ext cx="840056" cy="281084"/>
            </a:xfrm>
            <a:custGeom>
              <a:rect b="b" l="l" r="r" t="t"/>
              <a:pathLst>
                <a:path extrusionOk="0" h="2287" w="6835">
                  <a:moveTo>
                    <a:pt x="6561" y="2286"/>
                  </a:moveTo>
                  <a:lnTo>
                    <a:pt x="239" y="2286"/>
                  </a:lnTo>
                  <a:cubicBezTo>
                    <a:pt x="108" y="2286"/>
                    <a:pt x="1" y="2179"/>
                    <a:pt x="1" y="2048"/>
                  </a:cubicBezTo>
                  <a:lnTo>
                    <a:pt x="1" y="238"/>
                  </a:lnTo>
                  <a:cubicBezTo>
                    <a:pt x="1" y="96"/>
                    <a:pt x="108" y="0"/>
                    <a:pt x="239" y="0"/>
                  </a:cubicBezTo>
                  <a:lnTo>
                    <a:pt x="6585" y="0"/>
                  </a:lnTo>
                  <a:cubicBezTo>
                    <a:pt x="6656" y="0"/>
                    <a:pt x="6728" y="24"/>
                    <a:pt x="6775" y="84"/>
                  </a:cubicBezTo>
                  <a:cubicBezTo>
                    <a:pt x="6823" y="143"/>
                    <a:pt x="6835" y="215"/>
                    <a:pt x="6823" y="298"/>
                  </a:cubicBezTo>
                  <a:cubicBezTo>
                    <a:pt x="6740" y="560"/>
                    <a:pt x="6716" y="846"/>
                    <a:pt x="6716" y="1143"/>
                  </a:cubicBezTo>
                  <a:cubicBezTo>
                    <a:pt x="6716" y="1429"/>
                    <a:pt x="6740" y="1703"/>
                    <a:pt x="6823" y="1989"/>
                  </a:cubicBezTo>
                  <a:cubicBezTo>
                    <a:pt x="6835" y="2060"/>
                    <a:pt x="6823" y="2143"/>
                    <a:pt x="6775" y="2203"/>
                  </a:cubicBezTo>
                  <a:cubicBezTo>
                    <a:pt x="6716" y="2263"/>
                    <a:pt x="6644" y="2286"/>
                    <a:pt x="6561" y="2286"/>
                  </a:cubicBezTo>
                  <a:close/>
                  <a:moveTo>
                    <a:pt x="477" y="1810"/>
                  </a:moveTo>
                  <a:lnTo>
                    <a:pt x="6263" y="1810"/>
                  </a:lnTo>
                  <a:cubicBezTo>
                    <a:pt x="6240" y="1584"/>
                    <a:pt x="6204" y="1370"/>
                    <a:pt x="6204" y="1143"/>
                  </a:cubicBezTo>
                  <a:cubicBezTo>
                    <a:pt x="6204" y="917"/>
                    <a:pt x="6228" y="691"/>
                    <a:pt x="6263" y="477"/>
                  </a:cubicBez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797733" y="1506981"/>
              <a:ext cx="844480" cy="245933"/>
            </a:xfrm>
            <a:custGeom>
              <a:rect b="b" l="l" r="r" t="t"/>
              <a:pathLst>
                <a:path extrusionOk="0" h="2001" w="6871">
                  <a:moveTo>
                    <a:pt x="5823" y="2001"/>
                  </a:moveTo>
                  <a:lnTo>
                    <a:pt x="251" y="2001"/>
                  </a:lnTo>
                  <a:cubicBezTo>
                    <a:pt x="144" y="2001"/>
                    <a:pt x="60" y="1917"/>
                    <a:pt x="25" y="1834"/>
                  </a:cubicBezTo>
                  <a:cubicBezTo>
                    <a:pt x="1" y="1727"/>
                    <a:pt x="25" y="1620"/>
                    <a:pt x="120" y="1560"/>
                  </a:cubicBezTo>
                  <a:lnTo>
                    <a:pt x="2263" y="48"/>
                  </a:lnTo>
                  <a:cubicBezTo>
                    <a:pt x="2311" y="12"/>
                    <a:pt x="2346" y="0"/>
                    <a:pt x="2394" y="0"/>
                  </a:cubicBezTo>
                  <a:lnTo>
                    <a:pt x="6609" y="0"/>
                  </a:lnTo>
                  <a:cubicBezTo>
                    <a:pt x="6692" y="0"/>
                    <a:pt x="6787" y="60"/>
                    <a:pt x="6835" y="131"/>
                  </a:cubicBezTo>
                  <a:cubicBezTo>
                    <a:pt x="6871" y="227"/>
                    <a:pt x="6859" y="334"/>
                    <a:pt x="6787" y="393"/>
                  </a:cubicBezTo>
                  <a:cubicBezTo>
                    <a:pt x="6430" y="810"/>
                    <a:pt x="6180" y="1286"/>
                    <a:pt x="6037" y="1798"/>
                  </a:cubicBezTo>
                  <a:cubicBezTo>
                    <a:pt x="6013" y="1917"/>
                    <a:pt x="5918" y="2001"/>
                    <a:pt x="5823" y="2001"/>
                  </a:cubicBezTo>
                  <a:close/>
                  <a:moveTo>
                    <a:pt x="1013" y="1524"/>
                  </a:moveTo>
                  <a:lnTo>
                    <a:pt x="5644" y="1524"/>
                  </a:lnTo>
                  <a:cubicBezTo>
                    <a:pt x="5740" y="1167"/>
                    <a:pt x="5918" y="810"/>
                    <a:pt x="6132" y="477"/>
                  </a:cubicBezTo>
                  <a:lnTo>
                    <a:pt x="2465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7259681" y="1508455"/>
              <a:ext cx="843005" cy="244458"/>
            </a:xfrm>
            <a:custGeom>
              <a:rect b="b" l="l" r="r" t="t"/>
              <a:pathLst>
                <a:path extrusionOk="0" h="1989" w="6859">
                  <a:moveTo>
                    <a:pt x="6620" y="1989"/>
                  </a:moveTo>
                  <a:lnTo>
                    <a:pt x="1048" y="1989"/>
                  </a:lnTo>
                  <a:cubicBezTo>
                    <a:pt x="953" y="1989"/>
                    <a:pt x="845" y="1905"/>
                    <a:pt x="810" y="1810"/>
                  </a:cubicBezTo>
                  <a:cubicBezTo>
                    <a:pt x="679" y="1286"/>
                    <a:pt x="429" y="798"/>
                    <a:pt x="71" y="393"/>
                  </a:cubicBezTo>
                  <a:cubicBezTo>
                    <a:pt x="12" y="322"/>
                    <a:pt x="0" y="215"/>
                    <a:pt x="24" y="131"/>
                  </a:cubicBezTo>
                  <a:cubicBezTo>
                    <a:pt x="71" y="48"/>
                    <a:pt x="143" y="0"/>
                    <a:pt x="250" y="0"/>
                  </a:cubicBezTo>
                  <a:lnTo>
                    <a:pt x="4465" y="0"/>
                  </a:lnTo>
                  <a:cubicBezTo>
                    <a:pt x="4501" y="0"/>
                    <a:pt x="4560" y="24"/>
                    <a:pt x="4596" y="48"/>
                  </a:cubicBezTo>
                  <a:lnTo>
                    <a:pt x="6739" y="1572"/>
                  </a:lnTo>
                  <a:cubicBezTo>
                    <a:pt x="6822" y="1619"/>
                    <a:pt x="6858" y="1727"/>
                    <a:pt x="6822" y="1834"/>
                  </a:cubicBezTo>
                  <a:cubicBezTo>
                    <a:pt x="6810" y="1929"/>
                    <a:pt x="6727" y="1989"/>
                    <a:pt x="6620" y="1989"/>
                  </a:cubicBezTo>
                  <a:close/>
                  <a:moveTo>
                    <a:pt x="1226" y="1512"/>
                  </a:moveTo>
                  <a:lnTo>
                    <a:pt x="5858" y="1512"/>
                  </a:lnTo>
                  <a:lnTo>
                    <a:pt x="4405" y="465"/>
                  </a:lnTo>
                  <a:lnTo>
                    <a:pt x="738" y="465"/>
                  </a:lnTo>
                  <a:cubicBezTo>
                    <a:pt x="964" y="798"/>
                    <a:pt x="1119" y="1131"/>
                    <a:pt x="1226" y="151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6920096" y="2725946"/>
              <a:ext cx="61575" cy="923508"/>
            </a:xfrm>
            <a:custGeom>
              <a:rect b="b" l="l" r="r" t="t"/>
              <a:pathLst>
                <a:path extrusionOk="0" h="7514" w="501">
                  <a:moveTo>
                    <a:pt x="239" y="7513"/>
                  </a:moveTo>
                  <a:cubicBezTo>
                    <a:pt x="108" y="7513"/>
                    <a:pt x="1" y="7406"/>
                    <a:pt x="1" y="7275"/>
                  </a:cubicBezTo>
                  <a:lnTo>
                    <a:pt x="1" y="238"/>
                  </a:lnTo>
                  <a:cubicBezTo>
                    <a:pt x="1" y="95"/>
                    <a:pt x="108" y="0"/>
                    <a:pt x="239" y="0"/>
                  </a:cubicBezTo>
                  <a:cubicBezTo>
                    <a:pt x="382" y="0"/>
                    <a:pt x="477" y="95"/>
                    <a:pt x="477" y="238"/>
                  </a:cubicBezTo>
                  <a:lnTo>
                    <a:pt x="477" y="7275"/>
                  </a:lnTo>
                  <a:cubicBezTo>
                    <a:pt x="501" y="7406"/>
                    <a:pt x="382" y="7513"/>
                    <a:pt x="239" y="7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71889" y="2355635"/>
              <a:ext cx="851732" cy="285508"/>
            </a:xfrm>
            <a:custGeom>
              <a:rect b="b" l="l" r="r" t="t"/>
              <a:pathLst>
                <a:path extrusionOk="0" h="2323" w="6930">
                  <a:moveTo>
                    <a:pt x="6680" y="2323"/>
                  </a:moveTo>
                  <a:lnTo>
                    <a:pt x="239" y="2323"/>
                  </a:lnTo>
                  <a:cubicBezTo>
                    <a:pt x="96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11" y="2323"/>
                    <a:pt x="6680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7078151" y="2355635"/>
              <a:ext cx="851855" cy="285508"/>
            </a:xfrm>
            <a:custGeom>
              <a:rect b="b" l="l" r="r" t="t"/>
              <a:pathLst>
                <a:path extrusionOk="0" h="2323" w="6931">
                  <a:moveTo>
                    <a:pt x="6692" y="2323"/>
                  </a:moveTo>
                  <a:lnTo>
                    <a:pt x="239" y="2323"/>
                  </a:lnTo>
                  <a:cubicBezTo>
                    <a:pt x="108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35" y="2323"/>
                    <a:pt x="6692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7359111" y="1694287"/>
              <a:ext cx="838581" cy="281084"/>
            </a:xfrm>
            <a:custGeom>
              <a:rect b="b" l="l" r="r" t="t"/>
              <a:pathLst>
                <a:path extrusionOk="0" h="2287" w="6823">
                  <a:moveTo>
                    <a:pt x="6585" y="2286"/>
                  </a:moveTo>
                  <a:lnTo>
                    <a:pt x="263" y="2286"/>
                  </a:lnTo>
                  <a:cubicBezTo>
                    <a:pt x="179" y="2286"/>
                    <a:pt x="108" y="2263"/>
                    <a:pt x="60" y="2203"/>
                  </a:cubicBezTo>
                  <a:cubicBezTo>
                    <a:pt x="13" y="2143"/>
                    <a:pt x="1" y="2060"/>
                    <a:pt x="13" y="1989"/>
                  </a:cubicBezTo>
                  <a:cubicBezTo>
                    <a:pt x="96" y="1727"/>
                    <a:pt x="120" y="1429"/>
                    <a:pt x="120" y="1143"/>
                  </a:cubicBezTo>
                  <a:cubicBezTo>
                    <a:pt x="120" y="858"/>
                    <a:pt x="96" y="560"/>
                    <a:pt x="13" y="298"/>
                  </a:cubicBezTo>
                  <a:cubicBezTo>
                    <a:pt x="1" y="215"/>
                    <a:pt x="13" y="143"/>
                    <a:pt x="60" y="84"/>
                  </a:cubicBezTo>
                  <a:cubicBezTo>
                    <a:pt x="108" y="24"/>
                    <a:pt x="179" y="0"/>
                    <a:pt x="263" y="0"/>
                  </a:cubicBezTo>
                  <a:lnTo>
                    <a:pt x="6585" y="0"/>
                  </a:lnTo>
                  <a:cubicBezTo>
                    <a:pt x="6716" y="0"/>
                    <a:pt x="6823" y="96"/>
                    <a:pt x="6823" y="238"/>
                  </a:cubicBezTo>
                  <a:lnTo>
                    <a:pt x="6823" y="2048"/>
                  </a:lnTo>
                  <a:cubicBezTo>
                    <a:pt x="6823" y="2179"/>
                    <a:pt x="6704" y="2286"/>
                    <a:pt x="6585" y="2286"/>
                  </a:cubicBezTo>
                  <a:close/>
                  <a:moveTo>
                    <a:pt x="536" y="1810"/>
                  </a:moveTo>
                  <a:lnTo>
                    <a:pt x="6323" y="1810"/>
                  </a:lnTo>
                  <a:lnTo>
                    <a:pt x="6323" y="477"/>
                  </a:lnTo>
                  <a:lnTo>
                    <a:pt x="536" y="477"/>
                  </a:lnTo>
                  <a:cubicBezTo>
                    <a:pt x="584" y="691"/>
                    <a:pt x="596" y="917"/>
                    <a:pt x="596" y="1143"/>
                  </a:cubicBezTo>
                  <a:cubicBezTo>
                    <a:pt x="596" y="1370"/>
                    <a:pt x="584" y="1584"/>
                    <a:pt x="536" y="181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466456" y="1353350"/>
              <a:ext cx="964558" cy="964436"/>
            </a:xfrm>
            <a:custGeom>
              <a:rect b="b" l="l" r="r" t="t"/>
              <a:pathLst>
                <a:path extrusionOk="0" h="7847" w="7848">
                  <a:moveTo>
                    <a:pt x="3930" y="7846"/>
                  </a:moveTo>
                  <a:cubicBezTo>
                    <a:pt x="2132" y="7846"/>
                    <a:pt x="572" y="6620"/>
                    <a:pt x="120" y="4882"/>
                  </a:cubicBezTo>
                  <a:cubicBezTo>
                    <a:pt x="48" y="4572"/>
                    <a:pt x="1" y="4239"/>
                    <a:pt x="1" y="3917"/>
                  </a:cubicBezTo>
                  <a:cubicBezTo>
                    <a:pt x="1" y="3584"/>
                    <a:pt x="48" y="3262"/>
                    <a:pt x="120" y="2953"/>
                  </a:cubicBezTo>
                  <a:cubicBezTo>
                    <a:pt x="275" y="2358"/>
                    <a:pt x="572" y="1798"/>
                    <a:pt x="965" y="1346"/>
                  </a:cubicBezTo>
                  <a:cubicBezTo>
                    <a:pt x="1715" y="488"/>
                    <a:pt x="2799" y="0"/>
                    <a:pt x="3930" y="0"/>
                  </a:cubicBezTo>
                  <a:cubicBezTo>
                    <a:pt x="5061" y="0"/>
                    <a:pt x="6133" y="488"/>
                    <a:pt x="6883" y="1346"/>
                  </a:cubicBezTo>
                  <a:cubicBezTo>
                    <a:pt x="7276" y="1798"/>
                    <a:pt x="7573" y="2370"/>
                    <a:pt x="7728" y="2965"/>
                  </a:cubicBezTo>
                  <a:cubicBezTo>
                    <a:pt x="7799" y="3274"/>
                    <a:pt x="7847" y="3608"/>
                    <a:pt x="7847" y="3929"/>
                  </a:cubicBezTo>
                  <a:cubicBezTo>
                    <a:pt x="7847" y="4263"/>
                    <a:pt x="7799" y="4584"/>
                    <a:pt x="7728" y="4894"/>
                  </a:cubicBezTo>
                  <a:cubicBezTo>
                    <a:pt x="7299" y="6620"/>
                    <a:pt x="5740" y="7846"/>
                    <a:pt x="3930" y="7846"/>
                  </a:cubicBezTo>
                  <a:close/>
                  <a:moveTo>
                    <a:pt x="3930" y="476"/>
                  </a:moveTo>
                  <a:cubicBezTo>
                    <a:pt x="2942" y="476"/>
                    <a:pt x="2001" y="905"/>
                    <a:pt x="1346" y="1655"/>
                  </a:cubicBezTo>
                  <a:cubicBezTo>
                    <a:pt x="989" y="2060"/>
                    <a:pt x="727" y="2548"/>
                    <a:pt x="596" y="3072"/>
                  </a:cubicBezTo>
                  <a:cubicBezTo>
                    <a:pt x="525" y="3334"/>
                    <a:pt x="501" y="3632"/>
                    <a:pt x="501" y="3917"/>
                  </a:cubicBezTo>
                  <a:cubicBezTo>
                    <a:pt x="501" y="4203"/>
                    <a:pt x="525" y="4477"/>
                    <a:pt x="596" y="4763"/>
                  </a:cubicBezTo>
                  <a:cubicBezTo>
                    <a:pt x="989" y="6299"/>
                    <a:pt x="2358" y="7358"/>
                    <a:pt x="3930" y="7358"/>
                  </a:cubicBezTo>
                  <a:cubicBezTo>
                    <a:pt x="5513" y="7358"/>
                    <a:pt x="6883" y="6287"/>
                    <a:pt x="7264" y="4763"/>
                  </a:cubicBezTo>
                  <a:cubicBezTo>
                    <a:pt x="7335" y="4501"/>
                    <a:pt x="7371" y="4203"/>
                    <a:pt x="7371" y="3917"/>
                  </a:cubicBezTo>
                  <a:cubicBezTo>
                    <a:pt x="7371" y="3632"/>
                    <a:pt x="7335" y="3334"/>
                    <a:pt x="7264" y="3072"/>
                  </a:cubicBezTo>
                  <a:cubicBezTo>
                    <a:pt x="7133" y="2548"/>
                    <a:pt x="6883" y="2060"/>
                    <a:pt x="6525" y="1655"/>
                  </a:cubicBezTo>
                  <a:cubicBezTo>
                    <a:pt x="5871" y="905"/>
                    <a:pt x="4930" y="476"/>
                    <a:pt x="3930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32"/>
          <p:cNvSpPr/>
          <p:nvPr/>
        </p:nvSpPr>
        <p:spPr>
          <a:xfrm>
            <a:off x="6474925" y="1700925"/>
            <a:ext cx="979021" cy="285526"/>
          </a:xfrm>
          <a:custGeom>
            <a:rect b="b" l="l" r="r" t="t"/>
            <a:pathLst>
              <a:path extrusionOk="0" h="2323" w="6931">
                <a:moveTo>
                  <a:pt x="6692" y="2323"/>
                </a:moveTo>
                <a:lnTo>
                  <a:pt x="239" y="2323"/>
                </a:lnTo>
                <a:cubicBezTo>
                  <a:pt x="108" y="2323"/>
                  <a:pt x="1" y="2216"/>
                  <a:pt x="1" y="2085"/>
                </a:cubicBezTo>
                <a:lnTo>
                  <a:pt x="1" y="239"/>
                </a:lnTo>
                <a:cubicBezTo>
                  <a:pt x="1" y="108"/>
                  <a:pt x="96" y="1"/>
                  <a:pt x="239" y="1"/>
                </a:cubicBezTo>
                <a:lnTo>
                  <a:pt x="6692" y="1"/>
                </a:lnTo>
                <a:cubicBezTo>
                  <a:pt x="6823" y="1"/>
                  <a:pt x="6930" y="108"/>
                  <a:pt x="6930" y="239"/>
                </a:cubicBezTo>
                <a:lnTo>
                  <a:pt x="6930" y="2085"/>
                </a:lnTo>
                <a:cubicBezTo>
                  <a:pt x="6930" y="2204"/>
                  <a:pt x="6835" y="2323"/>
                  <a:pt x="6692" y="2323"/>
                </a:cubicBezTo>
                <a:close/>
                <a:moveTo>
                  <a:pt x="477" y="1835"/>
                </a:moveTo>
                <a:lnTo>
                  <a:pt x="6442" y="1835"/>
                </a:lnTo>
                <a:lnTo>
                  <a:pt x="6442" y="477"/>
                </a:lnTo>
                <a:lnTo>
                  <a:pt x="477" y="47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3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480550" y="1879944"/>
            <a:ext cx="53280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Conducting experiments on Amazon Web Service (AWS) across multiple regions in the USA and Europe.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Comparing the performance of cloud computing against fog-cloud computing.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Utilizing a proposed smart framework and employing intelligent agents to autonomously handle imagery data.</a:t>
            </a:r>
            <a:endParaRPr/>
          </a:p>
        </p:txBody>
      </p:sp>
      <p:grpSp>
        <p:nvGrpSpPr>
          <p:cNvPr id="314" name="Google Shape;314;p33"/>
          <p:cNvGrpSpPr/>
          <p:nvPr/>
        </p:nvGrpSpPr>
        <p:grpSpPr>
          <a:xfrm>
            <a:off x="6854775" y="1423708"/>
            <a:ext cx="1458728" cy="2296083"/>
            <a:chOff x="6854775" y="1423708"/>
            <a:chExt cx="1458728" cy="2296083"/>
          </a:xfrm>
        </p:grpSpPr>
        <p:sp>
          <p:nvSpPr>
            <p:cNvPr id="315" name="Google Shape;315;p33"/>
            <p:cNvSpPr/>
            <p:nvPr/>
          </p:nvSpPr>
          <p:spPr>
            <a:xfrm>
              <a:off x="6854775" y="1716006"/>
              <a:ext cx="1458728" cy="2003785"/>
            </a:xfrm>
            <a:custGeom>
              <a:rect b="b" l="l" r="r" t="t"/>
              <a:pathLst>
                <a:path extrusionOk="0" h="24076" w="17527">
                  <a:moveTo>
                    <a:pt x="15526" y="1"/>
                  </a:moveTo>
                  <a:cubicBezTo>
                    <a:pt x="15621" y="525"/>
                    <a:pt x="15621" y="977"/>
                    <a:pt x="15621" y="977"/>
                  </a:cubicBezTo>
                  <a:lnTo>
                    <a:pt x="1905" y="977"/>
                  </a:lnTo>
                  <a:cubicBezTo>
                    <a:pt x="1905" y="977"/>
                    <a:pt x="1905" y="525"/>
                    <a:pt x="2012" y="1"/>
                  </a:cubicBezTo>
                  <a:lnTo>
                    <a:pt x="0" y="1"/>
                  </a:lnTo>
                  <a:lnTo>
                    <a:pt x="0" y="24075"/>
                  </a:lnTo>
                  <a:lnTo>
                    <a:pt x="17526" y="24075"/>
                  </a:lnTo>
                  <a:lnTo>
                    <a:pt x="17526" y="1"/>
                  </a:lnTo>
                  <a:close/>
                  <a:moveTo>
                    <a:pt x="16562" y="23182"/>
                  </a:moveTo>
                  <a:lnTo>
                    <a:pt x="965" y="23182"/>
                  </a:lnTo>
                  <a:lnTo>
                    <a:pt x="965" y="1858"/>
                  </a:lnTo>
                  <a:lnTo>
                    <a:pt x="16562" y="18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915199" y="1850836"/>
              <a:ext cx="1337799" cy="1814443"/>
            </a:xfrm>
            <a:custGeom>
              <a:rect b="b" l="l" r="r" t="t"/>
              <a:pathLst>
                <a:path extrusionOk="0" h="21801" w="16074">
                  <a:moveTo>
                    <a:pt x="15836" y="21801"/>
                  </a:moveTo>
                  <a:lnTo>
                    <a:pt x="239" y="21801"/>
                  </a:lnTo>
                  <a:cubicBezTo>
                    <a:pt x="108" y="21801"/>
                    <a:pt x="1" y="21705"/>
                    <a:pt x="1" y="21562"/>
                  </a:cubicBezTo>
                  <a:lnTo>
                    <a:pt x="1" y="238"/>
                  </a:lnTo>
                  <a:cubicBezTo>
                    <a:pt x="1" y="107"/>
                    <a:pt x="108" y="0"/>
                    <a:pt x="239" y="0"/>
                  </a:cubicBezTo>
                  <a:lnTo>
                    <a:pt x="15836" y="0"/>
                  </a:lnTo>
                  <a:cubicBezTo>
                    <a:pt x="15967" y="0"/>
                    <a:pt x="16074" y="107"/>
                    <a:pt x="16074" y="238"/>
                  </a:cubicBezTo>
                  <a:lnTo>
                    <a:pt x="16074" y="21550"/>
                  </a:lnTo>
                  <a:cubicBezTo>
                    <a:pt x="16074" y="21705"/>
                    <a:pt x="15967" y="21801"/>
                    <a:pt x="15836" y="21801"/>
                  </a:cubicBezTo>
                  <a:close/>
                  <a:moveTo>
                    <a:pt x="489" y="21324"/>
                  </a:moveTo>
                  <a:lnTo>
                    <a:pt x="15598" y="21324"/>
                  </a:lnTo>
                  <a:lnTo>
                    <a:pt x="15598" y="488"/>
                  </a:lnTo>
                  <a:lnTo>
                    <a:pt x="489" y="48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994516" y="1423708"/>
              <a:ext cx="1182247" cy="393500"/>
            </a:xfrm>
            <a:custGeom>
              <a:rect b="b" l="l" r="r" t="t"/>
              <a:pathLst>
                <a:path extrusionOk="0" h="4728" w="14205">
                  <a:moveTo>
                    <a:pt x="13966" y="4727"/>
                  </a:moveTo>
                  <a:lnTo>
                    <a:pt x="238" y="4727"/>
                  </a:lnTo>
                  <a:cubicBezTo>
                    <a:pt x="107" y="4727"/>
                    <a:pt x="0" y="4632"/>
                    <a:pt x="0" y="4489"/>
                  </a:cubicBezTo>
                  <a:cubicBezTo>
                    <a:pt x="0" y="4477"/>
                    <a:pt x="0" y="4001"/>
                    <a:pt x="107" y="3465"/>
                  </a:cubicBezTo>
                  <a:cubicBezTo>
                    <a:pt x="369" y="2156"/>
                    <a:pt x="988" y="1882"/>
                    <a:pt x="1441" y="1882"/>
                  </a:cubicBezTo>
                  <a:lnTo>
                    <a:pt x="3453" y="1882"/>
                  </a:lnTo>
                  <a:cubicBezTo>
                    <a:pt x="3691" y="1394"/>
                    <a:pt x="4572" y="24"/>
                    <a:pt x="7084" y="1"/>
                  </a:cubicBezTo>
                  <a:cubicBezTo>
                    <a:pt x="9620" y="24"/>
                    <a:pt x="10489" y="1394"/>
                    <a:pt x="10716" y="1882"/>
                  </a:cubicBezTo>
                  <a:lnTo>
                    <a:pt x="12740" y="1882"/>
                  </a:lnTo>
                  <a:cubicBezTo>
                    <a:pt x="13204" y="1882"/>
                    <a:pt x="13811" y="2156"/>
                    <a:pt x="14085" y="3465"/>
                  </a:cubicBezTo>
                  <a:cubicBezTo>
                    <a:pt x="14180" y="4001"/>
                    <a:pt x="14180" y="4465"/>
                    <a:pt x="14180" y="4489"/>
                  </a:cubicBezTo>
                  <a:cubicBezTo>
                    <a:pt x="14204" y="4608"/>
                    <a:pt x="14097" y="4727"/>
                    <a:pt x="13966" y="4727"/>
                  </a:cubicBezTo>
                  <a:close/>
                  <a:moveTo>
                    <a:pt x="476" y="4239"/>
                  </a:moveTo>
                  <a:lnTo>
                    <a:pt x="13704" y="4239"/>
                  </a:lnTo>
                  <a:cubicBezTo>
                    <a:pt x="13692" y="4061"/>
                    <a:pt x="13680" y="3811"/>
                    <a:pt x="13621" y="3549"/>
                  </a:cubicBezTo>
                  <a:cubicBezTo>
                    <a:pt x="13514" y="3001"/>
                    <a:pt x="13276" y="2358"/>
                    <a:pt x="12752" y="2358"/>
                  </a:cubicBezTo>
                  <a:lnTo>
                    <a:pt x="10561" y="2358"/>
                  </a:lnTo>
                  <a:cubicBezTo>
                    <a:pt x="10466" y="2358"/>
                    <a:pt x="10370" y="2299"/>
                    <a:pt x="10347" y="2203"/>
                  </a:cubicBezTo>
                  <a:cubicBezTo>
                    <a:pt x="10311" y="2120"/>
                    <a:pt x="9727" y="501"/>
                    <a:pt x="7096" y="477"/>
                  </a:cubicBezTo>
                  <a:cubicBezTo>
                    <a:pt x="4465" y="501"/>
                    <a:pt x="3881" y="2120"/>
                    <a:pt x="3858" y="2203"/>
                  </a:cubicBezTo>
                  <a:cubicBezTo>
                    <a:pt x="3822" y="2299"/>
                    <a:pt x="3739" y="2358"/>
                    <a:pt x="3631" y="2358"/>
                  </a:cubicBezTo>
                  <a:lnTo>
                    <a:pt x="1441" y="2358"/>
                  </a:lnTo>
                  <a:cubicBezTo>
                    <a:pt x="917" y="2358"/>
                    <a:pt x="679" y="3013"/>
                    <a:pt x="583" y="3549"/>
                  </a:cubicBezTo>
                  <a:cubicBezTo>
                    <a:pt x="524" y="3823"/>
                    <a:pt x="488" y="4073"/>
                    <a:pt x="476" y="42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01878" y="1498031"/>
              <a:ext cx="164541" cy="163625"/>
            </a:xfrm>
            <a:custGeom>
              <a:rect b="b" l="l" r="r" t="t"/>
              <a:pathLst>
                <a:path extrusionOk="0" h="1966" w="1977">
                  <a:moveTo>
                    <a:pt x="988" y="1965"/>
                  </a:moveTo>
                  <a:cubicBezTo>
                    <a:pt x="452" y="1965"/>
                    <a:pt x="0" y="1513"/>
                    <a:pt x="0" y="977"/>
                  </a:cubicBezTo>
                  <a:cubicBezTo>
                    <a:pt x="0" y="441"/>
                    <a:pt x="452" y="1"/>
                    <a:pt x="988" y="1"/>
                  </a:cubicBezTo>
                  <a:cubicBezTo>
                    <a:pt x="1524" y="1"/>
                    <a:pt x="1976" y="441"/>
                    <a:pt x="1976" y="977"/>
                  </a:cubicBezTo>
                  <a:cubicBezTo>
                    <a:pt x="1976" y="1513"/>
                    <a:pt x="1536" y="1965"/>
                    <a:pt x="988" y="1965"/>
                  </a:cubicBezTo>
                  <a:close/>
                  <a:moveTo>
                    <a:pt x="988" y="477"/>
                  </a:moveTo>
                  <a:cubicBezTo>
                    <a:pt x="726" y="477"/>
                    <a:pt x="488" y="703"/>
                    <a:pt x="488" y="977"/>
                  </a:cubicBezTo>
                  <a:cubicBezTo>
                    <a:pt x="488" y="1251"/>
                    <a:pt x="703" y="1489"/>
                    <a:pt x="988" y="1489"/>
                  </a:cubicBezTo>
                  <a:cubicBezTo>
                    <a:pt x="1262" y="1489"/>
                    <a:pt x="1488" y="1263"/>
                    <a:pt x="1488" y="977"/>
                  </a:cubicBezTo>
                  <a:cubicBezTo>
                    <a:pt x="1500" y="703"/>
                    <a:pt x="1274" y="477"/>
                    <a:pt x="98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7072751" y="1696198"/>
              <a:ext cx="1009882" cy="39783"/>
            </a:xfrm>
            <a:custGeom>
              <a:rect b="b" l="l" r="r" t="t"/>
              <a:pathLst>
                <a:path extrusionOk="0" h="478" w="12134">
                  <a:moveTo>
                    <a:pt x="1189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96" y="1"/>
                    <a:pt x="239" y="1"/>
                  </a:cubicBezTo>
                  <a:lnTo>
                    <a:pt x="11895" y="1"/>
                  </a:lnTo>
                  <a:cubicBezTo>
                    <a:pt x="12026" y="1"/>
                    <a:pt x="12133" y="96"/>
                    <a:pt x="12133" y="239"/>
                  </a:cubicBezTo>
                  <a:cubicBezTo>
                    <a:pt x="12133" y="370"/>
                    <a:pt x="12026" y="477"/>
                    <a:pt x="1189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7045036" y="1946965"/>
              <a:ext cx="692702" cy="691704"/>
            </a:xfrm>
            <a:custGeom>
              <a:rect b="b" l="l" r="r" t="t"/>
              <a:pathLst>
                <a:path extrusionOk="0" h="8311" w="8323">
                  <a:moveTo>
                    <a:pt x="8073" y="8311"/>
                  </a:moveTo>
                  <a:lnTo>
                    <a:pt x="238" y="8311"/>
                  </a:lnTo>
                  <a:cubicBezTo>
                    <a:pt x="107" y="8311"/>
                    <a:pt x="0" y="8204"/>
                    <a:pt x="0" y="8073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8073" y="0"/>
                  </a:lnTo>
                  <a:cubicBezTo>
                    <a:pt x="8204" y="0"/>
                    <a:pt x="8311" y="107"/>
                    <a:pt x="8311" y="238"/>
                  </a:cubicBezTo>
                  <a:lnTo>
                    <a:pt x="8311" y="8073"/>
                  </a:lnTo>
                  <a:cubicBezTo>
                    <a:pt x="8323" y="8204"/>
                    <a:pt x="8204" y="8311"/>
                    <a:pt x="8073" y="8311"/>
                  </a:cubicBezTo>
                  <a:close/>
                  <a:moveTo>
                    <a:pt x="500" y="7834"/>
                  </a:moveTo>
                  <a:lnTo>
                    <a:pt x="7835" y="7834"/>
                  </a:lnTo>
                  <a:lnTo>
                    <a:pt x="7835" y="500"/>
                  </a:lnTo>
                  <a:lnTo>
                    <a:pt x="500" y="5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7030138" y="2738717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6"/>
                  </a:moveTo>
                  <a:lnTo>
                    <a:pt x="239" y="476"/>
                  </a:lnTo>
                  <a:cubicBezTo>
                    <a:pt x="108" y="476"/>
                    <a:pt x="1" y="381"/>
                    <a:pt x="1" y="238"/>
                  </a:cubicBezTo>
                  <a:cubicBezTo>
                    <a:pt x="1" y="107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7"/>
                    <a:pt x="13336" y="238"/>
                  </a:cubicBezTo>
                  <a:cubicBezTo>
                    <a:pt x="13336" y="381"/>
                    <a:pt x="13240" y="476"/>
                    <a:pt x="13098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30138" y="2926979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81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8"/>
                    <a:pt x="13336" y="239"/>
                  </a:cubicBezTo>
                  <a:cubicBezTo>
                    <a:pt x="13336" y="381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7030138" y="3117239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69"/>
                    <a:pt x="1" y="239"/>
                  </a:cubicBezTo>
                  <a:cubicBezTo>
                    <a:pt x="1" y="96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96"/>
                    <a:pt x="13336" y="239"/>
                  </a:cubicBezTo>
                  <a:cubicBezTo>
                    <a:pt x="13336" y="369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029139" y="3306501"/>
              <a:ext cx="605563" cy="39700"/>
            </a:xfrm>
            <a:custGeom>
              <a:rect b="b" l="l" r="r" t="t"/>
              <a:pathLst>
                <a:path extrusionOk="0" h="477" w="7276">
                  <a:moveTo>
                    <a:pt x="7037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7037" y="0"/>
                  </a:lnTo>
                  <a:cubicBezTo>
                    <a:pt x="7168" y="0"/>
                    <a:pt x="7275" y="108"/>
                    <a:pt x="7275" y="239"/>
                  </a:cubicBezTo>
                  <a:cubicBezTo>
                    <a:pt x="7275" y="370"/>
                    <a:pt x="7180" y="477"/>
                    <a:pt x="7037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3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Methodology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4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idx="4294967295" type="title"/>
          </p:nvPr>
        </p:nvSpPr>
        <p:spPr>
          <a:xfrm>
            <a:off x="387450" y="621850"/>
            <a:ext cx="3034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Results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 txBox="1"/>
          <p:nvPr>
            <p:ph idx="1" type="subTitle"/>
          </p:nvPr>
        </p:nvSpPr>
        <p:spPr>
          <a:xfrm>
            <a:off x="480550" y="1879950"/>
            <a:ext cx="6850200" cy="25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Demonstration of the potential of fog computing to enhance the efficiency and cost-effectiveness of smart city services.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Addressing the challenges posed by geographically distributed data and improving the management of resources in highly distributed systems.</a:t>
            </a:r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idx="4294967295" type="subTitle"/>
          </p:nvPr>
        </p:nvSpPr>
        <p:spPr>
          <a:xfrm>
            <a:off x="480550" y="1984225"/>
            <a:ext cx="60159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Secure and efficient approach to healthcare data validation and accessibility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Dew-fog computing and blockchain technology ensure availability and integrity of patient healthcare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Validation and protection of data through hash functions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Enhanced patient care and reduced risks of conflicting treatments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1" name="Google Shape;341;p35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6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idx="4294967295" type="subTitle"/>
          </p:nvPr>
        </p:nvSpPr>
        <p:spPr>
          <a:xfrm>
            <a:off x="480550" y="1984225"/>
            <a:ext cx="79884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R. S. Gargees, "Leveraging Fog Computing for Geographically Distributed Smart Cities," </a:t>
            </a:r>
            <a:r>
              <a:rPr i="1" lang="en" sz="1700"/>
              <a:t>2022 IEEE 2nd Conference on Information Technology and Data Science (CITDS)</a:t>
            </a:r>
            <a:r>
              <a:rPr lang="en" sz="1700"/>
              <a:t>, Debrecen, Hungary, 2022, pp. 80-85,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doi: 10.1109/CITDS54976.2022.9914276.</a:t>
            </a:r>
            <a:endParaRPr sz="1700"/>
          </a:p>
        </p:txBody>
      </p:sp>
      <p:sp>
        <p:nvSpPr>
          <p:cNvPr id="349" name="Google Shape;349;p36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References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7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4294967295" type="ctrTitle"/>
          </p:nvPr>
        </p:nvSpPr>
        <p:spPr>
          <a:xfrm>
            <a:off x="2290050" y="2072850"/>
            <a:ext cx="4563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 You!</a:t>
            </a:r>
            <a:endParaRPr sz="6700"/>
          </a:p>
        </p:txBody>
      </p:sp>
      <p:sp>
        <p:nvSpPr>
          <p:cNvPr id="357" name="Google Shape;357;p37"/>
          <p:cNvSpPr txBox="1"/>
          <p:nvPr/>
        </p:nvSpPr>
        <p:spPr>
          <a:xfrm>
            <a:off x="8567750" y="4778475"/>
            <a:ext cx="30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8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