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32"/>
  </p:notesMasterIdLst>
  <p:sldIdLst>
    <p:sldId id="256" r:id="rId2"/>
    <p:sldId id="257" r:id="rId3"/>
    <p:sldId id="258" r:id="rId4"/>
    <p:sldId id="276" r:id="rId5"/>
    <p:sldId id="279" r:id="rId6"/>
    <p:sldId id="260" r:id="rId7"/>
    <p:sldId id="304" r:id="rId8"/>
    <p:sldId id="309" r:id="rId9"/>
    <p:sldId id="305" r:id="rId10"/>
    <p:sldId id="308" r:id="rId11"/>
    <p:sldId id="262" r:id="rId12"/>
    <p:sldId id="275" r:id="rId13"/>
    <p:sldId id="312" r:id="rId14"/>
    <p:sldId id="297" r:id="rId15"/>
    <p:sldId id="266" r:id="rId16"/>
    <p:sldId id="278" r:id="rId17"/>
    <p:sldId id="314" r:id="rId18"/>
    <p:sldId id="310" r:id="rId19"/>
    <p:sldId id="300" r:id="rId20"/>
    <p:sldId id="285" r:id="rId21"/>
    <p:sldId id="313" r:id="rId22"/>
    <p:sldId id="295" r:id="rId23"/>
    <p:sldId id="287" r:id="rId24"/>
    <p:sldId id="274" r:id="rId25"/>
    <p:sldId id="271" r:id="rId26"/>
    <p:sldId id="272" r:id="rId27"/>
    <p:sldId id="277" r:id="rId28"/>
    <p:sldId id="273" r:id="rId29"/>
    <p:sldId id="294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4" autoAdjust="0"/>
    <p:restoredTop sz="95256" autoAdjust="0"/>
  </p:normalViewPr>
  <p:slideViewPr>
    <p:cSldViewPr snapToGrid="0">
      <p:cViewPr varScale="1">
        <p:scale>
          <a:sx n="73" d="100"/>
          <a:sy n="73" d="100"/>
        </p:scale>
        <p:origin x="3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05C79-66F8-415D-B658-1BDAF6219C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59BB2E-AADF-4AF8-B893-F68729A9CD24}">
      <dgm:prSet phldrT="[Text]"/>
      <dgm:spPr/>
      <dgm:t>
        <a:bodyPr/>
        <a:lstStyle/>
        <a:p>
          <a:r>
            <a:rPr lang="en-US" dirty="0" smtClean="0"/>
            <a:t>Raw Text</a:t>
          </a:r>
          <a:endParaRPr lang="en-US" dirty="0"/>
        </a:p>
      </dgm:t>
    </dgm:pt>
    <dgm:pt modelId="{BA5800C2-B47D-4726-AD39-F8EC27BEBF36}" type="parTrans" cxnId="{B3F7AEC7-DDC1-495B-B9B4-0CD3B278ABBF}">
      <dgm:prSet/>
      <dgm:spPr/>
      <dgm:t>
        <a:bodyPr/>
        <a:lstStyle/>
        <a:p>
          <a:endParaRPr lang="en-US"/>
        </a:p>
      </dgm:t>
    </dgm:pt>
    <dgm:pt modelId="{09DE389E-975B-4FE8-B535-A3BB880FB884}" type="sibTrans" cxnId="{B3F7AEC7-DDC1-495B-B9B4-0CD3B278ABBF}">
      <dgm:prSet/>
      <dgm:spPr/>
      <dgm:t>
        <a:bodyPr/>
        <a:lstStyle/>
        <a:p>
          <a:endParaRPr lang="en-US"/>
        </a:p>
      </dgm:t>
    </dgm:pt>
    <dgm:pt modelId="{03CC8BA0-0B90-4BB2-B494-65F320E2379D}">
      <dgm:prSet phldrT="[Text]"/>
      <dgm:spPr/>
      <dgm:t>
        <a:bodyPr/>
        <a:lstStyle/>
        <a:p>
          <a:r>
            <a:rPr lang="en-US" dirty="0" smtClean="0"/>
            <a:t>Preprocess</a:t>
          </a:r>
        </a:p>
        <a:p>
          <a:r>
            <a:rPr lang="en-US" dirty="0" smtClean="0"/>
            <a:t>(</a:t>
          </a:r>
          <a:r>
            <a:rPr lang="en-US" dirty="0" err="1" smtClean="0"/>
            <a:t>Lemitization</a:t>
          </a:r>
          <a:r>
            <a:rPr lang="en-US" dirty="0" smtClean="0"/>
            <a:t>)</a:t>
          </a:r>
          <a:endParaRPr lang="en-US" dirty="0"/>
        </a:p>
      </dgm:t>
    </dgm:pt>
    <dgm:pt modelId="{A3267A52-4971-4C4A-9205-9480622F3302}" type="parTrans" cxnId="{AFBD48BE-6818-47A4-A23B-489AA96ABE30}">
      <dgm:prSet/>
      <dgm:spPr/>
      <dgm:t>
        <a:bodyPr/>
        <a:lstStyle/>
        <a:p>
          <a:endParaRPr lang="en-US"/>
        </a:p>
      </dgm:t>
    </dgm:pt>
    <dgm:pt modelId="{9B3E3AA3-3FF5-4660-82B4-7BF594A5CE95}" type="sibTrans" cxnId="{AFBD48BE-6818-47A4-A23B-489AA96ABE30}">
      <dgm:prSet/>
      <dgm:spPr/>
      <dgm:t>
        <a:bodyPr/>
        <a:lstStyle/>
        <a:p>
          <a:endParaRPr lang="en-US"/>
        </a:p>
      </dgm:t>
    </dgm:pt>
    <dgm:pt modelId="{30378D3F-2678-42D0-A629-CE07FFFBD28D}">
      <dgm:prSet phldrT="[Text]"/>
      <dgm:spPr/>
      <dgm:t>
        <a:bodyPr/>
        <a:lstStyle/>
        <a:p>
          <a:r>
            <a:rPr lang="en-US" dirty="0" smtClean="0"/>
            <a:t>Feature Extract</a:t>
          </a:r>
          <a:endParaRPr lang="en-US" dirty="0"/>
        </a:p>
      </dgm:t>
    </dgm:pt>
    <dgm:pt modelId="{8FE0BE1A-12D3-43A1-942E-D6CF742746B5}" type="parTrans" cxnId="{8CA62565-D7DA-462F-B93B-4821C926EAFA}">
      <dgm:prSet/>
      <dgm:spPr/>
      <dgm:t>
        <a:bodyPr/>
        <a:lstStyle/>
        <a:p>
          <a:endParaRPr lang="en-US"/>
        </a:p>
      </dgm:t>
    </dgm:pt>
    <dgm:pt modelId="{532210BA-D01E-4440-A7FA-DC40BFBEB9FE}" type="sibTrans" cxnId="{8CA62565-D7DA-462F-B93B-4821C926EAFA}">
      <dgm:prSet/>
      <dgm:spPr/>
      <dgm:t>
        <a:bodyPr/>
        <a:lstStyle/>
        <a:p>
          <a:endParaRPr lang="en-US"/>
        </a:p>
      </dgm:t>
    </dgm:pt>
    <dgm:pt modelId="{1C51B0AC-BC3B-4849-8DA6-CB60EDE81381}" type="pres">
      <dgm:prSet presAssocID="{BAD05C79-66F8-415D-B658-1BDAF6219C22}" presName="Name0" presStyleCnt="0">
        <dgm:presLayoutVars>
          <dgm:dir/>
          <dgm:resizeHandles val="exact"/>
        </dgm:presLayoutVars>
      </dgm:prSet>
      <dgm:spPr/>
    </dgm:pt>
    <dgm:pt modelId="{6677B788-81D5-4D55-A868-C5590B46EB5F}" type="pres">
      <dgm:prSet presAssocID="{2B59BB2E-AADF-4AF8-B893-F68729A9CD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39262-154F-404B-8AD0-63DEB8F8C73F}" type="pres">
      <dgm:prSet presAssocID="{09DE389E-975B-4FE8-B535-A3BB880FB88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838F547-86A4-486B-A74C-08B3204731EE}" type="pres">
      <dgm:prSet presAssocID="{09DE389E-975B-4FE8-B535-A3BB880FB88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6491331-7705-489D-8BCC-88583AF25F50}" type="pres">
      <dgm:prSet presAssocID="{03CC8BA0-0B90-4BB2-B494-65F320E237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C4802-F215-4B81-96F5-0992A397D088}" type="pres">
      <dgm:prSet presAssocID="{9B3E3AA3-3FF5-4660-82B4-7BF594A5CE9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8CD3AE8-0095-443D-924C-41A342ED40AD}" type="pres">
      <dgm:prSet presAssocID="{9B3E3AA3-3FF5-4660-82B4-7BF594A5CE9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013FA8-F6B4-4EE8-B902-4CB6338D9DDA}" type="pres">
      <dgm:prSet presAssocID="{30378D3F-2678-42D0-A629-CE07FFFBD2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D7799-B6CA-4698-9E16-F1AFA626A51D}" type="presOf" srcId="{9B3E3AA3-3FF5-4660-82B4-7BF594A5CE95}" destId="{696C4802-F215-4B81-96F5-0992A397D088}" srcOrd="0" destOrd="0" presId="urn:microsoft.com/office/officeart/2005/8/layout/process1"/>
    <dgm:cxn modelId="{760B9B8E-DAD4-44CE-B474-62BE766DDAF5}" type="presOf" srcId="{03CC8BA0-0B90-4BB2-B494-65F320E2379D}" destId="{86491331-7705-489D-8BCC-88583AF25F50}" srcOrd="0" destOrd="0" presId="urn:microsoft.com/office/officeart/2005/8/layout/process1"/>
    <dgm:cxn modelId="{313A0183-6849-4838-B89B-A1F3FAB12392}" type="presOf" srcId="{09DE389E-975B-4FE8-B535-A3BB880FB884}" destId="{9838F547-86A4-486B-A74C-08B3204731EE}" srcOrd="1" destOrd="0" presId="urn:microsoft.com/office/officeart/2005/8/layout/process1"/>
    <dgm:cxn modelId="{FE17CA01-A72B-4DBC-AF8F-189E2DE8416C}" type="presOf" srcId="{30378D3F-2678-42D0-A629-CE07FFFBD28D}" destId="{43013FA8-F6B4-4EE8-B902-4CB6338D9DDA}" srcOrd="0" destOrd="0" presId="urn:microsoft.com/office/officeart/2005/8/layout/process1"/>
    <dgm:cxn modelId="{3D144BA9-EB01-44BC-B1F4-6DAD90C5071C}" type="presOf" srcId="{2B59BB2E-AADF-4AF8-B893-F68729A9CD24}" destId="{6677B788-81D5-4D55-A868-C5590B46EB5F}" srcOrd="0" destOrd="0" presId="urn:microsoft.com/office/officeart/2005/8/layout/process1"/>
    <dgm:cxn modelId="{B3F7AEC7-DDC1-495B-B9B4-0CD3B278ABBF}" srcId="{BAD05C79-66F8-415D-B658-1BDAF6219C22}" destId="{2B59BB2E-AADF-4AF8-B893-F68729A9CD24}" srcOrd="0" destOrd="0" parTransId="{BA5800C2-B47D-4726-AD39-F8EC27BEBF36}" sibTransId="{09DE389E-975B-4FE8-B535-A3BB880FB884}"/>
    <dgm:cxn modelId="{23506D75-BFBC-48B6-A610-B5D7CB27D002}" type="presOf" srcId="{BAD05C79-66F8-415D-B658-1BDAF6219C22}" destId="{1C51B0AC-BC3B-4849-8DA6-CB60EDE81381}" srcOrd="0" destOrd="0" presId="urn:microsoft.com/office/officeart/2005/8/layout/process1"/>
    <dgm:cxn modelId="{A64AE4FC-C392-4FDC-88F6-E657E37442E6}" type="presOf" srcId="{09DE389E-975B-4FE8-B535-A3BB880FB884}" destId="{29F39262-154F-404B-8AD0-63DEB8F8C73F}" srcOrd="0" destOrd="0" presId="urn:microsoft.com/office/officeart/2005/8/layout/process1"/>
    <dgm:cxn modelId="{AE0D7E23-3CA7-45FD-91E4-6288AA39E42E}" type="presOf" srcId="{9B3E3AA3-3FF5-4660-82B4-7BF594A5CE95}" destId="{F8CD3AE8-0095-443D-924C-41A342ED40AD}" srcOrd="1" destOrd="0" presId="urn:microsoft.com/office/officeart/2005/8/layout/process1"/>
    <dgm:cxn modelId="{8CA62565-D7DA-462F-B93B-4821C926EAFA}" srcId="{BAD05C79-66F8-415D-B658-1BDAF6219C22}" destId="{30378D3F-2678-42D0-A629-CE07FFFBD28D}" srcOrd="2" destOrd="0" parTransId="{8FE0BE1A-12D3-43A1-942E-D6CF742746B5}" sibTransId="{532210BA-D01E-4440-A7FA-DC40BFBEB9FE}"/>
    <dgm:cxn modelId="{AFBD48BE-6818-47A4-A23B-489AA96ABE30}" srcId="{BAD05C79-66F8-415D-B658-1BDAF6219C22}" destId="{03CC8BA0-0B90-4BB2-B494-65F320E2379D}" srcOrd="1" destOrd="0" parTransId="{A3267A52-4971-4C4A-9205-9480622F3302}" sibTransId="{9B3E3AA3-3FF5-4660-82B4-7BF594A5CE95}"/>
    <dgm:cxn modelId="{29E37E81-74CC-447A-9263-68557D8EF9F7}" type="presParOf" srcId="{1C51B0AC-BC3B-4849-8DA6-CB60EDE81381}" destId="{6677B788-81D5-4D55-A868-C5590B46EB5F}" srcOrd="0" destOrd="0" presId="urn:microsoft.com/office/officeart/2005/8/layout/process1"/>
    <dgm:cxn modelId="{946C3644-92BB-4B8A-9546-09D42E3B7549}" type="presParOf" srcId="{1C51B0AC-BC3B-4849-8DA6-CB60EDE81381}" destId="{29F39262-154F-404B-8AD0-63DEB8F8C73F}" srcOrd="1" destOrd="0" presId="urn:microsoft.com/office/officeart/2005/8/layout/process1"/>
    <dgm:cxn modelId="{E596383A-4185-4ACB-8195-15235095401F}" type="presParOf" srcId="{29F39262-154F-404B-8AD0-63DEB8F8C73F}" destId="{9838F547-86A4-486B-A74C-08B3204731EE}" srcOrd="0" destOrd="0" presId="urn:microsoft.com/office/officeart/2005/8/layout/process1"/>
    <dgm:cxn modelId="{5D9C98A0-ECD0-4DA5-AEDE-5EFC7F870848}" type="presParOf" srcId="{1C51B0AC-BC3B-4849-8DA6-CB60EDE81381}" destId="{86491331-7705-489D-8BCC-88583AF25F50}" srcOrd="2" destOrd="0" presId="urn:microsoft.com/office/officeart/2005/8/layout/process1"/>
    <dgm:cxn modelId="{4C522046-1D82-4DB3-B307-B5270405F329}" type="presParOf" srcId="{1C51B0AC-BC3B-4849-8DA6-CB60EDE81381}" destId="{696C4802-F215-4B81-96F5-0992A397D088}" srcOrd="3" destOrd="0" presId="urn:microsoft.com/office/officeart/2005/8/layout/process1"/>
    <dgm:cxn modelId="{55CF78EC-DAB3-4D42-8371-63353E3103F8}" type="presParOf" srcId="{696C4802-F215-4B81-96F5-0992A397D088}" destId="{F8CD3AE8-0095-443D-924C-41A342ED40AD}" srcOrd="0" destOrd="0" presId="urn:microsoft.com/office/officeart/2005/8/layout/process1"/>
    <dgm:cxn modelId="{6FE37212-594F-4C31-A037-683380D000EF}" type="presParOf" srcId="{1C51B0AC-BC3B-4849-8DA6-CB60EDE81381}" destId="{43013FA8-F6B4-4EE8-B902-4CB6338D9D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7B788-81D5-4D55-A868-C5590B46EB5F}">
      <dsp:nvSpPr>
        <dsp:cNvPr id="0" name=""/>
        <dsp:cNvSpPr/>
      </dsp:nvSpPr>
      <dsp:spPr>
        <a:xfrm>
          <a:off x="6950" y="0"/>
          <a:ext cx="2077442" cy="118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Raw Text</a:t>
          </a:r>
          <a:endParaRPr lang="en-US" sz="2200" kern="1200" dirty="0"/>
        </a:p>
      </dsp:txBody>
      <dsp:txXfrm>
        <a:off x="41766" y="34816"/>
        <a:ext cx="2007810" cy="1119089"/>
      </dsp:txXfrm>
    </dsp:sp>
    <dsp:sp modelId="{29F39262-154F-404B-8AD0-63DEB8F8C73F}">
      <dsp:nvSpPr>
        <dsp:cNvPr id="0" name=""/>
        <dsp:cNvSpPr/>
      </dsp:nvSpPr>
      <dsp:spPr>
        <a:xfrm>
          <a:off x="2292136" y="336757"/>
          <a:ext cx="440417" cy="515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292136" y="439798"/>
        <a:ext cx="308292" cy="309123"/>
      </dsp:txXfrm>
    </dsp:sp>
    <dsp:sp modelId="{86491331-7705-489D-8BCC-88583AF25F50}">
      <dsp:nvSpPr>
        <dsp:cNvPr id="0" name=""/>
        <dsp:cNvSpPr/>
      </dsp:nvSpPr>
      <dsp:spPr>
        <a:xfrm>
          <a:off x="2915369" y="0"/>
          <a:ext cx="2077442" cy="118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Preprocess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</a:t>
          </a:r>
          <a:r>
            <a:rPr lang="en-US" sz="2200" kern="1200" dirty="0" err="1" smtClean="0"/>
            <a:t>Lemitization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2950185" y="34816"/>
        <a:ext cx="2007810" cy="1119089"/>
      </dsp:txXfrm>
    </dsp:sp>
    <dsp:sp modelId="{696C4802-F215-4B81-96F5-0992A397D088}">
      <dsp:nvSpPr>
        <dsp:cNvPr id="0" name=""/>
        <dsp:cNvSpPr/>
      </dsp:nvSpPr>
      <dsp:spPr>
        <a:xfrm>
          <a:off x="5200555" y="336757"/>
          <a:ext cx="440417" cy="515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200555" y="439798"/>
        <a:ext cx="308292" cy="309123"/>
      </dsp:txXfrm>
    </dsp:sp>
    <dsp:sp modelId="{43013FA8-F6B4-4EE8-B902-4CB6338D9DDA}">
      <dsp:nvSpPr>
        <dsp:cNvPr id="0" name=""/>
        <dsp:cNvSpPr/>
      </dsp:nvSpPr>
      <dsp:spPr>
        <a:xfrm>
          <a:off x="5823788" y="0"/>
          <a:ext cx="2077442" cy="1188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 Extract</a:t>
          </a:r>
          <a:endParaRPr lang="en-US" sz="2200" kern="1200" dirty="0"/>
        </a:p>
      </dsp:txBody>
      <dsp:txXfrm>
        <a:off x="5858604" y="34816"/>
        <a:ext cx="2007810" cy="111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B95-C3A9-452A-B8C7-D7AD071EEBEC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F8C9A-9D43-42D8-B8F7-BFF3E7ABAF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66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5EC7B6-F0AE-4D9A-930E-FB5F4B7950DB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127-3742-4CA0-B2A8-61A195A697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what-are-word-embedding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29859" TargetMode="External"/><Relationship Id="rId2" Type="http://schemas.openxmlformats.org/officeDocument/2006/relationships/hyperlink" Target="https://ieeexplore.ieee.org/document/89344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914323" TargetMode="External"/><Relationship Id="rId5" Type="http://schemas.openxmlformats.org/officeDocument/2006/relationships/hyperlink" Target="https://ieeexplore.ieee.org/document/8923628" TargetMode="External"/><Relationship Id="rId4" Type="http://schemas.openxmlformats.org/officeDocument/2006/relationships/hyperlink" Target="https://ieeexplore.ieee.org/document/893000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0CD3-98DB-41CE-8E83-0B01683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2778"/>
            <a:ext cx="8825658" cy="259950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Authorship Attribution in English Literature Using Machine learning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2D0D-1816-45DB-9EF3-9D264A4AB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6" cy="2263857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/>
              <a:t>Presented by:</a:t>
            </a:r>
          </a:p>
          <a:p>
            <a:r>
              <a:rPr lang="en-US" sz="4300" dirty="0"/>
              <a:t> </a:t>
            </a:r>
            <a:r>
              <a:rPr lang="en-US" sz="4300" dirty="0" smtClean="0"/>
              <a:t>SK Saif Al Islam(</a:t>
            </a:r>
            <a:r>
              <a:rPr lang="en-US" sz="4300" dirty="0" smtClean="0">
                <a:latin typeface="Bodoni MT" panose="02070603080606020203" pitchFamily="18" charset="0"/>
              </a:rPr>
              <a:t>16151012</a:t>
            </a:r>
            <a:r>
              <a:rPr lang="en-US" sz="4300" dirty="0" smtClean="0"/>
              <a:t>)</a:t>
            </a:r>
            <a:endParaRPr lang="en-US" sz="4300" dirty="0"/>
          </a:p>
          <a:p>
            <a:r>
              <a:rPr lang="en-US" sz="4300" dirty="0"/>
              <a:t>Md. </a:t>
            </a:r>
            <a:r>
              <a:rPr lang="en-US" sz="4300" dirty="0" err="1" smtClean="0"/>
              <a:t>Jahidul</a:t>
            </a:r>
            <a:r>
              <a:rPr lang="en-US" sz="4300" dirty="0" smtClean="0"/>
              <a:t> </a:t>
            </a:r>
            <a:r>
              <a:rPr lang="en-US" sz="4300" dirty="0" err="1" smtClean="0"/>
              <a:t>Kabir</a:t>
            </a:r>
            <a:r>
              <a:rPr lang="en-US" sz="4300" dirty="0" smtClean="0"/>
              <a:t>(</a:t>
            </a:r>
            <a:r>
              <a:rPr lang="en-US" sz="4300" dirty="0" smtClean="0">
                <a:latin typeface="Bodoni MT" panose="02070603080606020203" pitchFamily="18" charset="0"/>
              </a:rPr>
              <a:t>16151037</a:t>
            </a:r>
            <a:r>
              <a:rPr lang="en-US" sz="4300" dirty="0" smtClean="0"/>
              <a:t>)</a:t>
            </a:r>
            <a:endParaRPr lang="en-US" sz="4300" dirty="0"/>
          </a:p>
          <a:p>
            <a:r>
              <a:rPr lang="en-US" sz="4300" dirty="0" err="1" smtClean="0"/>
              <a:t>Sungida</a:t>
            </a:r>
            <a:r>
              <a:rPr lang="en-US" sz="4300" dirty="0" smtClean="0"/>
              <a:t> </a:t>
            </a:r>
            <a:r>
              <a:rPr lang="en-US" sz="4300" dirty="0" err="1" smtClean="0"/>
              <a:t>Shuchi</a:t>
            </a:r>
            <a:r>
              <a:rPr lang="en-US" sz="4300" dirty="0" smtClean="0"/>
              <a:t>(</a:t>
            </a:r>
            <a:r>
              <a:rPr lang="en-US" sz="4300" dirty="0" smtClean="0">
                <a:latin typeface="Bodoni MT" panose="02070603080606020203" pitchFamily="18" charset="0"/>
              </a:rPr>
              <a:t>16151054</a:t>
            </a:r>
            <a:r>
              <a:rPr lang="en-US" sz="4300" dirty="0" smtClean="0"/>
              <a:t>)</a:t>
            </a:r>
            <a:endParaRPr lang="en-US" sz="4300" dirty="0"/>
          </a:p>
          <a:p>
            <a:r>
              <a:rPr lang="en-US" sz="4300" dirty="0" err="1" smtClean="0"/>
              <a:t>Maruf</a:t>
            </a:r>
            <a:r>
              <a:rPr lang="en-US" sz="4300" dirty="0" smtClean="0"/>
              <a:t> </a:t>
            </a:r>
            <a:r>
              <a:rPr lang="en-US" sz="4300" dirty="0" err="1" smtClean="0"/>
              <a:t>Alam</a:t>
            </a:r>
            <a:r>
              <a:rPr lang="en-US" sz="4300" dirty="0" smtClean="0"/>
              <a:t>(</a:t>
            </a:r>
            <a:r>
              <a:rPr lang="en-US" sz="4300" dirty="0" smtClean="0">
                <a:latin typeface="Bodoni MT" panose="02070603080606020203" pitchFamily="18" charset="0"/>
              </a:rPr>
              <a:t>17151097</a:t>
            </a:r>
            <a:r>
              <a:rPr lang="en-US" sz="4300" dirty="0" smtClean="0"/>
              <a:t>)</a:t>
            </a:r>
            <a:endParaRPr lang="en-US" sz="4300" dirty="0"/>
          </a:p>
          <a:p>
            <a:r>
              <a:rPr lang="en-US" sz="7000" dirty="0"/>
              <a:t>Supervised by- Dr. </a:t>
            </a:r>
            <a:r>
              <a:rPr lang="en-US" sz="7000" dirty="0" err="1"/>
              <a:t>Supratip</a:t>
            </a:r>
            <a:r>
              <a:rPr lang="en-US" sz="7000" dirty="0"/>
              <a:t> </a:t>
            </a:r>
            <a:r>
              <a:rPr lang="en-US" sz="7000" dirty="0" err="1" smtClean="0"/>
              <a:t>Ghose</a:t>
            </a:r>
            <a:r>
              <a:rPr lang="en-US" sz="7000" dirty="0" smtClean="0"/>
              <a:t> (PHD)</a:t>
            </a:r>
            <a:endParaRPr lang="en-US" sz="7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334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Stylometric</a:t>
            </a:r>
            <a:r>
              <a:rPr lang="en-US" b="1" dirty="0" smtClean="0"/>
              <a:t> Features Extraction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Count Distribution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Character Count Distribution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Average Word length Distribution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" y="2667000"/>
            <a:ext cx="2927350" cy="3589338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07" y="2667000"/>
            <a:ext cx="2946794" cy="3589338"/>
          </a:xfrm>
        </p:spPr>
      </p:pic>
      <p:pic>
        <p:nvPicPr>
          <p:cNvPr id="11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1" y="2667000"/>
            <a:ext cx="2926134" cy="3589338"/>
          </a:xfrm>
        </p:spPr>
      </p:pic>
    </p:spTree>
    <p:extLst>
      <p:ext uri="{BB962C8B-B14F-4D97-AF65-F5344CB8AC3E}">
        <p14:creationId xmlns:p14="http://schemas.microsoft.com/office/powerpoint/2010/main" val="442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BFB4-BA20-4F81-A8E3-93F81BD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Exploration and Exploratory </a:t>
            </a:r>
            <a:r>
              <a:rPr lang="en-GB" dirty="0" smtClean="0"/>
              <a:t>Visualization</a:t>
            </a:r>
            <a:br>
              <a:rPr lang="en-GB" dirty="0" smtClean="0"/>
            </a:b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1" y="2052638"/>
            <a:ext cx="7363594" cy="4195762"/>
          </a:xfrm>
        </p:spPr>
      </p:pic>
    </p:spTree>
    <p:extLst>
      <p:ext uri="{BB962C8B-B14F-4D97-AF65-F5344CB8AC3E}">
        <p14:creationId xmlns:p14="http://schemas.microsoft.com/office/powerpoint/2010/main" val="7706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506D-47E0-445E-963C-C4D2C46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8196-2B82-4D34-BE4D-50952B87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190" y="1684422"/>
            <a:ext cx="9203706" cy="3737656"/>
          </a:xfrm>
        </p:spPr>
        <p:txBody>
          <a:bodyPr>
            <a:noAutofit/>
          </a:bodyPr>
          <a:lstStyle/>
          <a:p>
            <a:r>
              <a:rPr lang="en-US" dirty="0" smtClean="0">
                <a:cs typeface="Calibri" panose="020F0502020204030204" pitchFamily="34" charset="0"/>
              </a:rPr>
              <a:t>Data Pre Processing </a:t>
            </a:r>
          </a:p>
          <a:p>
            <a:pPr lvl="1"/>
            <a:r>
              <a:rPr lang="en-US" sz="2400" dirty="0" smtClean="0">
                <a:cs typeface="Calibri" panose="020F0502020204030204" pitchFamily="34" charset="0"/>
              </a:rPr>
              <a:t>Creating of n grams sequences</a:t>
            </a:r>
          </a:p>
          <a:p>
            <a:pPr lvl="1"/>
            <a:r>
              <a:rPr lang="en-US" sz="2400" dirty="0" smtClean="0">
                <a:cs typeface="Calibri" panose="020F0502020204030204" pitchFamily="34" charset="0"/>
              </a:rPr>
              <a:t>Creation of bag of words feature vectors (SVM)</a:t>
            </a:r>
          </a:p>
          <a:p>
            <a:pPr lvl="1"/>
            <a:r>
              <a:rPr lang="en-US" sz="2400" dirty="0" smtClean="0">
                <a:cs typeface="Calibri" panose="020F0502020204030204" pitchFamily="34" charset="0"/>
              </a:rPr>
              <a:t>One hot encoding of levels</a:t>
            </a:r>
            <a:endParaRPr lang="en-US" sz="2400" dirty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Implementation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Refinement</a:t>
            </a:r>
          </a:p>
          <a:p>
            <a:pPr lvl="1"/>
            <a:r>
              <a:rPr lang="en-US" sz="2400" dirty="0" smtClean="0">
                <a:cs typeface="Calibri" panose="020F0502020204030204" pitchFamily="34" charset="0"/>
              </a:rPr>
              <a:t>Model-1 (Word Embedding : n gram model)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1652337"/>
            <a:ext cx="2374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Traditional Approach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06779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Proposed Approach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5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723900"/>
            <a:ext cx="3401064" cy="1447800"/>
          </a:xfrm>
        </p:spPr>
        <p:txBody>
          <a:bodyPr/>
          <a:lstStyle/>
          <a:p>
            <a:r>
              <a:rPr lang="en-US" sz="3200" b="1" dirty="0" smtClean="0"/>
              <a:t>Word Embedding</a:t>
            </a:r>
            <a:endParaRPr lang="en-GB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219200"/>
            <a:ext cx="6157595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Word Embedding is </a:t>
            </a:r>
            <a:r>
              <a:rPr lang="en-GB" sz="2400" dirty="0"/>
              <a:t>is capable of capturing context of a word in a document, semantic and syntactic similarity, relation with other words,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2040" y="6187440"/>
            <a:ext cx="605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Figure : Word Embedding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6794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r>
              <a:rPr lang="en-US" sz="3600" b="1" dirty="0" smtClean="0"/>
              <a:t>How CNN works for Text Classification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" y="1188720"/>
            <a:ext cx="10042358" cy="4526280"/>
          </a:xfrm>
        </p:spPr>
      </p:pic>
      <p:sp>
        <p:nvSpPr>
          <p:cNvPr id="5" name="TextBox 4"/>
          <p:cNvSpPr txBox="1"/>
          <p:nvPr/>
        </p:nvSpPr>
        <p:spPr>
          <a:xfrm>
            <a:off x="3561348" y="5823284"/>
            <a:ext cx="62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Figure: CNN Architecture for Text processing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1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785D-513C-44F4-9B46-C685D33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Implementation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CNN was implemented using </a:t>
            </a:r>
            <a:r>
              <a:rPr lang="en-GB" dirty="0" err="1"/>
              <a:t>Keras</a:t>
            </a:r>
            <a:r>
              <a:rPr lang="en-GB" dirty="0"/>
              <a:t>, while the SVM was implemented using </a:t>
            </a:r>
            <a:r>
              <a:rPr lang="en-GB" dirty="0" err="1" smtClean="0"/>
              <a:t>sklearn’s</a:t>
            </a:r>
            <a:r>
              <a:rPr lang="en-GB" dirty="0"/>
              <a:t> </a:t>
            </a:r>
            <a:r>
              <a:rPr lang="en-GB" dirty="0" smtClean="0"/>
              <a:t>SVC </a:t>
            </a:r>
            <a:r>
              <a:rPr lang="en-GB" dirty="0"/>
              <a:t>function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An embedding layer of dimension 26, in the 1-gram case; 300, in the 2-gram </a:t>
            </a:r>
            <a:r>
              <a:rPr lang="en-GB" dirty="0" smtClean="0"/>
              <a:t>case and </a:t>
            </a:r>
            <a:r>
              <a:rPr lang="en-GB" dirty="0"/>
              <a:t>600, in the 3-gram </a:t>
            </a:r>
            <a:r>
              <a:rPr lang="en-GB" dirty="0" smtClean="0"/>
              <a:t>case.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 smtClean="0"/>
              <a:t>•</a:t>
            </a:r>
            <a:r>
              <a:rPr lang="en-US" dirty="0" smtClean="0"/>
              <a:t> </a:t>
            </a:r>
            <a:r>
              <a:rPr lang="en-GB" dirty="0" smtClean="0"/>
              <a:t>A </a:t>
            </a:r>
            <a:r>
              <a:rPr lang="en-GB" dirty="0"/>
              <a:t>25% drop-out layer;</a:t>
            </a:r>
          </a:p>
          <a:p>
            <a:pPr marL="0" indent="0">
              <a:buNone/>
            </a:pPr>
            <a:r>
              <a:rPr lang="en-GB" dirty="0" smtClean="0"/>
              <a:t>          • </a:t>
            </a:r>
            <a:r>
              <a:rPr lang="en-GB" dirty="0"/>
              <a:t>A convolutional layer with 500 filters, kernels of size 3, 4 and 5 for each of the </a:t>
            </a:r>
            <a:r>
              <a:rPr lang="en-GB" dirty="0" smtClean="0"/>
              <a:t>three channels </a:t>
            </a:r>
            <a:r>
              <a:rPr lang="en-GB" dirty="0"/>
              <a:t>respectively, and a </a:t>
            </a:r>
            <a:r>
              <a:rPr lang="en-GB" dirty="0" err="1"/>
              <a:t>ReLU</a:t>
            </a:r>
            <a:r>
              <a:rPr lang="en-GB" dirty="0"/>
              <a:t> activation function;</a:t>
            </a:r>
          </a:p>
          <a:p>
            <a:pPr marL="0" indent="0">
              <a:buNone/>
            </a:pPr>
            <a:r>
              <a:rPr lang="en-GB" dirty="0" smtClean="0"/>
              <a:t>           • </a:t>
            </a:r>
            <a:r>
              <a:rPr lang="en-GB" dirty="0"/>
              <a:t>A max pooling layer with pool size 2.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5C15D2-3804-4662-A5F0-0FD1D44ED4CA}"/>
              </a:ext>
            </a:extLst>
          </p:cNvPr>
          <p:cNvSpPr txBox="1">
            <a:spLocks/>
          </p:cNvSpPr>
          <p:nvPr/>
        </p:nvSpPr>
        <p:spPr>
          <a:xfrm>
            <a:off x="1488794" y="5675439"/>
            <a:ext cx="5153441" cy="477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2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6D93-150B-4991-A94B-35119888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Classifier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CAF8-88F7-4E96-896B-F734878C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733801"/>
          </a:xfrm>
        </p:spPr>
        <p:txBody>
          <a:bodyPr>
            <a:normAutofit/>
          </a:bodyPr>
          <a:lstStyle/>
          <a:p>
            <a:r>
              <a:rPr lang="en-GB" dirty="0"/>
              <a:t>The two main algorithms used in this analysis </a:t>
            </a:r>
            <a:r>
              <a:rPr lang="en-GB" dirty="0" smtClean="0"/>
              <a:t>are</a:t>
            </a:r>
          </a:p>
          <a:p>
            <a:endParaRPr lang="en-GB" dirty="0"/>
          </a:p>
          <a:p>
            <a:pPr lvl="2"/>
            <a:r>
              <a:rPr lang="en-GB" dirty="0" smtClean="0"/>
              <a:t> </a:t>
            </a:r>
            <a:r>
              <a:rPr lang="en-GB" dirty="0"/>
              <a:t>convolutional neural networks (CNNs</a:t>
            </a:r>
            <a:r>
              <a:rPr lang="en-GB" dirty="0" smtClean="0"/>
              <a:t>) </a:t>
            </a:r>
          </a:p>
          <a:p>
            <a:endParaRPr lang="en-GB" dirty="0"/>
          </a:p>
          <a:p>
            <a:pPr lvl="2"/>
            <a:r>
              <a:rPr lang="en-GB" dirty="0" smtClean="0"/>
              <a:t>Support </a:t>
            </a:r>
            <a:r>
              <a:rPr lang="en-GB" dirty="0"/>
              <a:t>vector machines (SVMs</a:t>
            </a:r>
            <a:r>
              <a:rPr lang="en-GB" dirty="0" smtClean="0"/>
              <a:t>).</a:t>
            </a:r>
            <a:endParaRPr lang="en-GB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60576"/>
            <a:ext cx="5499651" cy="2615928"/>
          </a:xfrm>
        </p:spPr>
        <p:txBody>
          <a:bodyPr>
            <a:normAutofit/>
          </a:bodyPr>
          <a:lstStyle/>
          <a:p>
            <a:r>
              <a:rPr lang="en-GB" sz="2400" dirty="0"/>
              <a:t>In machine learning, support-vector machines are supervised learning models with associated learning algorithms that </a:t>
            </a:r>
            <a:r>
              <a:rPr lang="en-GB" sz="2400" dirty="0" err="1"/>
              <a:t>analyze</a:t>
            </a:r>
            <a:r>
              <a:rPr lang="en-GB" sz="2400" dirty="0"/>
              <a:t> data used for classification and regression analysis. </a:t>
            </a:r>
          </a:p>
          <a:p>
            <a:endParaRPr lang="en-GB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1476103"/>
            <a:ext cx="6088834" cy="5003074"/>
          </a:xfrm>
        </p:spPr>
      </p:pic>
    </p:spTree>
    <p:extLst>
      <p:ext uri="{BB962C8B-B14F-4D97-AF65-F5344CB8AC3E}">
        <p14:creationId xmlns:p14="http://schemas.microsoft.com/office/powerpoint/2010/main" val="229479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452718"/>
            <a:ext cx="10050834" cy="801316"/>
          </a:xfrm>
        </p:spPr>
        <p:txBody>
          <a:bodyPr/>
          <a:lstStyle/>
          <a:p>
            <a:r>
              <a:rPr lang="en-US" sz="4000" dirty="0" smtClean="0"/>
              <a:t>Data Description and Model Evaluation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22" y="1162594"/>
            <a:ext cx="7750510" cy="2272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3" y="3526971"/>
            <a:ext cx="10530200" cy="3226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Precision, Recall, F1 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b="1" dirty="0"/>
              <a:t>Average precision</a:t>
            </a:r>
            <a:r>
              <a:rPr lang="en-GB" dirty="0"/>
              <a:t> is a measure that combines recall and precision for ranked retrieval </a:t>
            </a:r>
            <a:r>
              <a:rPr lang="en-GB" dirty="0" smtClean="0"/>
              <a:t>results.</a:t>
            </a:r>
          </a:p>
          <a:p>
            <a:r>
              <a:rPr lang="en-GB" b="1" dirty="0"/>
              <a:t>Recall</a:t>
            </a:r>
            <a:r>
              <a:rPr lang="en-GB" dirty="0" smtClean="0"/>
              <a:t> </a:t>
            </a:r>
            <a:r>
              <a:rPr lang="en-GB" dirty="0"/>
              <a:t>refers to the percentage of total relevant results correctly classified by a particular algorithm.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b="1" dirty="0"/>
              <a:t>F1 score</a:t>
            </a:r>
            <a:r>
              <a:rPr lang="en-GB" dirty="0"/>
              <a:t> </a:t>
            </a:r>
            <a:r>
              <a:rPr lang="en-GB" b="1" dirty="0"/>
              <a:t>is</a:t>
            </a:r>
            <a:r>
              <a:rPr lang="en-GB" dirty="0"/>
              <a:t> a measure of a test's accuracy. The </a:t>
            </a:r>
            <a:r>
              <a:rPr lang="en-GB" b="1" dirty="0"/>
              <a:t>F1 score can</a:t>
            </a:r>
            <a:r>
              <a:rPr lang="en-GB" dirty="0"/>
              <a:t> be interpreted as a weighted average of the precision and recall, where an </a:t>
            </a:r>
            <a:r>
              <a:rPr lang="en-GB" b="1" dirty="0"/>
              <a:t>F1 score</a:t>
            </a:r>
            <a:r>
              <a:rPr lang="en-GB" dirty="0"/>
              <a:t> reaches its best value at 1 and worst at 0.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2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0961-8A31-42A5-A9F5-833CFD9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3103"/>
            <a:ext cx="10018713" cy="1752599"/>
          </a:xfrm>
        </p:spPr>
        <p:txBody>
          <a:bodyPr/>
          <a:lstStyle/>
          <a:p>
            <a:pPr algn="l"/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4DC2-1A92-496C-9669-E4B7F85D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378" y="1401907"/>
            <a:ext cx="10018713" cy="401309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endParaRPr lang="en-US" sz="1800" dirty="0" smtClean="0"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dirty="0">
                <a:cs typeface="Calibri" pitchFamily="34" charset="0"/>
              </a:rPr>
              <a:t>Introduction</a:t>
            </a:r>
          </a:p>
          <a:p>
            <a:pPr algn="just">
              <a:lnSpc>
                <a:spcPct val="120000"/>
              </a:lnSpc>
            </a:pPr>
            <a:r>
              <a:rPr lang="en-GB" sz="1800" dirty="0">
                <a:cs typeface="Calibri" pitchFamily="34" charset="0"/>
              </a:rPr>
              <a:t>Background Study and present state of the </a:t>
            </a:r>
            <a:r>
              <a:rPr lang="en-GB" sz="1800" dirty="0" smtClean="0">
                <a:cs typeface="Calibri" pitchFamily="34" charset="0"/>
              </a:rPr>
              <a:t>problem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cs typeface="Calibri" pitchFamily="34" charset="0"/>
              </a:rPr>
              <a:t>Motivation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cs typeface="Calibri" pitchFamily="34" charset="0"/>
              </a:rPr>
              <a:t>Problem Statement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cs typeface="Calibri" pitchFamily="34" charset="0"/>
              </a:rPr>
              <a:t>Methodology</a:t>
            </a:r>
            <a:endParaRPr lang="en-US" sz="1800" dirty="0"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dirty="0">
                <a:cs typeface="Calibri" pitchFamily="34" charset="0"/>
              </a:rPr>
              <a:t>Algorithm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cs typeface="Calibri" pitchFamily="34" charset="0"/>
              </a:rPr>
              <a:t>Experimentation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cs typeface="Calibri" pitchFamily="34" charset="0"/>
              </a:rPr>
              <a:t>Improvement</a:t>
            </a:r>
            <a:endParaRPr lang="en-US" sz="1800" dirty="0">
              <a:cs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dirty="0">
                <a:cs typeface="Calibri" pitchFamily="34" charset="0"/>
              </a:rPr>
              <a:t>Conclusion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cs typeface="Calibri" pitchFamily="34" charset="0"/>
              </a:rPr>
              <a:t>References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cs typeface="Calibri" pitchFamily="34" charset="0"/>
              </a:rPr>
              <a:t>Acknowledgement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06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63B-B59E-4077-A480-5C24C895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Confusion Matrix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432560"/>
            <a:ext cx="8473439" cy="44348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3962F-B6BB-4EB8-99FB-7CB6603DC51B}"/>
              </a:ext>
            </a:extLst>
          </p:cNvPr>
          <p:cNvSpPr txBox="1"/>
          <p:nvPr/>
        </p:nvSpPr>
        <p:spPr>
          <a:xfrm>
            <a:off x="182880" y="2352441"/>
            <a:ext cx="17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-1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4720" y="6294120"/>
            <a:ext cx="603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Figure : Confusion Matrix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139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63" y="1152983"/>
            <a:ext cx="7676361" cy="5094514"/>
          </a:xfrm>
        </p:spPr>
      </p:pic>
      <p:sp>
        <p:nvSpPr>
          <p:cNvPr id="5" name="TextBox 4"/>
          <p:cNvSpPr txBox="1"/>
          <p:nvPr/>
        </p:nvSpPr>
        <p:spPr>
          <a:xfrm>
            <a:off x="365760" y="2011680"/>
            <a:ext cx="206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Model -2 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46320" y="6334780"/>
            <a:ext cx="520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Figure: Confusion Matrix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4597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CNN and SVM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Accuracy: .58</a:t>
            </a:r>
          </a:p>
          <a:p>
            <a:r>
              <a:rPr lang="en-US" dirty="0" smtClean="0"/>
              <a:t>Average Precession: .59</a:t>
            </a:r>
          </a:p>
          <a:p>
            <a:r>
              <a:rPr lang="en-US" dirty="0"/>
              <a:t>Average </a:t>
            </a:r>
            <a:r>
              <a:rPr lang="en-US" dirty="0" smtClean="0"/>
              <a:t>Recall: .58</a:t>
            </a:r>
          </a:p>
          <a:p>
            <a:r>
              <a:rPr lang="en-US" dirty="0"/>
              <a:t>Average </a:t>
            </a:r>
            <a:r>
              <a:rPr lang="en-US" dirty="0" smtClean="0"/>
              <a:t>F1 Score: .57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Accuracy: .64</a:t>
            </a:r>
          </a:p>
          <a:p>
            <a:r>
              <a:rPr lang="en-US" dirty="0"/>
              <a:t>Average Precession: </a:t>
            </a:r>
            <a:r>
              <a:rPr lang="en-US" dirty="0" smtClean="0"/>
              <a:t>.66</a:t>
            </a:r>
            <a:endParaRPr lang="en-US" dirty="0"/>
          </a:p>
          <a:p>
            <a:r>
              <a:rPr lang="en-US" dirty="0"/>
              <a:t>Average </a:t>
            </a:r>
            <a:r>
              <a:rPr lang="en-US" dirty="0" smtClean="0"/>
              <a:t>Recall: .64</a:t>
            </a:r>
            <a:endParaRPr lang="en-US" dirty="0"/>
          </a:p>
          <a:p>
            <a:r>
              <a:rPr lang="en-US" dirty="0"/>
              <a:t>Average F1 Score: </a:t>
            </a:r>
            <a:r>
              <a:rPr lang="en-US" dirty="0" smtClean="0"/>
              <a:t>.65</a:t>
            </a:r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8566-AE67-4389-870F-D573062C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" dirty="0" smtClean="0"/>
              <a:t> </a:t>
            </a:r>
            <a:r>
              <a:rPr lang="e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217E-4BF6-4527-92B5-8B6A5207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51314"/>
            <a:ext cx="8946541" cy="38970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CNN works with context therefore the relevancy of (Recall, Precision) if result for CNN word embedding combination will give us better result than the SVM with bag of words.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shown </a:t>
            </a:r>
            <a:r>
              <a:rPr lang="en-US" dirty="0" err="1"/>
              <a:t>Stylometric</a:t>
            </a:r>
            <a:r>
              <a:rPr lang="en-US" dirty="0"/>
              <a:t> feature as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gained 58% accuracy because of we have worked on longer text. </a:t>
            </a:r>
          </a:p>
        </p:txBody>
      </p:sp>
    </p:spTree>
    <p:extLst>
      <p:ext uri="{BB962C8B-B14F-4D97-AF65-F5344CB8AC3E}">
        <p14:creationId xmlns:p14="http://schemas.microsoft.com/office/powerpoint/2010/main" val="9105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334D-F6F6-4199-A4AB-CFB6A7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Improvement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7EA4-D81F-41CB-9891-89680B48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853249"/>
            <a:ext cx="9613861" cy="41556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 changes that could be made to the CNN, which may potentially result in </a:t>
            </a:r>
            <a:r>
              <a:rPr lang="en-GB" dirty="0" smtClean="0"/>
              <a:t>improvements </a:t>
            </a:r>
            <a:r>
              <a:rPr lang="en-GB" dirty="0"/>
              <a:t>include: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Using n-gram sequences, for n values greater than 3, as inputs;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Using n-gram word sequences, instead of character sequences;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Incorporating additional convolutional layers into each of the CNN model channels;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</a:t>
            </a:r>
            <a:r>
              <a:rPr lang="en-GB" dirty="0"/>
              <a:t>Changing the number of filters used in the convolutional layers of the </a:t>
            </a:r>
            <a:r>
              <a:rPr lang="en-GB" dirty="0" smtClean="0"/>
              <a:t>model </a:t>
            </a: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 smtClean="0"/>
              <a:t>	• </a:t>
            </a:r>
            <a:r>
              <a:rPr lang="en-GB" dirty="0"/>
              <a:t>Incorporating some aspects of Recurrent Neural Network (RNN) architecture </a:t>
            </a:r>
            <a:r>
              <a:rPr lang="en-GB" dirty="0" smtClean="0"/>
              <a:t>into the </a:t>
            </a:r>
            <a:r>
              <a:rPr lang="en-GB" dirty="0"/>
              <a:t>model, for example, long short-term memory (LSTM) units, which have </a:t>
            </a:r>
            <a:r>
              <a:rPr lang="en-GB" dirty="0" smtClean="0"/>
              <a:t>previously </a:t>
            </a:r>
            <a:r>
              <a:rPr lang="en-GB" dirty="0"/>
              <a:t>been successfully applied to natural language problems.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E012-D653-4312-BDF6-86F67F69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CFE9-1B04-426C-B53E-AB56A8E9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Overall, both models considered in this analysis fit my expectations for a solution </a:t>
            </a:r>
            <a:r>
              <a:rPr lang="en-GB" dirty="0" smtClean="0"/>
              <a:t>to this </a:t>
            </a:r>
            <a:r>
              <a:rPr lang="en-GB" dirty="0"/>
              <a:t>problem and I believe both could be used in a more general setting to solve </a:t>
            </a:r>
            <a:r>
              <a:rPr lang="en-GB" dirty="0" smtClean="0"/>
              <a:t>similar problems </a:t>
            </a:r>
            <a:r>
              <a:rPr lang="en-GB" dirty="0"/>
              <a:t>to the author attribution problem presented in this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6788-380A-4FEA-AAC6-7F162605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8136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References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635D-AE10-4E32-98A3-80E2A8D6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0375"/>
            <a:ext cx="10018713" cy="4660776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dirty="0"/>
              <a:t>Brownlee, J. (2017). What are Word </a:t>
            </a:r>
            <a:r>
              <a:rPr lang="en-GB" dirty="0" err="1"/>
              <a:t>Embeddings</a:t>
            </a:r>
            <a:r>
              <a:rPr lang="en-GB" dirty="0"/>
              <a:t> for Text? </a:t>
            </a:r>
            <a:r>
              <a:rPr lang="en-GB" dirty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://machinelearningmastery.com/what-are-word-embeddings/</a:t>
            </a:r>
            <a:r>
              <a:rPr lang="en-GB" dirty="0" smtClean="0"/>
              <a:t>.</a:t>
            </a:r>
          </a:p>
          <a:p>
            <a:r>
              <a:rPr lang="en-GB" dirty="0" smtClean="0"/>
              <a:t>[2]</a:t>
            </a:r>
            <a:r>
              <a:rPr lang="en-GB" dirty="0" err="1" smtClean="0"/>
              <a:t>Diederich</a:t>
            </a:r>
            <a:r>
              <a:rPr lang="en-GB" dirty="0"/>
              <a:t>, J., J. </a:t>
            </a:r>
            <a:r>
              <a:rPr lang="en-GB" dirty="0" err="1"/>
              <a:t>Kindermann</a:t>
            </a:r>
            <a:r>
              <a:rPr lang="en-GB" dirty="0"/>
              <a:t>, E. Leopold, and G. </a:t>
            </a:r>
            <a:r>
              <a:rPr lang="en-GB" dirty="0" err="1"/>
              <a:t>Paass</a:t>
            </a:r>
            <a:r>
              <a:rPr lang="en-GB" dirty="0"/>
              <a:t> (2003). Authorship </a:t>
            </a:r>
            <a:r>
              <a:rPr lang="en-GB" dirty="0" smtClean="0"/>
              <a:t>attribution with </a:t>
            </a:r>
            <a:r>
              <a:rPr lang="en-GB" dirty="0"/>
              <a:t>support vector machines. </a:t>
            </a:r>
            <a:r>
              <a:rPr lang="en-GB" i="1" dirty="0"/>
              <a:t>Applied Intelligence 19</a:t>
            </a:r>
            <a:r>
              <a:rPr lang="en-GB" dirty="0"/>
              <a:t>, 109–123</a:t>
            </a:r>
            <a:r>
              <a:rPr lang="en-GB" dirty="0" smtClean="0"/>
              <a:t>.</a:t>
            </a:r>
          </a:p>
          <a:p>
            <a:r>
              <a:rPr lang="en-GB" dirty="0" smtClean="0"/>
              <a:t>[3]Forsyth</a:t>
            </a:r>
            <a:r>
              <a:rPr lang="en-GB" dirty="0"/>
              <a:t>, R. and D. Holmes (1996). Feature finding for text classification. </a:t>
            </a:r>
            <a:r>
              <a:rPr lang="en-GB" i="1" dirty="0"/>
              <a:t>Literary </a:t>
            </a:r>
            <a:r>
              <a:rPr lang="en-GB" i="1" dirty="0" smtClean="0"/>
              <a:t>and Linguistic </a:t>
            </a:r>
            <a:r>
              <a:rPr lang="en-GB" i="1" dirty="0"/>
              <a:t>Computing 11 </a:t>
            </a:r>
            <a:r>
              <a:rPr lang="en-GB" dirty="0"/>
              <a:t>(4), 163–174</a:t>
            </a:r>
            <a:r>
              <a:rPr lang="en-GB" dirty="0" smtClean="0"/>
              <a:t>.</a:t>
            </a:r>
          </a:p>
          <a:p>
            <a:r>
              <a:rPr lang="en-GB" dirty="0" smtClean="0"/>
              <a:t>[4]Green</a:t>
            </a:r>
            <a:r>
              <a:rPr lang="en-GB" dirty="0"/>
              <a:t>, R. and J. Sheppard (2013). Comparing frequency- and style-based features </a:t>
            </a:r>
            <a:r>
              <a:rPr lang="en-GB" dirty="0" smtClean="0"/>
              <a:t>for Twitter </a:t>
            </a:r>
            <a:r>
              <a:rPr lang="en-GB" dirty="0"/>
              <a:t>author identification. </a:t>
            </a:r>
            <a:r>
              <a:rPr lang="en-GB" i="1" dirty="0"/>
              <a:t>Proceedings of the Twenty-Sixth International </a:t>
            </a:r>
            <a:r>
              <a:rPr lang="en-GB" i="1" dirty="0" smtClean="0"/>
              <a:t>Florida Artificial </a:t>
            </a:r>
            <a:r>
              <a:rPr lang="en-GB" i="1" dirty="0"/>
              <a:t>Intelligence Research Society Conference</a:t>
            </a:r>
            <a:r>
              <a:rPr lang="en-GB" dirty="0"/>
              <a:t>, 64–69.</a:t>
            </a:r>
            <a:endParaRPr lang="en-GB" dirty="0" smtClean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6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839F-0F43-4301-A377-67A0C88A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01337"/>
            <a:ext cx="4446226" cy="47939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3853-F6E2-41DE-8BAD-EB8736B4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456" y="2089295"/>
            <a:ext cx="10018713" cy="4459550"/>
          </a:xfrm>
        </p:spPr>
        <p:txBody>
          <a:bodyPr>
            <a:normAutofit/>
          </a:bodyPr>
          <a:lstStyle/>
          <a:p>
            <a:r>
              <a:rPr lang="en-US" dirty="0" smtClean="0"/>
              <a:t>[5]</a:t>
            </a:r>
            <a:r>
              <a:rPr lang="en-GB" dirty="0"/>
              <a:t> Mohsen, A., N. El-</a:t>
            </a:r>
            <a:r>
              <a:rPr lang="en-GB" dirty="0" err="1"/>
              <a:t>Makky</a:t>
            </a:r>
            <a:r>
              <a:rPr lang="en-GB" dirty="0"/>
              <a:t>, and N. </a:t>
            </a:r>
            <a:r>
              <a:rPr lang="en-GB" dirty="0" err="1"/>
              <a:t>Ghanem</a:t>
            </a:r>
            <a:r>
              <a:rPr lang="en-GB" dirty="0"/>
              <a:t> (2016). Author identification using </a:t>
            </a:r>
            <a:r>
              <a:rPr lang="en-GB" dirty="0" smtClean="0"/>
              <a:t>deep learning</a:t>
            </a:r>
            <a:r>
              <a:rPr lang="en-GB" dirty="0"/>
              <a:t>. </a:t>
            </a:r>
            <a:r>
              <a:rPr lang="en-GB" i="1" dirty="0"/>
              <a:t>Proceedings of the 15th IEEE International Conference on Machine </a:t>
            </a:r>
            <a:r>
              <a:rPr lang="en-GB" i="1" dirty="0" smtClean="0"/>
              <a:t>Learning and </a:t>
            </a:r>
            <a:r>
              <a:rPr lang="en-GB" i="1" dirty="0"/>
              <a:t>Applications</a:t>
            </a:r>
            <a:r>
              <a:rPr lang="en-GB" dirty="0"/>
              <a:t>, 898–903</a:t>
            </a:r>
            <a:r>
              <a:rPr lang="en-GB" dirty="0" smtClean="0"/>
              <a:t>.</a:t>
            </a:r>
          </a:p>
          <a:p>
            <a:r>
              <a:rPr lang="en-US" dirty="0" smtClean="0"/>
              <a:t>[6] </a:t>
            </a:r>
            <a:r>
              <a:rPr lang="en-GB" dirty="0"/>
              <a:t>Schwartz, R., O. </a:t>
            </a:r>
            <a:r>
              <a:rPr lang="en-GB" dirty="0" err="1"/>
              <a:t>Tsur</a:t>
            </a:r>
            <a:r>
              <a:rPr lang="en-GB" dirty="0"/>
              <a:t>, A. </a:t>
            </a:r>
            <a:r>
              <a:rPr lang="en-GB" dirty="0" err="1"/>
              <a:t>Rappoport</a:t>
            </a:r>
            <a:r>
              <a:rPr lang="en-GB" dirty="0"/>
              <a:t>, and M. Koppel (2013). Authorship attribution </a:t>
            </a:r>
            <a:r>
              <a:rPr lang="en-GB" dirty="0" smtClean="0"/>
              <a:t>of micro-messages</a:t>
            </a:r>
            <a:r>
              <a:rPr lang="en-GB" dirty="0"/>
              <a:t>. </a:t>
            </a:r>
            <a:r>
              <a:rPr lang="en-GB" i="1" dirty="0"/>
              <a:t>Proceedings of the 2013 Conference on Empirical Methods in </a:t>
            </a:r>
            <a:r>
              <a:rPr lang="en-GB" i="1" dirty="0" smtClean="0"/>
              <a:t>Natural Language </a:t>
            </a:r>
            <a:r>
              <a:rPr lang="en-GB" i="1" dirty="0"/>
              <a:t>Processing. Seattle, Washington, USA</a:t>
            </a:r>
            <a:r>
              <a:rPr lang="en-GB" dirty="0"/>
              <a:t>, 1880–1891</a:t>
            </a:r>
            <a:r>
              <a:rPr lang="en-GB" dirty="0" smtClean="0"/>
              <a:t>.</a:t>
            </a:r>
          </a:p>
          <a:p>
            <a:r>
              <a:rPr lang="es-ES" dirty="0" err="1"/>
              <a:t>Shrestha</a:t>
            </a:r>
            <a:r>
              <a:rPr lang="es-ES" dirty="0"/>
              <a:t>, P., S. Sierra, F. </a:t>
            </a:r>
            <a:r>
              <a:rPr lang="es-ES" dirty="0" err="1"/>
              <a:t>Gonz´alez</a:t>
            </a:r>
            <a:r>
              <a:rPr lang="es-ES" dirty="0"/>
              <a:t>, P. </a:t>
            </a:r>
            <a:r>
              <a:rPr lang="es-ES" dirty="0" err="1"/>
              <a:t>Rosso</a:t>
            </a:r>
            <a:r>
              <a:rPr lang="es-ES" dirty="0"/>
              <a:t>, M. Montes-y </a:t>
            </a:r>
            <a:r>
              <a:rPr lang="es-ES" dirty="0" err="1"/>
              <a:t>G´omez</a:t>
            </a:r>
            <a:r>
              <a:rPr lang="es-ES" dirty="0"/>
              <a:t>, and T. Solorio (2017</a:t>
            </a:r>
            <a:r>
              <a:rPr lang="es-ES" dirty="0" smtClean="0"/>
              <a:t>). </a:t>
            </a:r>
            <a:r>
              <a:rPr lang="en-GB" dirty="0" smtClean="0"/>
              <a:t>Convolutional </a:t>
            </a:r>
            <a:r>
              <a:rPr lang="en-GB" dirty="0"/>
              <a:t>neural networks for authorship attribution of short texts. </a:t>
            </a:r>
            <a:r>
              <a:rPr lang="en-GB" i="1" dirty="0" smtClean="0"/>
              <a:t>Proceedings of </a:t>
            </a:r>
            <a:r>
              <a:rPr lang="en-GB" i="1" dirty="0"/>
              <a:t>the 15th Conference of the European Chapter of the Association for </a:t>
            </a:r>
            <a:r>
              <a:rPr lang="en-GB" i="1" dirty="0" smtClean="0"/>
              <a:t>Computational Linguistics</a:t>
            </a:r>
            <a:r>
              <a:rPr lang="en-GB" i="1" dirty="0"/>
              <a:t>: Volume 2, Short Papers. Valencia, Spain</a:t>
            </a:r>
            <a:r>
              <a:rPr lang="en-GB" dirty="0"/>
              <a:t>, </a:t>
            </a:r>
            <a:r>
              <a:rPr lang="en-GB" dirty="0" smtClean="0"/>
              <a:t>669–674. </a:t>
            </a:r>
            <a:r>
              <a:rPr lang="en-GB" dirty="0" err="1" smtClean="0"/>
              <a:t>Udacity</a:t>
            </a:r>
            <a:r>
              <a:rPr lang="en-GB" dirty="0" smtClean="0"/>
              <a:t> </a:t>
            </a:r>
            <a:r>
              <a:rPr lang="en-GB" dirty="0"/>
              <a:t>(2017). Deep Learning Nanodegree [Online Course]. https://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B1DB-4BA8-4D32-98A8-99F8A41D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56AD-E897-43F0-9D21-83029C4B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would like to convey our Heart felt to our supervisor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DR. Supratip Ghose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 always gave valuable suggestion and guidelines for the completion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0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54CF6-0006-4B61-8592-FC2E311A6920}"/>
              </a:ext>
            </a:extLst>
          </p:cNvPr>
          <p:cNvSpPr txBox="1"/>
          <p:nvPr/>
        </p:nvSpPr>
        <p:spPr>
          <a:xfrm>
            <a:off x="1894113" y="2455818"/>
            <a:ext cx="6753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 Any Question</a:t>
            </a:r>
          </a:p>
        </p:txBody>
      </p:sp>
      <p:pic>
        <p:nvPicPr>
          <p:cNvPr id="1026" name="Picture 2" descr="C:\Users\lab\Desktop\Question_Mark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3982" y="2303916"/>
            <a:ext cx="1728922" cy="1728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225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1A9D-8D20-4C36-BAC4-558B9B44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CA7E-DB60-4602-A68F-47C3B91A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3803"/>
            <a:ext cx="10018713" cy="353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Authorship Attribution is the process of finding an author from anonymous text. </a:t>
            </a:r>
            <a:r>
              <a:rPr lang="en-GB" dirty="0"/>
              <a:t>This is a problem that can readily be framed as a </a:t>
            </a:r>
            <a:r>
              <a:rPr lang="en-GB" dirty="0" smtClean="0"/>
              <a:t>text classification task</a:t>
            </a:r>
            <a:r>
              <a:rPr lang="en-GB" dirty="0"/>
              <a:t>, “where author represents a class (label) of a given </a:t>
            </a:r>
            <a:r>
              <a:rPr lang="en-GB" dirty="0" smtClean="0"/>
              <a:t>text,” </a:t>
            </a:r>
            <a:r>
              <a:rPr lang="en-GB" dirty="0"/>
              <a:t>and as a result, </a:t>
            </a:r>
            <a:r>
              <a:rPr lang="en-GB" dirty="0" smtClean="0"/>
              <a:t>recent research </a:t>
            </a:r>
            <a:r>
              <a:rPr lang="en-GB" dirty="0"/>
              <a:t>into author attribution analysis has </a:t>
            </a:r>
            <a:r>
              <a:rPr lang="en-GB" dirty="0" smtClean="0"/>
              <a:t>focused </a:t>
            </a:r>
            <a:r>
              <a:rPr lang="en-GB" dirty="0"/>
              <a:t>almost exclusively on the use </a:t>
            </a:r>
            <a:r>
              <a:rPr lang="en-GB" dirty="0" smtClean="0"/>
              <a:t>of machine </a:t>
            </a:r>
            <a:r>
              <a:rPr lang="en-GB" dirty="0"/>
              <a:t>learning techniques.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4366D-A54D-435D-96C0-16455DE0D822}"/>
              </a:ext>
            </a:extLst>
          </p:cNvPr>
          <p:cNvSpPr txBox="1"/>
          <p:nvPr/>
        </p:nvSpPr>
        <p:spPr>
          <a:xfrm>
            <a:off x="3950563" y="2441359"/>
            <a:ext cx="4873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24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03B-7E15-4B2D-A76B-8EE42538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" y="794084"/>
            <a:ext cx="10214812" cy="69783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Background Study and present state of the </a:t>
            </a:r>
            <a:r>
              <a:rPr lang="en-GB" b="1" dirty="0" smtClean="0"/>
              <a:t>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A738-B834-4960-AEF2-8348E411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64563"/>
            <a:ext cx="10018713" cy="5193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cs typeface="Calibri" pitchFamily="34" charset="0"/>
            </a:endParaRPr>
          </a:p>
          <a:p>
            <a:pPr marL="0" indent="0">
              <a:buNone/>
            </a:pPr>
            <a:r>
              <a:rPr lang="en-GB" dirty="0"/>
              <a:t>The aim of this analysis is to develop a machine learning-based model capable of </a:t>
            </a:r>
            <a:r>
              <a:rPr lang="en-GB" dirty="0" smtClean="0"/>
              <a:t>successfully </a:t>
            </a:r>
            <a:r>
              <a:rPr lang="en-GB" dirty="0"/>
              <a:t>identifying the authorship of </a:t>
            </a:r>
            <a:r>
              <a:rPr lang="en-GB" dirty="0" smtClean="0"/>
              <a:t>several stories from English Literature.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doing this, </a:t>
            </a:r>
            <a:r>
              <a:rPr lang="en-GB" dirty="0" smtClean="0"/>
              <a:t>we consider </a:t>
            </a:r>
            <a:r>
              <a:rPr lang="en-GB" dirty="0"/>
              <a:t>two approaches: a CNN-based approach, similar to that proposed by </a:t>
            </a:r>
            <a:r>
              <a:rPr lang="en-GB" dirty="0" smtClean="0"/>
              <a:t>Shrestha et </a:t>
            </a:r>
            <a:r>
              <a:rPr lang="en-GB" dirty="0"/>
              <a:t>al. (2017) and a bag-of-words SVM-based approach, similar to that used by Green </a:t>
            </a:r>
            <a:r>
              <a:rPr lang="en-GB" dirty="0" smtClean="0"/>
              <a:t>and Sheppard </a:t>
            </a:r>
            <a:r>
              <a:rPr lang="en-GB" dirty="0"/>
              <a:t>(2013).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3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Related 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9274"/>
            <a:ext cx="12192000" cy="4848726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Authorship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 in Bengali Literature using Convolutional Neural Networks with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fastText’s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embedding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[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ieeexplore.ieee.org/document/8934492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 using Support Vector Machine </a:t>
            </a:r>
            <a:r>
              <a:rPr lang="en-GB" dirty="0" smtClean="0">
                <a:hlinkClick r:id="rId3"/>
              </a:rPr>
              <a:t>://ieeexplore.ieee.org/document/8929859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for Authorship Attribution via Topic Approximation and Competitive Attention </a:t>
            </a:r>
            <a:r>
              <a:rPr lang="en-GB" b="1" dirty="0" smtClean="0"/>
              <a:t>[</a:t>
            </a:r>
            <a:r>
              <a:rPr lang="en-GB" dirty="0" smtClean="0">
                <a:hlinkClick r:id="rId4"/>
              </a:rPr>
              <a:t>https://ieeexplore.ieee.org/document/8930008</a:t>
            </a:r>
            <a:r>
              <a:rPr lang="en-GB" b="1" dirty="0" smtClean="0"/>
              <a:t>]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Multiview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Approach for Mining Authorial Affinities in Literary Texts</a:t>
            </a:r>
            <a:r>
              <a:rPr lang="en-GB" b="1" dirty="0" smtClean="0"/>
              <a:t>[</a:t>
            </a:r>
            <a:r>
              <a:rPr lang="en-GB" dirty="0">
                <a:hlinkClick r:id="rId5"/>
              </a:rPr>
              <a:t>https://ieeexplore.ieee.org/document/8923628</a:t>
            </a:r>
            <a:r>
              <a:rPr lang="en-GB" b="1" dirty="0" smtClean="0"/>
              <a:t>]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Authorship Analysis of Online Predatory Conversations using Character Level Convolution Neural Networks</a:t>
            </a:r>
            <a:r>
              <a:rPr lang="en-GB" b="1" dirty="0" smtClean="0"/>
              <a:t>[</a:t>
            </a:r>
            <a:r>
              <a:rPr lang="en-GB" dirty="0">
                <a:hlinkClick r:id="rId6"/>
              </a:rPr>
              <a:t>https://ieeexplore.ieee.org/document/8914323</a:t>
            </a:r>
            <a:r>
              <a:rPr lang="en-GB" b="1" dirty="0" smtClean="0"/>
              <a:t>]</a:t>
            </a:r>
            <a:endParaRPr lang="en-GB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F846-4D8F-4CB4-856A-6C4E1049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AF3F-6AD0-40F1-986B-D358FEB6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aim of this analysis is to develop a machine learning-based model capable of </a:t>
            </a:r>
            <a:r>
              <a:rPr lang="en-GB" dirty="0" smtClean="0"/>
              <a:t>success-fully </a:t>
            </a:r>
            <a:r>
              <a:rPr lang="en-GB" dirty="0"/>
              <a:t>identifying </a:t>
            </a:r>
            <a:r>
              <a:rPr lang="en-GB" dirty="0" smtClean="0"/>
              <a:t>the author of a text from English Literature.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doing this, </a:t>
            </a:r>
            <a:r>
              <a:rPr lang="en-GB" dirty="0" smtClean="0"/>
              <a:t>we consider </a:t>
            </a:r>
            <a:r>
              <a:rPr lang="en-GB" dirty="0"/>
              <a:t>two approaches: a CNN-based approach, similar to that proposed by </a:t>
            </a:r>
            <a:r>
              <a:rPr lang="en-GB" dirty="0" smtClean="0"/>
              <a:t>Shrestha et </a:t>
            </a:r>
            <a:r>
              <a:rPr lang="en-GB" dirty="0"/>
              <a:t>al. (2017) and a bag-of-words SVM-based approach, similar to that used by Green </a:t>
            </a:r>
            <a:r>
              <a:rPr lang="en-GB" dirty="0" smtClean="0"/>
              <a:t>and Sheppard </a:t>
            </a:r>
            <a:r>
              <a:rPr lang="en-GB" dirty="0"/>
              <a:t>(2013).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of Authorship Attribution we extracted in </a:t>
            </a:r>
            <a:r>
              <a:rPr lang="en-US" dirty="0" err="1" smtClean="0"/>
              <a:t>Stylometric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Character count/Word count is considered as </a:t>
            </a:r>
            <a:r>
              <a:rPr lang="en-US" dirty="0" err="1" smtClean="0"/>
              <a:t>stylometric</a:t>
            </a:r>
            <a:r>
              <a:rPr lang="en-US" dirty="0" smtClean="0"/>
              <a:t> feature. </a:t>
            </a:r>
          </a:p>
          <a:p>
            <a:r>
              <a:rPr lang="en-US" dirty="0" smtClean="0"/>
              <a:t>We have compared CNN model with SVM model with required feature selection model.</a:t>
            </a:r>
          </a:p>
          <a:p>
            <a:r>
              <a:rPr lang="en-US" dirty="0" smtClean="0"/>
              <a:t>Since we applying and </a:t>
            </a:r>
            <a:r>
              <a:rPr lang="en-US" dirty="0" err="1" smtClean="0"/>
              <a:t>Embeddings</a:t>
            </a:r>
            <a:r>
              <a:rPr lang="en-US" dirty="0" smtClean="0"/>
              <a:t> we also find the context of word.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074" y="217127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06327"/>
              </p:ext>
            </p:extLst>
          </p:nvPr>
        </p:nvGraphicFramePr>
        <p:xfrm>
          <a:off x="1584959" y="1310639"/>
          <a:ext cx="7908181" cy="1188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09800" y="2892609"/>
            <a:ext cx="2118360" cy="1072781"/>
            <a:chOff x="5982" y="12248"/>
            <a:chExt cx="1787969" cy="1072781"/>
          </a:xfrm>
        </p:grpSpPr>
        <p:sp>
          <p:nvSpPr>
            <p:cNvPr id="18" name="Rounded Rectangle 17"/>
            <p:cNvSpPr/>
            <p:nvPr/>
          </p:nvSpPr>
          <p:spPr>
            <a:xfrm>
              <a:off x="5982" y="12248"/>
              <a:ext cx="1787969" cy="1072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37403" y="43670"/>
              <a:ext cx="1725127" cy="8250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Feature </a:t>
              </a:r>
              <a:r>
                <a:rPr lang="en-US" sz="2400" dirty="0" err="1" smtClean="0"/>
                <a:t>Enginerring</a:t>
              </a:r>
              <a:endParaRPr lang="en-US" sz="2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65625" y="3207292"/>
            <a:ext cx="379049" cy="443416"/>
            <a:chOff x="1972748" y="326931"/>
            <a:chExt cx="379049" cy="443416"/>
          </a:xfrm>
        </p:grpSpPr>
        <p:sp>
          <p:nvSpPr>
            <p:cNvPr id="16" name="Right Arrow 15"/>
            <p:cNvSpPr/>
            <p:nvPr/>
          </p:nvSpPr>
          <p:spPr>
            <a:xfrm>
              <a:off x="1972748" y="326931"/>
              <a:ext cx="379049" cy="4434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6"/>
            <p:cNvSpPr txBox="1"/>
            <p:nvPr/>
          </p:nvSpPr>
          <p:spPr>
            <a:xfrm>
              <a:off x="1972748" y="415614"/>
              <a:ext cx="265334" cy="266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02015" y="2892609"/>
            <a:ext cx="1787969" cy="1072781"/>
            <a:chOff x="2509138" y="12248"/>
            <a:chExt cx="1787969" cy="1072781"/>
          </a:xfrm>
        </p:grpSpPr>
        <p:sp>
          <p:nvSpPr>
            <p:cNvPr id="14" name="Rounded Rectangle 13"/>
            <p:cNvSpPr/>
            <p:nvPr/>
          </p:nvSpPr>
          <p:spPr>
            <a:xfrm>
              <a:off x="2509138" y="12248"/>
              <a:ext cx="1787969" cy="1072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8"/>
            <p:cNvSpPr txBox="1"/>
            <p:nvPr/>
          </p:nvSpPr>
          <p:spPr>
            <a:xfrm>
              <a:off x="2540559" y="43669"/>
              <a:ext cx="1725127" cy="1009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Feature Selection</a:t>
              </a:r>
              <a:endParaRPr lang="en-US" sz="24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68782" y="3207292"/>
            <a:ext cx="379049" cy="443416"/>
            <a:chOff x="4475905" y="326931"/>
            <a:chExt cx="379049" cy="443416"/>
          </a:xfrm>
        </p:grpSpPr>
        <p:sp>
          <p:nvSpPr>
            <p:cNvPr id="12" name="Right Arrow 11"/>
            <p:cNvSpPr/>
            <p:nvPr/>
          </p:nvSpPr>
          <p:spPr>
            <a:xfrm>
              <a:off x="4475905" y="326931"/>
              <a:ext cx="379049" cy="4434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0"/>
            <p:cNvSpPr txBox="1"/>
            <p:nvPr/>
          </p:nvSpPr>
          <p:spPr>
            <a:xfrm>
              <a:off x="4475905" y="415614"/>
              <a:ext cx="265334" cy="266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05172" y="2892609"/>
            <a:ext cx="1787969" cy="1072781"/>
            <a:chOff x="5012295" y="12248"/>
            <a:chExt cx="1787969" cy="1072781"/>
          </a:xfrm>
        </p:grpSpPr>
        <p:sp>
          <p:nvSpPr>
            <p:cNvPr id="10" name="Rounded Rectangle 9"/>
            <p:cNvSpPr/>
            <p:nvPr/>
          </p:nvSpPr>
          <p:spPr>
            <a:xfrm>
              <a:off x="5012295" y="12248"/>
              <a:ext cx="1787969" cy="1072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12"/>
            <p:cNvSpPr txBox="1"/>
            <p:nvPr/>
          </p:nvSpPr>
          <p:spPr>
            <a:xfrm>
              <a:off x="5043716" y="43669"/>
              <a:ext cx="1725127" cy="1009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Classifier</a:t>
              </a:r>
              <a:endParaRPr lang="en-US" sz="24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0343" y="4271554"/>
            <a:ext cx="8351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b="1" dirty="0"/>
              <a:t>Word </a:t>
            </a:r>
            <a:r>
              <a:rPr lang="en-US" sz="2400" b="1" dirty="0" smtClean="0"/>
              <a:t>Preprocess      </a:t>
            </a:r>
            <a:r>
              <a:rPr lang="en-US" sz="2400" b="1" dirty="0" err="1" smtClean="0"/>
              <a:t>Lemitization</a:t>
            </a:r>
            <a:endParaRPr lang="en-US" sz="2400" b="1" dirty="0"/>
          </a:p>
          <a:p>
            <a:pPr marL="342900" indent="-342900">
              <a:buFont typeface="+mj-lt"/>
              <a:buAutoNum type="arabicParenR"/>
            </a:pPr>
            <a:r>
              <a:rPr lang="en-US" sz="2400" b="1" dirty="0"/>
              <a:t>Feature </a:t>
            </a:r>
            <a:r>
              <a:rPr lang="en-US" sz="2400" b="1" dirty="0" smtClean="0"/>
              <a:t>Extraction      </a:t>
            </a:r>
            <a:r>
              <a:rPr lang="en-US" sz="2400" b="1" dirty="0" err="1" smtClean="0"/>
              <a:t>Stylometric</a:t>
            </a:r>
            <a:r>
              <a:rPr lang="en-US" sz="2400" b="1" dirty="0" smtClean="0"/>
              <a:t> </a:t>
            </a:r>
            <a:r>
              <a:rPr lang="en-US" sz="2400" b="1" dirty="0"/>
              <a:t>Features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/>
              <a:t>Feature </a:t>
            </a:r>
            <a:r>
              <a:rPr lang="en-US" sz="2400" b="1" dirty="0" smtClean="0"/>
              <a:t>Selection     Word </a:t>
            </a:r>
            <a:r>
              <a:rPr lang="en-US" sz="2400" b="1" dirty="0"/>
              <a:t>Embedding with bag of </a:t>
            </a:r>
            <a:r>
              <a:rPr lang="en-US" sz="2400" b="1" dirty="0" smtClean="0"/>
              <a:t>words</a:t>
            </a:r>
            <a:endParaRPr lang="en-US" sz="2400" b="1" dirty="0"/>
          </a:p>
          <a:p>
            <a:pPr marL="342900" indent="-342900">
              <a:buFont typeface="+mj-lt"/>
              <a:buAutoNum type="arabicParenR"/>
            </a:pPr>
            <a:r>
              <a:rPr lang="en-US" sz="2400" b="1" dirty="0" smtClean="0"/>
              <a:t>Classification     CNN </a:t>
            </a:r>
            <a:r>
              <a:rPr lang="en-US" sz="2400" b="1" dirty="0"/>
              <a:t>and SVM</a:t>
            </a:r>
            <a:endParaRPr lang="en-GB" sz="2400" b="1" dirty="0"/>
          </a:p>
        </p:txBody>
      </p:sp>
      <p:sp>
        <p:nvSpPr>
          <p:cNvPr id="20" name="Right Arrow 19"/>
          <p:cNvSpPr/>
          <p:nvPr/>
        </p:nvSpPr>
        <p:spPr>
          <a:xfrm>
            <a:off x="4164658" y="4458570"/>
            <a:ext cx="252549" cy="129263"/>
          </a:xfrm>
          <a:prstGeom prst="right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279830" y="4829365"/>
            <a:ext cx="252549" cy="129263"/>
          </a:xfrm>
          <a:prstGeom prst="right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4201885" y="5208679"/>
            <a:ext cx="252549" cy="129263"/>
          </a:xfrm>
          <a:prstGeom prst="right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3585538" y="5917256"/>
            <a:ext cx="252549" cy="129263"/>
          </a:xfrm>
          <a:prstGeom prst="right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2809" cy="1400530"/>
          </a:xfrm>
        </p:spPr>
        <p:txBody>
          <a:bodyPr/>
          <a:lstStyle/>
          <a:p>
            <a:r>
              <a:rPr lang="en-US" sz="4000" b="1" dirty="0" smtClean="0"/>
              <a:t>Workflow of Text Classification Process</a:t>
            </a:r>
            <a:endParaRPr lang="en-GB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853247"/>
            <a:ext cx="9921240" cy="4684713"/>
          </a:xfrm>
        </p:spPr>
      </p:pic>
    </p:spTree>
    <p:extLst>
      <p:ext uri="{BB962C8B-B14F-4D97-AF65-F5344CB8AC3E}">
        <p14:creationId xmlns:p14="http://schemas.microsoft.com/office/powerpoint/2010/main" val="35140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2472</TotalTime>
  <Words>1130</Words>
  <Application>Microsoft Office PowerPoint</Application>
  <PresentationFormat>Widescreen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Bodoni MT</vt:lpstr>
      <vt:lpstr>Calibri</vt:lpstr>
      <vt:lpstr>Century Gothic</vt:lpstr>
      <vt:lpstr>Times New Roman</vt:lpstr>
      <vt:lpstr>Wingdings</vt:lpstr>
      <vt:lpstr>Wingdings 3</vt:lpstr>
      <vt:lpstr>Ion</vt:lpstr>
      <vt:lpstr>Authorship Attribution in English Literature Using Machine learning </vt:lpstr>
      <vt:lpstr>Outline</vt:lpstr>
      <vt:lpstr>Introduction</vt:lpstr>
      <vt:lpstr>Background Study and present state of the problem</vt:lpstr>
      <vt:lpstr>Related Works (Cont.)</vt:lpstr>
      <vt:lpstr>Problem statement</vt:lpstr>
      <vt:lpstr>Contribution</vt:lpstr>
      <vt:lpstr>Methodology</vt:lpstr>
      <vt:lpstr>Workflow of Text Classification Process</vt:lpstr>
      <vt:lpstr>Stylometric Features Extraction</vt:lpstr>
      <vt:lpstr>Data Exploration and Exploratory Visualization </vt:lpstr>
      <vt:lpstr>Feature Selection</vt:lpstr>
      <vt:lpstr>Word Embedding</vt:lpstr>
      <vt:lpstr>How CNN works for Text Classification</vt:lpstr>
      <vt:lpstr>Implementation </vt:lpstr>
      <vt:lpstr>Classifier Used</vt:lpstr>
      <vt:lpstr>Support Vector Machine</vt:lpstr>
      <vt:lpstr>Data Description and Model Evaluation</vt:lpstr>
      <vt:lpstr>Average Precision, Recall, F1 Score</vt:lpstr>
      <vt:lpstr>Confusion Matrix </vt:lpstr>
      <vt:lpstr>Confusion Matrix</vt:lpstr>
      <vt:lpstr>Comparison Between CNN and SVM</vt:lpstr>
      <vt:lpstr> Discussion</vt:lpstr>
      <vt:lpstr>Improvement</vt:lpstr>
      <vt:lpstr>Conclusion</vt:lpstr>
      <vt:lpstr>References:</vt:lpstr>
      <vt:lpstr>References (Cont.)</vt:lpstr>
      <vt:lpstr>Acknowledgement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IMDB  movie reviews</dc:title>
  <dc:creator>randy rozario</dc:creator>
  <cp:lastModifiedBy>Sheikh Saif Islam</cp:lastModifiedBy>
  <cp:revision>188</cp:revision>
  <dcterms:created xsi:type="dcterms:W3CDTF">2019-08-26T01:29:58Z</dcterms:created>
  <dcterms:modified xsi:type="dcterms:W3CDTF">2020-01-05T21:26:19Z</dcterms:modified>
</cp:coreProperties>
</file>