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Tahom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geXOj4kDcFyFhJ+ooBEYwFprvT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Tahoma-bold.fntdata"/><Relationship Id="rId14" Type="http://schemas.openxmlformats.org/officeDocument/2006/relationships/slide" Target="slides/slide10.xml"/><Relationship Id="rId36" Type="http://schemas.openxmlformats.org/officeDocument/2006/relationships/font" Target="fonts/Tahoma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  <a:defRPr b="1" sz="5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  <a:def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8556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Google Shape;21;p33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22" name="Google Shape;22;p33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Google Shape;23;p33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descr="Artificial Intelligence AI icon PNG and SVG Vector Free Download" id="24" name="Google Shape;2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2505" y="75264"/>
            <a:ext cx="662589" cy="677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ted International University | Dhaka" id="25" name="Google Shape;25;p33"/>
          <p:cNvPicPr preferRelativeResize="0"/>
          <p:nvPr/>
        </p:nvPicPr>
        <p:blipFill rotWithShape="1">
          <a:blip r:embed="rId3">
            <a:alphaModFix/>
          </a:blip>
          <a:srcRect b="15160" l="0" r="0" t="0"/>
          <a:stretch/>
        </p:blipFill>
        <p:spPr>
          <a:xfrm>
            <a:off x="464297" y="63534"/>
            <a:ext cx="747805" cy="67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  <a:defRPr b="1" sz="5400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34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" name="Google Shape;32;p34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33" name="Google Shape;33;p34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" name="Google Shape;34;p34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descr="Artificial Intelligence AI icon PNG and SVG Vector Free Download" id="35" name="Google Shape;3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2505" y="75264"/>
            <a:ext cx="662589" cy="677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ted International University | Dhaka" id="36" name="Google Shape;36;p34"/>
          <p:cNvPicPr preferRelativeResize="0"/>
          <p:nvPr/>
        </p:nvPicPr>
        <p:blipFill rotWithShape="1">
          <a:blip r:embed="rId3">
            <a:alphaModFix/>
          </a:blip>
          <a:srcRect b="15160" l="0" r="0" t="0"/>
          <a:stretch/>
        </p:blipFill>
        <p:spPr>
          <a:xfrm>
            <a:off x="464297" y="63534"/>
            <a:ext cx="747805" cy="67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  <a:defRPr/>
            </a:lvl1pPr>
            <a:lvl2pPr indent="-344169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indent="-32766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indent="-327660" lvl="3" marL="18288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indent="-381000" lvl="4" marL="22860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35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b="1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" name="Google Shape;43;p35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44" name="Google Shape;44;p35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" name="Google Shape;45;p35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descr="Artificial Intelligence AI icon PNG and SVG Vector Free Download" id="46" name="Google Shape;4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2505" y="75264"/>
            <a:ext cx="662589" cy="677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ted International University | Dhaka" id="47" name="Google Shape;47;p35"/>
          <p:cNvPicPr preferRelativeResize="0"/>
          <p:nvPr/>
        </p:nvPicPr>
        <p:blipFill rotWithShape="1">
          <a:blip r:embed="rId3">
            <a:alphaModFix/>
          </a:blip>
          <a:srcRect b="15160" l="0" r="0" t="0"/>
          <a:stretch/>
        </p:blipFill>
        <p:spPr>
          <a:xfrm>
            <a:off x="464297" y="63534"/>
            <a:ext cx="747805" cy="67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838200" y="1347537"/>
            <a:ext cx="5181600" cy="4829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indent="-344169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indent="-32766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indent="-327660" lvl="3" marL="18288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indent="-381000" lvl="4" marL="22860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2" type="body"/>
          </p:nvPr>
        </p:nvSpPr>
        <p:spPr>
          <a:xfrm>
            <a:off x="6172200" y="1347537"/>
            <a:ext cx="5181600" cy="4829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indent="-344169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indent="-32766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indent="-327660" lvl="3" marL="18288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indent="-381000" lvl="4" marL="22860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36"/>
          <p:cNvSpPr txBox="1"/>
          <p:nvPr>
            <p:ph type="title"/>
          </p:nvPr>
        </p:nvSpPr>
        <p:spPr>
          <a:xfrm>
            <a:off x="838200" y="365126"/>
            <a:ext cx="10515600" cy="38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b="1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5" name="Google Shape;55;p36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56" name="Google Shape;56;p36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" name="Google Shape;57;p36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indent="-344169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indent="-32766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indent="-327660" lvl="3" marL="18288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indent="-381000" lvl="4" marL="22860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indent="-344169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indent="-32766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indent="-327660" lvl="3" marL="18288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indent="-381000" lvl="4" marL="22860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7"/>
          <p:cNvSpPr txBox="1"/>
          <p:nvPr>
            <p:ph type="title"/>
          </p:nvPr>
        </p:nvSpPr>
        <p:spPr>
          <a:xfrm>
            <a:off x="838200" y="365126"/>
            <a:ext cx="10515600" cy="38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b="1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37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68" name="Google Shape;68;p37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" name="Google Shape;69;p37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1"/>
          <p:cNvSpPr txBox="1"/>
          <p:nvPr>
            <p:ph type="title"/>
          </p:nvPr>
        </p:nvSpPr>
        <p:spPr>
          <a:xfrm>
            <a:off x="839788" y="987425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python.org/download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CSE 3812: AI Lab</a:t>
            </a: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lang="en-US"/>
              <a:t>Week 1</a:t>
            </a:r>
            <a:endParaRPr/>
          </a:p>
        </p:txBody>
      </p:sp>
      <p:sp>
        <p:nvSpPr>
          <p:cNvPr id="111" name="Google Shape;111;p1"/>
          <p:cNvSpPr txBox="1"/>
          <p:nvPr>
            <p:ph idx="10" type="dt"/>
          </p:nvPr>
        </p:nvSpPr>
        <p:spPr>
          <a:xfrm>
            <a:off x="8556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112" name="Google Shape;112;p1"/>
          <p:cNvSpPr txBox="1"/>
          <p:nvPr>
            <p:ph idx="11" type="ftr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13" name="Google Shape;113;p1"/>
          <p:cNvSpPr txBox="1"/>
          <p:nvPr>
            <p:ph idx="12" type="sldNum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June 4, 2024</a:t>
            </a:r>
            <a:endParaRPr/>
          </a:p>
        </p:txBody>
      </p:sp>
      <p:sp>
        <p:nvSpPr>
          <p:cNvPr id="196" name="Google Shape;196;p10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97" name="Google Shape;197;p10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0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Machine Learning</a:t>
            </a:r>
            <a:endParaRPr/>
          </a:p>
        </p:txBody>
      </p:sp>
      <p:grpSp>
        <p:nvGrpSpPr>
          <p:cNvPr id="199" name="Google Shape;199;p10"/>
          <p:cNvGrpSpPr/>
          <p:nvPr/>
        </p:nvGrpSpPr>
        <p:grpSpPr>
          <a:xfrm>
            <a:off x="3057331" y="2025790"/>
            <a:ext cx="6077338" cy="3083151"/>
            <a:chOff x="1065246" y="1007707"/>
            <a:chExt cx="6077338" cy="3083151"/>
          </a:xfrm>
        </p:grpSpPr>
        <p:pic>
          <p:nvPicPr>
            <p:cNvPr id="200" name="Google Shape;200;p10"/>
            <p:cNvPicPr preferRelativeResize="0"/>
            <p:nvPr/>
          </p:nvPicPr>
          <p:blipFill rotWithShape="1">
            <a:blip r:embed="rId3">
              <a:alphaModFix/>
            </a:blip>
            <a:srcRect b="16195" l="7206" r="9732" t="10625"/>
            <a:stretch/>
          </p:blipFill>
          <p:spPr>
            <a:xfrm>
              <a:off x="1065246" y="1007707"/>
              <a:ext cx="4827036" cy="2481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fferent Poses Robot Stock Illustrations – 110 Different Poses Robot Stock  Illustrations, Vectors &amp; Clipart - Dreamstime" id="201" name="Google Shape;201;p10"/>
            <p:cNvPicPr preferRelativeResize="0"/>
            <p:nvPr/>
          </p:nvPicPr>
          <p:blipFill rotWithShape="1">
            <a:blip r:embed="rId4">
              <a:alphaModFix/>
            </a:blip>
            <a:srcRect b="51308" l="20205" r="64612" t="475"/>
            <a:stretch/>
          </p:blipFill>
          <p:spPr>
            <a:xfrm flipH="1">
              <a:off x="5892282" y="2028792"/>
              <a:ext cx="1250302" cy="20620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June 4, 2024</a:t>
            </a:r>
            <a:endParaRPr/>
          </a:p>
        </p:txBody>
      </p:sp>
      <p:sp>
        <p:nvSpPr>
          <p:cNvPr id="207" name="Google Shape;207;p11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08" name="Google Shape;208;p11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1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Machine Learning</a:t>
            </a:r>
            <a:endParaRPr/>
          </a:p>
        </p:txBody>
      </p:sp>
      <p:pic>
        <p:nvPicPr>
          <p:cNvPr descr="Different Poses Robot Stock Illustrations – 110 Different Poses Robot Stock  Illustrations, Vectors &amp; Clipart - Dreamstime" id="210" name="Google Shape;210;p11"/>
          <p:cNvPicPr preferRelativeResize="0"/>
          <p:nvPr/>
        </p:nvPicPr>
        <p:blipFill rotWithShape="1">
          <a:blip r:embed="rId3">
            <a:alphaModFix/>
          </a:blip>
          <a:srcRect b="0" l="63999" r="17347" t="49573"/>
          <a:stretch/>
        </p:blipFill>
        <p:spPr>
          <a:xfrm flipH="1">
            <a:off x="4273618" y="3649728"/>
            <a:ext cx="1447799" cy="21566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1"/>
          <p:cNvGrpSpPr/>
          <p:nvPr/>
        </p:nvGrpSpPr>
        <p:grpSpPr>
          <a:xfrm>
            <a:off x="6772081" y="3321574"/>
            <a:ext cx="1015482" cy="2438240"/>
            <a:chOff x="8610600" y="3059825"/>
            <a:chExt cx="1166327" cy="2719867"/>
          </a:xfrm>
        </p:grpSpPr>
        <p:pic>
          <p:nvPicPr>
            <p:cNvPr descr="Kid with question mark curious vector Stock Vector by ©colorfuelstudio  303843012" id="212" name="Google Shape;212;p11"/>
            <p:cNvPicPr preferRelativeResize="0"/>
            <p:nvPr/>
          </p:nvPicPr>
          <p:blipFill rotWithShape="1">
            <a:blip r:embed="rId4">
              <a:alphaModFix/>
            </a:blip>
            <a:srcRect b="13891" l="19282" r="25632" t="11465"/>
            <a:stretch/>
          </p:blipFill>
          <p:spPr>
            <a:xfrm flipH="1">
              <a:off x="8610600" y="3092476"/>
              <a:ext cx="1166327" cy="26872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11"/>
            <p:cNvSpPr/>
            <p:nvPr/>
          </p:nvSpPr>
          <p:spPr>
            <a:xfrm>
              <a:off x="8610600" y="3059825"/>
              <a:ext cx="253482" cy="29919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11"/>
          <p:cNvSpPr/>
          <p:nvPr/>
        </p:nvSpPr>
        <p:spPr>
          <a:xfrm>
            <a:off x="7279822" y="1021588"/>
            <a:ext cx="3355910" cy="2764234"/>
          </a:xfrm>
          <a:prstGeom prst="wedgeEllipseCallout">
            <a:avLst>
              <a:gd fmla="val -36403" name="adj1"/>
              <a:gd fmla="val 50348" name="adj2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price of a house if it has 4 rooms,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an area of 1200 sq feet and is outside DOHS?</a:t>
            </a:r>
            <a:endParaRPr/>
          </a:p>
        </p:txBody>
      </p:sp>
      <p:sp>
        <p:nvSpPr>
          <p:cNvPr id="215" name="Google Shape;215;p11"/>
          <p:cNvSpPr/>
          <p:nvPr/>
        </p:nvSpPr>
        <p:spPr>
          <a:xfrm>
            <a:off x="3096794" y="3368103"/>
            <a:ext cx="1447800" cy="1179108"/>
          </a:xfrm>
          <a:prstGeom prst="wedgeEllipseCallout">
            <a:avLst>
              <a:gd fmla="val 30047" name="adj1"/>
              <a:gd fmla="val 6013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7200.28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PART II</a:t>
            </a:r>
            <a:endParaRPr/>
          </a:p>
        </p:txBody>
      </p:sp>
      <p:sp>
        <p:nvSpPr>
          <p:cNvPr id="221" name="Google Shape;221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Python Basics and Application</a:t>
            </a:r>
            <a:endParaRPr/>
          </a:p>
        </p:txBody>
      </p:sp>
      <p:sp>
        <p:nvSpPr>
          <p:cNvPr id="222" name="Google Shape;222;p12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June 4, 2024</a:t>
            </a:r>
            <a:endParaRPr/>
          </a:p>
        </p:txBody>
      </p:sp>
      <p:sp>
        <p:nvSpPr>
          <p:cNvPr id="223" name="Google Shape;223;p12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24" name="Google Shape;224;p12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b="1" lang="en-US"/>
              <a:t>Python Basics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Installation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Variables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Conditional Statements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Functions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Loops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Data Structures</a:t>
            </a:r>
            <a:endParaRPr/>
          </a:p>
          <a:p>
            <a:pPr indent="-457200" lvl="2" marL="16002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List, Dictionary, Tuple, Set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Class and Objects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b="1" lang="en-US"/>
              <a:t>BFS using Python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b="1" lang="en-US"/>
              <a:t>DFS using Python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b="1" lang="en-US"/>
              <a:t>Graph Coloring using Python</a:t>
            </a:r>
            <a:endParaRPr/>
          </a:p>
        </p:txBody>
      </p:sp>
      <p:sp>
        <p:nvSpPr>
          <p:cNvPr id="230" name="Google Shape;230;p13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231" name="Google Shape;231;p13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32" name="Google Shape;232;p13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3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Contents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b="1" lang="en-US"/>
              <a:t>Installation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Basically you will be downloading the python interpreter and some python libraries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Go to the following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US"/>
              <a:t> and click on the Download Python button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A .exe file will be downloaded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Run the .exe file -  the rest is straight forward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p14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240" name="Google Shape;240;p14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41" name="Google Shape;241;p14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14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Python Basics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b="1" lang="en-US"/>
              <a:t>Installation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Basically you will be downloading the python interpreter and some python libraries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Go to the following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US"/>
              <a:t> and click on the Download Python button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A .exe file will be downloaded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Run the .exe file -  the rest is straight forward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8" name="Google Shape;248;p15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249" name="Google Shape;249;p15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50" name="Google Shape;250;p15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5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Python Basics</a:t>
            </a:r>
            <a:endParaRPr/>
          </a:p>
        </p:txBody>
      </p:sp>
      <p:pic>
        <p:nvPicPr>
          <p:cNvPr id="252" name="Google Shape;252;p15"/>
          <p:cNvPicPr preferRelativeResize="0"/>
          <p:nvPr/>
        </p:nvPicPr>
        <p:blipFill rotWithShape="1">
          <a:blip r:embed="rId4">
            <a:alphaModFix/>
          </a:blip>
          <a:srcRect b="0" l="0" r="635" t="0"/>
          <a:stretch/>
        </p:blipFill>
        <p:spPr>
          <a:xfrm>
            <a:off x="905069" y="1068688"/>
            <a:ext cx="10448731" cy="51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Variables, If Else, Loops and Functions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Let us solve the following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Let us solve the following problem using Python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Write a python program to print a pattern    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Write python program that finds the sum of the following series: 1+1.2+1.2.3+1.2.3.4+ …+1.2.3…(n-1).n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Write a python program that determines the nth term of the Fibonacci series</a:t>
            </a:r>
            <a:endParaRPr/>
          </a:p>
        </p:txBody>
      </p:sp>
      <p:sp>
        <p:nvSpPr>
          <p:cNvPr id="258" name="Google Shape;258;p16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259" name="Google Shape;259;p16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60" name="Google Shape;260;p16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16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Python Basics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b="1" lang="en-US"/>
              <a:t>Python Basics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b="1" lang="en-US"/>
              <a:t>Installation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b="1" lang="en-US"/>
              <a:t>Variables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b="1" lang="en-US"/>
              <a:t>Conditional Statements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b="1" lang="en-US"/>
              <a:t>Functions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b="1" lang="en-US"/>
              <a:t>Loops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Data Structures</a:t>
            </a:r>
            <a:endParaRPr/>
          </a:p>
          <a:p>
            <a:pPr indent="-457200" lvl="2" marL="16002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List, Dictionary, Tuple, Set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Class and Objects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b="1" lang="en-US"/>
              <a:t>BFS using Python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b="1" lang="en-US"/>
              <a:t>DFS using Python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b="1" lang="en-US"/>
              <a:t>Graph Coloring using Python</a:t>
            </a:r>
            <a:endParaRPr/>
          </a:p>
        </p:txBody>
      </p:sp>
      <p:sp>
        <p:nvSpPr>
          <p:cNvPr id="267" name="Google Shape;267;p17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268" name="Google Shape;268;p17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69" name="Google Shape;269;p17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17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Contents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/>
          <p:nvPr>
            <p:ph type="title"/>
          </p:nvPr>
        </p:nvSpPr>
        <p:spPr>
          <a:xfrm>
            <a:off x="831849" y="1709738"/>
            <a:ext cx="1072877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DATA STRUCTURES</a:t>
            </a:r>
            <a:br>
              <a:rPr lang="en-US"/>
            </a:br>
            <a:r>
              <a:rPr lang="en-US"/>
              <a:t>LIST, DICTIONARY, TUPLE, SET</a:t>
            </a:r>
            <a:endParaRPr/>
          </a:p>
        </p:txBody>
      </p:sp>
      <p:sp>
        <p:nvSpPr>
          <p:cNvPr id="276" name="Google Shape;276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Note : The variables you will be using are just </a:t>
            </a:r>
            <a:r>
              <a:rPr b="1" lang="en-US"/>
              <a:t>references</a:t>
            </a:r>
            <a:endParaRPr/>
          </a:p>
        </p:txBody>
      </p:sp>
      <p:sp>
        <p:nvSpPr>
          <p:cNvPr id="277" name="Google Shape;277;p18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278" name="Google Shape;278;p18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79" name="Google Shape;279;p18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Data Structures – List (CRUD)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Create</a:t>
            </a:r>
            <a:endParaRPr/>
          </a:p>
          <a:p>
            <a:pPr indent="-457200" lvl="2" marL="1600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Arial"/>
              <a:buChar char="•"/>
            </a:pPr>
            <a:r>
              <a:rPr lang="en-US"/>
              <a:t>append(item): Adds an item to the end of the list.</a:t>
            </a:r>
            <a:endParaRPr/>
          </a:p>
          <a:p>
            <a:pPr indent="-457200" lvl="2" marL="1600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Arial"/>
              <a:buChar char="•"/>
            </a:pPr>
            <a:r>
              <a:rPr lang="en-US"/>
              <a:t>insert(index, item): Inserts an item at a specified index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Read</a:t>
            </a:r>
            <a:endParaRPr/>
          </a:p>
          <a:p>
            <a:pPr indent="-457200" lvl="2" marL="1600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Arial"/>
              <a:buChar char="•"/>
            </a:pPr>
            <a:r>
              <a:rPr lang="en-US"/>
              <a:t>Accessing Elements: You can access elements by their index, e.g., </a:t>
            </a:r>
            <a:r>
              <a:rPr b="1" lang="en-US"/>
              <a:t>list[index]</a:t>
            </a:r>
            <a:endParaRPr/>
          </a:p>
          <a:p>
            <a:pPr indent="-457200" lvl="2" marL="1600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Arial"/>
              <a:buChar char="•"/>
            </a:pPr>
            <a:r>
              <a:rPr lang="en-US"/>
              <a:t>Iterating: Use a for loop to read through the list, e.g., for item in list: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286" name="Google Shape;286;p19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87" name="Google Shape;287;p19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19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Python Basics - 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PART I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The journey ahead of us!</a:t>
            </a:r>
            <a:endParaRPr/>
          </a:p>
        </p:txBody>
      </p:sp>
      <p:sp>
        <p:nvSpPr>
          <p:cNvPr id="120" name="Google Shape;120;p2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June 4, 2024</a:t>
            </a:r>
            <a:endParaRPr/>
          </a:p>
        </p:txBody>
      </p:sp>
      <p:sp>
        <p:nvSpPr>
          <p:cNvPr id="121" name="Google Shape;121;p2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22" name="Google Shape;122;p2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Data Structures – List (CRUD)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Update</a:t>
            </a:r>
            <a:endParaRPr/>
          </a:p>
          <a:p>
            <a:pPr indent="-457200" lvl="2" marL="1600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Arial"/>
              <a:buChar char="•"/>
            </a:pPr>
            <a:r>
              <a:rPr lang="en-US"/>
              <a:t>Modifying Elements: Directly assign a new value to an index, e.g., list[index] = new_value</a:t>
            </a:r>
            <a:endParaRPr/>
          </a:p>
          <a:p>
            <a:pPr indent="-341630" lvl="1" marL="12001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12001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/>
          </a:p>
          <a:p>
            <a:pPr indent="-457200" lvl="2" marL="1600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•"/>
            </a:pPr>
            <a:r>
              <a:rPr b="0"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remove(item): Removes the first occurrence of a specified item</a:t>
            </a:r>
            <a:endParaRPr/>
          </a:p>
          <a:p>
            <a:pPr indent="-457200" lvl="2" marL="1600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pop(index) :  </a:t>
            </a:r>
            <a:r>
              <a:rPr lang="en-US"/>
              <a:t>Removes and returns the item at the given index</a:t>
            </a:r>
            <a:endParaRPr b="0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295" name="Google Shape;295;p20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96" name="Google Shape;296;p20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20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Python Basics - List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lang="en-US"/>
              <a:t>Create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dict[key] = value — Adds a new key-value pair or updates an existing key.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lang="en-US"/>
              <a:t>Read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dict[key] — Retrieves the value associated with a given key.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Use a for loop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lang="en-US"/>
              <a:t>Update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dict[key] = new_value — Updates the value of an existing key.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lang="en-US"/>
              <a:t>Delete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pop(key, default) — Removes the specified key and returns the corresponding value; if the key is not found, it returns default</a:t>
            </a:r>
            <a:endParaRPr/>
          </a:p>
        </p:txBody>
      </p:sp>
      <p:sp>
        <p:nvSpPr>
          <p:cNvPr id="303" name="Google Shape;303;p21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304" name="Google Shape;304;p21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305" name="Google Shape;305;p21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21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Python Basics - Dictionary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/>
              <a:t>Tuples are like lists but immutable – cannot be changed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Create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You can create a tuple by directly assigning values to it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my_tuple = (1, 2, 3)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Read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Accessing elements in a tuple works the same way as in a list, using indexing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print(my_tuple[0])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You can use a for loop</a:t>
            </a:r>
            <a:endParaRPr/>
          </a:p>
        </p:txBody>
      </p:sp>
      <p:sp>
        <p:nvSpPr>
          <p:cNvPr id="312" name="Google Shape;312;p22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313" name="Google Shape;313;p22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314" name="Google Shape;314;p22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22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Python Basics - Tuple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Update – cannot be done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But we can create a new tuple with the tuple’s original values + updated* values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Delete – cannot be done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But we create a new tuple with tuple’s original values, omitting the deleted* values</a:t>
            </a:r>
            <a:endParaRPr/>
          </a:p>
        </p:txBody>
      </p:sp>
      <p:sp>
        <p:nvSpPr>
          <p:cNvPr id="321" name="Google Shape;321;p23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322" name="Google Shape;322;p23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323" name="Google Shape;323;p23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23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Python Basics - Tuple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idx="1" type="body"/>
          </p:nvPr>
        </p:nvSpPr>
        <p:spPr>
          <a:xfrm>
            <a:off x="1630524" y="1148298"/>
            <a:ext cx="3901751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/>
              <a:t>What will be the output of this code?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At first try to predict yourself and write it down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Now write the code yourself</a:t>
            </a:r>
            <a:endParaRPr/>
          </a:p>
        </p:txBody>
      </p:sp>
      <p:sp>
        <p:nvSpPr>
          <p:cNvPr id="330" name="Google Shape;330;p24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331" name="Google Shape;331;p24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332" name="Google Shape;332;p24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24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Python Basics - Set</a:t>
            </a:r>
            <a:endParaRPr/>
          </a:p>
        </p:txBody>
      </p:sp>
      <p:pic>
        <p:nvPicPr>
          <p:cNvPr id="334" name="Google Shape;3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217" y="1033831"/>
            <a:ext cx="3660128" cy="5089712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4"/>
          <p:cNvSpPr txBox="1"/>
          <p:nvPr/>
        </p:nvSpPr>
        <p:spPr>
          <a:xfrm>
            <a:off x="7711751" y="6219932"/>
            <a:ext cx="2755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Operations of Set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341" name="Google Shape;341;p25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342" name="Google Shape;342;p25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25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Pass By Value and Pass By Reference</a:t>
            </a:r>
            <a:endParaRPr/>
          </a:p>
        </p:txBody>
      </p:sp>
      <p:pic>
        <p:nvPicPr>
          <p:cNvPr id="344" name="Google Shape;3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366" y="1904902"/>
            <a:ext cx="3842173" cy="270942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5"/>
          <p:cNvSpPr txBox="1"/>
          <p:nvPr/>
        </p:nvSpPr>
        <p:spPr>
          <a:xfrm>
            <a:off x="1602874" y="4841645"/>
            <a:ext cx="26932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printed here?</a:t>
            </a:r>
            <a:endParaRPr/>
          </a:p>
        </p:txBody>
      </p:sp>
      <p:pic>
        <p:nvPicPr>
          <p:cNvPr id="346" name="Google Shape;34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5553" y="1904901"/>
            <a:ext cx="4291304" cy="279772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5"/>
          <p:cNvSpPr txBox="1"/>
          <p:nvPr/>
        </p:nvSpPr>
        <p:spPr>
          <a:xfrm>
            <a:off x="7263981" y="4841645"/>
            <a:ext cx="26932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printed here?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353" name="Google Shape;353;p26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354" name="Google Shape;354;p26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26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Pass By Value and Pass By Reference</a:t>
            </a:r>
            <a:endParaRPr/>
          </a:p>
        </p:txBody>
      </p:sp>
      <p:pic>
        <p:nvPicPr>
          <p:cNvPr id="356" name="Google Shape;3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366" y="1904902"/>
            <a:ext cx="3842173" cy="270942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6"/>
          <p:cNvSpPr txBox="1"/>
          <p:nvPr/>
        </p:nvSpPr>
        <p:spPr>
          <a:xfrm>
            <a:off x="1602874" y="4841645"/>
            <a:ext cx="26932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printed here?</a:t>
            </a:r>
            <a:endParaRPr/>
          </a:p>
        </p:txBody>
      </p:sp>
      <p:pic>
        <p:nvPicPr>
          <p:cNvPr id="358" name="Google Shape;35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5553" y="1904901"/>
            <a:ext cx="4291304" cy="279772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6"/>
          <p:cNvSpPr txBox="1"/>
          <p:nvPr/>
        </p:nvSpPr>
        <p:spPr>
          <a:xfrm>
            <a:off x="7263981" y="4841645"/>
            <a:ext cx="26932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printed here?</a:t>
            </a:r>
            <a:endParaRPr/>
          </a:p>
        </p:txBody>
      </p:sp>
      <p:sp>
        <p:nvSpPr>
          <p:cNvPr id="360" name="Google Shape;360;p26"/>
          <p:cNvSpPr txBox="1"/>
          <p:nvPr/>
        </p:nvSpPr>
        <p:spPr>
          <a:xfrm>
            <a:off x="4296112" y="5766318"/>
            <a:ext cx="43179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working as a primitive data type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myList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working as a reference to an object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Create a class called student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Create a constructor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Create a destructor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Create a function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Create two objects of the class student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Compare two objects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Will the objects be passed by value or passed by reference?</a:t>
            </a:r>
            <a:endParaRPr/>
          </a:p>
        </p:txBody>
      </p:sp>
      <p:sp>
        <p:nvSpPr>
          <p:cNvPr id="366" name="Google Shape;366;p27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367" name="Google Shape;367;p27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368" name="Google Shape;368;p27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27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Class and Object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b="1" lang="en-US"/>
              <a:t>Python Basics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>
                <a:highlight>
                  <a:srgbClr val="FFFF00"/>
                </a:highlight>
              </a:rPr>
              <a:t>Installation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>
                <a:highlight>
                  <a:srgbClr val="FFFF00"/>
                </a:highlight>
              </a:rPr>
              <a:t>Variables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>
                <a:highlight>
                  <a:srgbClr val="FFFF00"/>
                </a:highlight>
              </a:rPr>
              <a:t>Conditional Statements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>
                <a:highlight>
                  <a:srgbClr val="FFFF00"/>
                </a:highlight>
              </a:rPr>
              <a:t>Functions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>
                <a:highlight>
                  <a:srgbClr val="FFFF00"/>
                </a:highlight>
              </a:rPr>
              <a:t>Loops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>
                <a:highlight>
                  <a:srgbClr val="FFFF00"/>
                </a:highlight>
              </a:rPr>
              <a:t>Data Structures</a:t>
            </a:r>
            <a:endParaRPr/>
          </a:p>
          <a:p>
            <a:pPr indent="-457200" lvl="2" marL="16002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>
                <a:highlight>
                  <a:srgbClr val="FFFF00"/>
                </a:highlight>
              </a:rPr>
              <a:t>List, Dictionary, Tuple, Set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>
                <a:highlight>
                  <a:srgbClr val="FFFF00"/>
                </a:highlight>
              </a:rPr>
              <a:t>Class and Objects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b="1" lang="en-US"/>
              <a:t>BFS using Python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b="1" lang="en-US"/>
              <a:t>DFS using Python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b="1" lang="en-US"/>
              <a:t>Graph Coloring using Python</a:t>
            </a:r>
            <a:endParaRPr/>
          </a:p>
        </p:txBody>
      </p:sp>
      <p:sp>
        <p:nvSpPr>
          <p:cNvPr id="375" name="Google Shape;375;p28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376" name="Google Shape;376;p28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377" name="Google Shape;377;p28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28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Contents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/>
              <a:t>BFS using Python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/>
              <a:t>DFS using Python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/>
              <a:t>Graph Coloring using Python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385" name="Google Shape;385;p29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386" name="Google Shape;386;p29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p29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Some More Tasks Using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Python basics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A* search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Hill climbing (example problem: sorting or 8-puzzle)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K-nearest neighbor (KNN)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Logistic Regression (LR)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K-means clustering (KMC)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8" name="Google Shape;128;p3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June 4, 2024</a:t>
            </a:r>
            <a:endParaRPr/>
          </a:p>
        </p:txBody>
      </p:sp>
      <p:sp>
        <p:nvSpPr>
          <p:cNvPr id="129" name="Google Shape;129;p3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30" name="Google Shape;130;p3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3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What You Will Learn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idx="1" type="body"/>
          </p:nvPr>
        </p:nvSpPr>
        <p:spPr>
          <a:xfrm>
            <a:off x="2060510" y="3129805"/>
            <a:ext cx="2259563" cy="115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/>
              <a:t>BFS using Python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93" name="Google Shape;393;p30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June 4, 2024</a:t>
            </a:r>
            <a:endParaRPr/>
          </a:p>
        </p:txBody>
      </p:sp>
      <p:sp>
        <p:nvSpPr>
          <p:cNvPr id="394" name="Google Shape;394;p30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395" name="Google Shape;395;p30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30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Some More Tasks Using Python</a:t>
            </a:r>
            <a:endParaRPr/>
          </a:p>
        </p:txBody>
      </p:sp>
      <p:pic>
        <p:nvPicPr>
          <p:cNvPr descr="Algorithms, BFS - Breadth First Search | Welcome to Rustam's Blog" id="397" name="Google Shape;397;p30"/>
          <p:cNvPicPr preferRelativeResize="0"/>
          <p:nvPr/>
        </p:nvPicPr>
        <p:blipFill rotWithShape="1">
          <a:blip r:embed="rId3">
            <a:alphaModFix/>
          </a:blip>
          <a:srcRect b="0" l="0" r="37354" t="0"/>
          <a:stretch/>
        </p:blipFill>
        <p:spPr>
          <a:xfrm>
            <a:off x="5337888" y="923731"/>
            <a:ext cx="6148096" cy="5682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03" name="Google Shape;403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4" name="Google Shape;404;p31"/>
          <p:cNvSpPr txBox="1"/>
          <p:nvPr>
            <p:ph idx="10" type="dt"/>
          </p:nvPr>
        </p:nvSpPr>
        <p:spPr>
          <a:xfrm>
            <a:off x="8556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June 3, 2024</a:t>
            </a:r>
            <a:endParaRPr/>
          </a:p>
        </p:txBody>
      </p:sp>
      <p:sp>
        <p:nvSpPr>
          <p:cNvPr id="405" name="Google Shape;405;p31"/>
          <p:cNvSpPr txBox="1"/>
          <p:nvPr>
            <p:ph idx="11" type="ftr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406" name="Google Shape;406;p31"/>
          <p:cNvSpPr txBox="1"/>
          <p:nvPr>
            <p:ph idx="12" type="sldNum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Attendance 10%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Offline 50% (best 4 out of 5)</a:t>
            </a:r>
            <a:endParaRPr/>
          </a:p>
          <a:p>
            <a:pPr indent="-457200" lvl="1" marL="1200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Arial"/>
              <a:buChar char="•"/>
            </a:pPr>
            <a:r>
              <a:rPr lang="en-US"/>
              <a:t>marks will fully depend on your viva and understanding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Class Test – written quiz 10%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Mid 15% - written quiz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Final 15% - written quiz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7" name="Google Shape;137;p4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June 4, 2024</a:t>
            </a:r>
            <a:endParaRPr/>
          </a:p>
        </p:txBody>
      </p:sp>
      <p:sp>
        <p:nvSpPr>
          <p:cNvPr id="138" name="Google Shape;138;p4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39" name="Google Shape;139;p4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4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Marks Distribution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Python basics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solidFill>
                  <a:schemeClr val="accent1"/>
                </a:solidFill>
              </a:rPr>
              <a:t>A* search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solidFill>
                  <a:schemeClr val="accent1"/>
                </a:solidFill>
              </a:rPr>
              <a:t>Hill climbing (example problem: sorting or 8-puzzle)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K-nearest neighbor (KNN)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Logistic Regression (LR)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K-means clustering (KMC)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June 4, 2024</a:t>
            </a:r>
            <a:endParaRPr/>
          </a:p>
        </p:txBody>
      </p:sp>
      <p:sp>
        <p:nvSpPr>
          <p:cNvPr id="147" name="Google Shape;147;p5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48" name="Google Shape;148;p5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5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AI and ML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7310534" y="5365423"/>
            <a:ext cx="3578291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AI based problems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AI and ML based problems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56" name="Google Shape;156;p6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June 4, 2024</a:t>
            </a:r>
            <a:endParaRPr/>
          </a:p>
        </p:txBody>
      </p:sp>
      <p:sp>
        <p:nvSpPr>
          <p:cNvPr id="157" name="Google Shape;157;p6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58" name="Google Shape;158;p6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6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AI and ML</a:t>
            </a:r>
            <a:endParaRPr/>
          </a:p>
        </p:txBody>
      </p:sp>
      <p:pic>
        <p:nvPicPr>
          <p:cNvPr descr="Venn diagram showing relationship between Artificial Intelligence,... |  Download Scientific Diagram"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9993" y="1546684"/>
            <a:ext cx="4083407" cy="408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Based on BFS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Based on </a:t>
            </a:r>
            <a:r>
              <a:rPr b="1" lang="en-US"/>
              <a:t>Heuristics</a:t>
            </a:r>
            <a:endParaRPr/>
          </a:p>
        </p:txBody>
      </p:sp>
      <p:sp>
        <p:nvSpPr>
          <p:cNvPr id="166" name="Google Shape;166;p7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June 4, 2024</a:t>
            </a:r>
            <a:endParaRPr/>
          </a:p>
        </p:txBody>
      </p:sp>
      <p:sp>
        <p:nvSpPr>
          <p:cNvPr id="167" name="Google Shape;167;p7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68" name="Google Shape;168;p7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7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AI PART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idx="1" type="body"/>
          </p:nvPr>
        </p:nvSpPr>
        <p:spPr>
          <a:xfrm>
            <a:off x="838200" y="2808513"/>
            <a:ext cx="10515600" cy="336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Based on BFS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Based on </a:t>
            </a:r>
            <a:r>
              <a:rPr b="1" lang="en-US"/>
              <a:t>Heuristics</a:t>
            </a:r>
            <a:endParaRPr/>
          </a:p>
        </p:txBody>
      </p:sp>
      <p:sp>
        <p:nvSpPr>
          <p:cNvPr id="175" name="Google Shape;175;p8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June 4, 2024</a:t>
            </a:r>
            <a:endParaRPr/>
          </a:p>
        </p:txBody>
      </p:sp>
      <p:sp>
        <p:nvSpPr>
          <p:cNvPr id="176" name="Google Shape;176;p8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77" name="Google Shape;177;p8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8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AI PART</a:t>
            </a:r>
            <a:endParaRPr/>
          </a:p>
        </p:txBody>
      </p:sp>
      <p:pic>
        <p:nvPicPr>
          <p:cNvPr descr="Heuristic Function in AI (Artificial Intelligence)"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4921" y="1015625"/>
            <a:ext cx="4776958" cy="516133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 txBox="1"/>
          <p:nvPr/>
        </p:nvSpPr>
        <p:spPr>
          <a:xfrm rot="-1858663">
            <a:off x="1343608" y="4665306"/>
            <a:ext cx="31165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Don’t worry if you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not understand heuristics now!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June 4, 2024</a:t>
            </a:r>
            <a:endParaRPr/>
          </a:p>
        </p:txBody>
      </p:sp>
      <p:sp>
        <p:nvSpPr>
          <p:cNvPr id="186" name="Google Shape;186;p9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87" name="Google Shape;187;p9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9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AI AND ML PART</a:t>
            </a:r>
            <a:endParaRPr/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 b="16195" l="7206" r="9732" t="10625"/>
          <a:stretch/>
        </p:blipFill>
        <p:spPr>
          <a:xfrm>
            <a:off x="2820955" y="1446246"/>
            <a:ext cx="6550089" cy="332169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 txBox="1"/>
          <p:nvPr/>
        </p:nvSpPr>
        <p:spPr>
          <a:xfrm>
            <a:off x="2876111" y="5148623"/>
            <a:ext cx="64397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price of a house if it has 4 rooms,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an area of 1200 sq feet and is outside DOHS?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2023-03-19T03:25:32Z</dcterms:created>
  <dc:creator>lenovo</dc:creator>
</cp:coreProperties>
</file>