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GmA0neHS/dAnT2inqnzyv6ygn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novelgames.com/en/wolf/" TargetMode="External"/><Relationship Id="rId4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AI Lab 2 - Search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5" name="Google Shape;95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Md Shadman Aadeeb, Dept. of CSE, UIU</a:t>
            </a:r>
            <a:endParaRPr/>
          </a:p>
        </p:txBody>
      </p: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 b="11240" l="0" r="0" t="0"/>
          <a:stretch/>
        </p:blipFill>
        <p:spPr>
          <a:xfrm>
            <a:off x="838200" y="365125"/>
            <a:ext cx="10515599" cy="555324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Md Shadman Aadeeb, Dept. of CSE, UIU</a:t>
            </a:r>
            <a:endParaRPr/>
          </a:p>
        </p:txBody>
      </p:sp>
      <p:sp>
        <p:nvSpPr>
          <p:cNvPr id="189" name="Google Shape;18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Previous BFS vs Current BFS</a:t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4975023" y="1602941"/>
            <a:ext cx="709448" cy="73720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5945418" y="2412646"/>
            <a:ext cx="709448" cy="73720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3910851" y="2781247"/>
            <a:ext cx="709448" cy="73720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7273165" y="2672942"/>
            <a:ext cx="709448" cy="73720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5523479" y="4096722"/>
            <a:ext cx="709448" cy="73720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3730755" y="4674996"/>
            <a:ext cx="709448" cy="73720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7912770" y="3937794"/>
            <a:ext cx="709448" cy="73720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8"/>
          <p:cNvCxnSpPr>
            <a:stCxn id="195" idx="5"/>
            <a:endCxn id="196" idx="1"/>
          </p:cNvCxnSpPr>
          <p:nvPr/>
        </p:nvCxnSpPr>
        <p:spPr>
          <a:xfrm>
            <a:off x="5580575" y="2232182"/>
            <a:ext cx="468600" cy="28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p8"/>
          <p:cNvCxnSpPr>
            <a:stCxn id="197" idx="7"/>
            <a:endCxn id="195" idx="3"/>
          </p:cNvCxnSpPr>
          <p:nvPr/>
        </p:nvCxnSpPr>
        <p:spPr>
          <a:xfrm flipH="1" rot="10800000">
            <a:off x="4516403" y="2232208"/>
            <a:ext cx="562500" cy="65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8"/>
          <p:cNvCxnSpPr>
            <a:stCxn id="196" idx="6"/>
            <a:endCxn id="198" idx="2"/>
          </p:cNvCxnSpPr>
          <p:nvPr/>
        </p:nvCxnSpPr>
        <p:spPr>
          <a:xfrm>
            <a:off x="6654866" y="2781247"/>
            <a:ext cx="618300" cy="26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8"/>
          <p:cNvCxnSpPr>
            <a:stCxn id="199" idx="0"/>
            <a:endCxn id="196" idx="4"/>
          </p:cNvCxnSpPr>
          <p:nvPr/>
        </p:nvCxnSpPr>
        <p:spPr>
          <a:xfrm flipH="1" rot="10800000">
            <a:off x="5878203" y="3149922"/>
            <a:ext cx="421800" cy="94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8"/>
          <p:cNvCxnSpPr>
            <a:stCxn id="200" idx="0"/>
            <a:endCxn id="197" idx="4"/>
          </p:cNvCxnSpPr>
          <p:nvPr/>
        </p:nvCxnSpPr>
        <p:spPr>
          <a:xfrm flipH="1" rot="10800000">
            <a:off x="4085479" y="3518496"/>
            <a:ext cx="180000" cy="115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8"/>
          <p:cNvCxnSpPr>
            <a:stCxn id="201" idx="0"/>
            <a:endCxn id="198" idx="5"/>
          </p:cNvCxnSpPr>
          <p:nvPr/>
        </p:nvCxnSpPr>
        <p:spPr>
          <a:xfrm rot="10800000">
            <a:off x="7878694" y="3302094"/>
            <a:ext cx="388800" cy="63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p8"/>
          <p:cNvSpPr/>
          <p:nvPr/>
        </p:nvSpPr>
        <p:spPr>
          <a:xfrm>
            <a:off x="7066899" y="5412198"/>
            <a:ext cx="709448" cy="73720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8"/>
          <p:cNvCxnSpPr>
            <a:stCxn id="201" idx="4"/>
            <a:endCxn id="208" idx="7"/>
          </p:cNvCxnSpPr>
          <p:nvPr/>
        </p:nvCxnSpPr>
        <p:spPr>
          <a:xfrm flipH="1">
            <a:off x="7672594" y="4674996"/>
            <a:ext cx="594900" cy="84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8"/>
          <p:cNvSpPr/>
          <p:nvPr/>
        </p:nvSpPr>
        <p:spPr>
          <a:xfrm>
            <a:off x="6751732" y="3995355"/>
            <a:ext cx="709448" cy="73720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8"/>
          <p:cNvCxnSpPr>
            <a:stCxn id="210" idx="4"/>
            <a:endCxn id="208" idx="0"/>
          </p:cNvCxnSpPr>
          <p:nvPr/>
        </p:nvCxnSpPr>
        <p:spPr>
          <a:xfrm>
            <a:off x="7106456" y="4732557"/>
            <a:ext cx="315300" cy="67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8"/>
          <p:cNvCxnSpPr>
            <a:stCxn id="196" idx="5"/>
            <a:endCxn id="210" idx="1"/>
          </p:cNvCxnSpPr>
          <p:nvPr/>
        </p:nvCxnSpPr>
        <p:spPr>
          <a:xfrm>
            <a:off x="6550970" y="3041887"/>
            <a:ext cx="304800" cy="106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Md Shadman Aadeeb, Dept. of CSE, UIU</a:t>
            </a:r>
            <a:endParaRPr/>
          </a:p>
        </p:txBody>
      </p:sp>
      <p:sp>
        <p:nvSpPr>
          <p:cNvPr id="215" name="Google Shape;21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/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/>
              <a:t>State Map</a:t>
            </a:r>
            <a:endParaRPr/>
          </a:p>
        </p:txBody>
      </p:sp>
      <p:pic>
        <p:nvPicPr>
          <p:cNvPr id="221" name="Google Shape;2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2134" y="1047467"/>
            <a:ext cx="8198401" cy="50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9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/>
              <a:t>The Missionaries and Cannibals Problem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hree missionaries and three cannibals River Crossing Puzzle | Puzzles World" id="231" name="Google Shape;231;p27"/>
          <p:cNvPicPr preferRelativeResize="0"/>
          <p:nvPr/>
        </p:nvPicPr>
        <p:blipFill rotWithShape="1">
          <a:blip r:embed="rId3">
            <a:alphaModFix/>
          </a:blip>
          <a:srcRect b="15566" l="0" r="0" t="0"/>
          <a:stretch/>
        </p:blipFill>
        <p:spPr>
          <a:xfrm>
            <a:off x="2565662" y="2481453"/>
            <a:ext cx="6314388" cy="3998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/>
              <a:t>The Missionaries and Cannibals Problem</a:t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Try playing the following game - link</a:t>
            </a:r>
            <a:endParaRPr/>
          </a:p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hree missionaries and three cannibals River Crossing Puzzle | Puzzles World" id="239" name="Google Shape;239;p28"/>
          <p:cNvPicPr preferRelativeResize="0"/>
          <p:nvPr/>
        </p:nvPicPr>
        <p:blipFill rotWithShape="1">
          <a:blip r:embed="rId3">
            <a:alphaModFix/>
          </a:blip>
          <a:srcRect b="15566" l="0" r="0" t="0"/>
          <a:stretch/>
        </p:blipFill>
        <p:spPr>
          <a:xfrm>
            <a:off x="2565662" y="2481453"/>
            <a:ext cx="6314388" cy="3998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/>
              <a:t>The Missionaries and Cannibals Problem</a:t>
            </a:r>
            <a:endParaRPr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Now let us develop a program to solve this problem</a:t>
            </a:r>
            <a:endParaRPr/>
          </a:p>
        </p:txBody>
      </p:sp>
      <p:sp>
        <p:nvSpPr>
          <p:cNvPr id="246" name="Google Shape;246;p2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hree missionaries and three cannibals River Crossing Puzzle | Puzzles World" id="247" name="Google Shape;247;p29"/>
          <p:cNvPicPr preferRelativeResize="0"/>
          <p:nvPr/>
        </p:nvPicPr>
        <p:blipFill rotWithShape="1">
          <a:blip r:embed="rId3">
            <a:alphaModFix/>
          </a:blip>
          <a:srcRect b="15566" l="0" r="0" t="0"/>
          <a:stretch/>
        </p:blipFill>
        <p:spPr>
          <a:xfrm>
            <a:off x="2565662" y="2438197"/>
            <a:ext cx="6314388" cy="3998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/>
              <a:t>Try to Solve this Yourselves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415600" y="14812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Click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US"/>
              <a:t> to play the game</a:t>
            </a:r>
            <a:endParaRPr/>
          </a:p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Wolf Sheep &amp; Cabbage : Plastelina Logic Games : Free Download, Borrow, and  Streaming : Internet Archive" id="255" name="Google Shape;255;p30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Wolf Sheep &amp; Cabbage : Plastelina Logic Games : Free Download, Borrow, and  Streaming : Internet Archive" id="256" name="Google Shape;256;p30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iver Crossing IQ Game Logic 1 Answer : wolf, sheep &amp; cabbage" id="257" name="Google Shape;25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4497" y="2254086"/>
            <a:ext cx="5758206" cy="4318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63" name="Google Shape;263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Md Shadman Aadeeb, Dept. of CSE, UIU</a:t>
            </a:r>
            <a:endParaRPr/>
          </a:p>
        </p:txBody>
      </p:sp>
      <p:sp>
        <p:nvSpPr>
          <p:cNvPr id="266" name="Google Shape;26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/>
              <a:t>Recall BFS</a:t>
            </a:r>
            <a:endParaRPr/>
          </a:p>
        </p:txBody>
      </p:sp>
      <p:sp>
        <p:nvSpPr>
          <p:cNvPr id="103" name="Google Shape;103;p11"/>
          <p:cNvSpPr txBox="1"/>
          <p:nvPr>
            <p:ph idx="1" type="body"/>
          </p:nvPr>
        </p:nvSpPr>
        <p:spPr>
          <a:xfrm>
            <a:off x="415600" y="1633633"/>
            <a:ext cx="4128120" cy="4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Can you implement it now using Python?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Give it a try! Here is the pseudocode.</a:t>
            </a:r>
            <a:endParaRPr/>
          </a:p>
        </p:txBody>
      </p:sp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lgorithms, BFS - Breadth First Search | Welcome to Rustam's Blog" id="105" name="Google Shape;105;p11"/>
          <p:cNvPicPr preferRelativeResize="0"/>
          <p:nvPr/>
        </p:nvPicPr>
        <p:blipFill rotWithShape="1">
          <a:blip r:embed="rId3">
            <a:alphaModFix/>
          </a:blip>
          <a:srcRect b="0" l="0" r="43676" t="0"/>
          <a:stretch/>
        </p:blipFill>
        <p:spPr>
          <a:xfrm>
            <a:off x="5350104" y="421233"/>
            <a:ext cx="5283331" cy="561261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518474" y="5043340"/>
            <a:ext cx="509048" cy="509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1731782" y="5043340"/>
            <a:ext cx="509048" cy="509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8" name="Google Shape;108;p11"/>
          <p:cNvSpPr/>
          <p:nvPr/>
        </p:nvSpPr>
        <p:spPr>
          <a:xfrm>
            <a:off x="2945090" y="5043340"/>
            <a:ext cx="509048" cy="509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1731782" y="5908865"/>
            <a:ext cx="509048" cy="509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2926236" y="3869633"/>
            <a:ext cx="509048" cy="509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11" name="Google Shape;111;p11"/>
          <p:cNvCxnSpPr>
            <a:stCxn id="106" idx="6"/>
            <a:endCxn id="107" idx="2"/>
          </p:cNvCxnSpPr>
          <p:nvPr/>
        </p:nvCxnSpPr>
        <p:spPr>
          <a:xfrm>
            <a:off x="1027522" y="5297864"/>
            <a:ext cx="70440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11"/>
          <p:cNvCxnSpPr>
            <a:stCxn id="109" idx="0"/>
            <a:endCxn id="107" idx="4"/>
          </p:cNvCxnSpPr>
          <p:nvPr/>
        </p:nvCxnSpPr>
        <p:spPr>
          <a:xfrm rot="10800000">
            <a:off x="1986306" y="5552465"/>
            <a:ext cx="0" cy="3564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1"/>
          <p:cNvCxnSpPr>
            <a:stCxn id="108" idx="2"/>
            <a:endCxn id="107" idx="6"/>
          </p:cNvCxnSpPr>
          <p:nvPr/>
        </p:nvCxnSpPr>
        <p:spPr>
          <a:xfrm rot="10800000">
            <a:off x="2240690" y="5297864"/>
            <a:ext cx="70440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11"/>
          <p:cNvCxnSpPr>
            <a:stCxn id="108" idx="3"/>
            <a:endCxn id="109" idx="6"/>
          </p:cNvCxnSpPr>
          <p:nvPr/>
        </p:nvCxnSpPr>
        <p:spPr>
          <a:xfrm flipH="1">
            <a:off x="2240838" y="5477840"/>
            <a:ext cx="778800" cy="6855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1"/>
          <p:cNvCxnSpPr>
            <a:stCxn id="110" idx="4"/>
            <a:endCxn id="108" idx="0"/>
          </p:cNvCxnSpPr>
          <p:nvPr/>
        </p:nvCxnSpPr>
        <p:spPr>
          <a:xfrm>
            <a:off x="3180760" y="4378681"/>
            <a:ext cx="18900" cy="6648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1"/>
          <p:cNvCxnSpPr>
            <a:stCxn id="106" idx="7"/>
            <a:endCxn id="110" idx="2"/>
          </p:cNvCxnSpPr>
          <p:nvPr/>
        </p:nvCxnSpPr>
        <p:spPr>
          <a:xfrm flipH="1" rot="10800000">
            <a:off x="952974" y="4124288"/>
            <a:ext cx="1973400" cy="9936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1"/>
          <p:cNvSpPr/>
          <p:nvPr/>
        </p:nvSpPr>
        <p:spPr>
          <a:xfrm>
            <a:off x="311085" y="3786317"/>
            <a:ext cx="3761294" cy="2765312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/>
              <a:t>A Few More Python Concepts</a:t>
            </a:r>
            <a:endParaRPr/>
          </a:p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Deep Copy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Shallow Copy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The del operator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It will delete the object (actually Python’s garbage collector will perform the deletion)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But there must be no other references to the object</a:t>
            </a:r>
            <a:endParaRPr/>
          </a:p>
        </p:txBody>
      </p:sp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Let’ see a different kind of BFS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But first let’s try to solve a problem!</a:t>
            </a:r>
            <a:endParaRPr/>
          </a:p>
        </p:txBody>
      </p:sp>
      <p:sp>
        <p:nvSpPr>
          <p:cNvPr id="131" name="Google Shape;13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Md Shadman Aadeeb, Dept. of CSE, UIU</a:t>
            </a:r>
            <a:endParaRPr/>
          </a:p>
        </p:txBody>
      </p:sp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/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/>
              <a:t>The Jugs Puzzle</a:t>
            </a:r>
            <a:endParaRPr/>
          </a:p>
        </p:txBody>
      </p:sp>
      <p:sp>
        <p:nvSpPr>
          <p:cNvPr id="139" name="Google Shape;139;p2"/>
          <p:cNvSpPr txBox="1"/>
          <p:nvPr>
            <p:ph idx="1" type="body"/>
          </p:nvPr>
        </p:nvSpPr>
        <p:spPr>
          <a:xfrm>
            <a:off x="415600" y="1633633"/>
            <a:ext cx="6344800" cy="4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We are given 2 jugs, a 4 liter(x L) one and a 3 liter(y L) one. Neither has any measuring markers on it. A pump can be used to fill the jugs with water. How can we get exactly 2(z L) liters of water into any of the jugs?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140" name="Google Shape;1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3585" y="1697467"/>
            <a:ext cx="3314700" cy="22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"/>
          <p:cNvSpPr txBox="1"/>
          <p:nvPr/>
        </p:nvSpPr>
        <p:spPr>
          <a:xfrm>
            <a:off x="8503900" y="3932667"/>
            <a:ext cx="731600" cy="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3L</a:t>
            </a:r>
            <a:endParaRPr b="1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9921933" y="3932667"/>
            <a:ext cx="731600" cy="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4L</a:t>
            </a:r>
            <a:endParaRPr b="1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3" name="Google Shape;143;p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Solving Agent</a:t>
            </a:r>
            <a:endParaRPr/>
          </a:p>
        </p:txBody>
      </p:sp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are going to develop an agent.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agent will perform a sequence of actions.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Will try to reach the goal. (2L in one of the bottles)</a:t>
            </a:r>
            <a:endParaRPr/>
          </a:p>
        </p:txBody>
      </p:sp>
      <p:sp>
        <p:nvSpPr>
          <p:cNvPr id="150" name="Google Shape;15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Md Shadman Aadeeb, Dept. of CSE, UIU</a:t>
            </a:r>
            <a:endParaRPr/>
          </a:p>
        </p:txBody>
      </p:sp>
      <p:sp>
        <p:nvSpPr>
          <p:cNvPr id="152" name="Google Shape;15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Characteristics of the Problem Solving Agent</a:t>
            </a:r>
            <a:endParaRPr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 Formulation: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Define State –limited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Define the actions– limited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Goal Formulation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Environment Characteristics: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Observable – the agent knows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Discreet – Finite no of states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Deterministic – one action, one state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Md Shadman Aadeeb, Dept. of CSE, UIU</a:t>
            </a:r>
            <a:endParaRPr/>
          </a:p>
        </p:txBody>
      </p:sp>
      <p:sp>
        <p:nvSpPr>
          <p:cNvPr id="161" name="Google Shape;16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Search Problem Characteristics</a:t>
            </a:r>
            <a:endParaRPr/>
          </a:p>
        </p:txBody>
      </p:sp>
      <p:sp>
        <p:nvSpPr>
          <p:cNvPr id="167" name="Google Shape;16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Initial State </a:t>
            </a:r>
            <a:r>
              <a:rPr lang="en-US"/>
              <a:t>– (0,0)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Actions Set</a:t>
            </a:r>
            <a:r>
              <a:rPr lang="en-US"/>
              <a:t> –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Empty left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Empty Right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Fill Left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Fill Right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Transfer from left to right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Transfers from right to left</a:t>
            </a:r>
            <a:endParaRPr/>
          </a:p>
        </p:txBody>
      </p:sp>
      <p:sp>
        <p:nvSpPr>
          <p:cNvPr id="168" name="Google Shape;16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Md Shadman Aadeeb, Dept. of CSE, UIU</a:t>
            </a:r>
            <a:endParaRPr/>
          </a:p>
        </p:txBody>
      </p:sp>
      <p:sp>
        <p:nvSpPr>
          <p:cNvPr id="170" name="Google Shape;17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Search Problem Charactersitics</a:t>
            </a:r>
            <a:endParaRPr/>
          </a:p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Transition Model</a:t>
            </a:r>
            <a:r>
              <a:rPr lang="en-US"/>
              <a:t> - 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(0,0)-----fill left--🡪 (3,0)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Goal Test</a:t>
            </a:r>
            <a:r>
              <a:rPr lang="en-US"/>
              <a:t> –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isGoal(2,4)-&gt; True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isGoal(1,1) -&gt;False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Path Cost</a:t>
            </a:r>
            <a:r>
              <a:rPr lang="en-US"/>
              <a:t> – The cost of each action taken</a:t>
            </a:r>
            <a:endParaRPr/>
          </a:p>
        </p:txBody>
      </p:sp>
      <p:sp>
        <p:nvSpPr>
          <p:cNvPr id="177" name="Google Shape;17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Md Shadman Aadeeb, Dept. of CSE, UIU</a:t>
            </a:r>
            <a:endParaRPr/>
          </a:p>
        </p:txBody>
      </p:sp>
      <p:sp>
        <p:nvSpPr>
          <p:cNvPr id="179" name="Google Shape;17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2022-04-18T05:26:22Z</dcterms:created>
  <dc:creator>USER</dc:creator>
</cp:coreProperties>
</file>