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8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105A-E2E9-4FF0-87BC-2AA05E1DB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12381"/>
            <a:ext cx="6973705" cy="1147720"/>
          </a:xfrm>
        </p:spPr>
        <p:txBody>
          <a:bodyPr>
            <a:noAutofit/>
          </a:bodyPr>
          <a:lstStyle/>
          <a:p>
            <a:r>
              <a:rPr lang="en-US" sz="4000" dirty="0"/>
              <a:t>Self-driving vehicle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154D-83E3-48C8-AC00-FF60172A6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1860101"/>
            <a:ext cx="6973705" cy="542857"/>
          </a:xfrm>
        </p:spPr>
        <p:txBody>
          <a:bodyPr>
            <a:normAutofit/>
          </a:bodyPr>
          <a:lstStyle/>
          <a:p>
            <a:r>
              <a:rPr lang="en-GB" dirty="0"/>
              <a:t>		                               (using python, OpenCV &amp; </a:t>
            </a:r>
            <a:r>
              <a:rPr lang="en-GB" dirty="0" err="1"/>
              <a:t>Tensorflow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C47B6-FD26-4653-8604-442400426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637" y="6390336"/>
            <a:ext cx="1272363" cy="467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9576F0-CFEC-4B6E-9DB3-FD4BD40A3AFA}"/>
              </a:ext>
            </a:extLst>
          </p:cNvPr>
          <p:cNvSpPr txBox="1"/>
          <p:nvPr/>
        </p:nvSpPr>
        <p:spPr>
          <a:xfrm>
            <a:off x="7878726" y="1584251"/>
            <a:ext cx="3817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1"/>
                </a:solidFill>
                <a:cs typeface="Calibri"/>
              </a:rPr>
              <a:t>Name: Shiekh Zeeshan Ahmad</a:t>
            </a:r>
          </a:p>
          <a:p>
            <a:pPr algn="r"/>
            <a:r>
              <a:rPr lang="en-US" sz="1800" dirty="0">
                <a:solidFill>
                  <a:schemeClr val="accent1"/>
                </a:solidFill>
                <a:cs typeface="Calibri"/>
              </a:rPr>
              <a:t>Professor: </a:t>
            </a:r>
            <a:r>
              <a:rPr lang="en-US" sz="1800" dirty="0">
                <a:solidFill>
                  <a:schemeClr val="accent1"/>
                </a:solidFill>
                <a:ea typeface="+mn-lt"/>
                <a:cs typeface="+mn-lt"/>
              </a:rPr>
              <a:t>Dr. </a:t>
            </a:r>
            <a:r>
              <a:rPr lang="en-US" sz="1800" dirty="0" err="1">
                <a:solidFill>
                  <a:schemeClr val="accent1"/>
                </a:solidFill>
                <a:ea typeface="+mn-lt"/>
                <a:cs typeface="+mn-lt"/>
              </a:rPr>
              <a:t>Harangi</a:t>
            </a:r>
            <a:r>
              <a:rPr lang="en-US" sz="18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ea typeface="+mn-lt"/>
                <a:cs typeface="+mn-lt"/>
              </a:rPr>
              <a:t>Balázs</a:t>
            </a:r>
            <a:endParaRPr lang="en-US" sz="1800" dirty="0">
              <a:solidFill>
                <a:schemeClr val="accent1"/>
              </a:solidFill>
              <a:cs typeface="Calibri"/>
            </a:endParaRPr>
          </a:p>
          <a:p>
            <a:pPr algn="r"/>
            <a:r>
              <a:rPr lang="en-US" sz="1800" dirty="0">
                <a:solidFill>
                  <a:schemeClr val="accent1"/>
                </a:solidFill>
                <a:cs typeface="Calibri"/>
              </a:rPr>
              <a:t>Subject: Machine Learning Basics</a:t>
            </a:r>
          </a:p>
          <a:p>
            <a:pPr algn="r"/>
            <a:r>
              <a:rPr lang="en-US" sz="1800" dirty="0">
                <a:solidFill>
                  <a:schemeClr val="accent1"/>
                </a:solidFill>
                <a:cs typeface="Calibri"/>
              </a:rPr>
              <a:t>Department: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92662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CA30-531E-414A-B582-9071B88CD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							 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BE220-A04D-45DA-A175-9FCCA3027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3912780"/>
            <a:ext cx="10993546" cy="5767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449F6-6341-B280-593A-E8242189A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637" y="6390336"/>
            <a:ext cx="1272363" cy="467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690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07A6-6448-4C2B-9267-F6C47AB6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39565"/>
          </a:xfrm>
        </p:spPr>
        <p:txBody>
          <a:bodyPr/>
          <a:lstStyle/>
          <a:p>
            <a:r>
              <a:rPr lang="en-US" dirty="0"/>
              <a:t>									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5945-992E-4920-ABF5-9F70AAC2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18016"/>
          </a:xfrm>
        </p:spPr>
        <p:txBody>
          <a:bodyPr>
            <a:normAutofit/>
          </a:bodyPr>
          <a:lstStyle/>
          <a:p>
            <a:r>
              <a:rPr lang="en-GB" sz="2400" dirty="0"/>
              <a:t>An autonomous vehicle, or a driverless vehicle, is one that is able to operate itself and perform necessary functions without any human intervention, through the ability to sense its surroundings.</a:t>
            </a:r>
          </a:p>
          <a:p>
            <a:r>
              <a:rPr lang="en-GB" sz="2400" dirty="0"/>
              <a:t>In this project, the lane keep assist system (LKAS) technique is used to automate steering so that the car is in the middle of the lane.  </a:t>
            </a:r>
          </a:p>
          <a:p>
            <a:r>
              <a:rPr lang="en-GB" sz="2400" dirty="0">
                <a:solidFill>
                  <a:srgbClr val="292929"/>
                </a:solidFill>
                <a:latin typeface="source-serif-pro"/>
              </a:rPr>
              <a:t>This Model 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uses given images, exacts information from them, and tries to predict the car’s steering angles.</a:t>
            </a:r>
          </a:p>
          <a:p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This is known as a </a:t>
            </a:r>
            <a:r>
              <a:rPr lang="en-GB" sz="2400" b="1" i="0" dirty="0">
                <a:solidFill>
                  <a:srgbClr val="292929"/>
                </a:solidFill>
                <a:effectLst/>
                <a:latin typeface="source-serif-pro"/>
              </a:rPr>
              <a:t>supervised machine learning program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, where images  (</a:t>
            </a:r>
            <a:r>
              <a:rPr lang="en-GB" sz="2400" b="1" i="0" dirty="0">
                <a:solidFill>
                  <a:srgbClr val="292929"/>
                </a:solidFill>
                <a:effectLst/>
                <a:latin typeface="source-serif-pro"/>
              </a:rPr>
              <a:t>features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) and steering angles (</a:t>
            </a:r>
            <a:r>
              <a:rPr lang="en-GB" sz="2400" b="1" i="0" dirty="0">
                <a:solidFill>
                  <a:srgbClr val="292929"/>
                </a:solidFill>
                <a:effectLst/>
                <a:latin typeface="source-serif-pro"/>
              </a:rPr>
              <a:t>labels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) are used in training. Because the steering angles are numerical values, </a:t>
            </a:r>
            <a:r>
              <a:rPr lang="en-GB" sz="2400" dirty="0" err="1">
                <a:solidFill>
                  <a:srgbClr val="292929"/>
                </a:solidFill>
                <a:latin typeface="source-serif-pro"/>
              </a:rPr>
              <a:t>i</a:t>
            </a:r>
            <a:r>
              <a:rPr lang="en-GB" sz="2400" b="0" i="0" dirty="0" err="1">
                <a:solidFill>
                  <a:srgbClr val="292929"/>
                </a:solidFill>
                <a:effectLst/>
                <a:latin typeface="source-serif-pro"/>
              </a:rPr>
              <a:t>,e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 this is a </a:t>
            </a:r>
            <a:r>
              <a:rPr lang="en-GB" sz="2400" b="1" i="0" dirty="0">
                <a:solidFill>
                  <a:srgbClr val="292929"/>
                </a:solidFill>
                <a:effectLst/>
                <a:latin typeface="source-serif-pro"/>
              </a:rPr>
              <a:t>regression 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problem, instead of a </a:t>
            </a:r>
            <a:r>
              <a:rPr lang="en-GB" sz="2400" b="1" i="0" dirty="0">
                <a:solidFill>
                  <a:srgbClr val="292929"/>
                </a:solidFill>
                <a:effectLst/>
                <a:latin typeface="source-serif-pro"/>
              </a:rPr>
              <a:t>classification 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problem.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31015-87C2-A89F-93F2-3FC423717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637" y="0"/>
            <a:ext cx="1272363" cy="467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474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38-14B9-4AB9-AD3D-22A4DDA0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50197"/>
          </a:xfrm>
        </p:spPr>
        <p:txBody>
          <a:bodyPr/>
          <a:lstStyle/>
          <a:p>
            <a:r>
              <a:rPr lang="en-US" dirty="0"/>
              <a:t>							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2100-8224-4E5F-9621-E90A0C0A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OpenCV</a:t>
            </a:r>
          </a:p>
          <a:p>
            <a:endParaRPr lang="en-US" sz="2400" dirty="0"/>
          </a:p>
          <a:p>
            <a:r>
              <a:rPr lang="en-US" sz="2400" dirty="0"/>
              <a:t>Convolutional neural network (CNN)</a:t>
            </a:r>
          </a:p>
          <a:p>
            <a:endParaRPr lang="en-US" sz="2400" dirty="0"/>
          </a:p>
          <a:p>
            <a:r>
              <a:rPr lang="en-US" sz="2400" dirty="0"/>
              <a:t>TensorFlow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91C926-4ECB-4A1D-A2E0-9938B11C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613" y="2596887"/>
            <a:ext cx="761793" cy="8501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605AE-C170-43F7-917F-02A55455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24" y="3415555"/>
            <a:ext cx="2187376" cy="11005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DE952A-825C-4A2C-AD5D-6C6515BB8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300" y="4516064"/>
            <a:ext cx="761793" cy="832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71502-B5AD-FB54-1B5C-2B587201A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9637" y="6390336"/>
            <a:ext cx="1272363" cy="467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207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4750-B17D-523A-8193-74CAF882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								Data set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1C056-C5BD-2F25-7C01-F2414A0C3946}"/>
              </a:ext>
            </a:extLst>
          </p:cNvPr>
          <p:cNvSpPr txBox="1"/>
          <p:nvPr/>
        </p:nvSpPr>
        <p:spPr>
          <a:xfrm>
            <a:off x="515186" y="2241402"/>
            <a:ext cx="1116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To collect training data, OpenCV implementation is done on the track a few times and saved the video files and the corresponding steering angles and then use to train our model.</a:t>
            </a:r>
          </a:p>
        </p:txBody>
      </p:sp>
      <p:pic>
        <p:nvPicPr>
          <p:cNvPr id="12" name="auto_car">
            <a:hlinkClick r:id="" action="ppaction://media"/>
            <a:extLst>
              <a:ext uri="{FF2B5EF4-FFF2-40B4-BE49-F238E27FC236}">
                <a16:creationId xmlns:a16="http://schemas.microsoft.com/office/drawing/2014/main" id="{807E7430-0B73-7884-A65E-45BD2C3B385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84697" y="3145185"/>
            <a:ext cx="4320813" cy="32406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2317AB-1FEF-A14F-BE98-4E504A197B0B}"/>
              </a:ext>
            </a:extLst>
          </p:cNvPr>
          <p:cNvSpPr txBox="1"/>
          <p:nvPr/>
        </p:nvSpPr>
        <p:spPr>
          <a:xfrm flipH="1">
            <a:off x="651028" y="4908467"/>
            <a:ext cx="6213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Sample training data set had only 200 images, So, Image Augmentation (</a:t>
            </a:r>
            <a:r>
              <a:rPr lang="en-GB" sz="1400" dirty="0"/>
              <a:t>like Zoom, Pan(rotate), Flip &amp; Blur</a:t>
            </a:r>
            <a:r>
              <a:rPr lang="en-GB" dirty="0"/>
              <a:t>) operations were done to generate more data dynamically from the original.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finally helps to improve our model training.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D7A77A-4911-4B0F-C666-9DB5FFFF4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859" y="3970268"/>
            <a:ext cx="2791953" cy="493499"/>
          </a:xfrm>
          <a:prstGeom prst="rect">
            <a:avLst/>
          </a:prstGeom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20A00763-C1A6-A224-43BB-4B2FD79AC655}"/>
              </a:ext>
            </a:extLst>
          </p:cNvPr>
          <p:cNvSpPr/>
          <p:nvPr/>
        </p:nvSpPr>
        <p:spPr>
          <a:xfrm>
            <a:off x="1173480" y="3092379"/>
            <a:ext cx="1676400" cy="261664"/>
          </a:xfrm>
          <a:prstGeom prst="wedgeRectCallout">
            <a:avLst>
              <a:gd name="adj1" fmla="val 51779"/>
              <a:gd name="adj2" fmla="val 285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Frame Number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845B4F45-6DD2-F1C7-C3D2-4BD6329D8621}"/>
              </a:ext>
            </a:extLst>
          </p:cNvPr>
          <p:cNvSpPr/>
          <p:nvPr/>
        </p:nvSpPr>
        <p:spPr>
          <a:xfrm>
            <a:off x="3486877" y="3092379"/>
            <a:ext cx="1824263" cy="261664"/>
          </a:xfrm>
          <a:prstGeom prst="wedgeRectCallout">
            <a:avLst>
              <a:gd name="adj1" fmla="val -46546"/>
              <a:gd name="adj2" fmla="val 2900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Steering angle in degree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48258-CDA5-8ED9-6217-DCB37C4539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9637" y="6390336"/>
            <a:ext cx="1272363" cy="467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892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DCBC-61E0-49E6-61C5-2ECFA502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augmented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515DD-39E8-DD2B-1741-A5E9B702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" y="1934210"/>
            <a:ext cx="5240020" cy="1961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A4F4A-743B-A82E-A2B5-D7486C03B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110" y="1944370"/>
            <a:ext cx="5248145" cy="1961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73E393-7795-DF47-5700-6D9732EA7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10" y="4536440"/>
            <a:ext cx="5240090" cy="1961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69678-1BA5-4E3F-E174-88751AF03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770" y="4644128"/>
            <a:ext cx="2307590" cy="17232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2CA9FE-9353-EABA-B703-24247105C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4627" y="4534003"/>
            <a:ext cx="5281948" cy="19459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6C3C03-4782-D7B9-E703-2CBCBB13DC3A}"/>
              </a:ext>
            </a:extLst>
          </p:cNvPr>
          <p:cNvSpPr txBox="1"/>
          <p:nvPr/>
        </p:nvSpPr>
        <p:spPr>
          <a:xfrm>
            <a:off x="2085975" y="3936278"/>
            <a:ext cx="230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Brightness Adjust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558E33-46B9-5C4B-ADDB-7EEBB6CC2624}"/>
              </a:ext>
            </a:extLst>
          </p:cNvPr>
          <p:cNvSpPr txBox="1"/>
          <p:nvPr/>
        </p:nvSpPr>
        <p:spPr>
          <a:xfrm>
            <a:off x="8663218" y="394063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Panned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6F6C88-E8E1-EB90-AEC8-2DB8E66BBF8F}"/>
              </a:ext>
            </a:extLst>
          </p:cNvPr>
          <p:cNvSpPr txBox="1"/>
          <p:nvPr/>
        </p:nvSpPr>
        <p:spPr>
          <a:xfrm>
            <a:off x="2631440" y="6458784"/>
            <a:ext cx="88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Blurred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D3925-409B-5D31-C5D4-FEAE1B85761B}"/>
              </a:ext>
            </a:extLst>
          </p:cNvPr>
          <p:cNvSpPr txBox="1"/>
          <p:nvPr/>
        </p:nvSpPr>
        <p:spPr>
          <a:xfrm>
            <a:off x="8663218" y="64587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Zoomed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C2A6F7-E4FE-2FB5-09E9-240F3AB60E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9637" y="6390336"/>
            <a:ext cx="1272363" cy="467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60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E42619-4D11-A45D-641A-4473377C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448" y="1873779"/>
            <a:ext cx="5074295" cy="1919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016F1A-9C0A-16B4-C2A0-A6380F8D39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8" t="-1546" r="-1087" b="31451"/>
          <a:stretch/>
        </p:blipFill>
        <p:spPr>
          <a:xfrm>
            <a:off x="6223247" y="3517307"/>
            <a:ext cx="5684668" cy="2815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168897-4C80-FFF1-74DA-D2A83C23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16666" cy="845142"/>
          </a:xfrm>
        </p:spPr>
        <p:txBody>
          <a:bodyPr/>
          <a:lstStyle/>
          <a:p>
            <a:r>
              <a:rPr lang="en-US" dirty="0"/>
              <a:t>                                             working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3A535-7F27-B8D5-4DC7-2D18E148B6F1}"/>
              </a:ext>
            </a:extLst>
          </p:cNvPr>
          <p:cNvSpPr txBox="1"/>
          <p:nvPr/>
        </p:nvSpPr>
        <p:spPr>
          <a:xfrm flipH="1">
            <a:off x="540991" y="4024702"/>
            <a:ext cx="6288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At the core of the model, there is a </a:t>
            </a:r>
            <a:r>
              <a:rPr lang="en-GB" b="1" dirty="0"/>
              <a:t>Convolutional Neural Network</a:t>
            </a:r>
            <a:r>
              <a:rPr lang="en-GB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It extracts </a:t>
            </a:r>
            <a:r>
              <a:rPr lang="en-GB" b="1" dirty="0"/>
              <a:t>lines</a:t>
            </a:r>
            <a:r>
              <a:rPr lang="en-GB" dirty="0"/>
              <a:t> and </a:t>
            </a:r>
            <a:r>
              <a:rPr lang="en-GB" b="1" dirty="0"/>
              <a:t>edges</a:t>
            </a:r>
            <a:r>
              <a:rPr lang="en-GB" dirty="0"/>
              <a:t> in its early layers and complex shapes in its later layers. The fully connected layers function can be thought of as a controller for steering.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26186-CDF0-8307-2880-DE0D95669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9637" y="6390336"/>
            <a:ext cx="1272363" cy="467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435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C131537B-DAAC-864B-F880-C66EB405E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991" y="4587183"/>
            <a:ext cx="6010264" cy="1763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168897-4C80-FFF1-74DA-D2A83C23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16666" cy="845142"/>
          </a:xfrm>
        </p:spPr>
        <p:txBody>
          <a:bodyPr/>
          <a:lstStyle/>
          <a:p>
            <a:r>
              <a:rPr lang="en-US" dirty="0"/>
              <a:t>                                             working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26186-CDF0-8307-2880-DE0D9566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637" y="6390336"/>
            <a:ext cx="1272363" cy="467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2EF4F5-B8FA-2600-BF1E-A9ED2D11E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991" y="3027285"/>
            <a:ext cx="6310222" cy="350668"/>
          </a:xfrm>
          <a:prstGeom prst="rect">
            <a:avLst/>
          </a:prstGeom>
        </p:spPr>
      </p:pic>
      <p:sp>
        <p:nvSpPr>
          <p:cNvPr id="26" name="Callout: Down Arrow 25">
            <a:extLst>
              <a:ext uri="{FF2B5EF4-FFF2-40B4-BE49-F238E27FC236}">
                <a16:creationId xmlns:a16="http://schemas.microsoft.com/office/drawing/2014/main" id="{C6B0784E-81AC-9955-AAE7-CCEBE1BF5E5B}"/>
              </a:ext>
            </a:extLst>
          </p:cNvPr>
          <p:cNvSpPr/>
          <p:nvPr/>
        </p:nvSpPr>
        <p:spPr>
          <a:xfrm>
            <a:off x="6504373" y="2441359"/>
            <a:ext cx="1454311" cy="560402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No. of filters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7" name="Callout: Up Arrow 26">
            <a:extLst>
              <a:ext uri="{FF2B5EF4-FFF2-40B4-BE49-F238E27FC236}">
                <a16:creationId xmlns:a16="http://schemas.microsoft.com/office/drawing/2014/main" id="{636A719B-712E-3992-5EA1-64FFDA90BA04}"/>
              </a:ext>
            </a:extLst>
          </p:cNvPr>
          <p:cNvSpPr/>
          <p:nvPr/>
        </p:nvSpPr>
        <p:spPr>
          <a:xfrm>
            <a:off x="7084381" y="3403477"/>
            <a:ext cx="1535836" cy="582597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Shape of filter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ED23A3-53B5-3316-35BD-B6F3CA943EAF}"/>
              </a:ext>
            </a:extLst>
          </p:cNvPr>
          <p:cNvSpPr txBox="1"/>
          <p:nvPr/>
        </p:nvSpPr>
        <p:spPr>
          <a:xfrm>
            <a:off x="761745" y="2441359"/>
            <a:ext cx="40450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Number of filters used: 36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 shape of the filters used: 5 * 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Hidden nodes: 100 =&gt; 50 =&gt; 10 =&gt; 1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C47C2C-F15E-DBA1-6CBF-9B46FB4A32ED}"/>
              </a:ext>
            </a:extLst>
          </p:cNvPr>
          <p:cNvSpPr txBox="1"/>
          <p:nvPr/>
        </p:nvSpPr>
        <p:spPr>
          <a:xfrm>
            <a:off x="497150" y="5935566"/>
            <a:ext cx="4740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Note:  </a:t>
            </a:r>
            <a:r>
              <a:rPr lang="en-GB" sz="1400" dirty="0">
                <a:solidFill>
                  <a:srgbClr val="C00000"/>
                </a:solidFill>
              </a:rPr>
              <a:t>Just to decrease the computational complexity </a:t>
            </a:r>
          </a:p>
          <a:p>
            <a:r>
              <a:rPr lang="en-GB" sz="1400" dirty="0">
                <a:solidFill>
                  <a:srgbClr val="C00000"/>
                </a:solidFill>
              </a:rPr>
              <a:t>‘</a:t>
            </a:r>
            <a:r>
              <a:rPr lang="en-GB" sz="1400" dirty="0" err="1">
                <a:solidFill>
                  <a:srgbClr val="C00000"/>
                </a:solidFill>
              </a:rPr>
              <a:t>elu</a:t>
            </a:r>
            <a:r>
              <a:rPr lang="en-GB" sz="1400" dirty="0">
                <a:solidFill>
                  <a:srgbClr val="C00000"/>
                </a:solidFill>
              </a:rPr>
              <a:t>’ activation function is used.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124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8897-4C80-FFF1-74DA-D2A83C23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16666" cy="845142"/>
          </a:xfrm>
        </p:spPr>
        <p:txBody>
          <a:bodyPr/>
          <a:lstStyle/>
          <a:p>
            <a:r>
              <a:rPr lang="en-US" dirty="0"/>
              <a:t>                                             working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26186-CDF0-8307-2880-DE0D9566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637" y="6390336"/>
            <a:ext cx="1272363" cy="467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ABFAEF-58C8-617A-ADE5-708BC3DDF98F}"/>
              </a:ext>
            </a:extLst>
          </p:cNvPr>
          <p:cNvSpPr txBox="1"/>
          <p:nvPr/>
        </p:nvSpPr>
        <p:spPr>
          <a:xfrm>
            <a:off x="458103" y="2472432"/>
            <a:ext cx="101685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This model contains about 30 layers in total.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The input image to the model (bottom of the diagram) is a 66x200 pixel image</a:t>
            </a:r>
            <a:r>
              <a:rPr lang="en-GB" dirty="0">
                <a:solidFill>
                  <a:srgbClr val="292929"/>
                </a:solidFill>
                <a:latin typeface="source-serif-pro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solidFill>
                <a:srgbClr val="292929"/>
              </a:solidFill>
              <a:latin typeface="source-serif-pr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The image is first normalized, then passed through 5 groups of convolutional layers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solidFill>
                <a:srgbClr val="292929"/>
              </a:solidFill>
              <a:latin typeface="source-serif-pr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92929"/>
                </a:solidFill>
                <a:latin typeface="source-serif-pro"/>
              </a:rPr>
              <a:t>F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inally passed through 4 fully connected neural layers and arrived at a single output, which is the model-predicted steering angle of the car.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solidFill>
                <a:srgbClr val="292929"/>
              </a:solidFill>
              <a:latin typeface="source-serif-pr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This model-predicted angle is then compared with the desired steering angle given the images, and the error is fed back into the CNN training process via </a:t>
            </a:r>
            <a:r>
              <a:rPr lang="en-GB" i="0" dirty="0">
                <a:solidFill>
                  <a:srgbClr val="292929"/>
                </a:solidFill>
                <a:effectLst/>
                <a:latin typeface="source-serif-pro"/>
              </a:rPr>
              <a:t>backpropagation</a:t>
            </a:r>
            <a:r>
              <a:rPr lang="en-GB" sz="1400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en-GB" sz="1400" b="0" i="0" dirty="0">
                <a:solidFill>
                  <a:srgbClr val="292929"/>
                </a:solidFill>
                <a:effectLst/>
                <a:latin typeface="source-serif-pro"/>
              </a:rPr>
              <a:t>until </a:t>
            </a:r>
            <a:r>
              <a:rPr lang="en-GB" sz="1400" i="0" dirty="0">
                <a:solidFill>
                  <a:srgbClr val="292929"/>
                </a:solidFill>
                <a:effectLst/>
                <a:latin typeface="source-serif-pro"/>
              </a:rPr>
              <a:t>the loss/Mean Squared Error</a:t>
            </a:r>
            <a:r>
              <a:rPr lang="en-GB" sz="1400" b="0" i="0" dirty="0">
                <a:solidFill>
                  <a:srgbClr val="292929"/>
                </a:solidFill>
                <a:effectLst/>
                <a:latin typeface="source-serif-pro"/>
              </a:rPr>
              <a:t> is low enough</a:t>
            </a:r>
            <a:r>
              <a:rPr lang="en-GB" sz="1400" i="0" dirty="0">
                <a:solidFill>
                  <a:srgbClr val="292929"/>
                </a:solidFill>
                <a:effectLst/>
                <a:latin typeface="source-serif-pro"/>
              </a:rPr>
              <a:t>)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8CD8D3-44E0-46CF-029F-7465AD33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86" y="1974435"/>
            <a:ext cx="5582321" cy="43109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168897-4C80-FFF1-74DA-D2A83C23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16666" cy="845142"/>
          </a:xfrm>
        </p:spPr>
        <p:txBody>
          <a:bodyPr/>
          <a:lstStyle/>
          <a:p>
            <a:r>
              <a:rPr lang="en-US" dirty="0"/>
              <a:t>                                             working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26186-CDF0-8307-2880-DE0D9566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637" y="6390336"/>
            <a:ext cx="1272363" cy="467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E4D9AF-2D42-2ACD-0B1E-E244586D75D0}"/>
              </a:ext>
            </a:extLst>
          </p:cNvPr>
          <p:cNvSpPr txBox="1"/>
          <p:nvPr/>
        </p:nvSpPr>
        <p:spPr>
          <a:xfrm>
            <a:off x="561977" y="2556768"/>
            <a:ext cx="5681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The loss function used is Mean Squared Error (MSE) because regression training is done.</a:t>
            </a:r>
            <a:endParaRPr lang="en-GB" dirty="0"/>
          </a:p>
          <a:p>
            <a:endParaRPr lang="en-GB" dirty="0"/>
          </a:p>
          <a:p>
            <a:r>
              <a:rPr lang="en-GB" dirty="0"/>
              <a:t>Predicted result details: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mse</a:t>
            </a:r>
            <a:r>
              <a:rPr lang="en-US" dirty="0"/>
              <a:t>       = 5.0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Accuracy = = 92.59%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026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1978</TotalTime>
  <Words>556</Words>
  <Application>Microsoft Office PowerPoint</Application>
  <PresentationFormat>Widescreen</PresentationFormat>
  <Paragraphs>64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Gill Sans MT</vt:lpstr>
      <vt:lpstr>source-serif-pro</vt:lpstr>
      <vt:lpstr>Wingdings</vt:lpstr>
      <vt:lpstr>Wingdings 2</vt:lpstr>
      <vt:lpstr>Dividend</vt:lpstr>
      <vt:lpstr>Self-driving vehicle demo</vt:lpstr>
      <vt:lpstr>         Introduction </vt:lpstr>
      <vt:lpstr>        Technologies used</vt:lpstr>
      <vt:lpstr>          Data set </vt:lpstr>
      <vt:lpstr>       augmented operations</vt:lpstr>
      <vt:lpstr>                                             working</vt:lpstr>
      <vt:lpstr>                                             working</vt:lpstr>
      <vt:lpstr>                                             working</vt:lpstr>
      <vt:lpstr>                                             working</vt:lpstr>
      <vt:lpstr>   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detection</dc:title>
  <dc:creator>Shiekh Zeeshan Ahmad</dc:creator>
  <cp:lastModifiedBy>Shiekh Zeeshan Ahmad</cp:lastModifiedBy>
  <cp:revision>36</cp:revision>
  <dcterms:created xsi:type="dcterms:W3CDTF">2022-04-09T03:04:53Z</dcterms:created>
  <dcterms:modified xsi:type="dcterms:W3CDTF">2022-12-01T23:58:16Z</dcterms:modified>
</cp:coreProperties>
</file>