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69" r:id="rId4"/>
    <p:sldId id="259" r:id="rId5"/>
    <p:sldId id="260" r:id="rId6"/>
    <p:sldId id="279" r:id="rId7"/>
    <p:sldId id="261" r:id="rId8"/>
    <p:sldId id="281" r:id="rId9"/>
    <p:sldId id="262" r:id="rId10"/>
    <p:sldId id="282" r:id="rId11"/>
    <p:sldId id="263" r:id="rId12"/>
    <p:sldId id="283" r:id="rId13"/>
    <p:sldId id="284" r:id="rId14"/>
    <p:sldId id="27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Karla" panose="020B0604020202020204" pitchFamily="2" charset="0"/>
      <p:regular r:id="rId21"/>
      <p:bold r:id="rId22"/>
      <p:italic r:id="rId23"/>
      <p:boldItalic r:id="rId24"/>
    </p:embeddedFont>
    <p:embeddedFont>
      <p:font typeface="Raleway" panose="020B06040202020202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CtNAo+gkifsw6fhyvioSim+P/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4F26"/>
    <a:srgbClr val="EF8758"/>
    <a:srgbClr val="EFAA07"/>
    <a:srgbClr val="FFCC31"/>
    <a:srgbClr val="F4D400"/>
    <a:srgbClr val="FFFF2B"/>
    <a:srgbClr val="7B3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A9D658-2C9A-443A-8390-1397F81161B1}">
  <a:tblStyle styleId="{03A9D658-2C9A-443A-8390-1397F81161B1}" styleName="Table_0">
    <a:wholeTbl>
      <a:tcTxStyle>
        <a:font>
          <a:latin typeface="Calibri"/>
          <a:ea typeface="Calibri"/>
          <a:cs typeface="Calibri"/>
        </a:font>
        <a:schemeClr val="tx1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106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52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14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52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4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2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38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7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5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94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79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349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50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C000">
            <a:alpha val="1647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 flipH="1">
            <a:off x="6025" y="0"/>
            <a:ext cx="9150050" cy="4496747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10" name="Google Shape;10;p25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EB6A30">
              <a:alpha val="26274"/>
            </a:srgbClr>
          </a:solidFill>
          <a:ln>
            <a:noFill/>
          </a:ln>
        </p:spPr>
      </p:sp>
      <p:sp>
        <p:nvSpPr>
          <p:cNvPr id="11" name="Google Shape;11;p25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FFFF00">
              <a:alpha val="80784"/>
            </a:srgbClr>
          </a:solidFill>
          <a:ln>
            <a:noFill/>
          </a:ln>
        </p:spPr>
      </p:sp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3" name="Google Shape;13;p25" descr="Text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2202" y="-782509"/>
            <a:ext cx="2312581" cy="231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5" descr="Graphical user interfac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617" y="4032689"/>
            <a:ext cx="1745048" cy="174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4230" y="4718372"/>
            <a:ext cx="366678" cy="35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125" y="4749762"/>
            <a:ext cx="855700" cy="29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/>
          <p:nvPr/>
        </p:nvSpPr>
        <p:spPr>
          <a:xfrm>
            <a:off x="64900" y="4496750"/>
            <a:ext cx="69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Calibri"/>
                <a:ea typeface="Calibri"/>
                <a:cs typeface="Calibri"/>
                <a:sym typeface="Calibri"/>
              </a:rPr>
              <a:t>Organized by:</a:t>
            </a:r>
            <a:endParaRPr sz="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5"/>
          <p:cNvSpPr txBox="1"/>
          <p:nvPr/>
        </p:nvSpPr>
        <p:spPr>
          <a:xfrm>
            <a:off x="2941600" y="4574225"/>
            <a:ext cx="7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Calibri"/>
                <a:ea typeface="Calibri"/>
                <a:cs typeface="Calibri"/>
                <a:sym typeface="Calibri"/>
              </a:rPr>
              <a:t>Sponsored by:</a:t>
            </a:r>
            <a:endParaRPr sz="7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1600" y="4675938"/>
            <a:ext cx="987825" cy="4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2950" y="4739601"/>
            <a:ext cx="998313" cy="3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6"/>
          <p:cNvGrpSpPr/>
          <p:nvPr/>
        </p:nvGrpSpPr>
        <p:grpSpPr>
          <a:xfrm>
            <a:off x="0" y="-9240"/>
            <a:ext cx="9344599" cy="5163100"/>
            <a:chOff x="-182499" y="0"/>
            <a:chExt cx="9344599" cy="5163100"/>
          </a:xfrm>
        </p:grpSpPr>
        <p:sp>
          <p:nvSpPr>
            <p:cNvPr id="23" name="Google Shape;23;p26"/>
            <p:cNvSpPr/>
            <p:nvPr/>
          </p:nvSpPr>
          <p:spPr>
            <a:xfrm>
              <a:off x="-182498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24" name="Google Shape;24;p2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FFC000">
                <a:alpha val="83137"/>
              </a:srgbClr>
            </a:solidFill>
            <a:ln>
              <a:noFill/>
            </a:ln>
          </p:spPr>
        </p:sp>
        <p:sp>
          <p:nvSpPr>
            <p:cNvPr id="25" name="Google Shape;25;p26"/>
            <p:cNvSpPr/>
            <p:nvPr/>
          </p:nvSpPr>
          <p:spPr>
            <a:xfrm>
              <a:off x="-182499" y="25732"/>
              <a:ext cx="8408709" cy="1486308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FFFF00">
                <a:alpha val="80784"/>
              </a:srgbClr>
            </a:solidFill>
            <a:ln>
              <a:noFill/>
            </a:ln>
          </p:spPr>
        </p:sp>
        <p:sp>
          <p:nvSpPr>
            <p:cNvPr id="26" name="Google Shape;26;p2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EB6A30"/>
            </a:solidFill>
            <a:ln>
              <a:noFill/>
            </a:ln>
          </p:spPr>
        </p:sp>
        <p:sp>
          <p:nvSpPr>
            <p:cNvPr id="27" name="Google Shape;27;p2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FFC000">
                <a:alpha val="83137"/>
              </a:srgbClr>
            </a:solidFill>
            <a:ln>
              <a:noFill/>
            </a:ln>
          </p:spPr>
        </p:sp>
        <p:sp>
          <p:nvSpPr>
            <p:cNvPr id="28" name="Google Shape;28;p2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C00000">
                <a:alpha val="80784"/>
              </a:srgbClr>
            </a:solidFill>
            <a:ln>
              <a:noFill/>
            </a:ln>
          </p:spPr>
        </p:sp>
      </p:grpSp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42975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🔸"/>
              <a:defRPr sz="1700"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◇"/>
              <a:defRPr sz="17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2"/>
          </p:nvPr>
        </p:nvSpPr>
        <p:spPr>
          <a:xfrm>
            <a:off x="4679175" y="1495850"/>
            <a:ext cx="39504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🔸"/>
              <a:defRPr sz="1700"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◇"/>
              <a:defRPr sz="17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pic>
        <p:nvPicPr>
          <p:cNvPr id="32" name="Google Shape;32;p26" descr="Text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6134" y="-716232"/>
            <a:ext cx="1929502" cy="1932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26"/>
          <p:cNvGrpSpPr/>
          <p:nvPr/>
        </p:nvGrpSpPr>
        <p:grpSpPr>
          <a:xfrm>
            <a:off x="21284" y="4340213"/>
            <a:ext cx="3538871" cy="1170991"/>
            <a:chOff x="21284" y="4340213"/>
            <a:chExt cx="3538871" cy="1170991"/>
          </a:xfrm>
        </p:grpSpPr>
        <p:pic>
          <p:nvPicPr>
            <p:cNvPr id="34" name="Google Shape;34;p26" descr="Graphical user interface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3155" y="4340213"/>
              <a:ext cx="1168173" cy="11709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60637" y="4790658"/>
              <a:ext cx="245462" cy="238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862" y="4808250"/>
              <a:ext cx="592676" cy="20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26"/>
            <p:cNvSpPr txBox="1"/>
            <p:nvPr/>
          </p:nvSpPr>
          <p:spPr>
            <a:xfrm>
              <a:off x="21284" y="4580132"/>
              <a:ext cx="6906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Calibri"/>
                  <a:ea typeface="Calibri"/>
                  <a:cs typeface="Calibri"/>
                  <a:sym typeface="Calibri"/>
                </a:rPr>
                <a:t>Organized by:</a:t>
              </a:r>
              <a:endParaRPr sz="7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" name="Google Shape;38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43350" y="4737636"/>
              <a:ext cx="734599" cy="34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17755" y="4784977"/>
              <a:ext cx="742400" cy="23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26"/>
            <p:cNvSpPr txBox="1"/>
            <p:nvPr/>
          </p:nvSpPr>
          <p:spPr>
            <a:xfrm>
              <a:off x="2016623" y="4620250"/>
              <a:ext cx="85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Calibri"/>
                  <a:ea typeface="Calibri"/>
                  <a:cs typeface="Calibri"/>
                  <a:sym typeface="Calibri"/>
                </a:rPr>
                <a:t>Sponsored by:</a:t>
              </a:r>
              <a:endParaRPr sz="7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EB6A30"/>
          </a:solidFill>
          <a:ln>
            <a:noFill/>
          </a:ln>
        </p:spPr>
      </p:sp>
      <p:sp>
        <p:nvSpPr>
          <p:cNvPr id="43" name="Google Shape;43;p27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FFC000">
              <a:alpha val="80784"/>
            </a:srgbClr>
          </a:solidFill>
          <a:ln>
            <a:noFill/>
          </a:ln>
        </p:spPr>
      </p:sp>
      <p:sp>
        <p:nvSpPr>
          <p:cNvPr id="44" name="Google Shape;44;p27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EB6A30"/>
          </a:solidFill>
          <a:ln>
            <a:noFill/>
          </a:ln>
        </p:spPr>
      </p:sp>
      <p:sp>
        <p:nvSpPr>
          <p:cNvPr id="45" name="Google Shape;45;p27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FFFF00">
              <a:alpha val="83137"/>
            </a:srgbClr>
          </a:solidFill>
          <a:ln>
            <a:noFill/>
          </a:ln>
        </p:spPr>
      </p:sp>
      <p:sp>
        <p:nvSpPr>
          <p:cNvPr id="46" name="Google Shape;46;p27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FFC000">
              <a:alpha val="80784"/>
            </a:srgbClr>
          </a:solidFill>
          <a:ln>
            <a:noFill/>
          </a:ln>
        </p:spPr>
      </p:sp>
      <p:sp>
        <p:nvSpPr>
          <p:cNvPr id="47" name="Google Shape;47;p27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FFFF00">
              <a:alpha val="83137"/>
            </a:srgbClr>
          </a:solidFill>
          <a:ln>
            <a:noFill/>
          </a:ln>
        </p:spPr>
      </p:sp>
      <p:pic>
        <p:nvPicPr>
          <p:cNvPr id="48" name="Google Shape;48;p27" descr="Text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6134" y="-716232"/>
            <a:ext cx="1929502" cy="1932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27"/>
          <p:cNvGrpSpPr/>
          <p:nvPr/>
        </p:nvGrpSpPr>
        <p:grpSpPr>
          <a:xfrm>
            <a:off x="21284" y="4340213"/>
            <a:ext cx="3538871" cy="1170988"/>
            <a:chOff x="21284" y="4340213"/>
            <a:chExt cx="3538871" cy="1170988"/>
          </a:xfrm>
        </p:grpSpPr>
        <p:pic>
          <p:nvPicPr>
            <p:cNvPr id="50" name="Google Shape;50;p27" descr="Graphical user interface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3155" y="4340213"/>
              <a:ext cx="1168173" cy="11709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60637" y="4790658"/>
              <a:ext cx="245462" cy="238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862" y="4808250"/>
              <a:ext cx="592676" cy="20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27"/>
            <p:cNvSpPr txBox="1"/>
            <p:nvPr/>
          </p:nvSpPr>
          <p:spPr>
            <a:xfrm>
              <a:off x="21284" y="4580132"/>
              <a:ext cx="6906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Calibri"/>
                  <a:ea typeface="Calibri"/>
                  <a:cs typeface="Calibri"/>
                  <a:sym typeface="Calibri"/>
                </a:rPr>
                <a:t>Organized by:</a:t>
              </a:r>
              <a:endParaRPr sz="7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43350" y="4737636"/>
              <a:ext cx="734599" cy="34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17755" y="4784977"/>
              <a:ext cx="742400" cy="23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27"/>
            <p:cNvSpPr txBox="1"/>
            <p:nvPr/>
          </p:nvSpPr>
          <p:spPr>
            <a:xfrm>
              <a:off x="2016623" y="4620250"/>
              <a:ext cx="85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Calibri"/>
                  <a:ea typeface="Calibri"/>
                  <a:cs typeface="Calibri"/>
                  <a:sym typeface="Calibri"/>
                </a:rPr>
                <a:t>Sponsored by:</a:t>
              </a:r>
              <a:endParaRPr sz="7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59" name="Google Shape;59;p28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FF0000">
              <a:alpha val="26274"/>
            </a:srgbClr>
          </a:solidFill>
          <a:ln>
            <a:noFill/>
          </a:ln>
        </p:spPr>
      </p:sp>
      <p:sp>
        <p:nvSpPr>
          <p:cNvPr id="60" name="Google Shape;60;p28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FFFF00">
              <a:alpha val="83137"/>
            </a:srgbClr>
          </a:solidFill>
          <a:ln>
            <a:noFill/>
          </a:ln>
        </p:spPr>
      </p:sp>
      <p:sp>
        <p:nvSpPr>
          <p:cNvPr id="61" name="Google Shape;61;p28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pic>
        <p:nvPicPr>
          <p:cNvPr id="63" name="Google Shape;63;p28" descr="Text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2202" y="-782509"/>
            <a:ext cx="2312581" cy="231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8" descr="Graphical user interfac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617" y="4032689"/>
            <a:ext cx="1745045" cy="17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4230" y="4718372"/>
            <a:ext cx="366678" cy="35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125" y="4749762"/>
            <a:ext cx="855700" cy="2929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8"/>
          <p:cNvSpPr txBox="1"/>
          <p:nvPr/>
        </p:nvSpPr>
        <p:spPr>
          <a:xfrm>
            <a:off x="64900" y="4496750"/>
            <a:ext cx="69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Calibri"/>
                <a:ea typeface="Calibri"/>
                <a:cs typeface="Calibri"/>
                <a:sym typeface="Calibri"/>
              </a:rPr>
              <a:t>Organized by:</a:t>
            </a:r>
            <a:endParaRPr sz="7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1600" y="4675938"/>
            <a:ext cx="987825" cy="4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2950" y="4739601"/>
            <a:ext cx="998313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8"/>
          <p:cNvSpPr txBox="1"/>
          <p:nvPr/>
        </p:nvSpPr>
        <p:spPr>
          <a:xfrm>
            <a:off x="2941600" y="4574225"/>
            <a:ext cx="7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Calibri"/>
                <a:ea typeface="Calibri"/>
                <a:cs typeface="Calibri"/>
                <a:sym typeface="Calibri"/>
              </a:rPr>
              <a:t>Sponsored by:</a:t>
            </a:r>
            <a:endParaRPr sz="7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9"/>
          <p:cNvGrpSpPr/>
          <p:nvPr/>
        </p:nvGrpSpPr>
        <p:grpSpPr>
          <a:xfrm>
            <a:off x="0" y="0"/>
            <a:ext cx="9144000" cy="1346846"/>
            <a:chOff x="0" y="0"/>
            <a:chExt cx="9144000" cy="1346846"/>
          </a:xfrm>
        </p:grpSpPr>
        <p:sp>
          <p:nvSpPr>
            <p:cNvPr id="73" name="Google Shape;73;p29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</p:sp>
        <p:sp>
          <p:nvSpPr>
            <p:cNvPr id="74" name="Google Shape;74;p29"/>
            <p:cNvSpPr/>
            <p:nvPr/>
          </p:nvSpPr>
          <p:spPr>
            <a:xfrm>
              <a:off x="1281724" y="0"/>
              <a:ext cx="7862276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FFC000">
                <a:alpha val="83137"/>
              </a:srgbClr>
            </a:solidFill>
            <a:ln>
              <a:noFill/>
            </a:ln>
          </p:spPr>
        </p:sp>
        <p:sp>
          <p:nvSpPr>
            <p:cNvPr id="75" name="Google Shape;75;p29"/>
            <p:cNvSpPr/>
            <p:nvPr/>
          </p:nvSpPr>
          <p:spPr>
            <a:xfrm>
              <a:off x="0" y="163256"/>
              <a:ext cx="5869497" cy="1183590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EB6A30">
                <a:alpha val="80784"/>
              </a:srgbClr>
            </a:solidFill>
            <a:ln>
              <a:noFill/>
            </a:ln>
          </p:spPr>
        </p:sp>
      </p:grpSp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1"/>
          </p:nvPr>
        </p:nvSpPr>
        <p:spPr>
          <a:xfrm>
            <a:off x="929425" y="1346859"/>
            <a:ext cx="7370700" cy="3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🔸"/>
              <a:defRPr sz="1700"/>
            </a:lvl2pPr>
            <a:lvl3pPr marL="1371600" lvl="2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◇"/>
              <a:defRPr sz="17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9pPr>
          </a:lstStyle>
          <a:p>
            <a:endParaRPr/>
          </a:p>
        </p:txBody>
      </p:sp>
      <p:pic>
        <p:nvPicPr>
          <p:cNvPr id="78" name="Google Shape;78;p29" descr="Text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6134" y="-716232"/>
            <a:ext cx="1929502" cy="1932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29"/>
          <p:cNvGrpSpPr/>
          <p:nvPr/>
        </p:nvGrpSpPr>
        <p:grpSpPr>
          <a:xfrm>
            <a:off x="21284" y="4340213"/>
            <a:ext cx="3538871" cy="1170991"/>
            <a:chOff x="21284" y="4340213"/>
            <a:chExt cx="3538871" cy="1170991"/>
          </a:xfrm>
        </p:grpSpPr>
        <p:pic>
          <p:nvPicPr>
            <p:cNvPr id="80" name="Google Shape;80;p29" descr="Graphical user interface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3155" y="4340213"/>
              <a:ext cx="1168173" cy="11709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60637" y="4790658"/>
              <a:ext cx="245462" cy="238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862" y="4808250"/>
              <a:ext cx="592676" cy="20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29"/>
            <p:cNvSpPr txBox="1"/>
            <p:nvPr/>
          </p:nvSpPr>
          <p:spPr>
            <a:xfrm>
              <a:off x="21284" y="4580132"/>
              <a:ext cx="6906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Calibri"/>
                  <a:ea typeface="Calibri"/>
                  <a:cs typeface="Calibri"/>
                  <a:sym typeface="Calibri"/>
                </a:rPr>
                <a:t>Organized by:</a:t>
              </a:r>
              <a:endParaRPr sz="7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" name="Google Shape;84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43350" y="4737636"/>
              <a:ext cx="734599" cy="34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17755" y="4784977"/>
              <a:ext cx="742400" cy="23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9"/>
            <p:cNvSpPr txBox="1"/>
            <p:nvPr/>
          </p:nvSpPr>
          <p:spPr>
            <a:xfrm>
              <a:off x="2016623" y="4620250"/>
              <a:ext cx="85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Calibri"/>
                  <a:ea typeface="Calibri"/>
                  <a:cs typeface="Calibri"/>
                  <a:sym typeface="Calibri"/>
                </a:rPr>
                <a:t>Sponsored by:</a:t>
              </a:r>
              <a:endParaRPr sz="7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0"/>
          <p:cNvGrpSpPr/>
          <p:nvPr/>
        </p:nvGrpSpPr>
        <p:grpSpPr>
          <a:xfrm>
            <a:off x="-1" y="0"/>
            <a:ext cx="9168126" cy="5163100"/>
            <a:chOff x="-6026" y="0"/>
            <a:chExt cx="9168126" cy="5163100"/>
          </a:xfrm>
        </p:grpSpPr>
        <p:sp>
          <p:nvSpPr>
            <p:cNvPr id="89" name="Google Shape;89;p30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</p:sp>
        <p:sp>
          <p:nvSpPr>
            <p:cNvPr id="90" name="Google Shape;90;p30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EB6A30">
                <a:alpha val="83137"/>
              </a:srgbClr>
            </a:solidFill>
            <a:ln>
              <a:noFill/>
            </a:ln>
          </p:spPr>
        </p:sp>
        <p:sp>
          <p:nvSpPr>
            <p:cNvPr id="91" name="Google Shape;91;p30"/>
            <p:cNvSpPr/>
            <p:nvPr/>
          </p:nvSpPr>
          <p:spPr>
            <a:xfrm>
              <a:off x="-6026" y="3"/>
              <a:ext cx="8050491" cy="1255798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FFC000">
                <a:alpha val="80784"/>
              </a:srgbClr>
            </a:solidFill>
            <a:ln>
              <a:noFill/>
            </a:ln>
          </p:spPr>
        </p:sp>
        <p:sp>
          <p:nvSpPr>
            <p:cNvPr id="92" name="Google Shape;92;p30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</p:sp>
        <p:sp>
          <p:nvSpPr>
            <p:cNvPr id="93" name="Google Shape;93;p30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C00000">
                <a:alpha val="83137"/>
              </a:srgbClr>
            </a:solidFill>
            <a:ln>
              <a:noFill/>
            </a:ln>
          </p:spPr>
        </p:sp>
        <p:sp>
          <p:nvSpPr>
            <p:cNvPr id="94" name="Google Shape;94;p30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FFFF00">
                <a:alpha val="80784"/>
              </a:srgbClr>
            </a:solidFill>
            <a:ln>
              <a:noFill/>
            </a:ln>
          </p:spPr>
        </p:sp>
      </p:grpSp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870750" y="339626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>
            <a:off x="245175" y="1495850"/>
            <a:ext cx="40749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🔸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2"/>
          </p:nvPr>
        </p:nvSpPr>
        <p:spPr>
          <a:xfrm>
            <a:off x="2838601" y="1469125"/>
            <a:ext cx="42405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🔸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3"/>
          </p:nvPr>
        </p:nvSpPr>
        <p:spPr>
          <a:xfrm>
            <a:off x="5228925" y="1495850"/>
            <a:ext cx="3764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🔸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99" name="Google Shape;99;p30" descr="Text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6134" y="-716232"/>
            <a:ext cx="1929502" cy="1932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0"/>
          <p:cNvGrpSpPr/>
          <p:nvPr/>
        </p:nvGrpSpPr>
        <p:grpSpPr>
          <a:xfrm>
            <a:off x="21284" y="4340213"/>
            <a:ext cx="3538871" cy="1170991"/>
            <a:chOff x="21284" y="4340213"/>
            <a:chExt cx="3538871" cy="1170991"/>
          </a:xfrm>
        </p:grpSpPr>
        <p:pic>
          <p:nvPicPr>
            <p:cNvPr id="101" name="Google Shape;101;p30" descr="Graphical user interface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3155" y="4340213"/>
              <a:ext cx="1168173" cy="11709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60637" y="4790658"/>
              <a:ext cx="245462" cy="238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862" y="4808250"/>
              <a:ext cx="592676" cy="20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30"/>
            <p:cNvSpPr txBox="1"/>
            <p:nvPr/>
          </p:nvSpPr>
          <p:spPr>
            <a:xfrm>
              <a:off x="21284" y="4580132"/>
              <a:ext cx="6906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Calibri"/>
                  <a:ea typeface="Calibri"/>
                  <a:cs typeface="Calibri"/>
                  <a:sym typeface="Calibri"/>
                </a:rPr>
                <a:t>Organized by:</a:t>
              </a:r>
              <a:endParaRPr sz="7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43350" y="4737636"/>
              <a:ext cx="734599" cy="34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17755" y="4784977"/>
              <a:ext cx="742400" cy="23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30"/>
            <p:cNvSpPr txBox="1"/>
            <p:nvPr/>
          </p:nvSpPr>
          <p:spPr>
            <a:xfrm>
              <a:off x="2016623" y="4620250"/>
              <a:ext cx="85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Calibri"/>
                  <a:ea typeface="Calibri"/>
                  <a:cs typeface="Calibri"/>
                  <a:sym typeface="Calibri"/>
                </a:rPr>
                <a:t>Sponsored by:</a:t>
              </a:r>
              <a:endParaRPr sz="7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1"/>
          <p:cNvGrpSpPr/>
          <p:nvPr/>
        </p:nvGrpSpPr>
        <p:grpSpPr>
          <a:xfrm>
            <a:off x="0" y="0"/>
            <a:ext cx="9168125" cy="5163100"/>
            <a:chOff x="-6025" y="0"/>
            <a:chExt cx="9168125" cy="5163100"/>
          </a:xfrm>
        </p:grpSpPr>
        <p:sp>
          <p:nvSpPr>
            <p:cNvPr id="110" name="Google Shape;110;p3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AD4F26"/>
            </a:solidFill>
            <a:ln>
              <a:noFill/>
            </a:ln>
          </p:spPr>
        </p:sp>
        <p:sp>
          <p:nvSpPr>
            <p:cNvPr id="111" name="Google Shape;111;p31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FFFF00">
                <a:alpha val="83137"/>
              </a:srgbClr>
            </a:solidFill>
            <a:ln>
              <a:noFill/>
            </a:ln>
          </p:spPr>
        </p:sp>
        <p:sp>
          <p:nvSpPr>
            <p:cNvPr id="112" name="Google Shape;112;p31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FFC000">
                <a:alpha val="80784"/>
              </a:srgbClr>
            </a:solidFill>
            <a:ln>
              <a:noFill/>
            </a:ln>
          </p:spPr>
        </p:sp>
        <p:sp>
          <p:nvSpPr>
            <p:cNvPr id="113" name="Google Shape;113;p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114" name="Google Shape;114;p31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FFFF00">
                <a:alpha val="83137"/>
              </a:srgbClr>
            </a:solidFill>
            <a:ln>
              <a:noFill/>
            </a:ln>
          </p:spPr>
        </p:sp>
        <p:sp>
          <p:nvSpPr>
            <p:cNvPr id="115" name="Google Shape;115;p31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EB6A30">
                <a:alpha val="80784"/>
              </a:srgbClr>
            </a:solidFill>
            <a:ln>
              <a:noFill/>
            </a:ln>
          </p:spPr>
        </p:sp>
      </p:grpSp>
      <p:sp>
        <p:nvSpPr>
          <p:cNvPr id="116" name="Google Shape;116;p3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31" descr="Text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6134" y="-716232"/>
            <a:ext cx="1929502" cy="1932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31"/>
          <p:cNvGrpSpPr/>
          <p:nvPr/>
        </p:nvGrpSpPr>
        <p:grpSpPr>
          <a:xfrm>
            <a:off x="21284" y="4340213"/>
            <a:ext cx="3538871" cy="1170991"/>
            <a:chOff x="21284" y="4340213"/>
            <a:chExt cx="3538871" cy="1170991"/>
          </a:xfrm>
        </p:grpSpPr>
        <p:pic>
          <p:nvPicPr>
            <p:cNvPr id="119" name="Google Shape;119;p31" descr="Graphical user interface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3155" y="4340213"/>
              <a:ext cx="1168173" cy="11709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60637" y="4790658"/>
              <a:ext cx="245462" cy="238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862" y="4808250"/>
              <a:ext cx="592676" cy="20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31"/>
            <p:cNvSpPr txBox="1"/>
            <p:nvPr/>
          </p:nvSpPr>
          <p:spPr>
            <a:xfrm>
              <a:off x="21284" y="4580132"/>
              <a:ext cx="6906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Calibri"/>
                  <a:ea typeface="Calibri"/>
                  <a:cs typeface="Calibri"/>
                  <a:sym typeface="Calibri"/>
                </a:rPr>
                <a:t>Organized by:</a:t>
              </a:r>
              <a:endParaRPr sz="7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43350" y="4737636"/>
              <a:ext cx="734599" cy="34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17755" y="4784977"/>
              <a:ext cx="742400" cy="23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31"/>
            <p:cNvSpPr txBox="1"/>
            <p:nvPr/>
          </p:nvSpPr>
          <p:spPr>
            <a:xfrm>
              <a:off x="2016623" y="4620250"/>
              <a:ext cx="85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latin typeface="Calibri"/>
                  <a:ea typeface="Calibri"/>
                  <a:cs typeface="Calibri"/>
                  <a:sym typeface="Calibri"/>
                </a:rPr>
                <a:t>Sponsored by:</a:t>
              </a:r>
              <a:endParaRPr sz="7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000"/>
              <a:buFont typeface="Calibri"/>
              <a:buChar char="🔸"/>
              <a:defRPr sz="200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ts val="2000"/>
              <a:buFont typeface="Calibri"/>
              <a:buChar char="🔸"/>
              <a:defRPr sz="200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BE33F"/>
              </a:buClr>
              <a:buSzPts val="2000"/>
              <a:buFont typeface="Calibri"/>
              <a:buChar char="◇"/>
              <a:defRPr sz="200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ts val="2000"/>
              <a:buFont typeface="Calibri"/>
              <a:buNone/>
              <a:defRPr sz="200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ts val="2000"/>
              <a:buFont typeface="Calibri"/>
              <a:buNone/>
              <a:defRPr sz="200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ts val="2000"/>
              <a:buFont typeface="Calibri"/>
              <a:buNone/>
              <a:defRPr sz="200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ts val="2000"/>
              <a:buFont typeface="Calibri"/>
              <a:buNone/>
              <a:defRPr sz="200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ts val="2000"/>
              <a:buFont typeface="Calibri"/>
              <a:buNone/>
              <a:defRPr sz="200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C52"/>
              </a:buClr>
              <a:buSzPts val="2000"/>
              <a:buFont typeface="Calibri"/>
              <a:buNone/>
              <a:defRPr sz="200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heilaftria" TargetMode="External"/><Relationship Id="rId5" Type="http://schemas.openxmlformats.org/officeDocument/2006/relationships/hyperlink" Target="https://www.linkedin.com/in/sheila-fitria/" TargetMode="External"/><Relationship Id="rId4" Type="http://schemas.openxmlformats.org/officeDocument/2006/relationships/hyperlink" Target="mailto:sheilaftria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ctrTitle" idx="4294967295"/>
          </p:nvPr>
        </p:nvSpPr>
        <p:spPr>
          <a:xfrm>
            <a:off x="2988250" y="1354750"/>
            <a:ext cx="5351700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lang="en" sz="6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4294967295"/>
          </p:nvPr>
        </p:nvSpPr>
        <p:spPr>
          <a:xfrm>
            <a:off x="2988250" y="2397057"/>
            <a:ext cx="5351700" cy="219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3600"/>
              <a:buFont typeface="Karla"/>
              <a:buNone/>
            </a:pPr>
            <a:r>
              <a:rPr lang="en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</a:t>
            </a:r>
            <a:r>
              <a:rPr lang="en" sz="3200" b="1" dirty="0">
                <a:solidFill>
                  <a:schemeClr val="dk1"/>
                </a:solidFill>
              </a:rPr>
              <a:t>Sheila Fitria Al’asqalani</a:t>
            </a:r>
            <a:endParaRPr lang="en" sz="36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i="1" dirty="0">
                <a:solidFill>
                  <a:schemeClr val="dk1"/>
                </a:solidFill>
              </a:rPr>
              <a:t>Graduate of Informatics Engineering at University of </a:t>
            </a:r>
            <a:r>
              <a:rPr lang="en-US" sz="1600" i="1" dirty="0" err="1">
                <a:solidFill>
                  <a:schemeClr val="dk1"/>
                </a:solidFill>
              </a:rPr>
              <a:t>Muhammadiyah</a:t>
            </a:r>
            <a:r>
              <a:rPr lang="en-US" sz="1600" i="1" dirty="0">
                <a:solidFill>
                  <a:schemeClr val="dk1"/>
                </a:solidFill>
              </a:rPr>
              <a:t> Malang</a:t>
            </a:r>
            <a:endParaRPr sz="1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0C126-A10B-35B7-A79E-79DBD1BF1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29" t="23654" r="19922" b="7194"/>
          <a:stretch/>
        </p:blipFill>
        <p:spPr>
          <a:xfrm>
            <a:off x="1160511" y="1497015"/>
            <a:ext cx="1528445" cy="2035067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00EEE94-EA2C-ACAA-942A-4C502CBF1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67C91-81D4-3688-DF18-882ED869498D}"/>
              </a:ext>
            </a:extLst>
          </p:cNvPr>
          <p:cNvSpPr txBox="1"/>
          <p:nvPr/>
        </p:nvSpPr>
        <p:spPr>
          <a:xfrm>
            <a:off x="1100380" y="3618849"/>
            <a:ext cx="21387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4"/>
              </a:rPr>
              <a:t>sheilaftria@gmail.com</a:t>
            </a:r>
            <a:endParaRPr lang="en-US" sz="1050" dirty="0"/>
          </a:p>
          <a:p>
            <a:r>
              <a:rPr lang="en-US" sz="1050" dirty="0" err="1">
                <a:hlinkClick r:id="rId5"/>
              </a:rPr>
              <a:t>Linkedin</a:t>
            </a:r>
            <a:endParaRPr lang="en-US" sz="1050" dirty="0"/>
          </a:p>
          <a:p>
            <a:r>
              <a:rPr lang="en-US" sz="1050" dirty="0" err="1">
                <a:hlinkClick r:id="rId6"/>
              </a:rPr>
              <a:t>Github</a:t>
            </a:r>
            <a:endParaRPr lang="en-US" sz="105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4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RESULT &amp; DISCUSSION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63037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RESULT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96" y="1525292"/>
            <a:ext cx="2876698" cy="127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83" y="1652299"/>
            <a:ext cx="3410125" cy="1263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468" y="1525292"/>
            <a:ext cx="3143412" cy="146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987" y="1684254"/>
            <a:ext cx="3378374" cy="1244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596" y="3141099"/>
            <a:ext cx="2940201" cy="146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066" y="3312513"/>
            <a:ext cx="3391074" cy="1238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4242" y="3141099"/>
            <a:ext cx="3187864" cy="139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8987" y="3293462"/>
            <a:ext cx="3352972" cy="125736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5. 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08666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0" y="2047407"/>
            <a:ext cx="7370700" cy="3178500"/>
          </a:xfrm>
        </p:spPr>
        <p:txBody>
          <a:bodyPr/>
          <a:lstStyle/>
          <a:p>
            <a:pPr marL="95250" indent="0" algn="just">
              <a:buNone/>
            </a:pPr>
            <a:r>
              <a:rPr lang="en-US" dirty="0" err="1"/>
              <a:t>IndoBERT</a:t>
            </a:r>
            <a:r>
              <a:rPr lang="en-US" dirty="0"/>
              <a:t> successfully summarized the court decision document over narcotics case. </a:t>
            </a:r>
            <a:r>
              <a:rPr lang="en-US" dirty="0" err="1"/>
              <a:t>IndoBERT</a:t>
            </a:r>
            <a:r>
              <a:rPr lang="en-US" dirty="0"/>
              <a:t>-Lite-Large Phase 1 pre-training model had a better performance in summarizing court decision documents with or without the defendant’s identity with a 40% summarizing ratio, and the best evaluation method to evaluate the summarization result is ROUGE-N with N=1</a:t>
            </a:r>
          </a:p>
        </p:txBody>
      </p:sp>
    </p:spTree>
    <p:extLst>
      <p:ext uri="{BB962C8B-B14F-4D97-AF65-F5344CB8AC3E}">
        <p14:creationId xmlns:p14="http://schemas.microsoft.com/office/powerpoint/2010/main" val="158373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lang="en" sz="6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dirty="0"/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3600"/>
              <a:buFont typeface="Karla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dirty="0"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303" name="Google Shape;303;p2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13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21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>
            <a:spLocks noGrp="1"/>
          </p:cNvSpPr>
          <p:nvPr>
            <p:ph type="ctrTitle"/>
          </p:nvPr>
        </p:nvSpPr>
        <p:spPr>
          <a:xfrm>
            <a:off x="250723" y="1991825"/>
            <a:ext cx="8701548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Automatic Summarization of Court Decision Documents over Narcotic Cases Using BERT</a:t>
            </a:r>
            <a:endParaRPr sz="4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8;p14"/>
          <p:cNvSpPr/>
          <p:nvPr/>
        </p:nvSpPr>
        <p:spPr>
          <a:xfrm>
            <a:off x="553729" y="3411522"/>
            <a:ext cx="375412" cy="515825"/>
          </a:xfrm>
          <a:prstGeom prst="homePlate">
            <a:avLst>
              <a:gd name="adj" fmla="val 211909"/>
            </a:avLst>
          </a:prstGeom>
          <a:solidFill>
            <a:srgbClr val="AD4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248" name="Google Shape;248;p14"/>
          <p:cNvSpPr/>
          <p:nvPr/>
        </p:nvSpPr>
        <p:spPr>
          <a:xfrm>
            <a:off x="561102" y="2720535"/>
            <a:ext cx="360665" cy="576370"/>
          </a:xfrm>
          <a:prstGeom prst="homePlate">
            <a:avLst>
              <a:gd name="adj" fmla="val 211909"/>
            </a:avLst>
          </a:prstGeom>
          <a:solidFill>
            <a:srgbClr val="EFAA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Outline</a:t>
            </a:r>
            <a:endParaRPr dirty="0"/>
          </a:p>
        </p:txBody>
      </p:sp>
      <p:sp>
        <p:nvSpPr>
          <p:cNvPr id="249" name="Google Shape;249;p14"/>
          <p:cNvSpPr/>
          <p:nvPr/>
        </p:nvSpPr>
        <p:spPr>
          <a:xfrm>
            <a:off x="568476" y="2060496"/>
            <a:ext cx="360665" cy="547238"/>
          </a:xfrm>
          <a:prstGeom prst="homePlate">
            <a:avLst>
              <a:gd name="adj" fmla="val 211909"/>
            </a:avLst>
          </a:prstGeom>
          <a:solidFill>
            <a:srgbClr val="F4D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400"/>
              <a:buFont typeface="Calibri"/>
              <a:buNone/>
            </a:pPr>
            <a:r>
              <a:rPr lang="en" sz="1400" b="1" i="0" u="none" strike="noStrike" cap="none" dirty="0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250" name="Google Shape;250;p14"/>
          <p:cNvSpPr/>
          <p:nvPr/>
        </p:nvSpPr>
        <p:spPr>
          <a:xfrm>
            <a:off x="553729" y="1408471"/>
            <a:ext cx="375412" cy="538316"/>
          </a:xfrm>
          <a:prstGeom prst="homePlate">
            <a:avLst>
              <a:gd name="adj" fmla="val 211909"/>
            </a:avLst>
          </a:prstGeom>
          <a:solidFill>
            <a:srgbClr val="FFFF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400"/>
              <a:buFont typeface="Calibri"/>
              <a:buNone/>
            </a:pPr>
            <a:r>
              <a:rPr lang="en" sz="1400" b="1" i="0" u="none" strike="noStrike" cap="none" dirty="0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8" name="Google Shape;248;p14"/>
          <p:cNvSpPr/>
          <p:nvPr/>
        </p:nvSpPr>
        <p:spPr>
          <a:xfrm>
            <a:off x="553728" y="4028227"/>
            <a:ext cx="375412" cy="515825"/>
          </a:xfrm>
          <a:prstGeom prst="homePlate">
            <a:avLst>
              <a:gd name="adj" fmla="val 211909"/>
            </a:avLst>
          </a:prstGeom>
          <a:solidFill>
            <a:srgbClr val="7B39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290483" y="1446796"/>
            <a:ext cx="218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0483" y="2078340"/>
            <a:ext cx="317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Literature Study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0483" y="2760864"/>
            <a:ext cx="317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0483" y="3438603"/>
            <a:ext cx="317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 and Discussion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0483" y="4082387"/>
            <a:ext cx="317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2" y="2272694"/>
            <a:ext cx="2774715" cy="1060767"/>
          </a:xfrm>
          <a:prstGeom prst="rect">
            <a:avLst/>
          </a:prstGeom>
        </p:spPr>
      </p:pic>
      <p:sp>
        <p:nvSpPr>
          <p:cNvPr id="177" name="Google Shape;177;p5"/>
          <p:cNvSpPr txBox="1">
            <a:spLocks noGrp="1"/>
          </p:cNvSpPr>
          <p:nvPr>
            <p:ph type="body" idx="1"/>
          </p:nvPr>
        </p:nvSpPr>
        <p:spPr>
          <a:xfrm>
            <a:off x="-160486" y="1827458"/>
            <a:ext cx="3139660" cy="200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b="1" dirty="0"/>
              <a:t>BIG DATA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 i="1" dirty="0"/>
              <a:t>	</a:t>
            </a:r>
          </a:p>
          <a:p>
            <a:pPr marL="2286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 i="1" dirty="0"/>
              <a:t>	    March 2022</a:t>
            </a:r>
          </a:p>
          <a:p>
            <a:pPr marL="2286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i="1" dirty="0"/>
          </a:p>
        </p:txBody>
      </p:sp>
      <p:sp>
        <p:nvSpPr>
          <p:cNvPr id="10" name="Google Shape;177;p5"/>
          <p:cNvSpPr txBox="1">
            <a:spLocks/>
          </p:cNvSpPr>
          <p:nvPr/>
        </p:nvSpPr>
        <p:spPr>
          <a:xfrm>
            <a:off x="3194500" y="1827458"/>
            <a:ext cx="3057018" cy="19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100"/>
              <a:buFont typeface="Calibri"/>
              <a:buChar char="🔸"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100"/>
              <a:buFont typeface="Calibri"/>
              <a:buChar char="◇"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285750">
              <a:buSzPts val="2400"/>
              <a:buFont typeface="Wingdings" panose="05000000000000000000" pitchFamily="2" charset="2"/>
              <a:buChar char="Ø"/>
            </a:pPr>
            <a:r>
              <a:rPr lang="en-US" b="1" dirty="0"/>
              <a:t>THE SUMMARY METHOD</a:t>
            </a:r>
          </a:p>
          <a:p>
            <a:pPr marL="228600" indent="0">
              <a:buSzPts val="2400"/>
              <a:buNone/>
            </a:pPr>
            <a:endParaRPr lang="en-US" b="1" dirty="0"/>
          </a:p>
          <a:p>
            <a:pPr marL="228600" indent="0">
              <a:buSzPts val="2400"/>
              <a:buNone/>
            </a:pPr>
            <a:r>
              <a:rPr lang="en-US" dirty="0"/>
              <a:t>Extractive single-document summarization on court decision documents on narcotic and psychotropic substance</a:t>
            </a:r>
          </a:p>
          <a:p>
            <a:pPr marL="228600" indent="0">
              <a:buSzPts val="2400"/>
              <a:buNone/>
            </a:pPr>
            <a:endParaRPr lang="en-US" dirty="0"/>
          </a:p>
        </p:txBody>
      </p:sp>
      <p:sp>
        <p:nvSpPr>
          <p:cNvPr id="12" name="Google Shape;177;p5"/>
          <p:cNvSpPr txBox="1">
            <a:spLocks/>
          </p:cNvSpPr>
          <p:nvPr/>
        </p:nvSpPr>
        <p:spPr>
          <a:xfrm>
            <a:off x="6188100" y="1827457"/>
            <a:ext cx="3139660" cy="200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100"/>
              <a:buFont typeface="Calibri"/>
              <a:buChar char="🔸"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100"/>
              <a:buFont typeface="Calibri"/>
              <a:buChar char="◇"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100"/>
              <a:buFont typeface="Calibri"/>
              <a:buNone/>
              <a:defRPr sz="1700" b="0" i="0" u="none" strike="noStrike" cap="none">
                <a:solidFill>
                  <a:srgbClr val="004C5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285750">
              <a:buSzPts val="2400"/>
              <a:buFont typeface="Wingdings" panose="05000000000000000000" pitchFamily="2" charset="2"/>
              <a:buChar char="Ø"/>
            </a:pPr>
            <a:r>
              <a:rPr lang="en-US" b="1" dirty="0"/>
              <a:t>WHY BERT?</a:t>
            </a:r>
          </a:p>
          <a:p>
            <a:pPr marL="228600" indent="0">
              <a:buSzPts val="2400"/>
              <a:buNone/>
            </a:pPr>
            <a:endParaRPr lang="en-US" b="1" dirty="0"/>
          </a:p>
          <a:p>
            <a:pPr marL="514350" indent="-285750">
              <a:buSzPts val="2400"/>
              <a:buFontTx/>
              <a:buChar char="-"/>
            </a:pPr>
            <a:r>
              <a:rPr lang="en-US" dirty="0"/>
              <a:t>Simple and powerful</a:t>
            </a:r>
          </a:p>
          <a:p>
            <a:pPr marL="514350" indent="-285750">
              <a:buSzPts val="2400"/>
              <a:buFontTx/>
              <a:buChar char="-"/>
            </a:pPr>
            <a:r>
              <a:rPr lang="en-US" dirty="0"/>
              <a:t>Beneficial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2. LITERATURE STUDY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69612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LITERATURE STUDY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92947"/>
              </p:ext>
            </p:extLst>
          </p:nvPr>
        </p:nvGraphicFramePr>
        <p:xfrm>
          <a:off x="468261" y="1413881"/>
          <a:ext cx="8207476" cy="3029316"/>
        </p:xfrm>
        <a:graphic>
          <a:graphicData uri="http://schemas.openxmlformats.org/drawingml/2006/table">
            <a:tbl>
              <a:tblPr firstRow="1" bandRow="1">
                <a:tableStyleId>{03A9D658-2C9A-443A-8390-1397F81161B1}</a:tableStyleId>
              </a:tblPr>
              <a:tblGrid>
                <a:gridCol w="59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6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9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CNN / Daily Mail</a:t>
                      </a:r>
                    </a:p>
                    <a:p>
                      <a:pPr algn="ctr"/>
                      <a:r>
                        <a:rPr lang="en-US" sz="1200" dirty="0"/>
                        <a:t>New</a:t>
                      </a:r>
                      <a:r>
                        <a:rPr lang="en-US" sz="1200" baseline="0" dirty="0"/>
                        <a:t> York Times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BERT and Transformer Based Decoder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CNN / Daily Mail dataset : R1 41.71 &amp; R2 19.49, </a:t>
                      </a:r>
                    </a:p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New York Times dataset</a:t>
                      </a:r>
                      <a:r>
                        <a:rPr lang="en-US" sz="12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: 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R1 45.33 &amp; R2 26.5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CNN / Daily 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BERT abstractive and extractive single-document summarization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Evaluation using ROUGE F1 obtained ROUGE-1</a:t>
                      </a:r>
                      <a:r>
                        <a:rPr lang="en-US" sz="12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41.76; ROUGE-2 19.31; &amp; ROUGE-L 38.86 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COVID-19 Open Research Dataset Challenge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BERT and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OpenAI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GPT-2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extractive summarization produced a higher ROUGE score than did those of abstractive summarization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lecturer’s material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BERT for extractive summarization and K-Means clustering to identify sentence selection choices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The extractive summarization is still not perfect, but compared to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TextRank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BERT has a steady increase in summary quality and the integration of context with meaningful sentences 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3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77464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870750" y="339626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latin typeface="Calibri"/>
                <a:cs typeface="Calibri"/>
                <a:sym typeface="Calibri"/>
              </a:rPr>
              <a:t>RESEARCH FLOW</a:t>
            </a:r>
            <a:endParaRPr dirty="0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5" y="1467464"/>
            <a:ext cx="7079225" cy="276532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Escalus templat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291</Words>
  <Application>Microsoft Office PowerPoint</Application>
  <PresentationFormat>On-screen Show (16:9)</PresentationFormat>
  <Paragraphs>66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Wingdings</vt:lpstr>
      <vt:lpstr>Arial</vt:lpstr>
      <vt:lpstr>Raleway</vt:lpstr>
      <vt:lpstr>Karla</vt:lpstr>
      <vt:lpstr>Escalus template</vt:lpstr>
      <vt:lpstr>Hello!</vt:lpstr>
      <vt:lpstr>Automatic Summarization of Court Decision Documents over Narcotic Cases Using BERT</vt:lpstr>
      <vt:lpstr>Outline</vt:lpstr>
      <vt:lpstr>1. INTRODUCTION</vt:lpstr>
      <vt:lpstr>INTRODUCTION</vt:lpstr>
      <vt:lpstr>2. LITERATURE STUDY</vt:lpstr>
      <vt:lpstr>LITERATURE STUDY</vt:lpstr>
      <vt:lpstr>3. METHODOLOGY</vt:lpstr>
      <vt:lpstr>RESEARCH FLOW</vt:lpstr>
      <vt:lpstr>4. RESULT &amp; DISCUSSION</vt:lpstr>
      <vt:lpstr>RESULT</vt:lpstr>
      <vt:lpstr>5. 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Summarization of Court Decision Documents over Narcotic Cases Using BERT</dc:title>
  <cp:lastModifiedBy>sheila fitria</cp:lastModifiedBy>
  <cp:revision>23</cp:revision>
  <dcterms:modified xsi:type="dcterms:W3CDTF">2023-04-01T03:54:07Z</dcterms:modified>
</cp:coreProperties>
</file>