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309" r:id="rId10"/>
    <p:sldId id="274" r:id="rId11"/>
    <p:sldId id="275" r:id="rId12"/>
    <p:sldId id="310" r:id="rId13"/>
    <p:sldId id="276" r:id="rId14"/>
    <p:sldId id="277" r:id="rId15"/>
    <p:sldId id="278" r:id="rId16"/>
    <p:sldId id="279" r:id="rId17"/>
    <p:sldId id="311" r:id="rId18"/>
  </p:sldIdLst>
  <p:sldSz cx="9144000" cy="5143500" type="screen16x9"/>
  <p:notesSz cx="6858000" cy="9144000"/>
  <p:embeddedFontLst>
    <p:embeddedFont>
      <p:font typeface="Encode Sans Semi Condensed" panose="020B0604020202020204" charset="0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rbel Light" panose="020B0303020204020204" pitchFamily="34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7BB9C8-75F0-4753-B1C4-16BEB020379B}">
  <a:tblStyle styleId="{D17BB9C8-75F0-4753-B1C4-16BEB02037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64945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31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fe33d8633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fe33d8633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Salah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satu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bagian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terpenting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dokumen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putusan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amar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putusan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Bagian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berisi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keputusan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akhir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persidangan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1999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9fe33d86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9fe33d86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016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26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9fe33d8633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9fe33d8633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446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1252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9fe33d8633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9fe33d8633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20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ga12912c18c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1" name="Google Shape;2081;ga12912c18c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647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436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f665d9e5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f665d9e5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smtClean="0"/>
              <a:t>…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dpt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meringkas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meng</a:t>
            </a:r>
            <a:r>
              <a:rPr lang="en-US" dirty="0" err="1" smtClean="0"/>
              <a:t>Ekstrak</a:t>
            </a:r>
            <a:r>
              <a:rPr lang="en-US" baseline="0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di </a:t>
            </a:r>
            <a:r>
              <a:rPr lang="en-US" dirty="0" err="1" smtClean="0"/>
              <a:t>dalamnya</a:t>
            </a:r>
            <a:r>
              <a:rPr lang="en-US" baseline="0" dirty="0" smtClean="0"/>
              <a:t> agar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pembanding</a:t>
            </a:r>
            <a:r>
              <a:rPr lang="en-US" dirty="0" smtClean="0"/>
              <a:t>/</a:t>
            </a:r>
            <a:r>
              <a:rPr lang="en-US" dirty="0" err="1" smtClean="0"/>
              <a:t>referensi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menemukan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kesesuaian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hukum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apabila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aparat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penegak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hukum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sedang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mengulas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kasus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serupa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peringkasan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penelitian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pre-training model BERT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BERT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dirty="0" smtClean="0"/>
              <a:t>Model </a:t>
            </a:r>
            <a:r>
              <a:rPr lang="en-US" dirty="0" err="1" smtClean="0"/>
              <a:t>pemrosesan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mengerjakan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layer output (fine tuning). </a:t>
            </a:r>
          </a:p>
        </p:txBody>
      </p:sp>
    </p:spTree>
    <p:extLst>
      <p:ext uri="{BB962C8B-B14F-4D97-AF65-F5344CB8AC3E}">
        <p14:creationId xmlns:p14="http://schemas.microsoft.com/office/powerpoint/2010/main" val="3996796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f665d9e5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f665d9e5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602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fe33d8633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fe33d8633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862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fe33d8633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fe33d8633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050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fe33d8633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fe33d8633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Sejauh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menemukan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penelitian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pretraining</a:t>
            </a:r>
            <a:r>
              <a:rPr lang="en-US" baseline="0" dirty="0" smtClean="0"/>
              <a:t> encoder </a:t>
            </a:r>
            <a:r>
              <a:rPr lang="en-US" baseline="0" dirty="0" err="1" smtClean="0"/>
              <a:t>bahasa</a:t>
            </a:r>
            <a:r>
              <a:rPr lang="en-US" baseline="0" dirty="0" smtClean="0"/>
              <a:t> Indonesia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meringkas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dokumen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pputusan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pengadilan</a:t>
            </a:r>
            <a:r>
              <a:rPr lang="en-US" baseline="0" dirty="0" smtClean="0"/>
              <a:t>. </a:t>
            </a:r>
            <a:r>
              <a:rPr lang="en-US" dirty="0" err="1" smtClean="0"/>
              <a:t>Indobertbase</a:t>
            </a:r>
            <a:r>
              <a:rPr lang="en-US" dirty="0" smtClean="0"/>
              <a:t> di </a:t>
            </a:r>
            <a:r>
              <a:rPr lang="en-US" dirty="0" err="1" smtClean="0"/>
              <a:t>pilih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dilatih</a:t>
            </a:r>
            <a:r>
              <a:rPr lang="en-US" dirty="0" smtClean="0"/>
              <a:t> indo4b data set </a:t>
            </a:r>
            <a:r>
              <a:rPr lang="en-US" dirty="0" err="1" smtClean="0"/>
              <a:t>yg</a:t>
            </a:r>
            <a:r>
              <a:rPr lang="en-US" dirty="0" smtClean="0"/>
              <a:t> di </a:t>
            </a:r>
            <a:r>
              <a:rPr lang="en-US" dirty="0" err="1" smtClean="0"/>
              <a:t>dalamnya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4 </a:t>
            </a:r>
            <a:r>
              <a:rPr lang="en-US" dirty="0" err="1" smtClean="0"/>
              <a:t>juta</a:t>
            </a:r>
            <a:r>
              <a:rPr lang="en-US" dirty="0" smtClean="0"/>
              <a:t> </a:t>
            </a:r>
            <a:r>
              <a:rPr lang="en-US" dirty="0" err="1" smtClean="0"/>
              <a:t>kosa</a:t>
            </a:r>
            <a:r>
              <a:rPr lang="en-US" dirty="0" smtClean="0"/>
              <a:t> kata 250 </a:t>
            </a:r>
            <a:r>
              <a:rPr lang="en-US" dirty="0" err="1" smtClean="0"/>
              <a:t>juta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.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sehari-hari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bahasa</a:t>
            </a:r>
            <a:r>
              <a:rPr lang="en-US" baseline="0" dirty="0" smtClean="0"/>
              <a:t> formal.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6991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fe33d8633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9fe33d8633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3504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fe33d8633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9fe33d8633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416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23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5700" y="3158400"/>
            <a:ext cx="9239700" cy="20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702150" y="3083967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2625" y="3562850"/>
            <a:ext cx="2919000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rot="10800000" flipH="1">
            <a:off x="-47850" y="4100525"/>
            <a:ext cx="9239700" cy="12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3702075" y="403450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979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4377349" y="937350"/>
            <a:ext cx="2612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4374125" y="1381600"/>
            <a:ext cx="2616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4377345" y="2860450"/>
            <a:ext cx="26151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4374125" y="3304725"/>
            <a:ext cx="2612700" cy="1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title" idx="2" hasCustomPrompt="1"/>
          </p:nvPr>
        </p:nvSpPr>
        <p:spPr>
          <a:xfrm>
            <a:off x="3514725" y="1866675"/>
            <a:ext cx="41100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514725" y="2831350"/>
            <a:ext cx="41100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2644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4374125" y="398900"/>
            <a:ext cx="3551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4374125" y="843156"/>
            <a:ext cx="35562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3"/>
          </p:nvPr>
        </p:nvSpPr>
        <p:spPr>
          <a:xfrm>
            <a:off x="4374125" y="3651120"/>
            <a:ext cx="3551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4"/>
          </p:nvPr>
        </p:nvSpPr>
        <p:spPr>
          <a:xfrm>
            <a:off x="4374125" y="4099201"/>
            <a:ext cx="35562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5"/>
          </p:nvPr>
        </p:nvSpPr>
        <p:spPr>
          <a:xfrm>
            <a:off x="4374125" y="2024610"/>
            <a:ext cx="3551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6"/>
          </p:nvPr>
        </p:nvSpPr>
        <p:spPr>
          <a:xfrm>
            <a:off x="4374125" y="2468916"/>
            <a:ext cx="35562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 2">
  <p:cSld name="CUSTOM_6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3520925" y="336975"/>
            <a:ext cx="4896900" cy="44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19749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3512200" y="767200"/>
            <a:ext cx="2363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2"/>
          </p:nvPr>
        </p:nvSpPr>
        <p:spPr>
          <a:xfrm>
            <a:off x="3512200" y="1211450"/>
            <a:ext cx="23637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3"/>
          </p:nvPr>
        </p:nvSpPr>
        <p:spPr>
          <a:xfrm>
            <a:off x="3512200" y="3457519"/>
            <a:ext cx="2363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4"/>
          </p:nvPr>
        </p:nvSpPr>
        <p:spPr>
          <a:xfrm>
            <a:off x="3512200" y="3904850"/>
            <a:ext cx="23637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5"/>
          </p:nvPr>
        </p:nvSpPr>
        <p:spPr>
          <a:xfrm>
            <a:off x="3512200" y="2117472"/>
            <a:ext cx="2363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6"/>
          </p:nvPr>
        </p:nvSpPr>
        <p:spPr>
          <a:xfrm>
            <a:off x="3512200" y="2564900"/>
            <a:ext cx="23637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7"/>
          </p:nvPr>
        </p:nvSpPr>
        <p:spPr>
          <a:xfrm>
            <a:off x="6231589" y="767200"/>
            <a:ext cx="2362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8"/>
          </p:nvPr>
        </p:nvSpPr>
        <p:spPr>
          <a:xfrm>
            <a:off x="6230275" y="1211450"/>
            <a:ext cx="23610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9"/>
          </p:nvPr>
        </p:nvSpPr>
        <p:spPr>
          <a:xfrm>
            <a:off x="6230276" y="3457519"/>
            <a:ext cx="2362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13"/>
          </p:nvPr>
        </p:nvSpPr>
        <p:spPr>
          <a:xfrm>
            <a:off x="6230275" y="3904850"/>
            <a:ext cx="23610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14"/>
          </p:nvPr>
        </p:nvSpPr>
        <p:spPr>
          <a:xfrm>
            <a:off x="6231584" y="2117472"/>
            <a:ext cx="2362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5"/>
          </p:nvPr>
        </p:nvSpPr>
        <p:spPr>
          <a:xfrm>
            <a:off x="6231580" y="2564900"/>
            <a:ext cx="23610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_AND_TWO_COLUMNS_1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19386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1"/>
          </p:nvPr>
        </p:nvSpPr>
        <p:spPr>
          <a:xfrm>
            <a:off x="3529375" y="1213025"/>
            <a:ext cx="23595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2"/>
          </p:nvPr>
        </p:nvSpPr>
        <p:spPr>
          <a:xfrm>
            <a:off x="3529375" y="1657275"/>
            <a:ext cx="23625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3"/>
          </p:nvPr>
        </p:nvSpPr>
        <p:spPr>
          <a:xfrm>
            <a:off x="3529375" y="3648975"/>
            <a:ext cx="23595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4"/>
          </p:nvPr>
        </p:nvSpPr>
        <p:spPr>
          <a:xfrm>
            <a:off x="3529375" y="4093275"/>
            <a:ext cx="23625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5"/>
          </p:nvPr>
        </p:nvSpPr>
        <p:spPr>
          <a:xfrm>
            <a:off x="6279511" y="1213025"/>
            <a:ext cx="23595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6"/>
          </p:nvPr>
        </p:nvSpPr>
        <p:spPr>
          <a:xfrm>
            <a:off x="6278200" y="1657275"/>
            <a:ext cx="23625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7"/>
          </p:nvPr>
        </p:nvSpPr>
        <p:spPr>
          <a:xfrm>
            <a:off x="6279500" y="3648975"/>
            <a:ext cx="23595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8"/>
          </p:nvPr>
        </p:nvSpPr>
        <p:spPr>
          <a:xfrm>
            <a:off x="6278200" y="4093275"/>
            <a:ext cx="23625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100" y="445025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6100" y="1152475"/>
            <a:ext cx="769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7" r:id="rId4"/>
    <p:sldLayoutId id="2147483658" r:id="rId5"/>
    <p:sldLayoutId id="2147483661" r:id="rId6"/>
    <p:sldLayoutId id="2147483662" r:id="rId7"/>
    <p:sldLayoutId id="2147483663" r:id="rId8"/>
    <p:sldLayoutId id="2147483664" r:id="rId9"/>
    <p:sldLayoutId id="214748367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bit.ly/datadanhasil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648" y="3331676"/>
            <a:ext cx="1112213" cy="1668781"/>
          </a:xfrm>
          <a:prstGeom prst="rect">
            <a:avLst/>
          </a:prstGeom>
        </p:spPr>
      </p:pic>
      <p:sp>
        <p:nvSpPr>
          <p:cNvPr id="168" name="Google Shape;168;p28"/>
          <p:cNvSpPr txBox="1">
            <a:spLocks noGrp="1"/>
          </p:cNvSpPr>
          <p:nvPr>
            <p:ph type="ctrTitle"/>
          </p:nvPr>
        </p:nvSpPr>
        <p:spPr>
          <a:xfrm>
            <a:off x="866072" y="1013461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ms-MY" sz="2800" dirty="0"/>
              <a:t>Peringkasan Otomatis Dokumen Putusan Pengadilan Pada Kasus Narkotika Menggunakan Algoritma BERT</a:t>
            </a:r>
            <a:endParaRPr sz="2800"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subTitle" idx="1"/>
          </p:nvPr>
        </p:nvSpPr>
        <p:spPr>
          <a:xfrm>
            <a:off x="1614706" y="3355421"/>
            <a:ext cx="5812169" cy="12444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Sheila Fitria Al’asqalani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201710370311050</a:t>
            </a:r>
            <a:endParaRPr sz="1400" dirty="0"/>
          </a:p>
        </p:txBody>
      </p:sp>
      <p:pic>
        <p:nvPicPr>
          <p:cNvPr id="4098" name="Picture 2" descr="Logo Universitas Muhammadiyah Malang UMM Terbaru - Kado Wisudak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47" y="166442"/>
            <a:ext cx="977089" cy="96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50;p39"/>
          <p:cNvSpPr txBox="1">
            <a:spLocks/>
          </p:cNvSpPr>
          <p:nvPr/>
        </p:nvSpPr>
        <p:spPr>
          <a:xfrm>
            <a:off x="3213924" y="2643061"/>
            <a:ext cx="2882188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ncode Sans Semi Condensed"/>
              <a:buNone/>
              <a:defRPr sz="4000" b="0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sz="1800" dirty="0" err="1" smtClean="0">
                <a:solidFill>
                  <a:schemeClr val="tx1"/>
                </a:solidFill>
                <a:latin typeface="Corbel Light" panose="020B0303020204020204" pitchFamily="34" charset="0"/>
              </a:rPr>
              <a:t>Bidang</a:t>
            </a:r>
            <a:r>
              <a:rPr lang="en-US" sz="1800" dirty="0" smtClean="0">
                <a:solidFill>
                  <a:schemeClr val="tx1"/>
                </a:solidFill>
                <a:latin typeface="Corbel Light" panose="020B0303020204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rbel Light" panose="020B0303020204020204" pitchFamily="34" charset="0"/>
              </a:rPr>
              <a:t>minat</a:t>
            </a:r>
            <a:r>
              <a:rPr lang="en-US" sz="1800" dirty="0" smtClean="0">
                <a:solidFill>
                  <a:schemeClr val="tx1"/>
                </a:solidFill>
                <a:latin typeface="Corbel Light" panose="020B0303020204020204" pitchFamily="34" charset="0"/>
              </a:rPr>
              <a:t> : Data Science</a:t>
            </a:r>
            <a:endParaRPr lang="en-US" sz="1800" dirty="0">
              <a:solidFill>
                <a:schemeClr val="tx1"/>
              </a:solidFill>
              <a:latin typeface="Corbel Light" panose="020B0303020204020204" pitchFamily="34" charset="0"/>
            </a:endParaRPr>
          </a:p>
        </p:txBody>
      </p:sp>
      <p:sp>
        <p:nvSpPr>
          <p:cNvPr id="8" name="Google Shape;250;p39"/>
          <p:cNvSpPr txBox="1">
            <a:spLocks/>
          </p:cNvSpPr>
          <p:nvPr/>
        </p:nvSpPr>
        <p:spPr>
          <a:xfrm>
            <a:off x="164385" y="4173380"/>
            <a:ext cx="3557142" cy="543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ncode Sans Semi Condensed"/>
              <a:buNone/>
              <a:defRPr sz="4000" b="0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sz="1100" dirty="0" err="1" smtClean="0">
                <a:solidFill>
                  <a:schemeClr val="bg1"/>
                </a:solidFill>
                <a:latin typeface="Corbel Light" panose="020B0303020204020204" pitchFamily="34" charset="0"/>
              </a:rPr>
              <a:t>Dosen</a:t>
            </a:r>
            <a:r>
              <a:rPr lang="en-US" sz="11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Corbel Light" panose="020B0303020204020204" pitchFamily="34" charset="0"/>
              </a:rPr>
              <a:t>Pembimbing</a:t>
            </a:r>
            <a:r>
              <a:rPr lang="en-US" sz="11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 1 </a:t>
            </a:r>
          </a:p>
          <a:p>
            <a:pPr algn="l"/>
            <a:r>
              <a:rPr lang="id-ID" sz="1100" b="1" dirty="0"/>
              <a:t>Galih Wasis Wicaksono, S.kom., </a:t>
            </a:r>
            <a:r>
              <a:rPr lang="id-ID" sz="1100" b="1" dirty="0" smtClean="0"/>
              <a:t>M.Cs</a:t>
            </a:r>
            <a:endParaRPr lang="en-US" sz="1100" b="1" dirty="0" smtClean="0"/>
          </a:p>
          <a:p>
            <a:pPr algn="l"/>
            <a:r>
              <a:rPr lang="en-US" sz="1100" dirty="0" err="1">
                <a:solidFill>
                  <a:schemeClr val="bg1"/>
                </a:solidFill>
                <a:latin typeface="Corbel Light" panose="020B0303020204020204" pitchFamily="34" charset="0"/>
              </a:rPr>
              <a:t>Dosen</a:t>
            </a:r>
            <a:r>
              <a:rPr lang="en-US" sz="1100" dirty="0">
                <a:solidFill>
                  <a:schemeClr val="bg1"/>
                </a:solidFill>
                <a:latin typeface="Corbel Light" panose="020B03030202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Corbel Light" panose="020B0303020204020204" pitchFamily="34" charset="0"/>
              </a:rPr>
              <a:t>Pembimbing</a:t>
            </a:r>
            <a:r>
              <a:rPr lang="en-US" sz="1100" dirty="0">
                <a:solidFill>
                  <a:schemeClr val="bg1"/>
                </a:solidFill>
                <a:latin typeface="Corbel Light" panose="020B0303020204020204" pitchFamily="34" charset="0"/>
              </a:rPr>
              <a:t> 2</a:t>
            </a:r>
          </a:p>
          <a:p>
            <a:pPr algn="l"/>
            <a:r>
              <a:rPr lang="id-ID" sz="1100" b="1" dirty="0"/>
              <a:t>Yufis Azhar, M.Kom</a:t>
            </a:r>
            <a:r>
              <a:rPr lang="id-ID" sz="1100" b="1" u="heavy" dirty="0" smtClean="0"/>
              <a:t>.</a:t>
            </a:r>
            <a:endParaRPr lang="en-US" sz="1100" dirty="0">
              <a:solidFill>
                <a:schemeClr val="tx1"/>
              </a:solidFill>
              <a:latin typeface="Corbel Light" panose="020B0303020204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-62959" y="-29676"/>
            <a:ext cx="2198997" cy="55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SIDANG TUGAS AKHIR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940"/>
    </mc:Choice>
    <mc:Fallback>
      <p:transition spd="slow" advTm="3694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Dokumen sebelum diringkas</a:t>
            </a:r>
            <a:endParaRPr dirty="0"/>
          </a:p>
        </p:txBody>
      </p:sp>
      <p:sp>
        <p:nvSpPr>
          <p:cNvPr id="388" name="Google Shape;388;p46"/>
          <p:cNvSpPr/>
          <p:nvPr/>
        </p:nvSpPr>
        <p:spPr>
          <a:xfrm rot="-5400000">
            <a:off x="2751875" y="2354559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Picture 4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" r="9595"/>
          <a:stretch/>
        </p:blipFill>
        <p:spPr bwMode="auto">
          <a:xfrm>
            <a:off x="4327906" y="99248"/>
            <a:ext cx="3162859" cy="32260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8" name="Picture 4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0" r="5489"/>
          <a:stretch/>
        </p:blipFill>
        <p:spPr bwMode="auto">
          <a:xfrm>
            <a:off x="4327906" y="3223001"/>
            <a:ext cx="3162859" cy="18066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 txBox="1">
            <a:spLocks noGrp="1"/>
          </p:cNvSpPr>
          <p:nvPr>
            <p:ph type="title"/>
          </p:nvPr>
        </p:nvSpPr>
        <p:spPr>
          <a:xfrm>
            <a:off x="277978" y="1712250"/>
            <a:ext cx="2616297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</a:t>
            </a:r>
            <a:r>
              <a:rPr lang="en" dirty="0" smtClean="0"/>
              <a:t>erbandingan dokumen setelah diringkas</a:t>
            </a:r>
            <a:endParaRPr dirty="0"/>
          </a:p>
        </p:txBody>
      </p:sp>
      <p:sp>
        <p:nvSpPr>
          <p:cNvPr id="434" name="Google Shape;434;p47"/>
          <p:cNvSpPr/>
          <p:nvPr/>
        </p:nvSpPr>
        <p:spPr>
          <a:xfrm rot="-5400000">
            <a:off x="2751875" y="2640441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40301"/>
              </p:ext>
            </p:extLst>
          </p:nvPr>
        </p:nvGraphicFramePr>
        <p:xfrm>
          <a:off x="3057753" y="1073759"/>
          <a:ext cx="5925313" cy="310240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03061"/>
                <a:gridCol w="2922252"/>
              </a:tblGrid>
              <a:tr h="3820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Dokumen Dengan identitas (A)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Dokumen Tanpa Identitas (B)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69945">
                <a:tc>
                  <a:txBody>
                    <a:bodyPr/>
                    <a:lstStyle/>
                    <a:p>
                      <a:endParaRPr lang="en-US" sz="1050" dirty="0" smtClean="0">
                        <a:effectLst/>
                      </a:endParaRPr>
                    </a:p>
                    <a:p>
                      <a:endParaRPr lang="en-US" sz="1050" dirty="0" smtClean="0">
                        <a:effectLst/>
                      </a:endParaRPr>
                    </a:p>
                    <a:p>
                      <a:endParaRPr lang="en-US" sz="1050" dirty="0" smtClean="0">
                        <a:effectLst/>
                      </a:endParaRPr>
                    </a:p>
                    <a:p>
                      <a:endParaRPr lang="en-US" sz="1050" dirty="0" smtClean="0">
                        <a:effectLst/>
                      </a:endParaRPr>
                    </a:p>
                    <a:p>
                      <a:endParaRPr lang="en-US" sz="1050" dirty="0" smtClean="0">
                        <a:effectLst/>
                      </a:endParaRPr>
                    </a:p>
                    <a:p>
                      <a:endParaRPr lang="en-US" sz="1050" dirty="0" smtClean="0">
                        <a:effectLst/>
                      </a:endParaRPr>
                    </a:p>
                    <a:p>
                      <a:endParaRPr lang="en-US" sz="1050" dirty="0" smtClean="0">
                        <a:effectLst/>
                      </a:endParaRPr>
                    </a:p>
                    <a:p>
                      <a:endParaRPr lang="en-US" sz="1050" dirty="0" smtClean="0">
                        <a:effectLst/>
                      </a:endParaRPr>
                    </a:p>
                    <a:p>
                      <a:endParaRPr lang="en-US" sz="1050" dirty="0" smtClean="0">
                        <a:effectLst/>
                      </a:endParaRPr>
                    </a:p>
                    <a:p>
                      <a:endParaRPr lang="en-US" sz="1050" dirty="0" smtClean="0">
                        <a:effectLst/>
                      </a:endParaRPr>
                    </a:p>
                    <a:p>
                      <a:endParaRPr lang="en-US" sz="1050" dirty="0" smtClean="0">
                        <a:effectLst/>
                      </a:endParaRPr>
                    </a:p>
                    <a:p>
                      <a:endParaRPr lang="en-US" sz="1050" dirty="0" smtClean="0">
                        <a:effectLst/>
                      </a:endParaRPr>
                    </a:p>
                    <a:p>
                      <a:endParaRPr lang="en-US" sz="1050" dirty="0" smtClean="0">
                        <a:effectLst/>
                      </a:endParaRPr>
                    </a:p>
                    <a:p>
                      <a:endParaRPr lang="en-US" sz="1050" dirty="0" smtClean="0">
                        <a:effectLst/>
                      </a:endParaRPr>
                    </a:p>
                    <a:p>
                      <a:endParaRPr lang="en-US" sz="1050" dirty="0" smtClean="0">
                        <a:effectLst/>
                      </a:endParaRPr>
                    </a:p>
                    <a:p>
                      <a:endParaRPr lang="en-US" sz="1050" dirty="0" smtClean="0">
                        <a:effectLst/>
                      </a:endParaRPr>
                    </a:p>
                    <a:p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38" name="Picture 37"/>
          <p:cNvPicPr/>
          <p:nvPr/>
        </p:nvPicPr>
        <p:blipFill>
          <a:blip r:embed="rId3"/>
          <a:stretch>
            <a:fillRect/>
          </a:stretch>
        </p:blipFill>
        <p:spPr>
          <a:xfrm>
            <a:off x="3245409" y="1602028"/>
            <a:ext cx="2633679" cy="2309876"/>
          </a:xfrm>
          <a:prstGeom prst="rect">
            <a:avLst/>
          </a:prstGeom>
        </p:spPr>
      </p:pic>
      <p:pic>
        <p:nvPicPr>
          <p:cNvPr id="39" name="Picture 38"/>
          <p:cNvPicPr/>
          <p:nvPr/>
        </p:nvPicPr>
        <p:blipFill>
          <a:blip r:embed="rId4"/>
          <a:stretch>
            <a:fillRect/>
          </a:stretch>
        </p:blipFill>
        <p:spPr>
          <a:xfrm>
            <a:off x="6298387" y="1602028"/>
            <a:ext cx="2438477" cy="23340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23590" y="4550054"/>
            <a:ext cx="5559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Untuk</a:t>
            </a:r>
            <a:r>
              <a:rPr lang="en-US" sz="1100" dirty="0" smtClean="0"/>
              <a:t> </a:t>
            </a:r>
            <a:r>
              <a:rPr lang="en-US" sz="1100" dirty="0" err="1" smtClean="0"/>
              <a:t>kumpulan</a:t>
            </a:r>
            <a:r>
              <a:rPr lang="en-US" sz="1100" dirty="0" smtClean="0"/>
              <a:t> dataset </a:t>
            </a:r>
            <a:r>
              <a:rPr lang="en-US" sz="1100" dirty="0" err="1" smtClean="0"/>
              <a:t>dan</a:t>
            </a:r>
            <a:r>
              <a:rPr lang="en-US" sz="1100" dirty="0" smtClean="0"/>
              <a:t> </a:t>
            </a:r>
            <a:r>
              <a:rPr lang="en-US" sz="1100" dirty="0" err="1" smtClean="0"/>
              <a:t>hasil</a:t>
            </a:r>
            <a:r>
              <a:rPr lang="en-US" sz="1100" dirty="0" smtClean="0"/>
              <a:t> </a:t>
            </a:r>
            <a:r>
              <a:rPr lang="en-US" sz="1100" dirty="0" err="1" smtClean="0"/>
              <a:t>peringkasan</a:t>
            </a:r>
            <a:r>
              <a:rPr lang="en-US" sz="1100" dirty="0" smtClean="0"/>
              <a:t> </a:t>
            </a:r>
            <a:r>
              <a:rPr lang="en-US" sz="1100" dirty="0" err="1" smtClean="0"/>
              <a:t>selengkapnya</a:t>
            </a:r>
            <a:r>
              <a:rPr lang="en-US" sz="1100" dirty="0" smtClean="0"/>
              <a:t> </a:t>
            </a:r>
            <a:r>
              <a:rPr lang="en-US" sz="1100" dirty="0" err="1" smtClean="0"/>
              <a:t>dapat</a:t>
            </a:r>
            <a:r>
              <a:rPr lang="en-US" sz="1100" dirty="0" smtClean="0"/>
              <a:t> </a:t>
            </a:r>
            <a:r>
              <a:rPr lang="en-US" sz="1100" dirty="0" err="1" smtClean="0"/>
              <a:t>diakses</a:t>
            </a:r>
            <a:r>
              <a:rPr lang="en-US" sz="1100" dirty="0" smtClean="0"/>
              <a:t> </a:t>
            </a:r>
            <a:r>
              <a:rPr lang="en-US" sz="1100" dirty="0" err="1" smtClean="0"/>
              <a:t>melalui</a:t>
            </a:r>
            <a:r>
              <a:rPr lang="en-US" sz="1100" dirty="0" smtClean="0"/>
              <a:t> </a:t>
            </a:r>
            <a:r>
              <a:rPr lang="en-US" sz="1100" u="sng" dirty="0">
                <a:hlinkClick r:id="rId5"/>
              </a:rPr>
              <a:t>http://bit.ly/datadanhasil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</a:t>
            </a:r>
            <a:r>
              <a:rPr lang="en" dirty="0" smtClean="0"/>
              <a:t>engujian ROUGE-N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519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8"/>
          <p:cNvSpPr txBox="1">
            <a:spLocks noGrp="1"/>
          </p:cNvSpPr>
          <p:nvPr>
            <p:ph type="title"/>
          </p:nvPr>
        </p:nvSpPr>
        <p:spPr>
          <a:xfrm>
            <a:off x="351130" y="1712250"/>
            <a:ext cx="2217345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Persebaran score ROUGE</a:t>
            </a:r>
            <a:endParaRPr dirty="0"/>
          </a:p>
        </p:txBody>
      </p:sp>
      <p:sp>
        <p:nvSpPr>
          <p:cNvPr id="461" name="Google Shape;461;p48"/>
          <p:cNvSpPr/>
          <p:nvPr/>
        </p:nvSpPr>
        <p:spPr>
          <a:xfrm rot="-5400000">
            <a:off x="2751875" y="2926324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" name="Picture 3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8" r="10212"/>
          <a:stretch/>
        </p:blipFill>
        <p:spPr>
          <a:xfrm>
            <a:off x="4301338" y="131676"/>
            <a:ext cx="3379622" cy="2446019"/>
          </a:xfrm>
          <a:prstGeom prst="rect">
            <a:avLst/>
          </a:prstGeom>
        </p:spPr>
      </p:pic>
      <p:pic>
        <p:nvPicPr>
          <p:cNvPr id="34" name="Picture 33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3" r="12003"/>
          <a:stretch/>
        </p:blipFill>
        <p:spPr>
          <a:xfrm>
            <a:off x="4301338" y="2628900"/>
            <a:ext cx="3379622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168250" y="1712250"/>
            <a:ext cx="2647125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Perbandingan rata-rata score ROUGE</a:t>
            </a:r>
            <a:endParaRPr dirty="0"/>
          </a:p>
        </p:txBody>
      </p:sp>
      <p:sp>
        <p:nvSpPr>
          <p:cNvPr id="485" name="Google Shape;485;p49"/>
          <p:cNvSpPr/>
          <p:nvPr/>
        </p:nvSpPr>
        <p:spPr>
          <a:xfrm rot="-5400000">
            <a:off x="2751875" y="3212206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179811"/>
              </p:ext>
            </p:extLst>
          </p:nvPr>
        </p:nvGraphicFramePr>
        <p:xfrm>
          <a:off x="3299159" y="1909663"/>
          <a:ext cx="5507015" cy="1235043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806422"/>
                <a:gridCol w="566176"/>
                <a:gridCol w="586828"/>
                <a:gridCol w="586828"/>
                <a:gridCol w="654753"/>
                <a:gridCol w="566176"/>
                <a:gridCol w="586828"/>
                <a:gridCol w="586828"/>
                <a:gridCol w="566176"/>
              </a:tblGrid>
              <a:tr h="411681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</a:rPr>
                        <a:t>ROUGE score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</a:rPr>
                        <a:t>Dokumen Dengan Identitas (A)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</a:rPr>
                        <a:t>Dokumen Tanpa Identitas (B)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1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R-1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R-2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R-3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R-4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R-1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R-2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R-3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R-4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1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b="1">
                          <a:effectLst/>
                        </a:rPr>
                        <a:t>mean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b="1">
                          <a:effectLst/>
                        </a:rPr>
                        <a:t>0.859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b="1">
                          <a:effectLst/>
                        </a:rPr>
                        <a:t>0.534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b="1">
                          <a:effectLst/>
                        </a:rPr>
                        <a:t>0.422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b="1">
                          <a:effectLst/>
                        </a:rPr>
                        <a:t>0.357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b="1">
                          <a:effectLst/>
                        </a:rPr>
                        <a:t>0.841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b="1">
                          <a:effectLst/>
                        </a:rPr>
                        <a:t>0.53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b="1">
                          <a:effectLst/>
                        </a:rPr>
                        <a:t>0.417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b="1" dirty="0">
                          <a:effectLst/>
                        </a:rPr>
                        <a:t>0.353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0"/>
          <p:cNvSpPr txBox="1">
            <a:spLocks noGrp="1"/>
          </p:cNvSpPr>
          <p:nvPr>
            <p:ph type="title"/>
          </p:nvPr>
        </p:nvSpPr>
        <p:spPr>
          <a:xfrm>
            <a:off x="219456" y="1712250"/>
            <a:ext cx="2595919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Kesalahan saat pembersihan data dan converting</a:t>
            </a:r>
            <a:endParaRPr dirty="0"/>
          </a:p>
        </p:txBody>
      </p:sp>
      <p:sp>
        <p:nvSpPr>
          <p:cNvPr id="2078" name="Google Shape;2078;p50"/>
          <p:cNvSpPr/>
          <p:nvPr/>
        </p:nvSpPr>
        <p:spPr>
          <a:xfrm rot="-5400000">
            <a:off x="2751875" y="3498088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9" name="Picture 207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630" y="351612"/>
            <a:ext cx="4235450" cy="423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51"/>
          <p:cNvSpPr txBox="1">
            <a:spLocks noGrp="1"/>
          </p:cNvSpPr>
          <p:nvPr>
            <p:ph type="title"/>
          </p:nvPr>
        </p:nvSpPr>
        <p:spPr>
          <a:xfrm>
            <a:off x="410419" y="17201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Kesimpulan</a:t>
            </a:r>
            <a:endParaRPr dirty="0"/>
          </a:p>
        </p:txBody>
      </p:sp>
      <p:sp>
        <p:nvSpPr>
          <p:cNvPr id="2096" name="Google Shape;2096;p51"/>
          <p:cNvSpPr/>
          <p:nvPr/>
        </p:nvSpPr>
        <p:spPr>
          <a:xfrm rot="-5400000">
            <a:off x="2751875" y="3783971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107;p52"/>
          <p:cNvSpPr txBox="1">
            <a:spLocks/>
          </p:cNvSpPr>
          <p:nvPr/>
        </p:nvSpPr>
        <p:spPr>
          <a:xfrm>
            <a:off x="4435508" y="3033875"/>
            <a:ext cx="40794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0" indent="0">
              <a:buNone/>
            </a:pPr>
            <a:r>
              <a:rPr lang="id-ID" dirty="0"/>
              <a:t>BERT memiliki performa lebih baik dalam meringkas dokumen putusan pengadilan dengan identitas</a:t>
            </a:r>
            <a:endParaRPr lang="en-US" dirty="0"/>
          </a:p>
        </p:txBody>
      </p:sp>
      <p:sp>
        <p:nvSpPr>
          <p:cNvPr id="22" name="Google Shape;2109;p52"/>
          <p:cNvSpPr txBox="1">
            <a:spLocks/>
          </p:cNvSpPr>
          <p:nvPr/>
        </p:nvSpPr>
        <p:spPr>
          <a:xfrm>
            <a:off x="4435508" y="1808200"/>
            <a:ext cx="40794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0" indent="0">
              <a:buFont typeface="Encode Sans Semi Condensed"/>
              <a:buNone/>
            </a:pPr>
            <a:r>
              <a:rPr lang="en-US" dirty="0" err="1" smtClean="0"/>
              <a:t>Berdasarkan</a:t>
            </a:r>
            <a:r>
              <a:rPr lang="en-US" dirty="0" smtClean="0"/>
              <a:t> score ROUGE, BERT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meringkas</a:t>
            </a:r>
            <a:r>
              <a:rPr lang="en-US" dirty="0" smtClean="0"/>
              <a:t> legal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4" name="Google Shape;2111;p52"/>
          <p:cNvCxnSpPr>
            <a:stCxn id="25" idx="4"/>
            <a:endCxn id="26" idx="4"/>
          </p:cNvCxnSpPr>
          <p:nvPr/>
        </p:nvCxnSpPr>
        <p:spPr>
          <a:xfrm>
            <a:off x="3811933" y="2267050"/>
            <a:ext cx="0" cy="1173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112;p52"/>
          <p:cNvSpPr/>
          <p:nvPr/>
        </p:nvSpPr>
        <p:spPr>
          <a:xfrm>
            <a:off x="3538483" y="1720150"/>
            <a:ext cx="546900" cy="54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6" name="Google Shape;2114;p52"/>
          <p:cNvSpPr/>
          <p:nvPr/>
        </p:nvSpPr>
        <p:spPr>
          <a:xfrm>
            <a:off x="3538483" y="2893850"/>
            <a:ext cx="546900" cy="546900"/>
          </a:xfrm>
          <a:prstGeom prst="ellipse">
            <a:avLst/>
          </a:prstGeom>
          <a:solidFill>
            <a:srgbClr val="ACBFC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" name="Chevron 1"/>
          <p:cNvSpPr/>
          <p:nvPr/>
        </p:nvSpPr>
        <p:spPr>
          <a:xfrm>
            <a:off x="3745383" y="1938356"/>
            <a:ext cx="138988" cy="13898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hevron 29"/>
          <p:cNvSpPr/>
          <p:nvPr/>
        </p:nvSpPr>
        <p:spPr>
          <a:xfrm>
            <a:off x="3742439" y="3097805"/>
            <a:ext cx="138988" cy="13898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5" grpId="0" animBg="1"/>
      <p:bldP spid="26" grpId="0" animBg="1"/>
      <p:bldP spid="2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TERIMA KASIH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253621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Latar Belakang</a:t>
            </a:r>
            <a:endParaRPr dirty="0"/>
          </a:p>
        </p:txBody>
      </p:sp>
      <p:sp>
        <p:nvSpPr>
          <p:cNvPr id="250" name="Google Shape;250;p39"/>
          <p:cNvSpPr txBox="1">
            <a:spLocks noGrp="1"/>
          </p:cNvSpPr>
          <p:nvPr>
            <p:ph type="subTitle" idx="1"/>
          </p:nvPr>
        </p:nvSpPr>
        <p:spPr>
          <a:xfrm>
            <a:off x="4377349" y="937350"/>
            <a:ext cx="2612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BIG DATA</a:t>
            </a:r>
            <a:endParaRPr dirty="0"/>
          </a:p>
        </p:txBody>
      </p:sp>
      <p:sp>
        <p:nvSpPr>
          <p:cNvPr id="252" name="Google Shape;252;p39"/>
          <p:cNvSpPr txBox="1">
            <a:spLocks noGrp="1"/>
          </p:cNvSpPr>
          <p:nvPr>
            <p:ph type="subTitle" idx="3"/>
          </p:nvPr>
        </p:nvSpPr>
        <p:spPr>
          <a:xfrm>
            <a:off x="4377345" y="2860450"/>
            <a:ext cx="26151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BERT</a:t>
            </a:r>
            <a:endParaRPr dirty="0"/>
          </a:p>
        </p:txBody>
      </p:sp>
      <p:sp>
        <p:nvSpPr>
          <p:cNvPr id="253" name="Google Shape;253;p39"/>
          <p:cNvSpPr txBox="1">
            <a:spLocks noGrp="1"/>
          </p:cNvSpPr>
          <p:nvPr>
            <p:ph type="subTitle" idx="4"/>
          </p:nvPr>
        </p:nvSpPr>
        <p:spPr>
          <a:xfrm>
            <a:off x="4374125" y="3304725"/>
            <a:ext cx="4265126" cy="1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Model </a:t>
            </a:r>
            <a:r>
              <a:rPr lang="en-US" dirty="0" err="1" smtClean="0"/>
              <a:t>pemrosesan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. Model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dilatih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mengerjakan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layer output (fine tuning). </a:t>
            </a:r>
            <a:endParaRPr dirty="0"/>
          </a:p>
        </p:txBody>
      </p:sp>
      <p:sp>
        <p:nvSpPr>
          <p:cNvPr id="260" name="Google Shape;260;p39"/>
          <p:cNvSpPr/>
          <p:nvPr/>
        </p:nvSpPr>
        <p:spPr>
          <a:xfrm rot="-5400000">
            <a:off x="2751875" y="353382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2457;p79"/>
          <p:cNvGrpSpPr/>
          <p:nvPr/>
        </p:nvGrpSpPr>
        <p:grpSpPr>
          <a:xfrm>
            <a:off x="3600467" y="1159500"/>
            <a:ext cx="421914" cy="421914"/>
            <a:chOff x="-6354300" y="2757075"/>
            <a:chExt cx="292225" cy="292225"/>
          </a:xfrm>
          <a:solidFill>
            <a:schemeClr val="accent3"/>
          </a:solidFill>
        </p:grpSpPr>
        <p:sp>
          <p:nvSpPr>
            <p:cNvPr id="20" name="Google Shape;12458;p79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21" name="Google Shape;12459;p79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22" name="Google Shape;12460;p79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23" name="Google Shape;12461;p79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24" name="Google Shape;10686;p73"/>
          <p:cNvSpPr/>
          <p:nvPr/>
        </p:nvSpPr>
        <p:spPr>
          <a:xfrm>
            <a:off x="3640771" y="2995202"/>
            <a:ext cx="381610" cy="369789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360" y="1381650"/>
            <a:ext cx="2860244" cy="119865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/>
      <p:bldP spid="252" grpId="0" build="p"/>
      <p:bldP spid="253" grpId="0" build="p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>
            <a:spLocks noGrp="1"/>
          </p:cNvSpPr>
          <p:nvPr>
            <p:ph type="subTitle" idx="1"/>
          </p:nvPr>
        </p:nvSpPr>
        <p:spPr>
          <a:xfrm>
            <a:off x="3087699" y="1207709"/>
            <a:ext cx="2626521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Rumusan Masalah</a:t>
            </a:r>
            <a:endParaRPr dirty="0"/>
          </a:p>
        </p:txBody>
      </p:sp>
      <p:sp>
        <p:nvSpPr>
          <p:cNvPr id="266" name="Google Shape;266;p40"/>
          <p:cNvSpPr txBox="1">
            <a:spLocks noGrp="1"/>
          </p:cNvSpPr>
          <p:nvPr>
            <p:ph type="subTitle" idx="2"/>
          </p:nvPr>
        </p:nvSpPr>
        <p:spPr>
          <a:xfrm>
            <a:off x="3116617" y="1652009"/>
            <a:ext cx="2816009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d-ID" dirty="0"/>
              <a:t>Bagaimana melakukan peringkasan menggunakan algoritma BERT pada </a:t>
            </a:r>
            <a:r>
              <a:rPr lang="id-ID" i="1" dirty="0"/>
              <a:t>legal </a:t>
            </a:r>
            <a:r>
              <a:rPr lang="id-ID" dirty="0"/>
              <a:t>dokumen</a:t>
            </a:r>
            <a:r>
              <a:rPr lang="id-ID" dirty="0" smtClean="0"/>
              <a:t>?</a:t>
            </a:r>
            <a:endParaRPr lang="en-US" dirty="0" smtClean="0"/>
          </a:p>
          <a:p>
            <a:pPr lvl="0" indent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d-ID" dirty="0"/>
              <a:t>Bagaimana performa algoritma BERT dalam melakukan peringkasan </a:t>
            </a:r>
            <a:r>
              <a:rPr lang="id-ID" i="1" dirty="0"/>
              <a:t>legal </a:t>
            </a:r>
            <a:r>
              <a:rPr lang="id-ID" dirty="0"/>
              <a:t>dokumen</a:t>
            </a:r>
            <a:r>
              <a:rPr lang="en-US" dirty="0"/>
              <a:t>?</a:t>
            </a:r>
          </a:p>
        </p:txBody>
      </p:sp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2644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Rumusan Masalah</a:t>
            </a:r>
            <a:br>
              <a:rPr lang="en" dirty="0" smtClean="0"/>
            </a:br>
            <a:r>
              <a:rPr lang="en" dirty="0" smtClean="0"/>
              <a:t> &amp;</a:t>
            </a:r>
            <a:br>
              <a:rPr lang="en" dirty="0" smtClean="0"/>
            </a:br>
            <a:r>
              <a:rPr lang="en" dirty="0" smtClean="0"/>
              <a:t>Tujuan Penelitian</a:t>
            </a:r>
            <a:endParaRPr dirty="0"/>
          </a:p>
        </p:txBody>
      </p:sp>
      <p:sp>
        <p:nvSpPr>
          <p:cNvPr id="278" name="Google Shape;278;p40"/>
          <p:cNvSpPr/>
          <p:nvPr/>
        </p:nvSpPr>
        <p:spPr>
          <a:xfrm rot="-5400000">
            <a:off x="2751875" y="639265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65;p40"/>
          <p:cNvSpPr txBox="1">
            <a:spLocks noGrp="1"/>
          </p:cNvSpPr>
          <p:nvPr>
            <p:ph type="subTitle" idx="1"/>
          </p:nvPr>
        </p:nvSpPr>
        <p:spPr>
          <a:xfrm>
            <a:off x="6143890" y="1207709"/>
            <a:ext cx="2626521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Tujuan Penelitian</a:t>
            </a:r>
            <a:endParaRPr dirty="0"/>
          </a:p>
        </p:txBody>
      </p:sp>
      <p:sp>
        <p:nvSpPr>
          <p:cNvPr id="25" name="Google Shape;266;p40"/>
          <p:cNvSpPr txBox="1">
            <a:spLocks noGrp="1"/>
          </p:cNvSpPr>
          <p:nvPr>
            <p:ph type="subTitle" idx="2"/>
          </p:nvPr>
        </p:nvSpPr>
        <p:spPr>
          <a:xfrm>
            <a:off x="6143890" y="1652009"/>
            <a:ext cx="2816009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d-ID" dirty="0"/>
              <a:t>Melakukan peringkasan menggunakan algoritma BERT pada </a:t>
            </a:r>
            <a:r>
              <a:rPr lang="id-ID" i="1" dirty="0"/>
              <a:t>legal </a:t>
            </a:r>
            <a:r>
              <a:rPr lang="id-ID" dirty="0"/>
              <a:t>dokumen</a:t>
            </a:r>
            <a:r>
              <a:rPr lang="id-ID" dirty="0" smtClean="0"/>
              <a:t>.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Mengetahui performa algoritma BERT dalam melakukan peringkasan </a:t>
            </a:r>
            <a:r>
              <a:rPr lang="id-ID" i="1" dirty="0"/>
              <a:t>legal </a:t>
            </a:r>
            <a:r>
              <a:rPr lang="id-ID" dirty="0"/>
              <a:t>dokumen menggunakan metode evaluasi ROUGE.</a:t>
            </a:r>
          </a:p>
          <a:p>
            <a:pPr lvl="0" indent="0"/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build="p"/>
      <p:bldP spid="266" grpId="0" uiExpand="1" build="p"/>
      <p:bldP spid="24" grpId="0" build="p"/>
      <p:bldP spid="2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>
            <a:spLocks noGrp="1"/>
          </p:cNvSpPr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Batasan Masalah</a:t>
            </a:r>
            <a:endParaRPr dirty="0"/>
          </a:p>
        </p:txBody>
      </p:sp>
      <p:sp>
        <p:nvSpPr>
          <p:cNvPr id="284" name="Google Shape;284;p41"/>
          <p:cNvSpPr txBox="1">
            <a:spLocks noGrp="1"/>
          </p:cNvSpPr>
          <p:nvPr>
            <p:ph type="body" idx="1"/>
          </p:nvPr>
        </p:nvSpPr>
        <p:spPr>
          <a:xfrm>
            <a:off x="3111274" y="336900"/>
            <a:ext cx="4896900" cy="44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2"/>
            <a:r>
              <a:rPr lang="id-ID" sz="1200" dirty="0"/>
              <a:t>Dokumen diambil dari Direktori Putusan Mahkamah Agung.</a:t>
            </a:r>
            <a:endParaRPr lang="en-US" sz="1200" dirty="0"/>
          </a:p>
          <a:p>
            <a:pPr lvl="2"/>
            <a:r>
              <a:rPr lang="id-ID" sz="1200" dirty="0"/>
              <a:t>Dokumen pidana khusus narkotika dan psikotropika yang sudah berkekuatan hukum tetap.</a:t>
            </a:r>
            <a:endParaRPr lang="en-US" sz="1200" dirty="0"/>
          </a:p>
          <a:p>
            <a:pPr lvl="2"/>
            <a:r>
              <a:rPr lang="id-ID" sz="1200" dirty="0"/>
              <a:t>Dokumen tentang Narkotika dan barang bukti ekstasi dan tuntutan Pasal 114 Undang-Undang RI No.35 Tahun 2009.</a:t>
            </a:r>
            <a:endParaRPr lang="en-US" sz="1100" dirty="0"/>
          </a:p>
          <a:p>
            <a:pPr lvl="2"/>
            <a:r>
              <a:rPr lang="id-ID" sz="1200" dirty="0"/>
              <a:t>Dokumen yang digunakan adalah dokumen berbahasa Indonesia.</a:t>
            </a:r>
            <a:endParaRPr lang="en-US" sz="1100" dirty="0"/>
          </a:p>
          <a:p>
            <a:pPr lvl="2"/>
            <a:r>
              <a:rPr lang="id-ID" sz="1200" dirty="0"/>
              <a:t>Proses penghilangan </a:t>
            </a:r>
            <a:r>
              <a:rPr lang="id-ID" sz="1200" i="1" dirty="0"/>
              <a:t>watermark </a:t>
            </a:r>
            <a:r>
              <a:rPr lang="id-ID" sz="1200" dirty="0"/>
              <a:t>dan informasi tidak penting seperti </a:t>
            </a:r>
            <a:r>
              <a:rPr lang="id-ID" sz="1200" i="1" dirty="0"/>
              <a:t>header </a:t>
            </a:r>
            <a:r>
              <a:rPr lang="id-ID" sz="1200" dirty="0"/>
              <a:t>dan </a:t>
            </a:r>
            <a:r>
              <a:rPr lang="id-ID" sz="1200" i="1" dirty="0"/>
              <a:t>footer </a:t>
            </a:r>
            <a:r>
              <a:rPr lang="id-ID" sz="1200" dirty="0"/>
              <a:t>dilakukan secara manual.</a:t>
            </a:r>
            <a:endParaRPr lang="en-US" sz="1100" dirty="0"/>
          </a:p>
          <a:p>
            <a:pPr lvl="2"/>
            <a:r>
              <a:rPr lang="id-ID" sz="1200" dirty="0"/>
              <a:t>Proses pemisahan dataset menjadi dokumen dengan identitas dan dokumen tanpa identitas dilakukan secara manual</a:t>
            </a:r>
            <a:r>
              <a:rPr lang="id-ID" sz="1200" i="1" dirty="0"/>
              <a:t>.</a:t>
            </a:r>
            <a:endParaRPr lang="en-US" sz="1100" dirty="0"/>
          </a:p>
          <a:p>
            <a:pPr lvl="2"/>
            <a:r>
              <a:rPr lang="id-ID" sz="1200" dirty="0"/>
              <a:t>Proses peringkasan menggunakan metode </a:t>
            </a:r>
            <a:r>
              <a:rPr lang="id-ID" sz="1200" i="1" dirty="0"/>
              <a:t>extractive summarization</a:t>
            </a: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85" name="Google Shape;285;p41"/>
          <p:cNvSpPr/>
          <p:nvPr/>
        </p:nvSpPr>
        <p:spPr>
          <a:xfrm rot="-5400000">
            <a:off x="2751875" y="925147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>
            <a:spLocks noGrp="1"/>
          </p:cNvSpPr>
          <p:nvPr>
            <p:ph type="title"/>
          </p:nvPr>
        </p:nvSpPr>
        <p:spPr>
          <a:xfrm>
            <a:off x="380390" y="1712250"/>
            <a:ext cx="2434985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Penelitian Sebelumnya</a:t>
            </a:r>
            <a:endParaRPr dirty="0"/>
          </a:p>
        </p:txBody>
      </p:sp>
      <p:sp>
        <p:nvSpPr>
          <p:cNvPr id="293" name="Google Shape;293;p42"/>
          <p:cNvSpPr/>
          <p:nvPr/>
        </p:nvSpPr>
        <p:spPr>
          <a:xfrm rot="-5400000">
            <a:off x="2751875" y="1211029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292525" y="1990102"/>
            <a:ext cx="4110000" cy="848400"/>
          </a:xfrm>
        </p:spPr>
        <p:txBody>
          <a:bodyPr/>
          <a:lstStyle/>
          <a:p>
            <a:pPr marL="139700" indent="0">
              <a:buNone/>
            </a:pPr>
            <a:r>
              <a:rPr lang="en-US" dirty="0" err="1" smtClean="0"/>
              <a:t>Melakukan</a:t>
            </a:r>
            <a:r>
              <a:rPr lang="en-US" dirty="0" smtClean="0"/>
              <a:t> a</a:t>
            </a:r>
            <a:r>
              <a:rPr lang="id-ID" dirty="0" smtClean="0"/>
              <a:t>bstra</a:t>
            </a:r>
            <a:r>
              <a:rPr lang="en-US" dirty="0" err="1" smtClean="0"/>
              <a:t>ctive</a:t>
            </a:r>
            <a:r>
              <a:rPr lang="id-ID" dirty="0" smtClean="0"/>
              <a:t> </a:t>
            </a:r>
            <a:r>
              <a:rPr lang="id-ID" dirty="0"/>
              <a:t>dan </a:t>
            </a:r>
            <a:r>
              <a:rPr lang="id-ID" dirty="0" smtClean="0"/>
              <a:t>e</a:t>
            </a:r>
            <a:r>
              <a:rPr lang="en-US" dirty="0" smtClean="0"/>
              <a:t>x</a:t>
            </a:r>
            <a:r>
              <a:rPr lang="id-ID" dirty="0" smtClean="0"/>
              <a:t>tra</a:t>
            </a:r>
            <a:r>
              <a:rPr lang="en-US" dirty="0" err="1" smtClean="0"/>
              <a:t>ctive</a:t>
            </a:r>
            <a:r>
              <a:rPr lang="id-ID" dirty="0" smtClean="0"/>
              <a:t> </a:t>
            </a:r>
            <a:r>
              <a:rPr lang="id-ID" dirty="0"/>
              <a:t>single document summarization pada </a:t>
            </a:r>
            <a:r>
              <a:rPr lang="id-ID" dirty="0" smtClean="0"/>
              <a:t>dat</a:t>
            </a:r>
            <a:r>
              <a:rPr lang="en-US" dirty="0" smtClean="0"/>
              <a:t>a</a:t>
            </a:r>
            <a:r>
              <a:rPr lang="id-ID" dirty="0" smtClean="0"/>
              <a:t>set </a:t>
            </a:r>
            <a:r>
              <a:rPr lang="id-ID" dirty="0"/>
              <a:t>CNN/Daily mail menggunakan BERT sebagai pre-trained encoder</a:t>
            </a:r>
            <a:r>
              <a:rPr lang="id-ID" dirty="0" smtClean="0"/>
              <a:t>.</a:t>
            </a:r>
            <a:endParaRPr lang="en-US" dirty="0" smtClean="0"/>
          </a:p>
          <a:p>
            <a:pPr marL="139700" indent="0">
              <a:buNone/>
            </a:pPr>
            <a:endParaRPr lang="en-US" dirty="0" smtClean="0"/>
          </a:p>
          <a:p>
            <a:pPr marL="139700" indent="0">
              <a:buNone/>
            </a:pPr>
            <a:r>
              <a:rPr lang="id-ID" dirty="0"/>
              <a:t>Evaluasi menggunakan ROUGE F1 didapatkan hasil ROUGE-1 sebesar 41.76; ROUGE-2 sebesar 19.31; dan ROUGE-L sebesar 38.86.</a:t>
            </a:r>
            <a:endParaRPr lang="en-US" dirty="0"/>
          </a:p>
        </p:txBody>
      </p:sp>
      <p:sp>
        <p:nvSpPr>
          <p:cNvPr id="9" name="Google Shape;265;p40"/>
          <p:cNvSpPr txBox="1">
            <a:spLocks/>
          </p:cNvSpPr>
          <p:nvPr/>
        </p:nvSpPr>
        <p:spPr>
          <a:xfrm>
            <a:off x="3292525" y="766460"/>
            <a:ext cx="5068749" cy="94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139700" indent="0">
              <a:buNone/>
            </a:pPr>
            <a:r>
              <a:rPr lang="id-ID" sz="1600" b="1" dirty="0"/>
              <a:t>Sharing Pre-trained BERT Decoder for a Hybrid </a:t>
            </a:r>
            <a:r>
              <a:rPr lang="id-ID" sz="1600" b="1" dirty="0" smtClean="0"/>
              <a:t>Summarization</a:t>
            </a:r>
            <a:endParaRPr lang="en-US" sz="1600" b="1" dirty="0" smtClean="0"/>
          </a:p>
          <a:p>
            <a:pPr marL="139700" indent="0">
              <a:buNone/>
            </a:pPr>
            <a:r>
              <a:rPr lang="id-ID" dirty="0"/>
              <a:t>Yang Gao, Heyan Huang, Ran Wei (2019)</a:t>
            </a:r>
            <a:endParaRPr lang="en-US" dirty="0"/>
          </a:p>
          <a:p>
            <a:pPr marL="139700" indent="0">
              <a:buNone/>
            </a:pPr>
            <a:endParaRPr lang="en-US" dirty="0" smtClean="0"/>
          </a:p>
          <a:p>
            <a:pPr marL="139700" indent="0">
              <a:buNone/>
            </a:pPr>
            <a:endParaRPr lang="en-US" sz="16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379622" y="1901952"/>
            <a:ext cx="512064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Mengapa BERT?</a:t>
            </a:r>
            <a:endParaRPr dirty="0"/>
          </a:p>
        </p:txBody>
      </p:sp>
      <p:sp>
        <p:nvSpPr>
          <p:cNvPr id="300" name="Google Shape;300;p43"/>
          <p:cNvSpPr txBox="1">
            <a:spLocks noGrp="1"/>
          </p:cNvSpPr>
          <p:nvPr>
            <p:ph type="subTitle" idx="4294967295"/>
          </p:nvPr>
        </p:nvSpPr>
        <p:spPr>
          <a:xfrm>
            <a:off x="3357805" y="1587659"/>
            <a:ext cx="5515532" cy="19681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 err="1" smtClean="0"/>
              <a:t>Belum</a:t>
            </a:r>
            <a:r>
              <a:rPr lang="en-US" b="1" dirty="0" smtClean="0"/>
              <a:t> </a:t>
            </a:r>
            <a:r>
              <a:rPr lang="en-US" b="1" dirty="0" err="1" smtClean="0"/>
              <a:t>banyak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peringkasan</a:t>
            </a:r>
            <a:r>
              <a:rPr lang="en-US" dirty="0" smtClean="0"/>
              <a:t> legal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pre-training BERT </a:t>
            </a:r>
            <a:r>
              <a:rPr lang="en-US" dirty="0" err="1" smtClean="0"/>
              <a:t>terutama</a:t>
            </a:r>
            <a:r>
              <a:rPr lang="en-US" dirty="0" smtClean="0"/>
              <a:t> monolingual pre-trained encoder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indonesia</a:t>
            </a:r>
            <a:r>
              <a:rPr lang="en-US" dirty="0" smtClean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Pre-trained monolingual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yang </a:t>
            </a:r>
            <a:r>
              <a:rPr lang="en-US" b="1" dirty="0" err="1" smtClean="0"/>
              <a:t>lebih</a:t>
            </a:r>
            <a:r>
              <a:rPr lang="en-US" b="1" dirty="0" smtClean="0"/>
              <a:t> </a:t>
            </a:r>
            <a:r>
              <a:rPr lang="en-US" b="1" dirty="0" err="1" smtClean="0"/>
              <a:t>baik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memahami</a:t>
            </a:r>
            <a:r>
              <a:rPr lang="en-US" b="1" dirty="0" smtClean="0"/>
              <a:t> </a:t>
            </a:r>
            <a:r>
              <a:rPr lang="en-US" b="1" dirty="0" err="1" smtClean="0"/>
              <a:t>bahasa</a:t>
            </a:r>
            <a:r>
              <a:rPr lang="en-US" b="1" dirty="0" smtClean="0"/>
              <a:t> </a:t>
            </a:r>
            <a:r>
              <a:rPr lang="en-US" b="1" dirty="0" err="1" smtClean="0"/>
              <a:t>sehari-hari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bahasa</a:t>
            </a:r>
            <a:r>
              <a:rPr lang="en-US" b="1" dirty="0" smtClean="0"/>
              <a:t> formal </a:t>
            </a:r>
            <a:r>
              <a:rPr lang="en-US" b="1" dirty="0" err="1" smtClean="0"/>
              <a:t>dibandingkan</a:t>
            </a:r>
            <a:r>
              <a:rPr lang="en-US" b="1" dirty="0" smtClean="0"/>
              <a:t> model multilingual</a:t>
            </a:r>
            <a:r>
              <a:rPr lang="en-US" dirty="0" smtClean="0"/>
              <a:t>. [</a:t>
            </a:r>
            <a:r>
              <a:rPr lang="id-ID" dirty="0"/>
              <a:t>B. Wilie and . K. Vincentio, "IndoNLU: Benchmark and Resources for Evaluating IndonesianNatural Language Understanding," 2020. </a:t>
            </a:r>
            <a:r>
              <a:rPr lang="en-US" dirty="0" smtClean="0"/>
              <a:t>]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Yang Liu (2019)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berjudul</a:t>
            </a:r>
            <a:r>
              <a:rPr lang="en-US" dirty="0"/>
              <a:t> “Fine-tune BERT for Extractive </a:t>
            </a:r>
            <a:r>
              <a:rPr lang="en-US" dirty="0" smtClean="0"/>
              <a:t>Summarization”, BERT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b="1" dirty="0" err="1" smtClean="0"/>
              <a:t>meningkatkan</a:t>
            </a:r>
            <a:r>
              <a:rPr lang="en-US" b="1" dirty="0" smtClean="0"/>
              <a:t> </a:t>
            </a:r>
            <a:r>
              <a:rPr lang="en-US" b="1" dirty="0" err="1" smtClean="0"/>
              <a:t>kinerja</a:t>
            </a:r>
            <a:r>
              <a:rPr lang="en-US" b="1" dirty="0" smtClean="0"/>
              <a:t> </a:t>
            </a:r>
            <a:r>
              <a:rPr lang="en-US" b="1" dirty="0" err="1" smtClean="0"/>
              <a:t>peringkasan</a:t>
            </a:r>
            <a:r>
              <a:rPr lang="en-US" b="1" dirty="0" smtClean="0"/>
              <a:t> </a:t>
            </a:r>
            <a:r>
              <a:rPr lang="en-US" b="1" dirty="0" err="1" smtClean="0"/>
              <a:t>ekstraktif</a:t>
            </a:r>
            <a:r>
              <a:rPr lang="en-US" b="1" dirty="0" smtClean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dirty="0"/>
          </a:p>
        </p:txBody>
      </p:sp>
      <p:sp>
        <p:nvSpPr>
          <p:cNvPr id="332" name="Google Shape;332;p43"/>
          <p:cNvSpPr/>
          <p:nvPr/>
        </p:nvSpPr>
        <p:spPr>
          <a:xfrm rot="-5400000">
            <a:off x="2751875" y="1496912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Alur Penelitian</a:t>
            </a:r>
            <a:endParaRPr dirty="0"/>
          </a:p>
        </p:txBody>
      </p:sp>
      <p:sp>
        <p:nvSpPr>
          <p:cNvPr id="341" name="Google Shape;341;p44"/>
          <p:cNvSpPr/>
          <p:nvPr/>
        </p:nvSpPr>
        <p:spPr>
          <a:xfrm rot="-5400000">
            <a:off x="2751875" y="1782794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342" y="694943"/>
            <a:ext cx="5151396" cy="3555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19749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Dataset</a:t>
            </a:r>
            <a:endParaRPr dirty="0"/>
          </a:p>
        </p:txBody>
      </p:sp>
      <p:sp>
        <p:nvSpPr>
          <p:cNvPr id="359" name="Google Shape;359;p45"/>
          <p:cNvSpPr/>
          <p:nvPr/>
        </p:nvSpPr>
        <p:spPr>
          <a:xfrm rot="-5400000">
            <a:off x="2751875" y="2068676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3490981" y="570222"/>
            <a:ext cx="4572000" cy="26347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" dirty="0">
                <a:latin typeface="Encode Sans Semi Condensed" panose="020B0604020202020204" charset="0"/>
              </a:rPr>
              <a:t>Total data 	: 50 dokumen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Encode Sans Semi Condensed" panose="020B0604020202020204" charset="0"/>
              </a:rPr>
              <a:t>J</a:t>
            </a:r>
            <a:r>
              <a:rPr lang="en" dirty="0">
                <a:latin typeface="Encode Sans Semi Condensed" panose="020B0604020202020204" charset="0"/>
              </a:rPr>
              <a:t>enis putusan : Pidana khusus</a:t>
            </a:r>
          </a:p>
          <a:p>
            <a:pPr lvl="0">
              <a:lnSpc>
                <a:spcPct val="150000"/>
              </a:lnSpc>
            </a:pPr>
            <a:r>
              <a:rPr lang="en" dirty="0">
                <a:latin typeface="Encode Sans Semi Condensed" panose="020B0604020202020204" charset="0"/>
              </a:rPr>
              <a:t>Jenis kasus : narkotika dan psikotropika</a:t>
            </a:r>
          </a:p>
          <a:p>
            <a:pPr lvl="0">
              <a:lnSpc>
                <a:spcPct val="150000"/>
              </a:lnSpc>
            </a:pPr>
            <a:r>
              <a:rPr lang="en-US" dirty="0" err="1">
                <a:latin typeface="Encode Sans Semi Condensed" panose="020B0604020202020204" charset="0"/>
              </a:rPr>
              <a:t>Ketentuan</a:t>
            </a:r>
            <a:r>
              <a:rPr lang="en-US" dirty="0">
                <a:latin typeface="Encode Sans Semi Condensed" panose="020B0604020202020204" charset="0"/>
              </a:rPr>
              <a:t> lain :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Encode Sans Semi Condensed" panose="020B0604020202020204" charset="0"/>
              </a:rPr>
              <a:t>Berkekuatan</a:t>
            </a:r>
            <a:r>
              <a:rPr lang="en-US" dirty="0">
                <a:latin typeface="Encode Sans Semi Condensed" panose="020B0604020202020204" charset="0"/>
              </a:rPr>
              <a:t> </a:t>
            </a:r>
            <a:r>
              <a:rPr lang="en-US" dirty="0" err="1">
                <a:latin typeface="Encode Sans Semi Condensed" panose="020B0604020202020204" charset="0"/>
              </a:rPr>
              <a:t>hukum</a:t>
            </a:r>
            <a:r>
              <a:rPr lang="en-US" dirty="0">
                <a:latin typeface="Encode Sans Semi Condensed" panose="020B0604020202020204" charset="0"/>
              </a:rPr>
              <a:t> </a:t>
            </a:r>
            <a:r>
              <a:rPr lang="en-US" dirty="0" err="1">
                <a:latin typeface="Encode Sans Semi Condensed" panose="020B0604020202020204" charset="0"/>
              </a:rPr>
              <a:t>tetap</a:t>
            </a:r>
            <a:endParaRPr lang="en-US" dirty="0">
              <a:latin typeface="Encode Sans Semi Condensed" panose="020B0604020202020204" charset="0"/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Encode Sans Semi Condensed" panose="020B0604020202020204" charset="0"/>
              </a:rPr>
              <a:t>Mengandung</a:t>
            </a:r>
            <a:r>
              <a:rPr lang="en-US" dirty="0">
                <a:latin typeface="Encode Sans Semi Condensed" panose="020B0604020202020204" charset="0"/>
              </a:rPr>
              <a:t> </a:t>
            </a:r>
            <a:r>
              <a:rPr lang="en-US" dirty="0" err="1">
                <a:latin typeface="Encode Sans Semi Condensed" panose="020B0604020202020204" charset="0"/>
              </a:rPr>
              <a:t>tuntutan</a:t>
            </a:r>
            <a:r>
              <a:rPr lang="en-US" dirty="0">
                <a:latin typeface="Encode Sans Semi Condensed" panose="020B0604020202020204" charset="0"/>
              </a:rPr>
              <a:t> </a:t>
            </a:r>
            <a:r>
              <a:rPr lang="en-US" dirty="0" err="1">
                <a:latin typeface="Encode Sans Semi Condensed" panose="020B0604020202020204" charset="0"/>
              </a:rPr>
              <a:t>Pasal</a:t>
            </a:r>
            <a:r>
              <a:rPr lang="en-US" dirty="0">
                <a:latin typeface="Encode Sans Semi Condensed" panose="020B0604020202020204" charset="0"/>
              </a:rPr>
              <a:t> 114 </a:t>
            </a:r>
            <a:r>
              <a:rPr lang="en-US" dirty="0" err="1">
                <a:latin typeface="Encode Sans Semi Condensed" panose="020B0604020202020204" charset="0"/>
              </a:rPr>
              <a:t>Undang-Undang</a:t>
            </a:r>
            <a:r>
              <a:rPr lang="en-US" dirty="0">
                <a:latin typeface="Encode Sans Semi Condensed" panose="020B0604020202020204" charset="0"/>
              </a:rPr>
              <a:t> RI No.35 </a:t>
            </a:r>
            <a:r>
              <a:rPr lang="en-US" dirty="0" err="1">
                <a:latin typeface="Encode Sans Semi Condensed" panose="020B0604020202020204" charset="0"/>
              </a:rPr>
              <a:t>Tahun</a:t>
            </a:r>
            <a:r>
              <a:rPr lang="en-US" dirty="0">
                <a:latin typeface="Encode Sans Semi Condensed" panose="020B0604020202020204" charset="0"/>
              </a:rPr>
              <a:t> 2009 </a:t>
            </a:r>
            <a:r>
              <a:rPr lang="en-US" dirty="0" err="1">
                <a:latin typeface="Encode Sans Semi Condensed" panose="020B0604020202020204" charset="0"/>
              </a:rPr>
              <a:t>dan</a:t>
            </a:r>
            <a:r>
              <a:rPr lang="en-US" dirty="0">
                <a:latin typeface="Encode Sans Semi Condensed" panose="020B0604020202020204" charset="0"/>
              </a:rPr>
              <a:t> </a:t>
            </a:r>
            <a:r>
              <a:rPr lang="en-US" dirty="0" err="1">
                <a:latin typeface="Encode Sans Semi Condensed" panose="020B0604020202020204" charset="0"/>
              </a:rPr>
              <a:t>barang</a:t>
            </a:r>
            <a:r>
              <a:rPr lang="en-US" dirty="0">
                <a:latin typeface="Encode Sans Semi Condensed" panose="020B0604020202020204" charset="0"/>
              </a:rPr>
              <a:t> </a:t>
            </a:r>
            <a:r>
              <a:rPr lang="en-US" dirty="0" err="1">
                <a:latin typeface="Encode Sans Semi Condensed" panose="020B0604020202020204" charset="0"/>
              </a:rPr>
              <a:t>bukti</a:t>
            </a:r>
            <a:r>
              <a:rPr lang="en-US" dirty="0">
                <a:latin typeface="Encode Sans Semi Condensed" panose="020B0604020202020204" charset="0"/>
              </a:rPr>
              <a:t> </a:t>
            </a:r>
            <a:r>
              <a:rPr lang="en-US" dirty="0" err="1">
                <a:latin typeface="Encode Sans Semi Condensed" panose="020B0604020202020204" charset="0"/>
              </a:rPr>
              <a:t>ekstasi</a:t>
            </a:r>
            <a:endParaRPr lang="en-US" dirty="0">
              <a:latin typeface="Encode Sans Semi Condensed" panose="020B0604020202020204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dirty="0" err="1">
                <a:latin typeface="Encode Sans Semi Condensed" panose="020B0604020202020204" charset="0"/>
              </a:rPr>
              <a:t>Sumber</a:t>
            </a:r>
            <a:r>
              <a:rPr lang="en-US" dirty="0">
                <a:latin typeface="Encode Sans Semi Condensed" panose="020B0604020202020204" charset="0"/>
              </a:rPr>
              <a:t> : https://putusan3.mahkamahagung.go.id</a:t>
            </a:r>
          </a:p>
        </p:txBody>
      </p:sp>
      <p:grpSp>
        <p:nvGrpSpPr>
          <p:cNvPr id="29" name="Google Shape;11164;p75"/>
          <p:cNvGrpSpPr/>
          <p:nvPr/>
        </p:nvGrpSpPr>
        <p:grpSpPr>
          <a:xfrm>
            <a:off x="3490981" y="3653873"/>
            <a:ext cx="366269" cy="359907"/>
            <a:chOff x="-60988625" y="2310475"/>
            <a:chExt cx="316650" cy="311150"/>
          </a:xfrm>
          <a:solidFill>
            <a:schemeClr val="accent3"/>
          </a:solidFill>
        </p:grpSpPr>
        <p:sp>
          <p:nvSpPr>
            <p:cNvPr id="30" name="Google Shape;11165;p75"/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166;p75"/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167;p75"/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168;p75"/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169;p75"/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170;p75"/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1164;p75"/>
          <p:cNvGrpSpPr/>
          <p:nvPr/>
        </p:nvGrpSpPr>
        <p:grpSpPr>
          <a:xfrm>
            <a:off x="6169154" y="3648084"/>
            <a:ext cx="366269" cy="359907"/>
            <a:chOff x="-60988625" y="2310475"/>
            <a:chExt cx="316650" cy="311150"/>
          </a:xfrm>
          <a:solidFill>
            <a:schemeClr val="accent3"/>
          </a:solidFill>
        </p:grpSpPr>
        <p:sp>
          <p:nvSpPr>
            <p:cNvPr id="37" name="Google Shape;11165;p75"/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166;p75"/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167;p75"/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168;p75"/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169;p75"/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170;p75"/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19;p47"/>
          <p:cNvSpPr txBox="1">
            <a:spLocks/>
          </p:cNvSpPr>
          <p:nvPr/>
        </p:nvSpPr>
        <p:spPr>
          <a:xfrm>
            <a:off x="3857250" y="3342908"/>
            <a:ext cx="1805041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indent="0"/>
            <a:r>
              <a:rPr lang="en-US" b="1" dirty="0" err="1" smtClean="0"/>
              <a:t>Dokumen</a:t>
            </a:r>
            <a:r>
              <a:rPr lang="en-US" b="1" dirty="0" smtClean="0"/>
              <a:t> </a:t>
            </a:r>
            <a:r>
              <a:rPr lang="en-US" b="1" dirty="0" err="1" smtClean="0"/>
              <a:t>putusan</a:t>
            </a:r>
            <a:r>
              <a:rPr lang="en-US" b="1" dirty="0" smtClean="0"/>
              <a:t> </a:t>
            </a:r>
            <a:r>
              <a:rPr lang="en-US" b="1" dirty="0" err="1" smtClean="0"/>
              <a:t>pengadilan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identitas</a:t>
            </a:r>
            <a:r>
              <a:rPr lang="en-US" b="1" dirty="0" smtClean="0"/>
              <a:t> </a:t>
            </a:r>
            <a:r>
              <a:rPr lang="en-US" b="1" dirty="0" err="1" smtClean="0"/>
              <a:t>terdakwa</a:t>
            </a:r>
            <a:endParaRPr lang="en-US" b="1" dirty="0"/>
          </a:p>
        </p:txBody>
      </p:sp>
      <p:sp>
        <p:nvSpPr>
          <p:cNvPr id="44" name="Google Shape;419;p47"/>
          <p:cNvSpPr txBox="1">
            <a:spLocks/>
          </p:cNvSpPr>
          <p:nvPr/>
        </p:nvSpPr>
        <p:spPr>
          <a:xfrm>
            <a:off x="6550053" y="3350573"/>
            <a:ext cx="1784062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indent="0"/>
            <a:r>
              <a:rPr lang="en-US" b="1" dirty="0" err="1" smtClean="0"/>
              <a:t>Dokumen</a:t>
            </a:r>
            <a:r>
              <a:rPr lang="en-US" b="1" dirty="0" smtClean="0"/>
              <a:t> </a:t>
            </a:r>
            <a:r>
              <a:rPr lang="en-US" b="1" dirty="0" err="1" smtClean="0"/>
              <a:t>putusan</a:t>
            </a:r>
            <a:r>
              <a:rPr lang="en-US" b="1" dirty="0" smtClean="0"/>
              <a:t> </a:t>
            </a:r>
            <a:r>
              <a:rPr lang="en-US" b="1" dirty="0" err="1" smtClean="0"/>
              <a:t>pengadilan</a:t>
            </a:r>
            <a:r>
              <a:rPr lang="en-US" b="1" dirty="0" smtClean="0"/>
              <a:t> </a:t>
            </a:r>
            <a:r>
              <a:rPr lang="en-US" b="1" dirty="0" err="1" smtClean="0"/>
              <a:t>tanpa</a:t>
            </a:r>
            <a:r>
              <a:rPr lang="en-US" b="1" dirty="0" smtClean="0"/>
              <a:t> </a:t>
            </a:r>
            <a:r>
              <a:rPr lang="en-US" b="1" dirty="0" err="1" smtClean="0"/>
              <a:t>identitas</a:t>
            </a:r>
            <a:r>
              <a:rPr lang="en-US" b="1" dirty="0" smtClean="0"/>
              <a:t> </a:t>
            </a:r>
            <a:r>
              <a:rPr lang="en-US" b="1" dirty="0" err="1" smtClean="0"/>
              <a:t>terdakwa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HASIL PERINGKASAN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23152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heme/theme1.xml><?xml version="1.0" encoding="utf-8"?>
<a:theme xmlns:a="http://schemas.openxmlformats.org/drawingml/2006/main" name="Modern Annual Report by Slidesgo">
  <a:themeElements>
    <a:clrScheme name="Simple Light">
      <a:dk1>
        <a:srgbClr val="192E40"/>
      </a:dk1>
      <a:lt1>
        <a:srgbClr val="FCFCFC"/>
      </a:lt1>
      <a:dk2>
        <a:srgbClr val="192E40"/>
      </a:dk2>
      <a:lt2>
        <a:srgbClr val="EBF3F8"/>
      </a:lt2>
      <a:accent1>
        <a:srgbClr val="192E40"/>
      </a:accent1>
      <a:accent2>
        <a:srgbClr val="FFC479"/>
      </a:accent2>
      <a:accent3>
        <a:srgbClr val="FF9179"/>
      </a:accent3>
      <a:accent4>
        <a:srgbClr val="192E40"/>
      </a:accent4>
      <a:accent5>
        <a:srgbClr val="CBD9E2"/>
      </a:accent5>
      <a:accent6>
        <a:srgbClr val="FFC479"/>
      </a:accent6>
      <a:hlink>
        <a:srgbClr val="192E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606</Words>
  <Application>Microsoft Office PowerPoint</Application>
  <PresentationFormat>On-screen Show (16:9)</PresentationFormat>
  <Paragraphs>105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Encode Sans Semi Condensed</vt:lpstr>
      <vt:lpstr>Courier New</vt:lpstr>
      <vt:lpstr>Calibri</vt:lpstr>
      <vt:lpstr>Times New Roman</vt:lpstr>
      <vt:lpstr>Corbel Light</vt:lpstr>
      <vt:lpstr>Arial</vt:lpstr>
      <vt:lpstr>Wingdings</vt:lpstr>
      <vt:lpstr>Modern Annual Report by Slidesgo</vt:lpstr>
      <vt:lpstr>Peringkasan Otomatis Dokumen Putusan Pengadilan Pada Kasus Narkotika Menggunakan Algoritma BERT</vt:lpstr>
      <vt:lpstr>Latar Belakang</vt:lpstr>
      <vt:lpstr>Rumusan Masalah  &amp; Tujuan Penelitian</vt:lpstr>
      <vt:lpstr>Batasan Masalah</vt:lpstr>
      <vt:lpstr>Penelitian Sebelumnya</vt:lpstr>
      <vt:lpstr>Mengapa BERT?</vt:lpstr>
      <vt:lpstr>Alur Penelitian</vt:lpstr>
      <vt:lpstr>Dataset</vt:lpstr>
      <vt:lpstr>HASIL PERINGKASAN</vt:lpstr>
      <vt:lpstr>Dokumen sebelum diringkas</vt:lpstr>
      <vt:lpstr>Perbandingan dokumen setelah diringkas</vt:lpstr>
      <vt:lpstr>Pengujian ROUGE-N</vt:lpstr>
      <vt:lpstr>Persebaran score ROUGE</vt:lpstr>
      <vt:lpstr>Perbandingan rata-rata score ROUGE</vt:lpstr>
      <vt:lpstr>Kesalahan saat pembersihan data dan converting</vt:lpstr>
      <vt:lpstr>Kesimpulan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Peringkasan Otomatis Dokumen Putusan Pengadilan Pada Kasus Narkotika Menggunakan Algoritma BERT</dc:title>
  <dc:creator>sheila fitria</dc:creator>
  <cp:lastModifiedBy>Microsoft account</cp:lastModifiedBy>
  <cp:revision>37</cp:revision>
  <dcterms:modified xsi:type="dcterms:W3CDTF">2021-07-06T04:25:26Z</dcterms:modified>
</cp:coreProperties>
</file>