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Alexandria Semi Bold" panose="020B0604020202020204" charset="-78"/>
      <p:regular r:id="rId9"/>
    </p:embeddedFont>
    <p:embeddedFont>
      <p:font typeface="Sora Light" panose="020B0604020202020204" charset="0"/>
      <p:regular r:id="rId10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3F3E49-756D-4BC3-BC3C-CCB911C1AA5E}" v="167" dt="2025-04-23T19:31:22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C0457-FC4F-4A30-9959-480D159EEE03}" type="datetimeFigureOut">
              <a:t>23/04/2025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D872D-748F-4670-93C5-942D3C43094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90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8957973F-691F-87BB-E14C-6303BEB430B5}"/>
              </a:ext>
            </a:extLst>
          </p:cNvPr>
          <p:cNvSpPr/>
          <p:nvPr/>
        </p:nvSpPr>
        <p:spPr>
          <a:xfrm>
            <a:off x="5483641" y="3793"/>
            <a:ext cx="9152273" cy="8230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 0"/>
          <p:cNvSpPr/>
          <p:nvPr/>
        </p:nvSpPr>
        <p:spPr>
          <a:xfrm>
            <a:off x="6244709" y="1465211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Análisis de Supervivencia del Titanic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6150924" y="3344502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Estudio de datos sobre mortalidad y factores de supervivencia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8188359" y="4298349"/>
            <a:ext cx="3724751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3B3535"/>
                </a:solidFill>
                <a:latin typeface="Sora Bold" pitchFamily="34" charset="0"/>
                <a:ea typeface="Sora Bold" pitchFamily="34" charset="-122"/>
                <a:cs typeface="Sora Bold" pitchFamily="34" charset="-120"/>
              </a:rPr>
              <a:t>por Sheila Rodriguez Perez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1610" y="394097"/>
            <a:ext cx="4544854" cy="471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9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Alta Tasa de Mortalidad</a:t>
            </a:r>
            <a:endParaRPr lang="en-US" sz="295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DD9FA0F-12EC-3B74-514E-46B5433B019B}"/>
              </a:ext>
            </a:extLst>
          </p:cNvPr>
          <p:cNvGrpSpPr/>
          <p:nvPr/>
        </p:nvGrpSpPr>
        <p:grpSpPr>
          <a:xfrm>
            <a:off x="615910" y="1642070"/>
            <a:ext cx="13766879" cy="5274390"/>
            <a:chOff x="615910" y="3508970"/>
            <a:chExt cx="13766879" cy="5274390"/>
          </a:xfrm>
        </p:grpSpPr>
        <p:sp>
          <p:nvSpPr>
            <p:cNvPr id="4" name="Shape 1"/>
            <p:cNvSpPr/>
            <p:nvPr/>
          </p:nvSpPr>
          <p:spPr>
            <a:xfrm>
              <a:off x="5705118" y="8640128"/>
              <a:ext cx="143232" cy="143232"/>
            </a:xfrm>
            <a:prstGeom prst="roundRect">
              <a:avLst>
                <a:gd name="adj" fmla="val 12768"/>
              </a:avLst>
            </a:prstGeom>
            <a:solidFill>
              <a:schemeClr val="accent2"/>
            </a:solidFill>
            <a:ln/>
          </p:spPr>
        </p:sp>
        <p:sp>
          <p:nvSpPr>
            <p:cNvPr id="5" name="Text 2"/>
            <p:cNvSpPr/>
            <p:nvPr/>
          </p:nvSpPr>
          <p:spPr>
            <a:xfrm>
              <a:off x="5909310" y="8640128"/>
              <a:ext cx="1329690" cy="14323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100"/>
                </a:lnSpc>
                <a:buNone/>
              </a:pPr>
              <a:r>
                <a:rPr lang="en-US" sz="1100" dirty="0" err="1">
                  <a:solidFill>
                    <a:srgbClr val="3B3535"/>
                  </a:solidFill>
                  <a:latin typeface="Sora Light"/>
                  <a:ea typeface="Sora Light" pitchFamily="34" charset="-122"/>
                  <a:cs typeface="Sora Light"/>
                </a:rPr>
                <a:t>Supervivientes</a:t>
              </a:r>
              <a:endParaRPr lang="en-US" sz="1100" dirty="0" err="1"/>
            </a:p>
          </p:txBody>
        </p:sp>
        <p:sp>
          <p:nvSpPr>
            <p:cNvPr id="6" name="Shape 3"/>
            <p:cNvSpPr/>
            <p:nvPr/>
          </p:nvSpPr>
          <p:spPr>
            <a:xfrm>
              <a:off x="7391400" y="8640128"/>
              <a:ext cx="143232" cy="143232"/>
            </a:xfrm>
            <a:prstGeom prst="roundRect">
              <a:avLst>
                <a:gd name="adj" fmla="val 12768"/>
              </a:avLst>
            </a:prstGeom>
            <a:solidFill>
              <a:srgbClr val="0070C0"/>
            </a:solidFill>
            <a:ln/>
          </p:spPr>
        </p:sp>
        <p:sp>
          <p:nvSpPr>
            <p:cNvPr id="7" name="Text 4"/>
            <p:cNvSpPr/>
            <p:nvPr/>
          </p:nvSpPr>
          <p:spPr>
            <a:xfrm>
              <a:off x="7595592" y="8640128"/>
              <a:ext cx="1994535" cy="14323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1100"/>
                </a:lnSpc>
              </a:pPr>
              <a:r>
                <a:rPr lang="en-US" sz="1100" dirty="0">
                  <a:solidFill>
                    <a:srgbClr val="3B3535"/>
                  </a:solidFill>
                  <a:latin typeface="Sora Light"/>
                  <a:cs typeface="Sora Light"/>
                </a:rPr>
                <a:t>No </a:t>
              </a:r>
              <a:r>
                <a:rPr lang="en-US" sz="1100" dirty="0" err="1">
                  <a:solidFill>
                    <a:srgbClr val="3B3535"/>
                  </a:solidFill>
                  <a:latin typeface="Sora Light"/>
                  <a:cs typeface="Sora Light"/>
                </a:rPr>
                <a:t>Supervivientes</a:t>
              </a:r>
              <a:endParaRPr lang="en-US" sz="1100" dirty="0" err="1"/>
            </a:p>
          </p:txBody>
        </p:sp>
        <p:sp>
          <p:nvSpPr>
            <p:cNvPr id="8" name="Text 5"/>
            <p:cNvSpPr/>
            <p:nvPr/>
          </p:nvSpPr>
          <p:spPr>
            <a:xfrm>
              <a:off x="615910" y="3508970"/>
              <a:ext cx="3175079" cy="11564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800"/>
                </a:lnSpc>
                <a:buNone/>
              </a:pPr>
              <a:r>
                <a:rPr lang="en-US" sz="2000" b="1" dirty="0">
                  <a:solidFill>
                    <a:srgbClr val="3B3535"/>
                  </a:solidFill>
                  <a:latin typeface="Sora Light"/>
                  <a:ea typeface="Sora Light" pitchFamily="34" charset="-122"/>
                  <a:cs typeface="Sora Light"/>
                </a:rPr>
                <a:t>Más del 60% de pasajeros fallecieron</a:t>
              </a:r>
              <a:endParaRPr lang="en-US" sz="2000" b="1" dirty="0">
                <a:latin typeface="Sora Light"/>
                <a:cs typeface="Sora Light"/>
              </a:endParaRPr>
            </a:p>
          </p:txBody>
        </p:sp>
        <p:sp>
          <p:nvSpPr>
            <p:cNvPr id="9" name="Text 6"/>
            <p:cNvSpPr/>
            <p:nvPr/>
          </p:nvSpPr>
          <p:spPr>
            <a:xfrm>
              <a:off x="10445710" y="7747595"/>
              <a:ext cx="3937079" cy="2293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800"/>
                </a:lnSpc>
                <a:buNone/>
              </a:pPr>
              <a:r>
                <a:rPr lang="en-US" sz="1600" b="1" dirty="0">
                  <a:solidFill>
                    <a:srgbClr val="3B3535"/>
                  </a:solidFill>
                  <a:latin typeface="Sora Light"/>
                  <a:ea typeface="Sora Light" pitchFamily="34" charset="-122"/>
                  <a:cs typeface="Sora Light"/>
                </a:rPr>
                <a:t>Confirma alta mortalidad del accidente</a:t>
              </a:r>
              <a:endParaRPr lang="en-US" sz="1600" b="1">
                <a:latin typeface="Sora Light"/>
                <a:ea typeface="Calibri"/>
                <a:cs typeface="Sora Light"/>
              </a:endParaRPr>
            </a:p>
          </p:txBody>
        </p:sp>
      </p:grpSp>
      <p:pic>
        <p:nvPicPr>
          <p:cNvPr id="11" name="Imagen 10" descr="Gráfico, Gráfico circular&#10;&#10;El contenido generado por IA puede ser incorrecto.">
            <a:extLst>
              <a:ext uri="{FF2B5EF4-FFF2-40B4-BE49-F238E27FC236}">
                <a16:creationId xmlns:a16="http://schemas.microsoft.com/office/drawing/2014/main" id="{7E8B7DB0-11BE-B336-B269-41A4657B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0"/>
            <a:ext cx="6248400" cy="62484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3F9ADA66-4752-7760-1C27-2E0B5BFD488E}"/>
              </a:ext>
            </a:extLst>
          </p:cNvPr>
          <p:cNvSpPr/>
          <p:nvPr/>
        </p:nvSpPr>
        <p:spPr>
          <a:xfrm>
            <a:off x="11836400" y="6108700"/>
            <a:ext cx="2692400" cy="2019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473875"/>
            <a:ext cx="704266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Mujeres y Niños Primero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7139" y="2385179"/>
            <a:ext cx="354961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1F1E1E"/>
                </a:solidFill>
                <a:latin typeface="Alexandria Semi Bold"/>
                <a:ea typeface="Alexandria Semi Bold" pitchFamily="34" charset="-122"/>
                <a:cs typeface="Alexandria Semi Bold"/>
              </a:rPr>
              <a:t>Supervivencia por grupo</a:t>
            </a:r>
            <a:endParaRPr lang="en-US" sz="2400">
              <a:latin typeface="Alexandria Semi Bold"/>
              <a:ea typeface="Calibri"/>
              <a:cs typeface="Alexandria Semi Bold"/>
            </a:endParaRPr>
          </a:p>
        </p:txBody>
      </p:sp>
      <p:sp>
        <p:nvSpPr>
          <p:cNvPr id="5" name="Text 2"/>
          <p:cNvSpPr/>
          <p:nvPr/>
        </p:nvSpPr>
        <p:spPr>
          <a:xfrm>
            <a:off x="7587139" y="330088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latin typeface="Sora Light"/>
                <a:ea typeface="Sora Light" pitchFamily="34" charset="-122"/>
                <a:cs typeface="Sora Light"/>
              </a:rPr>
              <a:t>Mujeres: alta supervivencia</a:t>
            </a:r>
            <a:endParaRPr lang="en-US" sz="2000" dirty="0">
              <a:latin typeface="Sora Light"/>
              <a:cs typeface="Sora Light"/>
            </a:endParaRPr>
          </a:p>
        </p:txBody>
      </p:sp>
      <p:sp>
        <p:nvSpPr>
          <p:cNvPr id="6" name="Text 3"/>
          <p:cNvSpPr/>
          <p:nvPr/>
        </p:nvSpPr>
        <p:spPr>
          <a:xfrm>
            <a:off x="7587139" y="384250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latin typeface="Sora Light"/>
                <a:ea typeface="Sora Light" pitchFamily="34" charset="-122"/>
                <a:cs typeface="Sora Light"/>
              </a:rPr>
              <a:t>Niños: alta supervivencia</a:t>
            </a:r>
            <a:endParaRPr lang="en-US" sz="2000" dirty="0">
              <a:latin typeface="Sora Light"/>
              <a:cs typeface="Sora Light"/>
            </a:endParaRPr>
          </a:p>
        </p:txBody>
      </p:sp>
      <p:sp>
        <p:nvSpPr>
          <p:cNvPr id="7" name="Text 4"/>
          <p:cNvSpPr/>
          <p:nvPr/>
        </p:nvSpPr>
        <p:spPr>
          <a:xfrm>
            <a:off x="7587139" y="438411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latin typeface="Sora Light"/>
                <a:ea typeface="Sora Light" pitchFamily="34" charset="-122"/>
                <a:cs typeface="Sora Light"/>
              </a:rPr>
              <a:t>Hombres: baja supervivencia</a:t>
            </a:r>
            <a:endParaRPr lang="en-US" sz="2000" dirty="0">
              <a:latin typeface="Sora Light"/>
              <a:cs typeface="Sora Light"/>
            </a:endParaRPr>
          </a:p>
        </p:txBody>
      </p:sp>
      <p:pic>
        <p:nvPicPr>
          <p:cNvPr id="8" name="Imagen 7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57AD2DA1-6DF2-8A89-FC75-749C3470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83" y="2273300"/>
            <a:ext cx="6669935" cy="45847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26FDB91-D918-56DC-D0B6-8D3A2769F6C5}"/>
              </a:ext>
            </a:extLst>
          </p:cNvPr>
          <p:cNvSpPr/>
          <p:nvPr/>
        </p:nvSpPr>
        <p:spPr>
          <a:xfrm>
            <a:off x="11836400" y="6108700"/>
            <a:ext cx="2692400" cy="2019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23" y="1908135"/>
            <a:ext cx="5641340" cy="440436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566023" y="444698"/>
            <a:ext cx="5497473" cy="531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Influencia de Clase Social</a:t>
            </a:r>
            <a:endParaRPr lang="en-US" sz="335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16E7A85-2716-599A-812E-7FD26D7252F2}"/>
              </a:ext>
            </a:extLst>
          </p:cNvPr>
          <p:cNvGrpSpPr/>
          <p:nvPr/>
        </p:nvGrpSpPr>
        <p:grpSpPr>
          <a:xfrm>
            <a:off x="5730518" y="2735143"/>
            <a:ext cx="8674497" cy="2521665"/>
            <a:chOff x="599718" y="1300043"/>
            <a:chExt cx="13424297" cy="2915365"/>
          </a:xfrm>
        </p:grpSpPr>
        <p:pic>
          <p:nvPicPr>
            <p:cNvPr id="3" name="Image 0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6901" y="1300043"/>
              <a:ext cx="2227183" cy="944880"/>
            </a:xfrm>
            <a:prstGeom prst="rect">
              <a:avLst/>
            </a:prstGeom>
          </p:spPr>
        </p:pic>
        <p:pic>
          <p:nvPicPr>
            <p:cNvPr id="4" name="Image 1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6669" y="1747718"/>
              <a:ext cx="227409" cy="284202"/>
            </a:xfrm>
            <a:prstGeom prst="rect">
              <a:avLst/>
            </a:prstGeom>
          </p:spPr>
        </p:pic>
        <p:sp>
          <p:nvSpPr>
            <p:cNvPr id="5" name="Text 1"/>
            <p:cNvSpPr/>
            <p:nvPr/>
          </p:nvSpPr>
          <p:spPr>
            <a:xfrm>
              <a:off x="5117501" y="1491095"/>
              <a:ext cx="1487924" cy="26586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050"/>
                </a:lnSpc>
                <a:buNone/>
              </a:pPr>
              <a:r>
                <a:rPr lang="en-US" sz="1650" dirty="0">
                  <a:solidFill>
                    <a:srgbClr val="3B3535"/>
                  </a:solidFill>
                  <a:latin typeface="Alexandria Semi Bold" pitchFamily="34" charset="0"/>
                  <a:ea typeface="Alexandria Semi Bold" pitchFamily="34" charset="-122"/>
                  <a:cs typeface="Alexandria Semi Bold" pitchFamily="34" charset="-120"/>
                </a:rPr>
                <a:t>Primera Clase</a:t>
              </a:r>
              <a:endParaRPr lang="en-US" sz="1650" dirty="0"/>
            </a:p>
          </p:txBody>
        </p:sp>
        <p:sp>
          <p:nvSpPr>
            <p:cNvPr id="6" name="Text 2"/>
            <p:cNvSpPr/>
            <p:nvPr/>
          </p:nvSpPr>
          <p:spPr>
            <a:xfrm>
              <a:off x="7318749" y="1604391"/>
              <a:ext cx="6460386" cy="58162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000"/>
                </a:lnSpc>
                <a:buNone/>
              </a:pPr>
              <a:r>
                <a:rPr lang="en-US" sz="1600" dirty="0">
                  <a:latin typeface="Sora Light"/>
                  <a:ea typeface="Sora Light" pitchFamily="34" charset="-122"/>
                  <a:cs typeface="Sora Light"/>
                </a:rPr>
                <a:t>Alta supervivencia</a:t>
              </a:r>
              <a:endParaRPr lang="en-US" sz="1600" dirty="0">
                <a:latin typeface="Sora Light"/>
                <a:cs typeface="Sora Light"/>
              </a:endParaRPr>
            </a:p>
          </p:txBody>
        </p:sp>
        <p:sp>
          <p:nvSpPr>
            <p:cNvPr id="7" name="Shape 3"/>
            <p:cNvSpPr/>
            <p:nvPr/>
          </p:nvSpPr>
          <p:spPr>
            <a:xfrm>
              <a:off x="5094446" y="2255520"/>
              <a:ext cx="8929568" cy="11430"/>
            </a:xfrm>
            <a:prstGeom prst="roundRect">
              <a:avLst>
                <a:gd name="adj" fmla="val 594282"/>
              </a:avLst>
            </a:prstGeom>
            <a:solidFill>
              <a:srgbClr val="BBC2DC"/>
            </a:solidFill>
            <a:ln/>
          </p:spPr>
        </p:sp>
        <p:pic>
          <p:nvPicPr>
            <p:cNvPr id="8" name="Image 2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13309" y="2285286"/>
              <a:ext cx="4454366" cy="944880"/>
            </a:xfrm>
            <a:prstGeom prst="rect">
              <a:avLst/>
            </a:prstGeom>
          </p:spPr>
        </p:pic>
        <p:pic>
          <p:nvPicPr>
            <p:cNvPr id="9" name="Image 3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6669" y="2615565"/>
              <a:ext cx="227409" cy="284202"/>
            </a:xfrm>
            <a:prstGeom prst="rect">
              <a:avLst/>
            </a:prstGeom>
          </p:spPr>
        </p:pic>
        <p:sp>
          <p:nvSpPr>
            <p:cNvPr id="10" name="Text 4"/>
            <p:cNvSpPr/>
            <p:nvPr/>
          </p:nvSpPr>
          <p:spPr>
            <a:xfrm>
              <a:off x="6290056" y="2623167"/>
              <a:ext cx="1695688" cy="26586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050"/>
                </a:lnSpc>
                <a:buNone/>
              </a:pPr>
              <a:r>
                <a:rPr lang="en-US" sz="1650" dirty="0">
                  <a:solidFill>
                    <a:srgbClr val="3B3535"/>
                  </a:solidFill>
                  <a:latin typeface="Alexandria Semi Bold" pitchFamily="34" charset="0"/>
                  <a:ea typeface="Alexandria Semi Bold" pitchFamily="34" charset="-122"/>
                  <a:cs typeface="Alexandria Semi Bold" pitchFamily="34" charset="-120"/>
                </a:rPr>
                <a:t>Segunda Clase</a:t>
              </a:r>
              <a:endParaRPr lang="en-US" sz="1650" dirty="0"/>
            </a:p>
          </p:txBody>
        </p:sp>
        <p:sp>
          <p:nvSpPr>
            <p:cNvPr id="11" name="Text 5"/>
            <p:cNvSpPr/>
            <p:nvPr/>
          </p:nvSpPr>
          <p:spPr>
            <a:xfrm>
              <a:off x="8353726" y="2633682"/>
              <a:ext cx="3366278" cy="25860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000"/>
                </a:lnSpc>
                <a:buNone/>
              </a:pPr>
              <a:r>
                <a:rPr lang="en-US" sz="1600" dirty="0">
                  <a:latin typeface="Sora Light"/>
                  <a:ea typeface="Sora Light" pitchFamily="34" charset="-122"/>
                  <a:cs typeface="Sora Light"/>
                </a:rPr>
                <a:t>Supervivencia media</a:t>
              </a:r>
              <a:endParaRPr lang="en-US" sz="1400">
                <a:latin typeface="Sora Light"/>
                <a:cs typeface="Sora Light"/>
              </a:endParaRPr>
            </a:p>
          </p:txBody>
        </p:sp>
        <p:sp>
          <p:nvSpPr>
            <p:cNvPr id="12" name="Shape 6"/>
            <p:cNvSpPr/>
            <p:nvPr/>
          </p:nvSpPr>
          <p:spPr>
            <a:xfrm>
              <a:off x="6208038" y="3240762"/>
              <a:ext cx="7815977" cy="11430"/>
            </a:xfrm>
            <a:prstGeom prst="roundRect">
              <a:avLst>
                <a:gd name="adj" fmla="val 594282"/>
              </a:avLst>
            </a:prstGeom>
            <a:solidFill>
              <a:srgbClr val="BBC2DC"/>
            </a:solidFill>
            <a:ln/>
          </p:spPr>
        </p:sp>
        <p:pic>
          <p:nvPicPr>
            <p:cNvPr id="13" name="Image 4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9718" y="3270528"/>
              <a:ext cx="6681668" cy="944880"/>
            </a:xfrm>
            <a:prstGeom prst="rect">
              <a:avLst/>
            </a:prstGeom>
          </p:spPr>
        </p:pic>
        <p:pic>
          <p:nvPicPr>
            <p:cNvPr id="14" name="Image 5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26788" y="3600807"/>
              <a:ext cx="227409" cy="284202"/>
            </a:xfrm>
            <a:prstGeom prst="rect">
              <a:avLst/>
            </a:prstGeom>
          </p:spPr>
        </p:pic>
        <p:sp>
          <p:nvSpPr>
            <p:cNvPr id="15" name="Text 7"/>
            <p:cNvSpPr/>
            <p:nvPr/>
          </p:nvSpPr>
          <p:spPr>
            <a:xfrm>
              <a:off x="7462726" y="3593726"/>
              <a:ext cx="1506023" cy="26586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050"/>
                </a:lnSpc>
                <a:buNone/>
              </a:pPr>
              <a:r>
                <a:rPr lang="en-US" sz="1650" dirty="0">
                  <a:solidFill>
                    <a:srgbClr val="3B3535"/>
                  </a:solidFill>
                  <a:latin typeface="Alexandria Semi Bold" pitchFamily="34" charset="0"/>
                  <a:ea typeface="Alexandria Semi Bold" pitchFamily="34" charset="-122"/>
                  <a:cs typeface="Alexandria Semi Bold" pitchFamily="34" charset="-120"/>
                </a:rPr>
                <a:t>Tercera Clase</a:t>
              </a:r>
              <a:endParaRPr lang="en-US" sz="1650" dirty="0"/>
            </a:p>
          </p:txBody>
        </p:sp>
        <p:sp>
          <p:nvSpPr>
            <p:cNvPr id="16" name="Text 8"/>
            <p:cNvSpPr/>
            <p:nvPr/>
          </p:nvSpPr>
          <p:spPr>
            <a:xfrm>
              <a:off x="9290549" y="3736385"/>
              <a:ext cx="3176613" cy="36138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000"/>
                </a:lnSpc>
                <a:buNone/>
              </a:pPr>
              <a:r>
                <a:rPr lang="en-US" sz="1600" dirty="0">
                  <a:latin typeface="Sora Light"/>
                  <a:ea typeface="Sora Light" pitchFamily="34" charset="-122"/>
                  <a:cs typeface="Sora Light"/>
                </a:rPr>
                <a:t>Baja supervivencia</a:t>
              </a:r>
              <a:endParaRPr lang="en-US" sz="1600">
                <a:latin typeface="Sora Light"/>
                <a:ea typeface="Calibri"/>
                <a:cs typeface="Calibri"/>
              </a:endParaRP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2EBA6F5-B976-A57D-EFF7-51D4B81F46DC}"/>
              </a:ext>
            </a:extLst>
          </p:cNvPr>
          <p:cNvSpPr/>
          <p:nvPr/>
        </p:nvSpPr>
        <p:spPr>
          <a:xfrm>
            <a:off x="11836400" y="6108700"/>
            <a:ext cx="2692400" cy="2019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8876" y="415528"/>
            <a:ext cx="5921573" cy="497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Diferencias por Grupo y Clase</a:t>
            </a:r>
            <a:endParaRPr lang="en-US" sz="3100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DD9559C-8B61-1BD0-B5B4-558594FCEA1F}"/>
              </a:ext>
            </a:extLst>
          </p:cNvPr>
          <p:cNvGrpSpPr/>
          <p:nvPr/>
        </p:nvGrpSpPr>
        <p:grpSpPr>
          <a:xfrm>
            <a:off x="4859576" y="2776895"/>
            <a:ext cx="10969148" cy="3165237"/>
            <a:chOff x="528876" y="1214795"/>
            <a:chExt cx="13572648" cy="3800237"/>
          </a:xfrm>
        </p:grpSpPr>
        <p:sp>
          <p:nvSpPr>
            <p:cNvPr id="3" name="Text 1"/>
            <p:cNvSpPr/>
            <p:nvPr/>
          </p:nvSpPr>
          <p:spPr>
            <a:xfrm>
              <a:off x="3200281" y="1817727"/>
              <a:ext cx="1988225" cy="24848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r">
                <a:lnSpc>
                  <a:spcPts val="1950"/>
                </a:lnSpc>
                <a:buNone/>
              </a:pPr>
              <a:r>
                <a:rPr lang="en-US" sz="1550" dirty="0">
                  <a:solidFill>
                    <a:srgbClr val="3B3535"/>
                  </a:solidFill>
                  <a:latin typeface="Alexandria Semi Bold" pitchFamily="34" charset="0"/>
                  <a:ea typeface="Alexandria Semi Bold" pitchFamily="34" charset="-122"/>
                  <a:cs typeface="Alexandria Semi Bold" pitchFamily="34" charset="-120"/>
                </a:rPr>
                <a:t>Niños 2ª Clase</a:t>
              </a:r>
              <a:endParaRPr lang="en-US" sz="1550" dirty="0"/>
            </a:p>
          </p:txBody>
        </p:sp>
        <p:sp>
          <p:nvSpPr>
            <p:cNvPr id="4" name="Text 2"/>
            <p:cNvSpPr/>
            <p:nvPr/>
          </p:nvSpPr>
          <p:spPr>
            <a:xfrm>
              <a:off x="528876" y="2156817"/>
              <a:ext cx="4659630" cy="2416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r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B3535"/>
                  </a:solidFill>
                  <a:latin typeface="Sora Light" pitchFamily="34" charset="0"/>
                  <a:ea typeface="Sora Light" pitchFamily="34" charset="-122"/>
                  <a:cs typeface="Sora Light" pitchFamily="34" charset="-120"/>
                </a:rPr>
                <a:t>100% supervivencia</a:t>
              </a:r>
              <a:endParaRPr lang="en-US" sz="1150" dirty="0"/>
            </a:p>
          </p:txBody>
        </p:sp>
        <p:pic>
          <p:nvPicPr>
            <p:cNvPr id="5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5082" y="1214795"/>
              <a:ext cx="3800237" cy="3800237"/>
            </a:xfrm>
            <a:prstGeom prst="rect">
              <a:avLst/>
            </a:prstGeom>
          </p:spPr>
        </p:pic>
        <p:sp>
          <p:nvSpPr>
            <p:cNvPr id="6" name="Shape 3"/>
            <p:cNvSpPr/>
            <p:nvPr/>
          </p:nvSpPr>
          <p:spPr>
            <a:xfrm>
              <a:off x="5833110" y="1632823"/>
              <a:ext cx="377666" cy="377666"/>
            </a:xfrm>
            <a:prstGeom prst="roundRect">
              <a:avLst>
                <a:gd name="adj" fmla="val 2418766"/>
              </a:avLst>
            </a:prstGeom>
            <a:solidFill>
              <a:srgbClr val="D5DCF6"/>
            </a:solidFill>
            <a:ln w="7620">
              <a:solidFill>
                <a:srgbClr val="BBC2DC"/>
              </a:solidFill>
              <a:prstDash val="solid"/>
            </a:ln>
          </p:spPr>
        </p:sp>
        <p:sp>
          <p:nvSpPr>
            <p:cNvPr id="7" name="Text 4"/>
            <p:cNvSpPr/>
            <p:nvPr/>
          </p:nvSpPr>
          <p:spPr>
            <a:xfrm>
              <a:off x="5936933" y="1715453"/>
              <a:ext cx="169902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100"/>
                </a:lnSpc>
                <a:buNone/>
              </a:pPr>
              <a:r>
                <a:rPr lang="en-US" sz="1300" dirty="0">
                  <a:solidFill>
                    <a:srgbClr val="3B3535"/>
                  </a:solidFill>
                  <a:latin typeface="Alexandria Semi Bold" pitchFamily="34" charset="0"/>
                  <a:ea typeface="Alexandria Semi Bold" pitchFamily="34" charset="-122"/>
                  <a:cs typeface="Alexandria Semi Bold" pitchFamily="34" charset="-120"/>
                </a:rPr>
                <a:t>1</a:t>
              </a:r>
              <a:endParaRPr lang="en-US" sz="1300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9441894" y="1817727"/>
              <a:ext cx="1988225" cy="24848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950"/>
                </a:lnSpc>
                <a:buNone/>
              </a:pPr>
              <a:r>
                <a:rPr lang="en-US" sz="1550" dirty="0">
                  <a:solidFill>
                    <a:srgbClr val="3B3535"/>
                  </a:solidFill>
                  <a:latin typeface="Alexandria Semi Bold" pitchFamily="34" charset="0"/>
                  <a:ea typeface="Alexandria Semi Bold" pitchFamily="34" charset="-122"/>
                  <a:cs typeface="Alexandria Semi Bold" pitchFamily="34" charset="-120"/>
                </a:rPr>
                <a:t>Mujeres 1ª Clase</a:t>
              </a:r>
              <a:endParaRPr lang="en-US" sz="1550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9441894" y="2156817"/>
              <a:ext cx="4659630" cy="2416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B3535"/>
                  </a:solidFill>
                  <a:latin typeface="Sora Light" pitchFamily="34" charset="0"/>
                  <a:ea typeface="Sora Light" pitchFamily="34" charset="-122"/>
                  <a:cs typeface="Sora Light" pitchFamily="34" charset="-120"/>
                </a:rPr>
                <a:t>Supervivencia muy alta</a:t>
              </a:r>
              <a:endParaRPr lang="en-US" sz="1150" dirty="0"/>
            </a:p>
          </p:txBody>
        </p:sp>
        <p:pic>
          <p:nvPicPr>
            <p:cNvPr id="10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5082" y="1214795"/>
              <a:ext cx="3800237" cy="3800237"/>
            </a:xfrm>
            <a:prstGeom prst="rect">
              <a:avLst/>
            </a:prstGeom>
          </p:spPr>
        </p:pic>
        <p:sp>
          <p:nvSpPr>
            <p:cNvPr id="11" name="Shape 7"/>
            <p:cNvSpPr/>
            <p:nvPr/>
          </p:nvSpPr>
          <p:spPr>
            <a:xfrm>
              <a:off x="8419505" y="1632823"/>
              <a:ext cx="377666" cy="377666"/>
            </a:xfrm>
            <a:prstGeom prst="roundRect">
              <a:avLst>
                <a:gd name="adj" fmla="val 2418766"/>
              </a:avLst>
            </a:prstGeom>
            <a:solidFill>
              <a:srgbClr val="D5DCF6"/>
            </a:solidFill>
            <a:ln w="7620">
              <a:solidFill>
                <a:srgbClr val="BBC2DC"/>
              </a:solidFill>
              <a:prstDash val="solid"/>
            </a:ln>
          </p:spPr>
        </p:sp>
        <p:sp>
          <p:nvSpPr>
            <p:cNvPr id="12" name="Text 8"/>
            <p:cNvSpPr/>
            <p:nvPr/>
          </p:nvSpPr>
          <p:spPr>
            <a:xfrm>
              <a:off x="8523327" y="1715453"/>
              <a:ext cx="169902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100"/>
                </a:lnSpc>
                <a:buNone/>
              </a:pPr>
              <a:r>
                <a:rPr lang="en-US" sz="1300" dirty="0">
                  <a:solidFill>
                    <a:srgbClr val="3B3535"/>
                  </a:solidFill>
                  <a:latin typeface="Alexandria Semi Bold" pitchFamily="34" charset="0"/>
                  <a:ea typeface="Alexandria Semi Bold" pitchFamily="34" charset="-122"/>
                  <a:cs typeface="Alexandria Semi Bold" pitchFamily="34" charset="-120"/>
                </a:rPr>
                <a:t>2</a:t>
              </a:r>
              <a:endParaRPr lang="en-US" sz="1300" dirty="0"/>
            </a:p>
          </p:txBody>
        </p:sp>
        <p:sp>
          <p:nvSpPr>
            <p:cNvPr id="13" name="Text 9"/>
            <p:cNvSpPr/>
            <p:nvPr/>
          </p:nvSpPr>
          <p:spPr>
            <a:xfrm>
              <a:off x="9441894" y="3831193"/>
              <a:ext cx="1988225" cy="24848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950"/>
                </a:lnSpc>
                <a:buNone/>
              </a:pPr>
              <a:r>
                <a:rPr lang="en-US" sz="1550" dirty="0">
                  <a:solidFill>
                    <a:srgbClr val="3B3535"/>
                  </a:solidFill>
                  <a:latin typeface="Alexandria Semi Bold" pitchFamily="34" charset="0"/>
                  <a:ea typeface="Alexandria Semi Bold" pitchFamily="34" charset="-122"/>
                  <a:cs typeface="Alexandria Semi Bold" pitchFamily="34" charset="-120"/>
                </a:rPr>
                <a:t>Niños 1ª Clase</a:t>
              </a:r>
              <a:endParaRPr lang="en-US" sz="1550" dirty="0"/>
            </a:p>
          </p:txBody>
        </p:sp>
        <p:sp>
          <p:nvSpPr>
            <p:cNvPr id="14" name="Text 10"/>
            <p:cNvSpPr/>
            <p:nvPr/>
          </p:nvSpPr>
          <p:spPr>
            <a:xfrm>
              <a:off x="9441894" y="4170283"/>
              <a:ext cx="4659630" cy="2416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B3535"/>
                  </a:solidFill>
                  <a:latin typeface="Sora Light" pitchFamily="34" charset="0"/>
                  <a:ea typeface="Sora Light" pitchFamily="34" charset="-122"/>
                  <a:cs typeface="Sora Light" pitchFamily="34" charset="-120"/>
                </a:rPr>
                <a:t>Supervivencia alta</a:t>
              </a:r>
              <a:endParaRPr lang="en-US" sz="1150" dirty="0"/>
            </a:p>
          </p:txBody>
        </p:sp>
        <p:pic>
          <p:nvPicPr>
            <p:cNvPr id="15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5082" y="1214795"/>
              <a:ext cx="3800237" cy="3800237"/>
            </a:xfrm>
            <a:prstGeom prst="rect">
              <a:avLst/>
            </a:prstGeom>
          </p:spPr>
        </p:pic>
        <p:sp>
          <p:nvSpPr>
            <p:cNvPr id="16" name="Shape 11"/>
            <p:cNvSpPr/>
            <p:nvPr/>
          </p:nvSpPr>
          <p:spPr>
            <a:xfrm>
              <a:off x="8419505" y="4219218"/>
              <a:ext cx="377666" cy="377666"/>
            </a:xfrm>
            <a:prstGeom prst="roundRect">
              <a:avLst>
                <a:gd name="adj" fmla="val 2418766"/>
              </a:avLst>
            </a:prstGeom>
            <a:solidFill>
              <a:srgbClr val="D5DCF6"/>
            </a:solidFill>
            <a:ln w="7620">
              <a:solidFill>
                <a:srgbClr val="BBC2DC"/>
              </a:solidFill>
              <a:prstDash val="solid"/>
            </a:ln>
          </p:spPr>
        </p:sp>
        <p:sp>
          <p:nvSpPr>
            <p:cNvPr id="17" name="Text 12"/>
            <p:cNvSpPr/>
            <p:nvPr/>
          </p:nvSpPr>
          <p:spPr>
            <a:xfrm>
              <a:off x="8523327" y="4301847"/>
              <a:ext cx="169902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100"/>
                </a:lnSpc>
                <a:buNone/>
              </a:pPr>
              <a:r>
                <a:rPr lang="en-US" sz="1300" dirty="0">
                  <a:solidFill>
                    <a:srgbClr val="3B3535"/>
                  </a:solidFill>
                  <a:latin typeface="Alexandria Semi Bold" pitchFamily="34" charset="0"/>
                  <a:ea typeface="Alexandria Semi Bold" pitchFamily="34" charset="-122"/>
                  <a:cs typeface="Alexandria Semi Bold" pitchFamily="34" charset="-120"/>
                </a:rPr>
                <a:t>3</a:t>
              </a:r>
              <a:endParaRPr lang="en-US" sz="1300" dirty="0"/>
            </a:p>
          </p:txBody>
        </p:sp>
        <p:sp>
          <p:nvSpPr>
            <p:cNvPr id="18" name="Text 13"/>
            <p:cNvSpPr/>
            <p:nvPr/>
          </p:nvSpPr>
          <p:spPr>
            <a:xfrm>
              <a:off x="3200281" y="3831193"/>
              <a:ext cx="1988225" cy="24848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r">
                <a:lnSpc>
                  <a:spcPts val="1950"/>
                </a:lnSpc>
                <a:buNone/>
              </a:pPr>
              <a:r>
                <a:rPr lang="en-US" sz="1550" dirty="0">
                  <a:solidFill>
                    <a:srgbClr val="3B3535"/>
                  </a:solidFill>
                  <a:latin typeface="Alexandria Semi Bold" pitchFamily="34" charset="0"/>
                  <a:ea typeface="Alexandria Semi Bold" pitchFamily="34" charset="-122"/>
                  <a:cs typeface="Alexandria Semi Bold" pitchFamily="34" charset="-120"/>
                </a:rPr>
                <a:t>Hombres 3ª Clase</a:t>
              </a:r>
              <a:endParaRPr lang="en-US" sz="1550" dirty="0"/>
            </a:p>
          </p:txBody>
        </p:sp>
        <p:sp>
          <p:nvSpPr>
            <p:cNvPr id="19" name="Text 14"/>
            <p:cNvSpPr/>
            <p:nvPr/>
          </p:nvSpPr>
          <p:spPr>
            <a:xfrm>
              <a:off x="528876" y="4170283"/>
              <a:ext cx="4659630" cy="24169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r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B3535"/>
                  </a:solidFill>
                  <a:latin typeface="Sora Light" pitchFamily="34" charset="0"/>
                  <a:ea typeface="Sora Light" pitchFamily="34" charset="-122"/>
                  <a:cs typeface="Sora Light" pitchFamily="34" charset="-120"/>
                </a:rPr>
                <a:t>Supervivencia muy baja</a:t>
              </a:r>
              <a:endParaRPr lang="en-US" sz="1150" dirty="0"/>
            </a:p>
          </p:txBody>
        </p:sp>
        <p:pic>
          <p:nvPicPr>
            <p:cNvPr id="20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15082" y="1214795"/>
              <a:ext cx="3800237" cy="3800237"/>
            </a:xfrm>
            <a:prstGeom prst="rect">
              <a:avLst/>
            </a:prstGeom>
          </p:spPr>
        </p:pic>
        <p:sp>
          <p:nvSpPr>
            <p:cNvPr id="21" name="Shape 15"/>
            <p:cNvSpPr/>
            <p:nvPr/>
          </p:nvSpPr>
          <p:spPr>
            <a:xfrm>
              <a:off x="5833110" y="4219218"/>
              <a:ext cx="377666" cy="377666"/>
            </a:xfrm>
            <a:prstGeom prst="roundRect">
              <a:avLst>
                <a:gd name="adj" fmla="val 2418766"/>
              </a:avLst>
            </a:prstGeom>
            <a:solidFill>
              <a:srgbClr val="D5DCF6"/>
            </a:solidFill>
            <a:ln w="7620">
              <a:solidFill>
                <a:srgbClr val="BBC2DC"/>
              </a:solidFill>
              <a:prstDash val="solid"/>
            </a:ln>
          </p:spPr>
        </p:sp>
        <p:sp>
          <p:nvSpPr>
            <p:cNvPr id="22" name="Text 16"/>
            <p:cNvSpPr/>
            <p:nvPr/>
          </p:nvSpPr>
          <p:spPr>
            <a:xfrm>
              <a:off x="5936933" y="4301847"/>
              <a:ext cx="169902" cy="2124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100"/>
                </a:lnSpc>
                <a:buNone/>
              </a:pPr>
              <a:r>
                <a:rPr lang="en-US" sz="1300" dirty="0">
                  <a:solidFill>
                    <a:srgbClr val="3B3535"/>
                  </a:solidFill>
                  <a:latin typeface="Alexandria Semi Bold" pitchFamily="34" charset="0"/>
                  <a:ea typeface="Alexandria Semi Bold" pitchFamily="34" charset="-122"/>
                  <a:cs typeface="Alexandria Semi Bold" pitchFamily="34" charset="-120"/>
                </a:rPr>
                <a:t>4</a:t>
              </a:r>
              <a:endParaRPr lang="en-US" sz="1300" dirty="0"/>
            </a:p>
          </p:txBody>
        </p:sp>
      </p:grp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776" y="1844834"/>
            <a:ext cx="5925820" cy="4526280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FBEE5C4B-F92C-216F-4992-55A79D458450}"/>
              </a:ext>
            </a:extLst>
          </p:cNvPr>
          <p:cNvSpPr/>
          <p:nvPr/>
        </p:nvSpPr>
        <p:spPr>
          <a:xfrm>
            <a:off x="11836400" y="6108700"/>
            <a:ext cx="2692400" cy="2019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667" y="1350843"/>
            <a:ext cx="7332266" cy="460069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28647" y="627057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Influencia del Puerto y Precio</a:t>
            </a:r>
            <a:endParaRPr lang="en-US" sz="4450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8358F8B-10EE-AC23-7A3F-3A2183B32EB0}"/>
              </a:ext>
            </a:extLst>
          </p:cNvPr>
          <p:cNvGrpSpPr/>
          <p:nvPr/>
        </p:nvGrpSpPr>
        <p:grpSpPr>
          <a:xfrm>
            <a:off x="415409" y="2859484"/>
            <a:ext cx="6484501" cy="2180590"/>
            <a:chOff x="758309" y="3875484"/>
            <a:chExt cx="7627501" cy="2472690"/>
          </a:xfrm>
        </p:grpSpPr>
        <p:sp>
          <p:nvSpPr>
            <p:cNvPr id="5" name="Shape 1"/>
            <p:cNvSpPr/>
            <p:nvPr/>
          </p:nvSpPr>
          <p:spPr>
            <a:xfrm>
              <a:off x="758309" y="3875484"/>
              <a:ext cx="487442" cy="487442"/>
            </a:xfrm>
            <a:prstGeom prst="roundRect">
              <a:avLst>
                <a:gd name="adj" fmla="val 18669"/>
              </a:avLst>
            </a:prstGeom>
            <a:solidFill>
              <a:srgbClr val="D5DCF6"/>
            </a:solidFill>
            <a:ln w="7620">
              <a:solidFill>
                <a:srgbClr val="BBC2DC"/>
              </a:solidFill>
              <a:prstDash val="solid"/>
            </a:ln>
          </p:spPr>
        </p:sp>
        <p:pic>
          <p:nvPicPr>
            <p:cNvPr id="6" name="Image 2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997" y="3905429"/>
              <a:ext cx="342067" cy="427553"/>
            </a:xfrm>
            <a:prstGeom prst="rect">
              <a:avLst/>
            </a:prstGeom>
          </p:spPr>
        </p:pic>
        <p:sp>
          <p:nvSpPr>
            <p:cNvPr id="7" name="Text 2"/>
            <p:cNvSpPr/>
            <p:nvPr/>
          </p:nvSpPr>
          <p:spPr>
            <a:xfrm>
              <a:off x="1462326" y="3875484"/>
              <a:ext cx="2850713" cy="3562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2200" dirty="0">
                  <a:solidFill>
                    <a:srgbClr val="3B3535"/>
                  </a:solidFill>
                  <a:latin typeface="Alexandria Semi Bold" pitchFamily="34" charset="0"/>
                  <a:ea typeface="Alexandria Semi Bold" pitchFamily="34" charset="-122"/>
                  <a:cs typeface="Alexandria Semi Bold" pitchFamily="34" charset="-120"/>
                </a:rPr>
                <a:t>Precio del billete</a:t>
              </a:r>
              <a:endParaRPr lang="en-US" sz="2200" dirty="0"/>
            </a:p>
          </p:txBody>
        </p:sp>
        <p:sp>
          <p:nvSpPr>
            <p:cNvPr id="8" name="Text 3"/>
            <p:cNvSpPr/>
            <p:nvPr/>
          </p:nvSpPr>
          <p:spPr>
            <a:xfrm>
              <a:off x="1462326" y="4361617"/>
              <a:ext cx="3001447" cy="6934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700" dirty="0">
                  <a:solidFill>
                    <a:srgbClr val="3B3535"/>
                  </a:solidFill>
                  <a:latin typeface="Sora Light" pitchFamily="34" charset="0"/>
                  <a:ea typeface="Sora Light" pitchFamily="34" charset="-122"/>
                  <a:cs typeface="Sora Light" pitchFamily="34" charset="-120"/>
                </a:rPr>
                <a:t>Menor a 30£: alta mortalidad</a:t>
              </a:r>
              <a:endParaRPr lang="en-US" sz="1700" dirty="0"/>
            </a:p>
          </p:txBody>
        </p:sp>
        <p:sp>
          <p:nvSpPr>
            <p:cNvPr id="9" name="Shape 4"/>
            <p:cNvSpPr/>
            <p:nvPr/>
          </p:nvSpPr>
          <p:spPr>
            <a:xfrm>
              <a:off x="4680347" y="3875484"/>
              <a:ext cx="487442" cy="487442"/>
            </a:xfrm>
            <a:prstGeom prst="roundRect">
              <a:avLst>
                <a:gd name="adj" fmla="val 18669"/>
              </a:avLst>
            </a:prstGeom>
            <a:solidFill>
              <a:srgbClr val="D5DCF6"/>
            </a:solidFill>
            <a:ln w="7620">
              <a:solidFill>
                <a:srgbClr val="BBC2DC"/>
              </a:solidFill>
              <a:prstDash val="solid"/>
            </a:ln>
          </p:spPr>
        </p:sp>
        <p:pic>
          <p:nvPicPr>
            <p:cNvPr id="10" name="Image 3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3035" y="3905429"/>
              <a:ext cx="342067" cy="427553"/>
            </a:xfrm>
            <a:prstGeom prst="rect">
              <a:avLst/>
            </a:prstGeom>
          </p:spPr>
        </p:pic>
        <p:sp>
          <p:nvSpPr>
            <p:cNvPr id="11" name="Text 5"/>
            <p:cNvSpPr/>
            <p:nvPr/>
          </p:nvSpPr>
          <p:spPr>
            <a:xfrm>
              <a:off x="5384363" y="3875484"/>
              <a:ext cx="2850713" cy="3562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2200" dirty="0">
                  <a:solidFill>
                    <a:srgbClr val="3B3535"/>
                  </a:solidFill>
                  <a:latin typeface="Alexandria Semi Bold" pitchFamily="34" charset="0"/>
                  <a:ea typeface="Alexandria Semi Bold" pitchFamily="34" charset="-122"/>
                  <a:cs typeface="Alexandria Semi Bold" pitchFamily="34" charset="-120"/>
                </a:rPr>
                <a:t>Cherbourg</a:t>
              </a:r>
              <a:endParaRPr lang="en-US" sz="2200" dirty="0"/>
            </a:p>
          </p:txBody>
        </p:sp>
        <p:sp>
          <p:nvSpPr>
            <p:cNvPr id="12" name="Text 6"/>
            <p:cNvSpPr/>
            <p:nvPr/>
          </p:nvSpPr>
          <p:spPr>
            <a:xfrm>
              <a:off x="5384363" y="4361617"/>
              <a:ext cx="3001447" cy="6934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700" dirty="0">
                  <a:solidFill>
                    <a:srgbClr val="3B3535"/>
                  </a:solidFill>
                  <a:latin typeface="Sora Light" pitchFamily="34" charset="0"/>
                  <a:ea typeface="Sora Light" pitchFamily="34" charset="-122"/>
                  <a:cs typeface="Sora Light" pitchFamily="34" charset="-120"/>
                </a:rPr>
                <a:t>Mayor supervivencia con billetes caros</a:t>
              </a:r>
              <a:endParaRPr lang="en-US" sz="1700" dirty="0"/>
            </a:p>
          </p:txBody>
        </p:sp>
        <p:sp>
          <p:nvSpPr>
            <p:cNvPr id="13" name="Shape 7"/>
            <p:cNvSpPr/>
            <p:nvPr/>
          </p:nvSpPr>
          <p:spPr>
            <a:xfrm>
              <a:off x="758309" y="5515332"/>
              <a:ext cx="487442" cy="487442"/>
            </a:xfrm>
            <a:prstGeom prst="roundRect">
              <a:avLst>
                <a:gd name="adj" fmla="val 18669"/>
              </a:avLst>
            </a:prstGeom>
            <a:solidFill>
              <a:srgbClr val="D5DCF6"/>
            </a:solidFill>
            <a:ln w="7620">
              <a:solidFill>
                <a:srgbClr val="BBC2DC"/>
              </a:solidFill>
              <a:prstDash val="solid"/>
            </a:ln>
          </p:spPr>
        </p:sp>
        <p:pic>
          <p:nvPicPr>
            <p:cNvPr id="14" name="Image 4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0997" y="5545276"/>
              <a:ext cx="342067" cy="427553"/>
            </a:xfrm>
            <a:prstGeom prst="rect">
              <a:avLst/>
            </a:prstGeom>
          </p:spPr>
        </p:pic>
        <p:sp>
          <p:nvSpPr>
            <p:cNvPr id="15" name="Text 8"/>
            <p:cNvSpPr/>
            <p:nvPr/>
          </p:nvSpPr>
          <p:spPr>
            <a:xfrm>
              <a:off x="1462326" y="5515332"/>
              <a:ext cx="2850713" cy="3562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00"/>
                </a:lnSpc>
                <a:buNone/>
              </a:pPr>
              <a:r>
                <a:rPr lang="en-US" sz="2200" dirty="0">
                  <a:solidFill>
                    <a:srgbClr val="3B3535"/>
                  </a:solidFill>
                  <a:latin typeface="Alexandria Semi Bold" pitchFamily="34" charset="0"/>
                  <a:ea typeface="Alexandria Semi Bold" pitchFamily="34" charset="-122"/>
                  <a:cs typeface="Alexandria Semi Bold" pitchFamily="34" charset="-120"/>
                </a:rPr>
                <a:t>Southampton</a:t>
              </a:r>
              <a:endParaRPr lang="en-US" sz="2200" dirty="0"/>
            </a:p>
          </p:txBody>
        </p:sp>
        <p:sp>
          <p:nvSpPr>
            <p:cNvPr id="16" name="Text 9"/>
            <p:cNvSpPr/>
            <p:nvPr/>
          </p:nvSpPr>
          <p:spPr>
            <a:xfrm>
              <a:off x="1462326" y="6001464"/>
              <a:ext cx="6923365" cy="34671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1700" dirty="0">
                  <a:solidFill>
                    <a:srgbClr val="3B3535"/>
                  </a:solidFill>
                  <a:latin typeface="Sora Light" pitchFamily="34" charset="0"/>
                  <a:ea typeface="Sora Light" pitchFamily="34" charset="-122"/>
                  <a:cs typeface="Sora Light" pitchFamily="34" charset="-120"/>
                </a:rPr>
                <a:t>Supervivencia media con billetes caros</a:t>
              </a:r>
              <a:endParaRPr lang="en-US" sz="1700" dirty="0"/>
            </a:p>
          </p:txBody>
        </p: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1F6F6DA-E2A0-ED21-45AE-6538E14079A5}"/>
              </a:ext>
            </a:extLst>
          </p:cNvPr>
          <p:cNvSpPr/>
          <p:nvPr/>
        </p:nvSpPr>
        <p:spPr>
          <a:xfrm>
            <a:off x="11836400" y="6108700"/>
            <a:ext cx="2692400" cy="2019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</PresentationFormat>
  <Paragraphs>0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87</cp:revision>
  <dcterms:created xsi:type="dcterms:W3CDTF">2025-04-23T19:09:30Z</dcterms:created>
  <dcterms:modified xsi:type="dcterms:W3CDTF">2025-04-23T19:32:18Z</dcterms:modified>
</cp:coreProperties>
</file>