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4" r:id="rId4"/>
  </p:sldMasterIdLst>
  <p:notesMasterIdLst>
    <p:notesMasterId r:id="rId37"/>
  </p:notesMasterIdLst>
  <p:handoutMasterIdLst>
    <p:handoutMasterId r:id="rId38"/>
  </p:handoutMasterIdLst>
  <p:sldIdLst>
    <p:sldId id="256" r:id="rId5"/>
    <p:sldId id="291" r:id="rId6"/>
    <p:sldId id="292" r:id="rId7"/>
    <p:sldId id="269" r:id="rId8"/>
    <p:sldId id="391" r:id="rId9"/>
    <p:sldId id="394" r:id="rId10"/>
    <p:sldId id="400" r:id="rId11"/>
    <p:sldId id="414" r:id="rId12"/>
    <p:sldId id="412" r:id="rId13"/>
    <p:sldId id="413" r:id="rId14"/>
    <p:sldId id="401" r:id="rId15"/>
    <p:sldId id="402" r:id="rId16"/>
    <p:sldId id="423" r:id="rId17"/>
    <p:sldId id="409" r:id="rId18"/>
    <p:sldId id="424" r:id="rId19"/>
    <p:sldId id="403" r:id="rId20"/>
    <p:sldId id="425" r:id="rId21"/>
    <p:sldId id="404" r:id="rId22"/>
    <p:sldId id="405" r:id="rId23"/>
    <p:sldId id="406" r:id="rId24"/>
    <p:sldId id="407" r:id="rId25"/>
    <p:sldId id="411" r:id="rId26"/>
    <p:sldId id="426" r:id="rId27"/>
    <p:sldId id="395" r:id="rId28"/>
    <p:sldId id="428" r:id="rId29"/>
    <p:sldId id="396" r:id="rId30"/>
    <p:sldId id="397" r:id="rId31"/>
    <p:sldId id="398" r:id="rId32"/>
    <p:sldId id="427" r:id="rId33"/>
    <p:sldId id="392" r:id="rId34"/>
    <p:sldId id="429" r:id="rId35"/>
    <p:sldId id="430" r:id="rId36"/>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3D17"/>
    <a:srgbClr val="1B5CA1"/>
    <a:srgbClr val="1B5CA2"/>
    <a:srgbClr val="EB7D39"/>
    <a:srgbClr val="54433D"/>
    <a:srgbClr val="B86A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130" autoAdjust="0"/>
  </p:normalViewPr>
  <p:slideViewPr>
    <p:cSldViewPr snapToObjects="1">
      <p:cViewPr varScale="1">
        <p:scale>
          <a:sx n="48" d="100"/>
          <a:sy n="48" d="100"/>
        </p:scale>
        <p:origin x="172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94" d="100"/>
          <a:sy n="94" d="100"/>
        </p:scale>
        <p:origin x="-2970"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7763D1-2644-4955-A651-4184E2AFA638}"/>
              </a:ext>
            </a:extLst>
          </p:cNvPr>
          <p:cNvSpPr>
            <a:spLocks noGrp="1"/>
          </p:cNvSpPr>
          <p:nvPr>
            <p:ph type="hdr" sz="quarter"/>
          </p:nvPr>
        </p:nvSpPr>
        <p:spPr>
          <a:xfrm>
            <a:off x="0" y="0"/>
            <a:ext cx="3067374" cy="468474"/>
          </a:xfrm>
          <a:prstGeom prst="rect">
            <a:avLst/>
          </a:prstGeom>
        </p:spPr>
        <p:txBody>
          <a:bodyPr vert="horz" wrap="square" lIns="93932" tIns="46966" rIns="93932" bIns="46966" numCol="1" anchor="t" anchorCtr="0" compatLnSpc="1">
            <a:prstTxWarp prst="textNoShape">
              <a:avLst/>
            </a:prstTxWarp>
          </a:bodyPr>
          <a:lstStyle>
            <a:lvl1pPr>
              <a:defRPr sz="1200">
                <a:latin typeface="Arial" charset="0"/>
                <a:ea typeface="ＭＳ Ｐゴシック" charset="-128"/>
                <a:cs typeface="+mn-cs"/>
              </a:defRPr>
            </a:lvl1pPr>
          </a:lstStyle>
          <a:p>
            <a:pPr>
              <a:defRPr/>
            </a:pPr>
            <a:endParaRPr lang="en-US"/>
          </a:p>
        </p:txBody>
      </p:sp>
      <p:sp>
        <p:nvSpPr>
          <p:cNvPr id="3" name="Date Placeholder 2">
            <a:extLst>
              <a:ext uri="{FF2B5EF4-FFF2-40B4-BE49-F238E27FC236}">
                <a16:creationId xmlns:a16="http://schemas.microsoft.com/office/drawing/2014/main" id="{0A064B7A-40BF-4B06-8862-198996980C90}"/>
              </a:ext>
            </a:extLst>
          </p:cNvPr>
          <p:cNvSpPr>
            <a:spLocks noGrp="1"/>
          </p:cNvSpPr>
          <p:nvPr>
            <p:ph type="dt" sz="quarter" idx="1"/>
          </p:nvPr>
        </p:nvSpPr>
        <p:spPr>
          <a:xfrm>
            <a:off x="4008100" y="0"/>
            <a:ext cx="3067374" cy="468474"/>
          </a:xfrm>
          <a:prstGeom prst="rect">
            <a:avLst/>
          </a:prstGeom>
        </p:spPr>
        <p:txBody>
          <a:bodyPr vert="horz" wrap="square" lIns="93932" tIns="46966" rIns="93932" bIns="46966" numCol="1" anchor="t" anchorCtr="0" compatLnSpc="1">
            <a:prstTxWarp prst="textNoShape">
              <a:avLst/>
            </a:prstTxWarp>
          </a:bodyPr>
          <a:lstStyle>
            <a:lvl1pPr algn="r">
              <a:defRPr sz="1200">
                <a:latin typeface="Arial" charset="0"/>
                <a:ea typeface="ＭＳ Ｐゴシック" charset="-128"/>
                <a:cs typeface="+mn-cs"/>
              </a:defRPr>
            </a:lvl1pPr>
          </a:lstStyle>
          <a:p>
            <a:pPr>
              <a:defRPr/>
            </a:pPr>
            <a:endParaRPr lang="en-US"/>
          </a:p>
        </p:txBody>
      </p:sp>
      <p:sp>
        <p:nvSpPr>
          <p:cNvPr id="4" name="Footer Placeholder 3">
            <a:extLst>
              <a:ext uri="{FF2B5EF4-FFF2-40B4-BE49-F238E27FC236}">
                <a16:creationId xmlns:a16="http://schemas.microsoft.com/office/drawing/2014/main" id="{CDE753F4-6BAE-468F-A7C9-AB3100C7BB02}"/>
              </a:ext>
            </a:extLst>
          </p:cNvPr>
          <p:cNvSpPr>
            <a:spLocks noGrp="1"/>
          </p:cNvSpPr>
          <p:nvPr>
            <p:ph type="ftr" sz="quarter" idx="2"/>
          </p:nvPr>
        </p:nvSpPr>
        <p:spPr>
          <a:xfrm>
            <a:off x="0" y="8893003"/>
            <a:ext cx="3067374" cy="468474"/>
          </a:xfrm>
          <a:prstGeom prst="rect">
            <a:avLst/>
          </a:prstGeom>
        </p:spPr>
        <p:txBody>
          <a:bodyPr vert="horz" wrap="square" lIns="93932" tIns="46966" rIns="93932" bIns="46966" numCol="1" anchor="b" anchorCtr="0" compatLnSpc="1">
            <a:prstTxWarp prst="textNoShape">
              <a:avLst/>
            </a:prstTxWarp>
          </a:bodyPr>
          <a:lstStyle>
            <a:lvl1pPr>
              <a:defRPr sz="1200">
                <a:latin typeface="Arial" charset="0"/>
                <a:ea typeface="ＭＳ Ｐゴシック"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952EBA7-91BA-4E3D-AA56-693D03324FB4}"/>
              </a:ext>
            </a:extLst>
          </p:cNvPr>
          <p:cNvSpPr>
            <a:spLocks noGrp="1"/>
          </p:cNvSpPr>
          <p:nvPr>
            <p:ph type="sldNum" sz="quarter" idx="3"/>
          </p:nvPr>
        </p:nvSpPr>
        <p:spPr>
          <a:xfrm>
            <a:off x="4008100" y="8893003"/>
            <a:ext cx="3067374" cy="468474"/>
          </a:xfrm>
          <a:prstGeom prst="rect">
            <a:avLst/>
          </a:prstGeom>
        </p:spPr>
        <p:txBody>
          <a:bodyPr vert="horz" wrap="square" lIns="93932" tIns="46966" rIns="93932" bIns="46966" numCol="1" anchor="b" anchorCtr="0" compatLnSpc="1">
            <a:prstTxWarp prst="textNoShape">
              <a:avLst/>
            </a:prstTxWarp>
          </a:bodyPr>
          <a:lstStyle>
            <a:lvl1pPr algn="r">
              <a:defRPr sz="1200"/>
            </a:lvl1pPr>
          </a:lstStyle>
          <a:p>
            <a:fld id="{DF61D102-4444-4A7B-83C8-9F1E2133C86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9C0F1D-AF01-4792-8D9A-AC8D81AB7FC7}"/>
              </a:ext>
            </a:extLst>
          </p:cNvPr>
          <p:cNvSpPr>
            <a:spLocks noGrp="1"/>
          </p:cNvSpPr>
          <p:nvPr>
            <p:ph type="hdr" sz="quarter"/>
          </p:nvPr>
        </p:nvSpPr>
        <p:spPr>
          <a:xfrm>
            <a:off x="0" y="0"/>
            <a:ext cx="3067374" cy="468474"/>
          </a:xfrm>
          <a:prstGeom prst="rect">
            <a:avLst/>
          </a:prstGeom>
        </p:spPr>
        <p:txBody>
          <a:bodyPr vert="horz" wrap="square" lIns="93932" tIns="46966" rIns="93932" bIns="46966"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a:extLst>
              <a:ext uri="{FF2B5EF4-FFF2-40B4-BE49-F238E27FC236}">
                <a16:creationId xmlns:a16="http://schemas.microsoft.com/office/drawing/2014/main" id="{29606676-F731-4468-BFD2-0D73B6D9FA5B}"/>
              </a:ext>
            </a:extLst>
          </p:cNvPr>
          <p:cNvSpPr>
            <a:spLocks noGrp="1"/>
          </p:cNvSpPr>
          <p:nvPr>
            <p:ph type="dt" idx="1"/>
          </p:nvPr>
        </p:nvSpPr>
        <p:spPr>
          <a:xfrm>
            <a:off x="4008100" y="0"/>
            <a:ext cx="3067374" cy="468474"/>
          </a:xfrm>
          <a:prstGeom prst="rect">
            <a:avLst/>
          </a:prstGeom>
        </p:spPr>
        <p:txBody>
          <a:bodyPr vert="horz" wrap="square" lIns="93932" tIns="46966" rIns="93932" bIns="46966" numCol="1" anchor="t" anchorCtr="0" compatLnSpc="1">
            <a:prstTxWarp prst="textNoShape">
              <a:avLst/>
            </a:prstTxWarp>
          </a:bodyPr>
          <a:lstStyle>
            <a:lvl1pPr algn="r">
              <a:defRPr sz="1200">
                <a:latin typeface="Calibri" charset="0"/>
                <a:ea typeface="ＭＳ Ｐゴシック" charset="-128"/>
                <a:cs typeface="+mn-cs"/>
              </a:defRPr>
            </a:lvl1pPr>
          </a:lstStyle>
          <a:p>
            <a:pPr>
              <a:defRPr/>
            </a:pPr>
            <a:r>
              <a:rPr lang="en-US"/>
              <a:t>10-18-09</a:t>
            </a:r>
          </a:p>
        </p:txBody>
      </p:sp>
      <p:sp>
        <p:nvSpPr>
          <p:cNvPr id="4" name="Slide Image Placeholder 3">
            <a:extLst>
              <a:ext uri="{FF2B5EF4-FFF2-40B4-BE49-F238E27FC236}">
                <a16:creationId xmlns:a16="http://schemas.microsoft.com/office/drawing/2014/main" id="{7C59533E-B4C9-4E6B-93F8-5E6EB34F003A}"/>
              </a:ext>
            </a:extLst>
          </p:cNvPr>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wrap="square" lIns="93932" tIns="46966" rIns="93932" bIns="46966"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62B2ECC1-8D65-42C6-97B6-B8425FE7298E}"/>
              </a:ext>
            </a:extLst>
          </p:cNvPr>
          <p:cNvSpPr>
            <a:spLocks noGrp="1"/>
          </p:cNvSpPr>
          <p:nvPr>
            <p:ph type="body" sz="quarter" idx="3"/>
          </p:nvPr>
        </p:nvSpPr>
        <p:spPr>
          <a:xfrm>
            <a:off x="708349" y="4448101"/>
            <a:ext cx="5660378" cy="4213064"/>
          </a:xfrm>
          <a:prstGeom prst="rect">
            <a:avLst/>
          </a:prstGeom>
        </p:spPr>
        <p:txBody>
          <a:bodyPr vert="horz" wrap="square" lIns="93932" tIns="46966" rIns="93932" bIns="46966"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BC6F3F1-F892-4720-AC31-144A5FB604AB}"/>
              </a:ext>
            </a:extLst>
          </p:cNvPr>
          <p:cNvSpPr>
            <a:spLocks noGrp="1"/>
          </p:cNvSpPr>
          <p:nvPr>
            <p:ph type="ftr" sz="quarter" idx="4"/>
          </p:nvPr>
        </p:nvSpPr>
        <p:spPr>
          <a:xfrm>
            <a:off x="0" y="8893003"/>
            <a:ext cx="3067374" cy="468474"/>
          </a:xfrm>
          <a:prstGeom prst="rect">
            <a:avLst/>
          </a:prstGeom>
        </p:spPr>
        <p:txBody>
          <a:bodyPr vert="horz" wrap="square" lIns="93932" tIns="46966" rIns="93932" bIns="46966"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621FB2A7-1D7A-4B2A-9498-B120B4FE6A2A}"/>
              </a:ext>
            </a:extLst>
          </p:cNvPr>
          <p:cNvSpPr>
            <a:spLocks noGrp="1"/>
          </p:cNvSpPr>
          <p:nvPr>
            <p:ph type="sldNum" sz="quarter" idx="5"/>
          </p:nvPr>
        </p:nvSpPr>
        <p:spPr>
          <a:xfrm>
            <a:off x="4008100" y="8893003"/>
            <a:ext cx="3067374" cy="468474"/>
          </a:xfrm>
          <a:prstGeom prst="rect">
            <a:avLst/>
          </a:prstGeom>
        </p:spPr>
        <p:txBody>
          <a:bodyPr vert="horz" wrap="square" lIns="93932" tIns="46966" rIns="93932" bIns="46966" numCol="1" anchor="b" anchorCtr="0" compatLnSpc="1">
            <a:prstTxWarp prst="textNoShape">
              <a:avLst/>
            </a:prstTxWarp>
          </a:bodyPr>
          <a:lstStyle>
            <a:lvl1pPr algn="r">
              <a:defRPr sz="1200">
                <a:latin typeface="Calibri" panose="020F0502020204030204" pitchFamily="34" charset="0"/>
              </a:defRPr>
            </a:lvl1pPr>
          </a:lstStyle>
          <a:p>
            <a:fld id="{072392C3-EE57-4473-BF02-5C46D29DEFD2}"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5370EC3F-C7D4-40D5-9E58-371A691CE3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6416A848-99CB-49F7-A297-43565F8AA21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dirty="0">
              <a:ea typeface="ＭＳ Ｐゴシック" pitchFamily="34" charset="-128"/>
            </a:endParaRPr>
          </a:p>
          <a:p>
            <a:pPr>
              <a:defRPr/>
            </a:pPr>
            <a:endParaRPr lang="en-US" dirty="0">
              <a:ea typeface="ＭＳ Ｐゴシック" pitchFamily="34" charset="-128"/>
            </a:endParaRPr>
          </a:p>
        </p:txBody>
      </p:sp>
      <p:sp>
        <p:nvSpPr>
          <p:cNvPr id="37892" name="Slide Number Placeholder 3">
            <a:extLst>
              <a:ext uri="{FF2B5EF4-FFF2-40B4-BE49-F238E27FC236}">
                <a16:creationId xmlns:a16="http://schemas.microsoft.com/office/drawing/2014/main" id="{20FBD778-8B14-45FD-B0B0-478C2387D4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1E2AAB9-5D87-4A0A-A58E-95C383F25A57}"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
        <p:nvSpPr>
          <p:cNvPr id="37893" name="Date Placeholder 4">
            <a:extLst>
              <a:ext uri="{FF2B5EF4-FFF2-40B4-BE49-F238E27FC236}">
                <a16:creationId xmlns:a16="http://schemas.microsoft.com/office/drawing/2014/main" id="{71DD6F94-BEC8-42FE-8772-5B26D8ECA4ED}"/>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
        <p:nvSpPr>
          <p:cNvPr id="37894" name="Footer Placeholder 5">
            <a:extLst>
              <a:ext uri="{FF2B5EF4-FFF2-40B4-BE49-F238E27FC236}">
                <a16:creationId xmlns:a16="http://schemas.microsoft.com/office/drawing/2014/main" id="{C32339BC-1341-47A7-9C98-9D2E9537FE10}"/>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Learners differ in the ways that they can navigate a learning environment and express what they know. For example, individuals with significant movement impairments (e.g., cerebral palsy), those who struggle with strategic and organizational abilities (executive function disorders), those who have language barriers, and so forth approach learning tasks very differently. Some may be able to express themselves well in written text but not speech, and vice versa. </a:t>
            </a: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10</a:t>
            </a:fld>
            <a:endParaRPr lang="en-US" altLang="en-US"/>
          </a:p>
        </p:txBody>
      </p:sp>
    </p:spTree>
    <p:extLst>
      <p:ext uri="{BB962C8B-B14F-4D97-AF65-F5344CB8AC3E}">
        <p14:creationId xmlns:p14="http://schemas.microsoft.com/office/powerpoint/2010/main" val="2784917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0903">
              <a:defRPr/>
            </a:pPr>
            <a:r>
              <a:rPr lang="en-US" sz="1400" dirty="0"/>
              <a:t>Provide alternatives for physically responding or indicating selections (e.g., alternatives to marking with pen and pencil, alternatives to mouse control)  </a:t>
            </a:r>
          </a:p>
          <a:p>
            <a:pPr defTabSz="460903">
              <a:defRPr/>
            </a:pPr>
            <a:r>
              <a:rPr lang="en-US" sz="1400" dirty="0"/>
              <a:t>Electronic Labs—explicitly tell students their options for response</a:t>
            </a:r>
          </a:p>
          <a:p>
            <a:pPr defTabSz="460903">
              <a:defRPr/>
            </a:pPr>
            <a:endParaRPr lang="en-US" sz="1400" dirty="0"/>
          </a:p>
          <a:p>
            <a:pPr lvl="0"/>
            <a:r>
              <a:rPr lang="en-US" sz="1400" dirty="0"/>
              <a:t>Select software that works seamlessly with keyboard alternatives and alt keys</a:t>
            </a:r>
          </a:p>
          <a:p>
            <a:pPr lvl="0"/>
            <a:r>
              <a:rPr lang="en-US" sz="1400" dirty="0"/>
              <a:t>OneNote </a:t>
            </a:r>
            <a:r>
              <a:rPr lang="en-US" sz="1400" dirty="0" err="1"/>
              <a:t>TeX</a:t>
            </a:r>
            <a:r>
              <a:rPr lang="en-US" sz="1400" dirty="0"/>
              <a:t> entry</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11</a:t>
            </a:fld>
            <a:endParaRPr lang="en-US" altLang="en-US"/>
          </a:p>
        </p:txBody>
      </p:sp>
    </p:spTree>
    <p:extLst>
      <p:ext uri="{BB962C8B-B14F-4D97-AF65-F5344CB8AC3E}">
        <p14:creationId xmlns:p14="http://schemas.microsoft.com/office/powerpoint/2010/main" val="205850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Unless specific media and materials are critical to the goal (e.g., learning to paint specifically with oils, learning to handwrite with calligraphy) it is important to provide alternative media for expression.</a:t>
            </a:r>
          </a:p>
          <a:p>
            <a:r>
              <a:rPr lang="en-US" sz="1400" dirty="0"/>
              <a:t>EE2050 Lab</a:t>
            </a: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12</a:t>
            </a:fld>
            <a:endParaRPr lang="en-US" altLang="en-US"/>
          </a:p>
        </p:txBody>
      </p:sp>
    </p:spTree>
    <p:extLst>
      <p:ext uri="{BB962C8B-B14F-4D97-AF65-F5344CB8AC3E}">
        <p14:creationId xmlns:p14="http://schemas.microsoft.com/office/powerpoint/2010/main" val="1969145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2:34 has </a:t>
            </a:r>
            <a:r>
              <a:rPr lang="en-US" dirty="0" err="1"/>
              <a:t>tex</a:t>
            </a:r>
            <a:r>
              <a:rPr lang="en-US" dirty="0"/>
              <a:t> entry</a:t>
            </a: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13</a:t>
            </a:fld>
            <a:endParaRPr lang="en-US" altLang="en-US"/>
          </a:p>
        </p:txBody>
      </p:sp>
    </p:spTree>
    <p:extLst>
      <p:ext uri="{BB962C8B-B14F-4D97-AF65-F5344CB8AC3E}">
        <p14:creationId xmlns:p14="http://schemas.microsoft.com/office/powerpoint/2010/main" val="171751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14</a:t>
            </a:fld>
            <a:endParaRPr lang="en-US" altLang="en-US"/>
          </a:p>
        </p:txBody>
      </p:sp>
    </p:spTree>
    <p:extLst>
      <p:ext uri="{BB962C8B-B14F-4D97-AF65-F5344CB8AC3E}">
        <p14:creationId xmlns:p14="http://schemas.microsoft.com/office/powerpoint/2010/main" val="2230632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15</a:t>
            </a:fld>
            <a:endParaRPr lang="en-US" altLang="en-US"/>
          </a:p>
        </p:txBody>
      </p:sp>
    </p:spTree>
    <p:extLst>
      <p:ext uri="{BB962C8B-B14F-4D97-AF65-F5344CB8AC3E}">
        <p14:creationId xmlns:p14="http://schemas.microsoft.com/office/powerpoint/2010/main" val="302269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400" dirty="0"/>
              <a:t>Executive capacity is sharply reduced when: 1) executive functioning capacity must be devoted to managing “lower level” skills and responses which are not automatic or fluent thus the capacity for “higher level” functions is taken; and 2) executive capacity itself is reduced due to some sort of higher level disability or to lack of fluency with executive strategies. </a:t>
            </a:r>
          </a:p>
          <a:p>
            <a:r>
              <a:rPr lang="en-US" sz="1400" dirty="0"/>
              <a:t>Refer to Landmark materials</a:t>
            </a:r>
          </a:p>
          <a:p>
            <a:pPr lvl="0"/>
            <a:r>
              <a:rPr lang="en-US" sz="1400" dirty="0"/>
              <a:t>Provide prompts and scaffolds to estimate effort, resources, and difficulty grade spreadsheet</a:t>
            </a:r>
          </a:p>
          <a:p>
            <a:pPr lvl="0"/>
            <a:r>
              <a:rPr lang="en-US" sz="1400" dirty="0"/>
              <a:t>Provide models or examples of the process and product of goal-setting</a:t>
            </a:r>
          </a:p>
          <a:p>
            <a:pPr lvl="0"/>
            <a:r>
              <a:rPr lang="en-US" sz="1400" dirty="0"/>
              <a:t>Provide guides and checklists for scaffolding goal-setting SMART goals</a:t>
            </a:r>
          </a:p>
          <a:p>
            <a:pPr lvl="0"/>
            <a:r>
              <a:rPr lang="en-US" sz="1400" dirty="0"/>
              <a:t>Post goals, objectives, and schedules in an obvious place </a:t>
            </a:r>
          </a:p>
          <a:p>
            <a:endParaRPr lang="en-US" sz="1400" dirty="0"/>
          </a:p>
          <a:p>
            <a:r>
              <a:rPr lang="en-US" sz="1400" dirty="0"/>
              <a:t>Implementation Examples: </a:t>
            </a:r>
          </a:p>
          <a:p>
            <a:pPr lvl="0"/>
            <a:r>
              <a:rPr lang="en-US" sz="1400" dirty="0"/>
              <a:t>Ask questions to guide self-monitoring and reflection</a:t>
            </a:r>
          </a:p>
          <a:p>
            <a:r>
              <a:rPr lang="en-US" sz="1400" dirty="0"/>
              <a:t>Coaching document</a:t>
            </a:r>
          </a:p>
          <a:p>
            <a:pPr lvl="0"/>
            <a:r>
              <a:rPr lang="en-US" sz="1400" dirty="0"/>
              <a:t>Use templates that guide self-reflection on quality and completeness</a:t>
            </a:r>
          </a:p>
          <a:p>
            <a:r>
              <a:rPr lang="en-US" sz="1400" dirty="0"/>
              <a:t>Exam wrapper</a:t>
            </a:r>
          </a:p>
          <a:p>
            <a:pPr lvl="0"/>
            <a:r>
              <a:rPr lang="en-US" sz="1400" dirty="0"/>
              <a:t>Provide differentiated models of self-assessment strategies (e.g., role-playing, video reviews, peer feedback)</a:t>
            </a:r>
          </a:p>
          <a:p>
            <a:r>
              <a:rPr lang="en-US" sz="1400" dirty="0"/>
              <a:t>Use of assessment checklists, scoring rubrics, and multiple examples of annotated student work/performance examples  Define acceptable performance in the context of course</a:t>
            </a:r>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16</a:t>
            </a:fld>
            <a:endParaRPr lang="en-US" altLang="en-US"/>
          </a:p>
        </p:txBody>
      </p:sp>
    </p:spTree>
    <p:extLst>
      <p:ext uri="{BB962C8B-B14F-4D97-AF65-F5344CB8AC3E}">
        <p14:creationId xmlns:p14="http://schemas.microsoft.com/office/powerpoint/2010/main" val="3095125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17</a:t>
            </a:fld>
            <a:endParaRPr lang="en-US" altLang="en-US"/>
          </a:p>
        </p:txBody>
      </p:sp>
    </p:spTree>
    <p:extLst>
      <p:ext uri="{BB962C8B-B14F-4D97-AF65-F5344CB8AC3E}">
        <p14:creationId xmlns:p14="http://schemas.microsoft.com/office/powerpoint/2010/main" val="1303337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0903">
              <a:defRPr/>
            </a:pPr>
            <a:r>
              <a:rPr lang="en-US" sz="1400" dirty="0"/>
              <a:t>Information that is not attended to, that does not engage learners’ cognition, is in fact inaccessible. It is inaccessible both in the moment and in the future, because relevant information goes unnoticed and unprocessed </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18</a:t>
            </a:fld>
            <a:endParaRPr lang="en-US" altLang="en-US"/>
          </a:p>
        </p:txBody>
      </p:sp>
    </p:spTree>
    <p:extLst>
      <p:ext uri="{BB962C8B-B14F-4D97-AF65-F5344CB8AC3E}">
        <p14:creationId xmlns:p14="http://schemas.microsoft.com/office/powerpoint/2010/main" val="1477506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Differences in activities students find motivating--for many students human impact is important</a:t>
            </a:r>
          </a:p>
          <a:p>
            <a:r>
              <a:rPr lang="en-US" sz="1400" dirty="0"/>
              <a:t>When learners have to focus their attention on having basic needs met or avoiding a negative experience they cannot concentrate on the learning process. </a:t>
            </a:r>
          </a:p>
          <a:p>
            <a:pPr lvl="0"/>
            <a:r>
              <a:rPr lang="en-US" sz="1400" dirty="0"/>
              <a:t>Create an accepting and supportive classroom climate SO IMPORTANT student interaction is not possible without it</a:t>
            </a:r>
          </a:p>
          <a:p>
            <a:r>
              <a:rPr lang="en-US" sz="1400" dirty="0"/>
              <a:t>Many students threatened by changes in routine</a:t>
            </a:r>
          </a:p>
          <a:p>
            <a:r>
              <a:rPr lang="en-US" sz="1400" dirty="0"/>
              <a:t>EE 1000 weekly routine established</a:t>
            </a:r>
          </a:p>
          <a:p>
            <a:pPr lvl="1"/>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19</a:t>
            </a:fld>
            <a:endParaRPr lang="en-US" altLang="en-US"/>
          </a:p>
        </p:txBody>
      </p:sp>
    </p:spTree>
    <p:extLst>
      <p:ext uri="{BB962C8B-B14F-4D97-AF65-F5344CB8AC3E}">
        <p14:creationId xmlns:p14="http://schemas.microsoft.com/office/powerpoint/2010/main" val="150348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2A12C96-F9F5-44D3-BEB5-72A8253DD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5EEF485-BDE8-45A8-BA8D-1032EEC25FB8}" type="slidenum">
              <a:rPr lang="en-US" altLang="en-US"/>
              <a:pPr eaLnBrk="1" hangingPunct="1"/>
              <a:t>2</a:t>
            </a:fld>
            <a:endParaRPr lang="en-US" altLang="en-US"/>
          </a:p>
        </p:txBody>
      </p:sp>
      <p:sp>
        <p:nvSpPr>
          <p:cNvPr id="38915" name="Rectangle 2">
            <a:extLst>
              <a:ext uri="{FF2B5EF4-FFF2-40B4-BE49-F238E27FC236}">
                <a16:creationId xmlns:a16="http://schemas.microsoft.com/office/drawing/2014/main" id="{C0807A99-1045-4A19-B236-A6FCB52A566F}"/>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8916" name="Rectangle 3">
            <a:extLst>
              <a:ext uri="{FF2B5EF4-FFF2-40B4-BE49-F238E27FC236}">
                <a16:creationId xmlns:a16="http://schemas.microsoft.com/office/drawing/2014/main" id="{95EDE034-A0C4-474B-ABC1-061471996F51}"/>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
        <p:nvSpPr>
          <p:cNvPr id="38917" name="Date Placeholder 4">
            <a:extLst>
              <a:ext uri="{FF2B5EF4-FFF2-40B4-BE49-F238E27FC236}">
                <a16:creationId xmlns:a16="http://schemas.microsoft.com/office/drawing/2014/main" id="{54CD37B1-93A6-4FFC-A498-AA487AF82EFF}"/>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10-18-09</a:t>
            </a:r>
          </a:p>
        </p:txBody>
      </p:sp>
      <p:sp>
        <p:nvSpPr>
          <p:cNvPr id="38918" name="Footer Placeholder 5">
            <a:extLst>
              <a:ext uri="{FF2B5EF4-FFF2-40B4-BE49-F238E27FC236}">
                <a16:creationId xmlns:a16="http://schemas.microsoft.com/office/drawing/2014/main" id="{9CB9EBFE-D533-4DE7-BFDA-EB36FC06777C}"/>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a:t>When motivated to do so, many learners can regulate their attention and affect in order to sustain the effort and concentration that such learning will require.  However, learners differ considerably in their ability to self-regulate in this way </a:t>
            </a:r>
          </a:p>
          <a:p>
            <a:pPr lvl="0"/>
            <a:r>
              <a:rPr lang="en-US" sz="1400" dirty="0"/>
              <a:t>Encourage division of long-term goals into short-term objectives</a:t>
            </a:r>
          </a:p>
          <a:p>
            <a:pPr lvl="0"/>
            <a:r>
              <a:rPr lang="en-US" sz="1400" dirty="0"/>
              <a:t>Demonstrate the use of hand-held or computer-based scheduling tools </a:t>
            </a:r>
          </a:p>
          <a:p>
            <a:pPr lvl="0"/>
            <a:r>
              <a:rPr lang="en-US" sz="1400" dirty="0"/>
              <a:t>Use prompts or scaffolds for visualizing desired outcome</a:t>
            </a:r>
          </a:p>
          <a:p>
            <a:pPr lvl="0"/>
            <a:r>
              <a:rPr lang="en-US" sz="1400" dirty="0"/>
              <a:t>Engage learners in assessment discussions of what constitutes excellence and generate relevant examples that connect to their cultural background and interests</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20</a:t>
            </a:fld>
            <a:endParaRPr lang="en-US" altLang="en-US"/>
          </a:p>
        </p:txBody>
      </p:sp>
    </p:spTree>
    <p:extLst>
      <p:ext uri="{BB962C8B-B14F-4D97-AF65-F5344CB8AC3E}">
        <p14:creationId xmlns:p14="http://schemas.microsoft.com/office/powerpoint/2010/main" val="2603893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a:t>The ability to self-regulate – to strategically modulate one’s emotional reactions or states in order to be more effective at coping and engaging with the environment – is a critical aspect of human development. While many individuals develop self-regulatory skills on their own, either by trial and error or by observing successful adults, many others have significant difficulties in developing these skills.  Unfortunately some classrooms do not address these skills explicitly, leaving them as part of the “implicit” curriculum that is often inaccessible or invisible to many </a:t>
            </a:r>
          </a:p>
          <a:p>
            <a:pPr lvl="0"/>
            <a:r>
              <a:rPr lang="en-US" sz="1400" dirty="0"/>
              <a:t>Appropriately handling subject specific phobias and judgments of “natural” aptitude (e.g., “how can I improve on the areas I am struggling in?” rather than “I am not good at math”)</a:t>
            </a:r>
          </a:p>
          <a:p>
            <a:pPr lvl="0"/>
            <a:r>
              <a:rPr lang="en-US" sz="1400" dirty="0"/>
              <a:t>Use real life situations or simulations to demonstrate coping skills </a:t>
            </a:r>
          </a:p>
          <a:p>
            <a:r>
              <a:rPr lang="en-US" sz="1400" dirty="0"/>
              <a:t>Second chances</a:t>
            </a:r>
          </a:p>
          <a:p>
            <a:r>
              <a:rPr lang="en-US" sz="1400" dirty="0"/>
              <a:t>Lead with specific strategy for what to do if assessment did not go well</a:t>
            </a: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21</a:t>
            </a:fld>
            <a:endParaRPr lang="en-US" altLang="en-US"/>
          </a:p>
        </p:txBody>
      </p:sp>
    </p:spTree>
    <p:extLst>
      <p:ext uri="{BB962C8B-B14F-4D97-AF65-F5344CB8AC3E}">
        <p14:creationId xmlns:p14="http://schemas.microsoft.com/office/powerpoint/2010/main" val="3556988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22</a:t>
            </a:fld>
            <a:endParaRPr lang="en-US" altLang="en-US"/>
          </a:p>
        </p:txBody>
      </p:sp>
    </p:spTree>
    <p:extLst>
      <p:ext uri="{BB962C8B-B14F-4D97-AF65-F5344CB8AC3E}">
        <p14:creationId xmlns:p14="http://schemas.microsoft.com/office/powerpoint/2010/main" val="109247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23</a:t>
            </a:fld>
            <a:endParaRPr lang="en-US" altLang="en-US"/>
          </a:p>
        </p:txBody>
      </p:sp>
    </p:spTree>
    <p:extLst>
      <p:ext uri="{BB962C8B-B14F-4D97-AF65-F5344CB8AC3E}">
        <p14:creationId xmlns:p14="http://schemas.microsoft.com/office/powerpoint/2010/main" val="3574768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24</a:t>
            </a:fld>
            <a:endParaRPr lang="en-US" altLang="en-US"/>
          </a:p>
        </p:txBody>
      </p:sp>
    </p:spTree>
    <p:extLst>
      <p:ext uri="{BB962C8B-B14F-4D97-AF65-F5344CB8AC3E}">
        <p14:creationId xmlns:p14="http://schemas.microsoft.com/office/powerpoint/2010/main" val="534984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25</a:t>
            </a:fld>
            <a:endParaRPr lang="en-US" altLang="en-US"/>
          </a:p>
        </p:txBody>
      </p:sp>
    </p:spTree>
    <p:extLst>
      <p:ext uri="{BB962C8B-B14F-4D97-AF65-F5344CB8AC3E}">
        <p14:creationId xmlns:p14="http://schemas.microsoft.com/office/powerpoint/2010/main" val="677326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They are commonly available automatically in digital materials, though it cannot be assumed that because it is digital it is accessible as many digital materials are equally inaccessible  Use Word accessibility checker and titles.  Example from EE2050 lab.</a:t>
            </a:r>
          </a:p>
          <a:p>
            <a:r>
              <a:rPr lang="en-US" sz="1400" dirty="0"/>
              <a:t>Already discussed recordings, can speed up/slow down (3x)</a:t>
            </a:r>
          </a:p>
          <a:p>
            <a:pPr lvl="0"/>
            <a:r>
              <a:rPr lang="en-US" sz="1400" dirty="0"/>
              <a:t>Use touch equivalents (tactile graphics or objects of reference) for key visuals that represent concepts</a:t>
            </a:r>
          </a:p>
          <a:p>
            <a:pPr lvl="0"/>
            <a:r>
              <a:rPr lang="en-US" sz="1400" dirty="0"/>
              <a:t>Provide physical objects and spatial models to convey perspective or interaction</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26</a:t>
            </a:fld>
            <a:endParaRPr lang="en-US" altLang="en-US"/>
          </a:p>
        </p:txBody>
      </p:sp>
    </p:spTree>
    <p:extLst>
      <p:ext uri="{BB962C8B-B14F-4D97-AF65-F5344CB8AC3E}">
        <p14:creationId xmlns:p14="http://schemas.microsoft.com/office/powerpoint/2010/main" val="3757099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0903">
              <a:defRPr/>
            </a:pPr>
            <a:r>
              <a:rPr lang="en-US" sz="1400" dirty="0"/>
              <a:t>Embed support for vocabulary and symbols within the text (e.g., hyperlinks or footnotes to definitions, explanations, illustrations, previous coverage, translations) E-texts are getting better on this, consider when adopting text</a:t>
            </a:r>
          </a:p>
          <a:p>
            <a:pPr defTabSz="460903">
              <a:defRPr/>
            </a:pPr>
            <a:r>
              <a:rPr lang="en-US" sz="1400" dirty="0"/>
              <a:t>IDEs with font changes</a:t>
            </a:r>
          </a:p>
          <a:p>
            <a:r>
              <a:rPr lang="en-US" sz="1400" dirty="0"/>
              <a:t>Just don’t take it for granted—spend time talking about what symbols look like, what their differences are, same with punctuation in programming languages</a:t>
            </a:r>
          </a:p>
          <a:p>
            <a:r>
              <a:rPr lang="en-US" sz="1400" dirty="0"/>
              <a:t>Multiple media is a known best practice</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27</a:t>
            </a:fld>
            <a:endParaRPr lang="en-US" altLang="en-US"/>
          </a:p>
        </p:txBody>
      </p:sp>
    </p:spTree>
    <p:extLst>
      <p:ext uri="{BB962C8B-B14F-4D97-AF65-F5344CB8AC3E}">
        <p14:creationId xmlns:p14="http://schemas.microsoft.com/office/powerpoint/2010/main" val="3953355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One of the big differences between experts and novices in any domain is the facility with which they distinguish what is critical from what is unimportant or irrelevant.  </a:t>
            </a:r>
          </a:p>
          <a:p>
            <a:pPr lvl="0"/>
            <a:r>
              <a:rPr lang="en-US" sz="1400" dirty="0"/>
              <a:t>Highlight or emphasize key elements in text, graphics, diagrams, formulas</a:t>
            </a:r>
          </a:p>
          <a:p>
            <a:pPr lvl="0"/>
            <a:r>
              <a:rPr lang="en-US" sz="1400" dirty="0"/>
              <a:t>Use outlines, graphic organizers, unit organizer routines, concept organizer routines, and concept mastery routines to emphasize key ideas and relationships </a:t>
            </a:r>
          </a:p>
          <a:p>
            <a:r>
              <a:rPr lang="en-US" sz="1400" dirty="0"/>
              <a:t>Not all students can identify what’s important—spend time on this</a:t>
            </a:r>
          </a:p>
          <a:p>
            <a:pPr lvl="0"/>
            <a:r>
              <a:rPr lang="en-US" sz="1400" dirty="0"/>
              <a:t>Remove unnecessary distractions unless they are essential to the instructional goal</a:t>
            </a:r>
          </a:p>
          <a:p>
            <a:r>
              <a:rPr lang="en-US" sz="1400" dirty="0"/>
              <a:t>Use checkboxes</a:t>
            </a:r>
          </a:p>
          <a:p>
            <a:r>
              <a:rPr lang="en-US" sz="1400" dirty="0"/>
              <a:t>Minimize required hand writing or offer multiple means of entry</a:t>
            </a:r>
          </a:p>
          <a:p>
            <a:pPr lvl="0"/>
            <a:r>
              <a:rPr lang="en-US" sz="1400" dirty="0"/>
              <a:t>Provide scaffolds that connect new information to prior knowledge (e.g., word webs, half-full concept maps)</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28</a:t>
            </a:fld>
            <a:endParaRPr lang="en-US" altLang="en-US"/>
          </a:p>
        </p:txBody>
      </p:sp>
    </p:spTree>
    <p:extLst>
      <p:ext uri="{BB962C8B-B14F-4D97-AF65-F5344CB8AC3E}">
        <p14:creationId xmlns:p14="http://schemas.microsoft.com/office/powerpoint/2010/main" val="3726773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29</a:t>
            </a:fld>
            <a:endParaRPr lang="en-US" altLang="en-US"/>
          </a:p>
        </p:txBody>
      </p:sp>
    </p:spTree>
    <p:extLst>
      <p:ext uri="{BB962C8B-B14F-4D97-AF65-F5344CB8AC3E}">
        <p14:creationId xmlns:p14="http://schemas.microsoft.com/office/powerpoint/2010/main" val="78334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9B83B20-5DEC-42B0-BD00-310305C46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811EA58-0F68-400E-B8FF-5C2E2C07879C}" type="slidenum">
              <a:rPr lang="en-US" altLang="en-US"/>
              <a:pPr eaLnBrk="1" hangingPunct="1"/>
              <a:t>3</a:t>
            </a:fld>
            <a:endParaRPr lang="en-US" altLang="en-US"/>
          </a:p>
        </p:txBody>
      </p:sp>
      <p:sp>
        <p:nvSpPr>
          <p:cNvPr id="39939" name="Rectangle 2">
            <a:extLst>
              <a:ext uri="{FF2B5EF4-FFF2-40B4-BE49-F238E27FC236}">
                <a16:creationId xmlns:a16="http://schemas.microsoft.com/office/drawing/2014/main" id="{151C133C-0DD8-4E6E-BFB0-44F113F908F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a:extLst>
              <a:ext uri="{FF2B5EF4-FFF2-40B4-BE49-F238E27FC236}">
                <a16:creationId xmlns:a16="http://schemas.microsoft.com/office/drawing/2014/main" id="{488AC619-1208-4592-8BBF-3FC67745E0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fontAlgn="t" hangingPunct="1"/>
            <a:r>
              <a:rPr lang="en-US" altLang="en-US" sz="1400" dirty="0">
                <a:solidFill>
                  <a:srgbClr val="003333"/>
                </a:solidFill>
                <a:latin typeface="+mn-lt"/>
                <a:ea typeface="ＭＳ Ｐゴシック" panose="020B0600070205080204" pitchFamily="34" charset="-128"/>
                <a:cs typeface="Times New Roman" panose="02020603050405020304" pitchFamily="18" charset="0"/>
              </a:rPr>
              <a:t>Universal Design, quite simply, is the design of our environment to be usable by all people, to the greatest extent possible, without the need for adaptations or specialized design. The intent of Universal Design is to simplify life for everyone by proactively designing our physical environment to be </a:t>
            </a:r>
            <a:r>
              <a:rPr lang="ja-JP" altLang="en-US" sz="1400" dirty="0">
                <a:solidFill>
                  <a:srgbClr val="003333"/>
                </a:solidFill>
                <a:latin typeface="+mn-lt"/>
                <a:ea typeface="ＭＳ Ｐゴシック" panose="020B0600070205080204" pitchFamily="34" charset="-128"/>
                <a:cs typeface="Times New Roman" panose="02020603050405020304" pitchFamily="18" charset="0"/>
              </a:rPr>
              <a:t>“</a:t>
            </a:r>
            <a:r>
              <a:rPr lang="en-US" altLang="ja-JP" sz="1400" dirty="0">
                <a:solidFill>
                  <a:srgbClr val="003333"/>
                </a:solidFill>
                <a:latin typeface="+mn-lt"/>
                <a:ea typeface="ＭＳ Ｐゴシック" panose="020B0600070205080204" pitchFamily="34" charset="-128"/>
                <a:cs typeface="Times New Roman" panose="02020603050405020304" pitchFamily="18" charset="0"/>
              </a:rPr>
              <a:t>barrier free</a:t>
            </a:r>
            <a:r>
              <a:rPr lang="ja-JP" altLang="en-US" sz="1400" dirty="0">
                <a:solidFill>
                  <a:srgbClr val="003333"/>
                </a:solidFill>
                <a:latin typeface="+mn-lt"/>
                <a:ea typeface="ＭＳ Ｐゴシック" panose="020B0600070205080204" pitchFamily="34" charset="-128"/>
                <a:cs typeface="Times New Roman" panose="02020603050405020304" pitchFamily="18" charset="0"/>
              </a:rPr>
              <a:t>”</a:t>
            </a:r>
            <a:r>
              <a:rPr lang="en-US" altLang="ja-JP" sz="1400" dirty="0">
                <a:solidFill>
                  <a:srgbClr val="003333"/>
                </a:solidFill>
                <a:latin typeface="+mn-lt"/>
                <a:ea typeface="ＭＳ Ｐゴシック" panose="020B0600070205080204" pitchFamily="34" charset="-128"/>
                <a:cs typeface="Times New Roman" panose="02020603050405020304" pitchFamily="18" charset="0"/>
              </a:rPr>
              <a:t> thus more accessible to as many people as possible at little or no extra cost.</a:t>
            </a:r>
          </a:p>
        </p:txBody>
      </p:sp>
      <p:sp>
        <p:nvSpPr>
          <p:cNvPr id="39941" name="Date Placeholder 4">
            <a:extLst>
              <a:ext uri="{FF2B5EF4-FFF2-40B4-BE49-F238E27FC236}">
                <a16:creationId xmlns:a16="http://schemas.microsoft.com/office/drawing/2014/main" id="{D94AFD95-098E-4F25-98A8-C24A46291C78}"/>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10-18-09</a:t>
            </a:r>
          </a:p>
        </p:txBody>
      </p:sp>
      <p:sp>
        <p:nvSpPr>
          <p:cNvPr id="39942" name="Footer Placeholder 5">
            <a:extLst>
              <a:ext uri="{FF2B5EF4-FFF2-40B4-BE49-F238E27FC236}">
                <a16:creationId xmlns:a16="http://schemas.microsoft.com/office/drawing/2014/main" id="{3419B2F1-E1BE-4E04-B201-9FE86CCA51F8}"/>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1F8128D4-CF95-4B4D-8FF1-A71AD0C70F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1CCF6BC-F5F0-48E8-BAB0-8EDA2B23E952}" type="slidenum">
              <a:rPr lang="en-US" altLang="en-US"/>
              <a:pPr eaLnBrk="1" hangingPunct="1"/>
              <a:t>30</a:t>
            </a:fld>
            <a:endParaRPr lang="en-US" altLang="en-US"/>
          </a:p>
        </p:txBody>
      </p:sp>
      <p:sp>
        <p:nvSpPr>
          <p:cNvPr id="62467" name="Rectangle 2">
            <a:extLst>
              <a:ext uri="{FF2B5EF4-FFF2-40B4-BE49-F238E27FC236}">
                <a16:creationId xmlns:a16="http://schemas.microsoft.com/office/drawing/2014/main" id="{21992996-343A-4BDB-BA6C-855EBF95AA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7C581289-B709-4425-9087-945BE3D74D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
        <p:nvSpPr>
          <p:cNvPr id="62469" name="Date Placeholder 4">
            <a:extLst>
              <a:ext uri="{FF2B5EF4-FFF2-40B4-BE49-F238E27FC236}">
                <a16:creationId xmlns:a16="http://schemas.microsoft.com/office/drawing/2014/main" id="{AE076FCD-8EE8-4136-B67B-0379CF9EFBE1}"/>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10-18-09</a:t>
            </a:r>
          </a:p>
        </p:txBody>
      </p:sp>
      <p:sp>
        <p:nvSpPr>
          <p:cNvPr id="62470" name="Footer Placeholder 5">
            <a:extLst>
              <a:ext uri="{FF2B5EF4-FFF2-40B4-BE49-F238E27FC236}">
                <a16:creationId xmlns:a16="http://schemas.microsoft.com/office/drawing/2014/main" id="{63C43E9A-BF45-440A-93AA-94FC3B1EABC2}"/>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31</a:t>
            </a:fld>
            <a:endParaRPr lang="en-US" altLang="en-US"/>
          </a:p>
        </p:txBody>
      </p:sp>
    </p:spTree>
    <p:extLst>
      <p:ext uri="{BB962C8B-B14F-4D97-AF65-F5344CB8AC3E}">
        <p14:creationId xmlns:p14="http://schemas.microsoft.com/office/powerpoint/2010/main" val="1470427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32</a:t>
            </a:fld>
            <a:endParaRPr lang="en-US" altLang="en-US"/>
          </a:p>
        </p:txBody>
      </p:sp>
    </p:spTree>
    <p:extLst>
      <p:ext uri="{BB962C8B-B14F-4D97-AF65-F5344CB8AC3E}">
        <p14:creationId xmlns:p14="http://schemas.microsoft.com/office/powerpoint/2010/main" val="1440260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FBC4A52-188A-40E5-B7F0-35029FFB37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E2917F9-FFB5-4FAA-95F8-A75C2939E8B0}" type="slidenum">
              <a:rPr lang="en-US" altLang="en-US"/>
              <a:pPr eaLnBrk="1" hangingPunct="1"/>
              <a:t>4</a:t>
            </a:fld>
            <a:endParaRPr lang="en-US" altLang="en-US"/>
          </a:p>
        </p:txBody>
      </p:sp>
      <p:sp>
        <p:nvSpPr>
          <p:cNvPr id="41987" name="Rectangle 2">
            <a:extLst>
              <a:ext uri="{FF2B5EF4-FFF2-40B4-BE49-F238E27FC236}">
                <a16:creationId xmlns:a16="http://schemas.microsoft.com/office/drawing/2014/main" id="{8FB8DB2E-08D5-455F-9844-34DC14A343F2}"/>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1988" name="Rectangle 3">
            <a:extLst>
              <a:ext uri="{FF2B5EF4-FFF2-40B4-BE49-F238E27FC236}">
                <a16:creationId xmlns:a16="http://schemas.microsoft.com/office/drawing/2014/main" id="{8349C45E-F93D-49AC-AEB8-3014044BB5D1}"/>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r>
              <a:rPr lang="en-US" dirty="0"/>
              <a:t>eliminate unnecessary barriers without eliminating the necessary challenges </a:t>
            </a:r>
            <a:endParaRPr lang="en-US" altLang="en-US" dirty="0"/>
          </a:p>
          <a:p>
            <a:pPr eaLnBrk="1" hangingPunct="1">
              <a:spcBef>
                <a:spcPct val="0"/>
              </a:spcBef>
            </a:pPr>
            <a:endParaRPr lang="en-US" altLang="en-US" dirty="0">
              <a:latin typeface="Arial" panose="020B0604020202020204" pitchFamily="34" charset="0"/>
              <a:ea typeface="ＭＳ Ｐゴシック" panose="020B0600070205080204" pitchFamily="34" charset="-128"/>
            </a:endParaRPr>
          </a:p>
        </p:txBody>
      </p:sp>
      <p:sp>
        <p:nvSpPr>
          <p:cNvPr id="41989" name="Date Placeholder 4">
            <a:extLst>
              <a:ext uri="{FF2B5EF4-FFF2-40B4-BE49-F238E27FC236}">
                <a16:creationId xmlns:a16="http://schemas.microsoft.com/office/drawing/2014/main" id="{266646DB-03E1-4D54-9CFC-944D28EF251F}"/>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10-18-09</a:t>
            </a:r>
          </a:p>
        </p:txBody>
      </p:sp>
      <p:sp>
        <p:nvSpPr>
          <p:cNvPr id="41990" name="Footer Placeholder 5">
            <a:extLst>
              <a:ext uri="{FF2B5EF4-FFF2-40B4-BE49-F238E27FC236}">
                <a16:creationId xmlns:a16="http://schemas.microsoft.com/office/drawing/2014/main" id="{30C7847D-8400-4687-BFDC-19BD408833B8}"/>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A2319B8-C33A-4EAD-A2D1-6F223BF20E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04D0A7E4-3D7D-43A3-8301-D0EA389023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Differences in brain activity on same task clearly demonstrate that we are not all </a:t>
            </a:r>
            <a:r>
              <a:rPr lang="ja-JP" altLang="en-US" dirty="0">
                <a:ea typeface="ＭＳ Ｐゴシック" panose="020B0600070205080204" pitchFamily="34" charset="-128"/>
              </a:rPr>
              <a:t>“</a:t>
            </a:r>
            <a:r>
              <a:rPr lang="en-US" altLang="ja-JP" dirty="0">
                <a:ea typeface="ＭＳ Ｐゴシック" panose="020B0600070205080204" pitchFamily="34" charset="-128"/>
              </a:rPr>
              <a:t>wired</a:t>
            </a:r>
            <a:r>
              <a:rPr lang="ja-JP" altLang="en-US" dirty="0">
                <a:ea typeface="ＭＳ Ｐゴシック" panose="020B0600070205080204" pitchFamily="34" charset="-128"/>
              </a:rPr>
              <a:t>”</a:t>
            </a:r>
            <a:r>
              <a:rPr lang="en-US" altLang="ja-JP" dirty="0">
                <a:ea typeface="ＭＳ Ｐゴシック" panose="020B0600070205080204" pitchFamily="34" charset="-128"/>
              </a:rPr>
              <a:t> the same.</a:t>
            </a:r>
          </a:p>
          <a:p>
            <a:endParaRPr lang="en-US" altLang="en-US" dirty="0">
              <a:ea typeface="ＭＳ Ｐゴシック" panose="020B0600070205080204" pitchFamily="34" charset="-128"/>
            </a:endParaRPr>
          </a:p>
        </p:txBody>
      </p:sp>
      <p:sp>
        <p:nvSpPr>
          <p:cNvPr id="46084" name="Date Placeholder 3">
            <a:extLst>
              <a:ext uri="{FF2B5EF4-FFF2-40B4-BE49-F238E27FC236}">
                <a16:creationId xmlns:a16="http://schemas.microsoft.com/office/drawing/2014/main" id="{E9A17A4A-8F60-448B-93E3-08736A29221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10-18-09</a:t>
            </a:r>
          </a:p>
        </p:txBody>
      </p:sp>
      <p:sp>
        <p:nvSpPr>
          <p:cNvPr id="46085" name="Footer Placeholder 4">
            <a:extLst>
              <a:ext uri="{FF2B5EF4-FFF2-40B4-BE49-F238E27FC236}">
                <a16:creationId xmlns:a16="http://schemas.microsoft.com/office/drawing/2014/main" id="{4BC8E02E-BCFE-4D29-B44D-A947A94D2F21}"/>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3898413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 learning environments, such as schools and universities, individual variability is the norm, not the exception. </a:t>
            </a:r>
          </a:p>
          <a:p>
            <a:r>
              <a:rPr lang="en-US" sz="1400" dirty="0"/>
              <a:t> </a:t>
            </a:r>
          </a:p>
          <a:p>
            <a:pPr lvl="0"/>
            <a:r>
              <a:rPr lang="en-US" sz="1400" dirty="0"/>
              <a:t>Students who have learning differences that are significant enough to raise serious obstacles to learning (ADHD, ASD, dyslexia, depression, stereotype threat, deficit in social capital) are present in our courses.</a:t>
            </a:r>
          </a:p>
          <a:p>
            <a:pPr lvl="0"/>
            <a:endParaRPr lang="en-US" sz="1400" dirty="0"/>
          </a:p>
          <a:p>
            <a:pPr lvl="0"/>
            <a:r>
              <a:rPr lang="en-US" sz="1400" dirty="0"/>
              <a:t>We as faculty cannot possibly have a separate “version” of curriculum for every situation, nor can we become experts on neuropsychology.</a:t>
            </a:r>
          </a:p>
          <a:p>
            <a:r>
              <a:rPr lang="en-US" sz="1400" dirty="0"/>
              <a:t> </a:t>
            </a:r>
          </a:p>
          <a:p>
            <a:r>
              <a:rPr lang="en-US" sz="1400" dirty="0"/>
              <a:t>When curricula are designed to meet the needs of an imaginary “average”, they do not address the reality learner variability. They fail to provide all individuals with fair and equal opportunities to learn by excluding learners with different abilities, backgrounds, and motivations.</a:t>
            </a: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6</a:t>
            </a:fld>
            <a:endParaRPr lang="en-US" altLang="en-US"/>
          </a:p>
        </p:txBody>
      </p:sp>
    </p:spTree>
    <p:extLst>
      <p:ext uri="{BB962C8B-B14F-4D97-AF65-F5344CB8AC3E}">
        <p14:creationId xmlns:p14="http://schemas.microsoft.com/office/powerpoint/2010/main" val="1637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7</a:t>
            </a:fld>
            <a:endParaRPr lang="en-US" altLang="en-US"/>
          </a:p>
        </p:txBody>
      </p:sp>
    </p:spTree>
    <p:extLst>
      <p:ext uri="{BB962C8B-B14F-4D97-AF65-F5344CB8AC3E}">
        <p14:creationId xmlns:p14="http://schemas.microsoft.com/office/powerpoint/2010/main" val="323634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There are a variety of sources that can influence individual variation in affect including neurology, culture, personal relevance, subjectivity, and background knowledge, along with a variety of other factors. Some learners are highly engaged by spontaneity and novelty while other are disengaged, even frightened, by those aspects, preferring strict routine. Some learners might like to work alone, while others prefer to work with their peers</a:t>
            </a:r>
            <a:r>
              <a:rPr lang="en-US" sz="1400" dirty="0">
                <a:latin typeface="Times New Roman" panose="020F0502020204030204" pitchFamily="34" charset="0"/>
                <a:ea typeface="Times New Roman" panose="020F0502020204030204" pitchFamily="34" charset="0"/>
              </a:rPr>
              <a:t>. </a:t>
            </a:r>
            <a:endParaRPr lang="en-US" sz="1400"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8</a:t>
            </a:fld>
            <a:endParaRPr lang="en-US" altLang="en-US"/>
          </a:p>
        </p:txBody>
      </p:sp>
    </p:spTree>
    <p:extLst>
      <p:ext uri="{BB962C8B-B14F-4D97-AF65-F5344CB8AC3E}">
        <p14:creationId xmlns:p14="http://schemas.microsoft.com/office/powerpoint/2010/main" val="294207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mj-lt"/>
                <a:ea typeface="Times New Roman" panose="020F0502020204030204" pitchFamily="34" charset="0"/>
              </a:rPr>
              <a:t>Those with sensory disabilities (e.g., blindness or deafness); learning disabilities (e.g., dyslexia); language or cultural differences, and so forth may all require different ways of approaching content. Others may simply grasp information quicker or more efficiently through visual or auditory means rather than printed text.</a:t>
            </a:r>
            <a:r>
              <a:rPr lang="en-US" sz="1400" dirty="0">
                <a:effectLst/>
                <a:latin typeface="+mj-lt"/>
              </a:rPr>
              <a:t> </a:t>
            </a:r>
            <a:endParaRPr lang="en-US" sz="1400" dirty="0">
              <a:latin typeface="+mj-lt"/>
            </a:endParaRP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9</a:t>
            </a:fld>
            <a:endParaRPr lang="en-US" altLang="en-US"/>
          </a:p>
        </p:txBody>
      </p:sp>
    </p:spTree>
    <p:extLst>
      <p:ext uri="{BB962C8B-B14F-4D97-AF65-F5344CB8AC3E}">
        <p14:creationId xmlns:p14="http://schemas.microsoft.com/office/powerpoint/2010/main" val="9238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FA70EDE-A512-4379-B514-1C11A354A24A}" type="datetime1">
              <a:rPr lang="en-US" smtClean="0"/>
              <a:pPr>
                <a:defRPr/>
              </a:pPr>
              <a:t>8/12/2020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482F637-8EBD-4253-99DD-C67FAF97C023}"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1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4BA13AD-49A4-4C5C-9C51-DBC4F07EB08D}" type="datetime1">
              <a:rPr lang="en-US" smtClean="0"/>
              <a:pPr>
                <a:defRPr/>
              </a:pPr>
              <a:t>8/12/2020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37433AB-94D2-4C0D-A778-8C4BE7EAA471}" type="slidenum">
              <a:rPr lang="en-US" altLang="en-US" smtClean="0"/>
              <a:pPr/>
              <a:t>‹#›</a:t>
            </a:fld>
            <a:endParaRPr lang="en-US" altLang="en-US"/>
          </a:p>
        </p:txBody>
      </p:sp>
    </p:spTree>
    <p:extLst>
      <p:ext uri="{BB962C8B-B14F-4D97-AF65-F5344CB8AC3E}">
        <p14:creationId xmlns:p14="http://schemas.microsoft.com/office/powerpoint/2010/main" val="113983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CF6B34F-F638-4B46-A508-ECCC2A981824}" type="datetime1">
              <a:rPr lang="en-US" smtClean="0"/>
              <a:pPr>
                <a:defRPr/>
              </a:pPr>
              <a:t>8/12/2020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791A316-2743-474A-9B27-359AEA5FA45F}" type="slidenum">
              <a:rPr lang="en-US" altLang="en-US" smtClean="0"/>
              <a:pPr/>
              <a:t>‹#›</a:t>
            </a:fld>
            <a:endParaRPr lang="en-US" altLang="en-US"/>
          </a:p>
        </p:txBody>
      </p:sp>
    </p:spTree>
    <p:extLst>
      <p:ext uri="{BB962C8B-B14F-4D97-AF65-F5344CB8AC3E}">
        <p14:creationId xmlns:p14="http://schemas.microsoft.com/office/powerpoint/2010/main" val="334909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a:t>Click to edit Master title style</a:t>
            </a:r>
          </a:p>
        </p:txBody>
      </p:sp>
      <p:sp>
        <p:nvSpPr>
          <p:cNvPr id="3" name="Table Placeholder 2"/>
          <p:cNvSpPr>
            <a:spLocks noGrp="1"/>
          </p:cNvSpPr>
          <p:nvPr>
            <p:ph type="tbl" idx="1"/>
          </p:nvPr>
        </p:nvSpPr>
        <p:spPr>
          <a:xfrm>
            <a:off x="533400" y="1371600"/>
            <a:ext cx="8077200" cy="4419600"/>
          </a:xfrm>
        </p:spPr>
        <p:txBody>
          <a:bodyPr>
            <a:normAutofit/>
          </a:bodyPr>
          <a:lstStyle/>
          <a:p>
            <a:pPr lvl="0"/>
            <a:endParaRPr lang="en-US" noProof="0" dirty="0"/>
          </a:p>
        </p:txBody>
      </p:sp>
      <p:sp>
        <p:nvSpPr>
          <p:cNvPr id="4" name="Date Placeholder 3">
            <a:extLst>
              <a:ext uri="{FF2B5EF4-FFF2-40B4-BE49-F238E27FC236}">
                <a16:creationId xmlns:a16="http://schemas.microsoft.com/office/drawing/2014/main" id="{F5D089A0-7517-4729-B59F-C86517DEAD0F}"/>
              </a:ext>
            </a:extLst>
          </p:cNvPr>
          <p:cNvSpPr>
            <a:spLocks noGrp="1"/>
          </p:cNvSpPr>
          <p:nvPr>
            <p:ph type="dt" sz="half" idx="10"/>
          </p:nvPr>
        </p:nvSpPr>
        <p:spPr>
          <a:xfrm>
            <a:off x="685800" y="6248400"/>
            <a:ext cx="1905000" cy="457200"/>
          </a:xfrm>
        </p:spPr>
        <p:txBody>
          <a:bodyPr/>
          <a:lstStyle>
            <a:lvl1pPr>
              <a:defRPr>
                <a:latin typeface="Tw Cen MT" charset="0"/>
                <a:ea typeface="ＭＳ Ｐゴシック" charset="-128"/>
                <a:cs typeface="+mn-cs"/>
              </a:defRPr>
            </a:lvl1pPr>
          </a:lstStyle>
          <a:p>
            <a:pPr>
              <a:defRPr/>
            </a:pPr>
            <a:endParaRPr lang="en-US"/>
          </a:p>
        </p:txBody>
      </p:sp>
      <p:sp>
        <p:nvSpPr>
          <p:cNvPr id="5" name="Footer Placeholder 4">
            <a:extLst>
              <a:ext uri="{FF2B5EF4-FFF2-40B4-BE49-F238E27FC236}">
                <a16:creationId xmlns:a16="http://schemas.microsoft.com/office/drawing/2014/main" id="{DA04A05D-C865-436B-ADE3-50E7A5860D3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513AC73-C6A5-4B48-BDD6-66F557384F6B}"/>
              </a:ext>
            </a:extLst>
          </p:cNvPr>
          <p:cNvSpPr>
            <a:spLocks noGrp="1"/>
          </p:cNvSpPr>
          <p:nvPr>
            <p:ph type="sldNum" sz="quarter" idx="12"/>
          </p:nvPr>
        </p:nvSpPr>
        <p:spPr>
          <a:xfrm>
            <a:off x="7086600" y="6477000"/>
            <a:ext cx="1905000" cy="304800"/>
          </a:xfrm>
        </p:spPr>
        <p:txBody>
          <a:bodyPr/>
          <a:lstStyle>
            <a:lvl1pPr>
              <a:defRPr>
                <a:latin typeface="Arial" panose="020B0604020202020204" pitchFamily="34" charset="0"/>
              </a:defRPr>
            </a:lvl1pPr>
          </a:lstStyle>
          <a:p>
            <a:fld id="{13DA56D7-E5A1-406B-AC56-2060AB6E630B}" type="slidenum">
              <a:rPr lang="en-US" altLang="en-US"/>
              <a:pPr/>
              <a:t>‹#›</a:t>
            </a:fld>
            <a:endParaRPr lang="en-US" altLang="en-US"/>
          </a:p>
        </p:txBody>
      </p:sp>
    </p:spTree>
    <p:extLst>
      <p:ext uri="{BB962C8B-B14F-4D97-AF65-F5344CB8AC3E}">
        <p14:creationId xmlns:p14="http://schemas.microsoft.com/office/powerpoint/2010/main" val="238675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237396"/>
          </a:xfrm>
        </p:spPr>
        <p:txBody>
          <a:bodyPr/>
          <a:lstStyle/>
          <a:p>
            <a:r>
              <a:rPr lang="en-US" dirty="0"/>
              <a:t>Click to edit Master title style</a:t>
            </a:r>
          </a:p>
        </p:txBody>
      </p:sp>
      <p:sp>
        <p:nvSpPr>
          <p:cNvPr id="3" name="Content Placeholder 2"/>
          <p:cNvSpPr>
            <a:spLocks noGrp="1"/>
          </p:cNvSpPr>
          <p:nvPr>
            <p:ph idx="1"/>
          </p:nvPr>
        </p:nvSpPr>
        <p:spPr>
          <a:xfrm>
            <a:off x="822959" y="1845734"/>
            <a:ext cx="7543801"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fld id="{1517A2CF-0E36-496B-B631-CD01C740CC27}" type="datetime1">
              <a:rPr lang="en-US" smtClean="0"/>
              <a:pPr>
                <a:defRPr/>
              </a:pPr>
              <a:t>8/12/2020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16A0DCF-1D93-461B-8DF7-F95B7651B2E2}" type="slidenum">
              <a:rPr lang="en-US" altLang="en-US" smtClean="0"/>
              <a:pPr/>
              <a:t>‹#›</a:t>
            </a:fld>
            <a:endParaRPr lang="en-US" altLang="en-US"/>
          </a:p>
        </p:txBody>
      </p:sp>
    </p:spTree>
    <p:extLst>
      <p:ext uri="{BB962C8B-B14F-4D97-AF65-F5344CB8AC3E}">
        <p14:creationId xmlns:p14="http://schemas.microsoft.com/office/powerpoint/2010/main" val="416122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11ED500-92BB-4661-A033-63B5F006DA3C}" type="datetime1">
              <a:rPr lang="en-US" smtClean="0"/>
              <a:pPr>
                <a:defRPr/>
              </a:pPr>
              <a:t>8/12/2020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78281ED-6CEF-4B20-914D-92196D31A2D6}"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1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1237396"/>
          </a:xfrm>
        </p:spPr>
        <p:txBody>
          <a:body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845735"/>
            <a:ext cx="370332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pPr>
              <a:defRPr/>
            </a:pPr>
            <a:fld id="{9A59D5E8-016F-4E3D-B9AA-32AA6743515D}" type="datetime1">
              <a:rPr lang="en-US" smtClean="0"/>
              <a:pPr>
                <a:defRPr/>
              </a:pPr>
              <a:t>8/12/2020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F916A86-D138-4B2F-907A-CEDD619AB62E}" type="slidenum">
              <a:rPr lang="en-US" altLang="en-US" smtClean="0"/>
              <a:pPr/>
              <a:t>‹#›</a:t>
            </a:fld>
            <a:endParaRPr lang="en-US" altLang="en-US"/>
          </a:p>
        </p:txBody>
      </p:sp>
    </p:spTree>
    <p:extLst>
      <p:ext uri="{BB962C8B-B14F-4D97-AF65-F5344CB8AC3E}">
        <p14:creationId xmlns:p14="http://schemas.microsoft.com/office/powerpoint/2010/main" val="202842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C1BED52-7582-42AD-8295-6F8EA2285CEA}" type="datetime1">
              <a:rPr lang="en-US" smtClean="0"/>
              <a:pPr>
                <a:defRPr/>
              </a:pPr>
              <a:t>8/12/2020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2FBE2E0-6A9E-4A2C-A8FD-2AF13003240B}" type="slidenum">
              <a:rPr lang="en-US" altLang="en-US" smtClean="0"/>
              <a:pPr/>
              <a:t>‹#›</a:t>
            </a:fld>
            <a:endParaRPr lang="en-US" altLang="en-US"/>
          </a:p>
        </p:txBody>
      </p:sp>
    </p:spTree>
    <p:extLst>
      <p:ext uri="{BB962C8B-B14F-4D97-AF65-F5344CB8AC3E}">
        <p14:creationId xmlns:p14="http://schemas.microsoft.com/office/powerpoint/2010/main" val="12884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02EF36D-A97C-420D-B255-48437B511398}" type="datetime1">
              <a:rPr lang="en-US" smtClean="0"/>
              <a:pPr>
                <a:defRPr/>
              </a:pPr>
              <a:t>8/12/2020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DE08B3B-64C6-4104-9014-A126126FEEBB}" type="slidenum">
              <a:rPr lang="en-US" altLang="en-US" smtClean="0"/>
              <a:pPr/>
              <a:t>‹#›</a:t>
            </a:fld>
            <a:endParaRPr lang="en-US" altLang="en-US"/>
          </a:p>
        </p:txBody>
      </p:sp>
    </p:spTree>
    <p:extLst>
      <p:ext uri="{BB962C8B-B14F-4D97-AF65-F5344CB8AC3E}">
        <p14:creationId xmlns:p14="http://schemas.microsoft.com/office/powerpoint/2010/main" val="255748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796542EF-8E69-4136-A32C-A3EDC25F3744}" type="datetime1">
              <a:rPr lang="en-US" smtClean="0"/>
              <a:pPr>
                <a:defRPr/>
              </a:pPr>
              <a:t>8/12/2020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4EBC568D-3021-42E0-910E-30BDF2AF4FB4}" type="slidenum">
              <a:rPr lang="en-US" altLang="en-US" smtClean="0"/>
              <a:pPr/>
              <a:t>‹#›</a:t>
            </a:fld>
            <a:endParaRPr lang="en-US" altLang="en-US"/>
          </a:p>
        </p:txBody>
      </p:sp>
    </p:spTree>
    <p:extLst>
      <p:ext uri="{BB962C8B-B14F-4D97-AF65-F5344CB8AC3E}">
        <p14:creationId xmlns:p14="http://schemas.microsoft.com/office/powerpoint/2010/main" val="23790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7F450AFA-C242-4FFB-8BDA-0CC7A621A10E}" type="datetime1">
              <a:rPr lang="en-US" smtClean="0"/>
              <a:pPr>
                <a:defRPr/>
              </a:pPr>
              <a:t>8/12/2020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49DC79-5F1A-4F37-8CD2-7CF883155393}" type="slidenum">
              <a:rPr lang="en-US" altLang="en-US" smtClean="0"/>
              <a:pPr/>
              <a:t>‹#›</a:t>
            </a:fld>
            <a:endParaRPr lang="en-US" altLang="en-US"/>
          </a:p>
        </p:txBody>
      </p:sp>
    </p:spTree>
    <p:extLst>
      <p:ext uri="{BB962C8B-B14F-4D97-AF65-F5344CB8AC3E}">
        <p14:creationId xmlns:p14="http://schemas.microsoft.com/office/powerpoint/2010/main" val="173983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1663303-AFAE-46C7-BED9-3D73820E1B66}" type="datetime1">
              <a:rPr lang="en-US" smtClean="0"/>
              <a:pPr>
                <a:defRPr/>
              </a:pPr>
              <a:t>8/12/2020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F9315E1-44A6-4C0C-8E78-30FFC2BB0E5C}" type="slidenum">
              <a:rPr lang="en-US" altLang="en-US" smtClean="0"/>
              <a:pPr/>
              <a:t>‹#›</a:t>
            </a:fld>
            <a:endParaRPr lang="en-US" altLang="en-US"/>
          </a:p>
        </p:txBody>
      </p:sp>
    </p:spTree>
    <p:extLst>
      <p:ext uri="{BB962C8B-B14F-4D97-AF65-F5344CB8AC3E}">
        <p14:creationId xmlns:p14="http://schemas.microsoft.com/office/powerpoint/2010/main" val="351531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123739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CB9B5AD7-3213-412F-83D9-5ECE5E4E0886}" type="datetime1">
              <a:rPr lang="en-US" smtClean="0"/>
              <a:pPr>
                <a:defRPr/>
              </a:pPr>
              <a:t>8/12/2020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439662A-7048-4851-859F-E8F1F55EE55D}" type="slidenum">
              <a:rPr lang="en-US" altLang="en-US" smtClean="0"/>
              <a:pPr/>
              <a:t>‹#›</a:t>
            </a:fld>
            <a:endParaRPr lang="en-US" altLang="en-US"/>
          </a:p>
        </p:txBody>
      </p:sp>
      <p:cxnSp>
        <p:nvCxnSpPr>
          <p:cNvPr id="10" name="Straight Connector 9"/>
          <p:cNvCxnSpPr/>
          <p:nvPr/>
        </p:nvCxnSpPr>
        <p:spPr>
          <a:xfrm>
            <a:off x="891540" y="1529299"/>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595903"/>
      </p:ext>
    </p:extLst>
  </p:cSld>
  <p:clrMap bg1="lt1" tx1="dk1" bg2="lt2" tx2="dk2" accent1="accent1" accent2="accent2" accent3="accent3" accent4="accent4" accent5="accent5" accent6="accent6" hlink="hlink" folHlink="folHlink"/>
  <p:sldLayoutIdLst>
    <p:sldLayoutId id="2147484675" r:id="rId1"/>
    <p:sldLayoutId id="2147484676" r:id="rId2"/>
    <p:sldLayoutId id="2147484677" r:id="rId3"/>
    <p:sldLayoutId id="2147484678" r:id="rId4"/>
    <p:sldLayoutId id="2147484679" r:id="rId5"/>
    <p:sldLayoutId id="2147484680" r:id="rId6"/>
    <p:sldLayoutId id="2147484681" r:id="rId7"/>
    <p:sldLayoutId id="2147484682" r:id="rId8"/>
    <p:sldLayoutId id="2147484683" r:id="rId9"/>
    <p:sldLayoutId id="2147484684" r:id="rId10"/>
    <p:sldLayoutId id="2147484685" r:id="rId11"/>
    <p:sldLayoutId id="214748468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ccessibility.umn.edu/"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accessproject.colostate.edu/ud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enact.sonoma.edu/ud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hyperlink" Target="http://enact.sonoma.edu/udl"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enact.sonoma.edu/ud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oln.org/ILT/ada/Fame/udl/v2_17_161_71.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hyperlink" Target="http://enact.sonoma.edu/udl"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enact.sonoma.edu/ud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accessproject.colostate.edu/disabil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ast.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udltheorypractice.cast.org/" TargetMode="External"/><Relationship Id="rId4" Type="http://schemas.openxmlformats.org/officeDocument/2006/relationships/hyperlink" Target="http://udlguidelines.cast.org/binaries/content/assets/udlguidelines/udlg-v2-0/udlg_fulltext_v2-0.doc"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CD7E38E-6A44-4F1D-A23B-F8A2D62C6866}"/>
              </a:ext>
            </a:extLst>
          </p:cNvPr>
          <p:cNvSpPr>
            <a:spLocks noGrp="1"/>
          </p:cNvSpPr>
          <p:nvPr>
            <p:ph type="ctrTitle"/>
          </p:nvPr>
        </p:nvSpPr>
        <p:spPr>
          <a:xfrm>
            <a:off x="381000" y="990600"/>
            <a:ext cx="8382000" cy="3200400"/>
          </a:xfrm>
        </p:spPr>
        <p:txBody>
          <a:bodyPr/>
          <a:lstStyle/>
          <a:p>
            <a:pPr algn="ctr" eaLnBrk="1" hangingPunct="1">
              <a:defRPr/>
            </a:pPr>
            <a:r>
              <a:rPr lang="en-US" sz="4000" dirty="0"/>
              <a:t>Supporting the neurodiverse classroom with Universal Design for Learning</a:t>
            </a:r>
            <a:br>
              <a:rPr lang="en-US" sz="4000" dirty="0"/>
            </a:br>
            <a:endParaRPr lang="en-US" sz="4000" cap="none" dirty="0">
              <a:ea typeface="ＭＳ Ｐゴシック" charset="0"/>
              <a:cs typeface="ＭＳ Ｐゴシック" charset="0"/>
            </a:endParaRPr>
          </a:p>
        </p:txBody>
      </p:sp>
      <p:sp>
        <p:nvSpPr>
          <p:cNvPr id="3" name="Subtitle 2">
            <a:extLst>
              <a:ext uri="{FF2B5EF4-FFF2-40B4-BE49-F238E27FC236}">
                <a16:creationId xmlns:a16="http://schemas.microsoft.com/office/drawing/2014/main" id="{BE917291-D403-419E-AF35-7B5FD38738D7}"/>
              </a:ext>
            </a:extLst>
          </p:cNvPr>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567066EC-66B3-43CC-B26A-8B7FD7A6641F}"/>
              </a:ext>
            </a:extLst>
          </p:cNvPr>
          <p:cNvSpPr txBox="1"/>
          <p:nvPr/>
        </p:nvSpPr>
        <p:spPr>
          <a:xfrm>
            <a:off x="381000" y="6400800"/>
            <a:ext cx="7086600" cy="369332"/>
          </a:xfrm>
          <a:prstGeom prst="rect">
            <a:avLst/>
          </a:prstGeom>
          <a:noFill/>
        </p:spPr>
        <p:txBody>
          <a:bodyPr wrap="square" rtlCol="0">
            <a:spAutoFit/>
          </a:bodyPr>
          <a:lstStyle/>
          <a:p>
            <a:r>
              <a:rPr lang="en-US" dirty="0">
                <a:solidFill>
                  <a:schemeClr val="bg1"/>
                </a:solidFill>
              </a:rPr>
              <a:t>© Sheila R. Ross, Milwaukee School of Engineering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pic>
        <p:nvPicPr>
          <p:cNvPr id="3" name="Picture 2">
            <a:extLst>
              <a:ext uri="{FF2B5EF4-FFF2-40B4-BE49-F238E27FC236}">
                <a16:creationId xmlns:a16="http://schemas.microsoft.com/office/drawing/2014/main" id="{692F905F-BBB1-4E8A-9C1F-13A88441BD7B}"/>
              </a:ext>
            </a:extLst>
          </p:cNvPr>
          <p:cNvPicPr>
            <a:picLocks noChangeAspect="1"/>
          </p:cNvPicPr>
          <p:nvPr/>
        </p:nvPicPr>
        <p:blipFill>
          <a:blip r:embed="rId4"/>
          <a:stretch>
            <a:fillRect/>
          </a:stretch>
        </p:blipFill>
        <p:spPr>
          <a:xfrm>
            <a:off x="731520" y="653581"/>
            <a:ext cx="7680960" cy="3879869"/>
          </a:xfrm>
          <a:prstGeom prst="rect">
            <a:avLst/>
          </a:prstGeom>
        </p:spPr>
      </p:pic>
      <p:pic>
        <p:nvPicPr>
          <p:cNvPr id="4" name="Picture 3">
            <a:extLst>
              <a:ext uri="{FF2B5EF4-FFF2-40B4-BE49-F238E27FC236}">
                <a16:creationId xmlns:a16="http://schemas.microsoft.com/office/drawing/2014/main" id="{A95F7827-1866-4093-B50C-AC731E2C1642}"/>
              </a:ext>
            </a:extLst>
          </p:cNvPr>
          <p:cNvPicPr>
            <a:picLocks noChangeAspect="1"/>
          </p:cNvPicPr>
          <p:nvPr/>
        </p:nvPicPr>
        <p:blipFill>
          <a:blip r:embed="rId5"/>
          <a:stretch>
            <a:fillRect/>
          </a:stretch>
        </p:blipFill>
        <p:spPr>
          <a:xfrm>
            <a:off x="731520" y="4556641"/>
            <a:ext cx="7680960" cy="1234559"/>
          </a:xfrm>
          <a:prstGeom prst="rect">
            <a:avLst/>
          </a:prstGeom>
        </p:spPr>
      </p:pic>
    </p:spTree>
    <p:extLst>
      <p:ext uri="{BB962C8B-B14F-4D97-AF65-F5344CB8AC3E}">
        <p14:creationId xmlns:p14="http://schemas.microsoft.com/office/powerpoint/2010/main" val="333120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6" name="Group 5">
            <a:extLst>
              <a:ext uri="{FF2B5EF4-FFF2-40B4-BE49-F238E27FC236}">
                <a16:creationId xmlns:a16="http://schemas.microsoft.com/office/drawing/2014/main" id="{8874D3D7-6DD6-4BD8-952D-D4B64720C37D}"/>
              </a:ext>
            </a:extLst>
          </p:cNvPr>
          <p:cNvGrpSpPr/>
          <p:nvPr/>
        </p:nvGrpSpPr>
        <p:grpSpPr>
          <a:xfrm>
            <a:off x="6324600" y="195470"/>
            <a:ext cx="2468880" cy="5943600"/>
            <a:chOff x="3200400" y="102985"/>
            <a:chExt cx="2743200" cy="6171164"/>
          </a:xfrm>
        </p:grpSpPr>
        <p:pic>
          <p:nvPicPr>
            <p:cNvPr id="7" name="Picture 6">
              <a:extLst>
                <a:ext uri="{FF2B5EF4-FFF2-40B4-BE49-F238E27FC236}">
                  <a16:creationId xmlns:a16="http://schemas.microsoft.com/office/drawing/2014/main" id="{F152A026-AC54-42F8-9A95-9D10B12B4D6C}"/>
                </a:ext>
              </a:extLst>
            </p:cNvPr>
            <p:cNvPicPr>
              <a:picLocks noChangeAspect="1"/>
            </p:cNvPicPr>
            <p:nvPr/>
          </p:nvPicPr>
          <p:blipFill>
            <a:blip r:embed="rId4">
              <a:alphaModFix amt="20000"/>
            </a:blip>
            <a:stretch>
              <a:fillRect/>
            </a:stretch>
          </p:blipFill>
          <p:spPr>
            <a:xfrm>
              <a:off x="3200400" y="102985"/>
              <a:ext cx="2743200" cy="1385668"/>
            </a:xfrm>
            <a:prstGeom prst="rect">
              <a:avLst/>
            </a:prstGeom>
          </p:spPr>
        </p:pic>
        <p:pic>
          <p:nvPicPr>
            <p:cNvPr id="8" name="Picture 7">
              <a:extLst>
                <a:ext uri="{FF2B5EF4-FFF2-40B4-BE49-F238E27FC236}">
                  <a16:creationId xmlns:a16="http://schemas.microsoft.com/office/drawing/2014/main" id="{9FB7C660-D9D7-4E1E-B2BD-D40823595F0F}"/>
                </a:ext>
              </a:extLst>
            </p:cNvPr>
            <p:cNvPicPr>
              <a:picLocks noChangeAspect="1"/>
            </p:cNvPicPr>
            <p:nvPr/>
          </p:nvPicPr>
          <p:blipFill>
            <a:blip r:embed="rId5">
              <a:alphaModFix amt="20000"/>
            </a:blip>
            <a:stretch>
              <a:fillRect/>
            </a:stretch>
          </p:blipFill>
          <p:spPr>
            <a:xfrm>
              <a:off x="3200400" y="5833235"/>
              <a:ext cx="2743200" cy="440914"/>
            </a:xfrm>
            <a:prstGeom prst="rect">
              <a:avLst/>
            </a:prstGeom>
          </p:spPr>
        </p:pic>
        <p:pic>
          <p:nvPicPr>
            <p:cNvPr id="9" name="Picture 8">
              <a:extLst>
                <a:ext uri="{FF2B5EF4-FFF2-40B4-BE49-F238E27FC236}">
                  <a16:creationId xmlns:a16="http://schemas.microsoft.com/office/drawing/2014/main" id="{BB090161-0FCD-4C70-95EE-8A5D315EAA91}"/>
                </a:ext>
              </a:extLst>
            </p:cNvPr>
            <p:cNvPicPr>
              <a:picLocks noChangeAspect="1"/>
            </p:cNvPicPr>
            <p:nvPr/>
          </p:nvPicPr>
          <p:blipFill>
            <a:blip r:embed="rId6">
              <a:alphaModFix amt="20000"/>
            </a:blip>
            <a:stretch>
              <a:fillRect/>
            </a:stretch>
          </p:blipFill>
          <p:spPr>
            <a:xfrm>
              <a:off x="3200400" y="1538171"/>
              <a:ext cx="2743200" cy="1183154"/>
            </a:xfrm>
            <a:prstGeom prst="rect">
              <a:avLst/>
            </a:prstGeom>
          </p:spPr>
        </p:pic>
        <p:pic>
          <p:nvPicPr>
            <p:cNvPr id="10" name="Picture 9">
              <a:extLst>
                <a:ext uri="{FF2B5EF4-FFF2-40B4-BE49-F238E27FC236}">
                  <a16:creationId xmlns:a16="http://schemas.microsoft.com/office/drawing/2014/main" id="{D14E8E54-0D14-4B68-8087-14EDBD1BCD55}"/>
                </a:ext>
              </a:extLst>
            </p:cNvPr>
            <p:cNvPicPr>
              <a:picLocks noChangeAspect="1"/>
            </p:cNvPicPr>
            <p:nvPr/>
          </p:nvPicPr>
          <p:blipFill>
            <a:blip r:embed="rId7">
              <a:alphaModFix amt="20000"/>
            </a:blip>
            <a:stretch>
              <a:fillRect/>
            </a:stretch>
          </p:blipFill>
          <p:spPr>
            <a:xfrm>
              <a:off x="3200400" y="2750965"/>
              <a:ext cx="2743200" cy="1599003"/>
            </a:xfrm>
            <a:prstGeom prst="rect">
              <a:avLst/>
            </a:prstGeom>
          </p:spPr>
        </p:pic>
        <p:pic>
          <p:nvPicPr>
            <p:cNvPr id="11" name="Picture 10">
              <a:extLst>
                <a:ext uri="{FF2B5EF4-FFF2-40B4-BE49-F238E27FC236}">
                  <a16:creationId xmlns:a16="http://schemas.microsoft.com/office/drawing/2014/main" id="{780C53D4-81AC-47EE-94E1-C4E6998AC853}"/>
                </a:ext>
              </a:extLst>
            </p:cNvPr>
            <p:cNvPicPr>
              <a:picLocks noChangeAspect="1"/>
            </p:cNvPicPr>
            <p:nvPr/>
          </p:nvPicPr>
          <p:blipFill>
            <a:blip r:embed="rId8">
              <a:alphaModFix amt="20000"/>
            </a:blip>
            <a:stretch>
              <a:fillRect/>
            </a:stretch>
          </p:blipFill>
          <p:spPr>
            <a:xfrm>
              <a:off x="3200400" y="4389547"/>
              <a:ext cx="2743200" cy="1397794"/>
            </a:xfrm>
            <a:prstGeom prst="rect">
              <a:avLst/>
            </a:prstGeom>
          </p:spPr>
        </p:pic>
      </p:grpSp>
      <p:pic>
        <p:nvPicPr>
          <p:cNvPr id="3" name="Picture 2">
            <a:extLst>
              <a:ext uri="{FF2B5EF4-FFF2-40B4-BE49-F238E27FC236}">
                <a16:creationId xmlns:a16="http://schemas.microsoft.com/office/drawing/2014/main" id="{D8F80924-ADA4-449C-AD2E-3BF56036C591}"/>
              </a:ext>
            </a:extLst>
          </p:cNvPr>
          <p:cNvPicPr>
            <a:picLocks noChangeAspect="1"/>
          </p:cNvPicPr>
          <p:nvPr/>
        </p:nvPicPr>
        <p:blipFill>
          <a:blip r:embed="rId6"/>
          <a:stretch>
            <a:fillRect/>
          </a:stretch>
        </p:blipFill>
        <p:spPr>
          <a:xfrm>
            <a:off x="731520" y="1772584"/>
            <a:ext cx="7680960" cy="3312831"/>
          </a:xfrm>
          <a:prstGeom prst="rect">
            <a:avLst/>
          </a:prstGeom>
        </p:spPr>
      </p:pic>
    </p:spTree>
    <p:extLst>
      <p:ext uri="{BB962C8B-B14F-4D97-AF65-F5344CB8AC3E}">
        <p14:creationId xmlns:p14="http://schemas.microsoft.com/office/powerpoint/2010/main" val="355344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6" name="Group 5">
            <a:extLst>
              <a:ext uri="{FF2B5EF4-FFF2-40B4-BE49-F238E27FC236}">
                <a16:creationId xmlns:a16="http://schemas.microsoft.com/office/drawing/2014/main" id="{C84457D5-76B8-4A9C-B21C-2B4B08C8DA0B}"/>
              </a:ext>
            </a:extLst>
          </p:cNvPr>
          <p:cNvGrpSpPr/>
          <p:nvPr/>
        </p:nvGrpSpPr>
        <p:grpSpPr>
          <a:xfrm>
            <a:off x="6324600" y="195470"/>
            <a:ext cx="2468880" cy="5943600"/>
            <a:chOff x="3200400" y="102985"/>
            <a:chExt cx="2743200" cy="6171164"/>
          </a:xfrm>
        </p:grpSpPr>
        <p:pic>
          <p:nvPicPr>
            <p:cNvPr id="7" name="Picture 6">
              <a:extLst>
                <a:ext uri="{FF2B5EF4-FFF2-40B4-BE49-F238E27FC236}">
                  <a16:creationId xmlns:a16="http://schemas.microsoft.com/office/drawing/2014/main" id="{59F16F85-023F-4992-9975-7597E915ED70}"/>
                </a:ext>
              </a:extLst>
            </p:cNvPr>
            <p:cNvPicPr>
              <a:picLocks noChangeAspect="1"/>
            </p:cNvPicPr>
            <p:nvPr/>
          </p:nvPicPr>
          <p:blipFill>
            <a:blip r:embed="rId4">
              <a:alphaModFix amt="20000"/>
            </a:blip>
            <a:stretch>
              <a:fillRect/>
            </a:stretch>
          </p:blipFill>
          <p:spPr>
            <a:xfrm>
              <a:off x="3200400" y="102985"/>
              <a:ext cx="2743200" cy="1385668"/>
            </a:xfrm>
            <a:prstGeom prst="rect">
              <a:avLst/>
            </a:prstGeom>
          </p:spPr>
        </p:pic>
        <p:pic>
          <p:nvPicPr>
            <p:cNvPr id="8" name="Picture 7">
              <a:extLst>
                <a:ext uri="{FF2B5EF4-FFF2-40B4-BE49-F238E27FC236}">
                  <a16:creationId xmlns:a16="http://schemas.microsoft.com/office/drawing/2014/main" id="{0227F7D7-FE95-4B8F-A8F5-13C7F45710AE}"/>
                </a:ext>
              </a:extLst>
            </p:cNvPr>
            <p:cNvPicPr>
              <a:picLocks noChangeAspect="1"/>
            </p:cNvPicPr>
            <p:nvPr/>
          </p:nvPicPr>
          <p:blipFill>
            <a:blip r:embed="rId5">
              <a:alphaModFix amt="20000"/>
            </a:blip>
            <a:stretch>
              <a:fillRect/>
            </a:stretch>
          </p:blipFill>
          <p:spPr>
            <a:xfrm>
              <a:off x="3200400" y="5833235"/>
              <a:ext cx="2743200" cy="440914"/>
            </a:xfrm>
            <a:prstGeom prst="rect">
              <a:avLst/>
            </a:prstGeom>
          </p:spPr>
        </p:pic>
        <p:pic>
          <p:nvPicPr>
            <p:cNvPr id="9" name="Picture 8">
              <a:extLst>
                <a:ext uri="{FF2B5EF4-FFF2-40B4-BE49-F238E27FC236}">
                  <a16:creationId xmlns:a16="http://schemas.microsoft.com/office/drawing/2014/main" id="{60E1BF12-C11A-4384-BA7C-5215E5448ED3}"/>
                </a:ext>
              </a:extLst>
            </p:cNvPr>
            <p:cNvPicPr>
              <a:picLocks noChangeAspect="1"/>
            </p:cNvPicPr>
            <p:nvPr/>
          </p:nvPicPr>
          <p:blipFill>
            <a:blip r:embed="rId6">
              <a:alphaModFix amt="20000"/>
            </a:blip>
            <a:stretch>
              <a:fillRect/>
            </a:stretch>
          </p:blipFill>
          <p:spPr>
            <a:xfrm>
              <a:off x="3200400" y="1538171"/>
              <a:ext cx="2743200" cy="1183154"/>
            </a:xfrm>
            <a:prstGeom prst="rect">
              <a:avLst/>
            </a:prstGeom>
          </p:spPr>
        </p:pic>
        <p:pic>
          <p:nvPicPr>
            <p:cNvPr id="10" name="Picture 9">
              <a:extLst>
                <a:ext uri="{FF2B5EF4-FFF2-40B4-BE49-F238E27FC236}">
                  <a16:creationId xmlns:a16="http://schemas.microsoft.com/office/drawing/2014/main" id="{F1F0B3C1-17BB-4683-840E-0E6C0A805D10}"/>
                </a:ext>
              </a:extLst>
            </p:cNvPr>
            <p:cNvPicPr>
              <a:picLocks noChangeAspect="1"/>
            </p:cNvPicPr>
            <p:nvPr/>
          </p:nvPicPr>
          <p:blipFill>
            <a:blip r:embed="rId7">
              <a:alphaModFix amt="20000"/>
            </a:blip>
            <a:stretch>
              <a:fillRect/>
            </a:stretch>
          </p:blipFill>
          <p:spPr>
            <a:xfrm>
              <a:off x="3200400" y="2750965"/>
              <a:ext cx="2743200" cy="1599003"/>
            </a:xfrm>
            <a:prstGeom prst="rect">
              <a:avLst/>
            </a:prstGeom>
          </p:spPr>
        </p:pic>
        <p:pic>
          <p:nvPicPr>
            <p:cNvPr id="11" name="Picture 10">
              <a:extLst>
                <a:ext uri="{FF2B5EF4-FFF2-40B4-BE49-F238E27FC236}">
                  <a16:creationId xmlns:a16="http://schemas.microsoft.com/office/drawing/2014/main" id="{B534E13F-7788-43FB-B266-71DB348D6D87}"/>
                </a:ext>
              </a:extLst>
            </p:cNvPr>
            <p:cNvPicPr>
              <a:picLocks noChangeAspect="1"/>
            </p:cNvPicPr>
            <p:nvPr/>
          </p:nvPicPr>
          <p:blipFill>
            <a:blip r:embed="rId8">
              <a:alphaModFix amt="20000"/>
            </a:blip>
            <a:stretch>
              <a:fillRect/>
            </a:stretch>
          </p:blipFill>
          <p:spPr>
            <a:xfrm>
              <a:off x="3200400" y="4389547"/>
              <a:ext cx="2743200" cy="1397794"/>
            </a:xfrm>
            <a:prstGeom prst="rect">
              <a:avLst/>
            </a:prstGeom>
          </p:spPr>
        </p:pic>
      </p:grpSp>
      <p:pic>
        <p:nvPicPr>
          <p:cNvPr id="4" name="Picture 3">
            <a:extLst>
              <a:ext uri="{FF2B5EF4-FFF2-40B4-BE49-F238E27FC236}">
                <a16:creationId xmlns:a16="http://schemas.microsoft.com/office/drawing/2014/main" id="{98199E9C-4CC6-473B-89A3-37CF0DE0F952}"/>
              </a:ext>
            </a:extLst>
          </p:cNvPr>
          <p:cNvPicPr>
            <a:picLocks noChangeAspect="1"/>
          </p:cNvPicPr>
          <p:nvPr/>
        </p:nvPicPr>
        <p:blipFill>
          <a:blip r:embed="rId7"/>
          <a:stretch>
            <a:fillRect/>
          </a:stretch>
        </p:blipFill>
        <p:spPr>
          <a:xfrm>
            <a:off x="731520" y="1190396"/>
            <a:ext cx="7680960" cy="4477208"/>
          </a:xfrm>
          <a:prstGeom prst="rect">
            <a:avLst/>
          </a:prstGeom>
        </p:spPr>
      </p:pic>
    </p:spTree>
    <p:extLst>
      <p:ext uri="{BB962C8B-B14F-4D97-AF65-F5344CB8AC3E}">
        <p14:creationId xmlns:p14="http://schemas.microsoft.com/office/powerpoint/2010/main" val="305009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0288-7A67-4F4D-BBF3-DF6089E005E5}"/>
              </a:ext>
            </a:extLst>
          </p:cNvPr>
          <p:cNvSpPr>
            <a:spLocks noGrp="1"/>
          </p:cNvSpPr>
          <p:nvPr>
            <p:ph type="title"/>
          </p:nvPr>
        </p:nvSpPr>
        <p:spPr/>
        <p:txBody>
          <a:bodyPr/>
          <a:lstStyle/>
          <a:p>
            <a:r>
              <a:rPr lang="en-US" dirty="0"/>
              <a:t>Options for writing &amp; drawing</a:t>
            </a:r>
          </a:p>
        </p:txBody>
      </p:sp>
      <p:pic>
        <p:nvPicPr>
          <p:cNvPr id="6" name="Content Placeholder 5">
            <a:extLst>
              <a:ext uri="{FF2B5EF4-FFF2-40B4-BE49-F238E27FC236}">
                <a16:creationId xmlns:a16="http://schemas.microsoft.com/office/drawing/2014/main" id="{55245BA4-7C6B-4207-8C58-B6B2CE85D0AD}"/>
              </a:ext>
            </a:extLst>
          </p:cNvPr>
          <p:cNvPicPr>
            <a:picLocks noGrp="1"/>
          </p:cNvPicPr>
          <p:nvPr>
            <p:ph idx="1"/>
          </p:nvPr>
        </p:nvPicPr>
        <p:blipFill>
          <a:blip r:embed="rId3">
            <a:extLst>
              <a:ext uri="{28A0092B-C50C-407E-A947-70E740481C1C}">
                <a14:useLocalDpi xmlns:a14="http://schemas.microsoft.com/office/drawing/2010/main" val="0"/>
              </a:ext>
            </a:extLst>
          </a:blip>
          <a:srcRect b="-1335"/>
          <a:stretch>
            <a:fillRect/>
          </a:stretch>
        </p:blipFill>
        <p:spPr bwMode="auto">
          <a:xfrm>
            <a:off x="1057306" y="1846263"/>
            <a:ext cx="7073837" cy="4022725"/>
          </a:xfrm>
          <a:prstGeom prst="rect">
            <a:avLst/>
          </a:prstGeom>
          <a:noFill/>
          <a:ln w="38100">
            <a:solidFill>
              <a:srgbClr val="CEC1DA"/>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04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402CAFE-9A76-4EE6-92D1-E10C5C9824A0}"/>
              </a:ext>
            </a:extLst>
          </p:cNvPr>
          <p:cNvSpPr>
            <a:spLocks noGrp="1"/>
          </p:cNvSpPr>
          <p:nvPr>
            <p:ph type="title"/>
          </p:nvPr>
        </p:nvSpPr>
        <p:spPr/>
        <p:txBody>
          <a:bodyPr/>
          <a:lstStyle/>
          <a:p>
            <a:r>
              <a:rPr lang="en-US" dirty="0">
                <a:solidFill>
                  <a:schemeClr val="accent2">
                    <a:lumMod val="75000"/>
                  </a:schemeClr>
                </a:solidFill>
              </a:rPr>
              <a:t>More Examples</a:t>
            </a:r>
          </a:p>
        </p:txBody>
      </p:sp>
      <p:sp>
        <p:nvSpPr>
          <p:cNvPr id="11" name="Content Placeholder 10">
            <a:extLst>
              <a:ext uri="{FF2B5EF4-FFF2-40B4-BE49-F238E27FC236}">
                <a16:creationId xmlns:a16="http://schemas.microsoft.com/office/drawing/2014/main" id="{1825551D-5D69-4742-9566-2F9DC7D330C2}"/>
              </a:ext>
            </a:extLst>
          </p:cNvPr>
          <p:cNvSpPr>
            <a:spLocks noGrp="1"/>
          </p:cNvSpPr>
          <p:nvPr>
            <p:ph idx="1"/>
          </p:nvPr>
        </p:nvSpPr>
        <p:spPr/>
        <p:txBody>
          <a:bodyPr>
            <a:normAutofit fontScale="92500" lnSpcReduction="10000"/>
          </a:bodyPr>
          <a:lstStyle/>
          <a:p>
            <a:pPr marL="0" indent="0">
              <a:buNone/>
            </a:pPr>
            <a:r>
              <a:rPr lang="en-US" sz="2600" dirty="0"/>
              <a:t>Recorded lectures (screen capture)</a:t>
            </a:r>
          </a:p>
          <a:p>
            <a:pPr lvl="1">
              <a:buFont typeface="Arial" panose="020B0604020202020204" pitchFamily="34" charset="0"/>
              <a:buChar char="•"/>
            </a:pPr>
            <a:r>
              <a:rPr lang="en-US" sz="2400" dirty="0"/>
              <a:t>Use </a:t>
            </a:r>
            <a:r>
              <a:rPr lang="en-US" sz="2400" dirty="0" err="1"/>
              <a:t>VidGrid</a:t>
            </a:r>
            <a:r>
              <a:rPr lang="en-US" sz="2400" dirty="0"/>
              <a:t> (formerly </a:t>
            </a:r>
            <a:r>
              <a:rPr lang="en-US" sz="2400" dirty="0" err="1"/>
              <a:t>iLOS</a:t>
            </a:r>
            <a:r>
              <a:rPr lang="en-US" sz="2400" dirty="0"/>
              <a:t>)</a:t>
            </a:r>
          </a:p>
          <a:p>
            <a:pPr lvl="1">
              <a:buFont typeface="Arial" panose="020B0604020202020204" pitchFamily="34" charset="0"/>
              <a:buChar char="•"/>
            </a:pPr>
            <a:r>
              <a:rPr lang="en-US" sz="2400" dirty="0"/>
              <a:t>Login with SSO on vidgrid.com</a:t>
            </a:r>
          </a:p>
          <a:p>
            <a:pPr lvl="1">
              <a:buFont typeface="Arial" panose="020B0604020202020204" pitchFamily="34" charset="0"/>
              <a:buChar char="•"/>
            </a:pPr>
            <a:r>
              <a:rPr lang="en-US" sz="2400" dirty="0"/>
              <a:t>External mic recommended</a:t>
            </a:r>
          </a:p>
          <a:p>
            <a:pPr lvl="1">
              <a:buFont typeface="Arial" panose="020B0604020202020204" pitchFamily="34" charset="0"/>
              <a:buChar char="•"/>
            </a:pPr>
            <a:r>
              <a:rPr lang="en-US" sz="2400" dirty="0"/>
              <a:t>Machine captioning is free, editable</a:t>
            </a:r>
          </a:p>
          <a:p>
            <a:pPr marL="0" indent="0">
              <a:buNone/>
            </a:pPr>
            <a:r>
              <a:rPr lang="en-US" sz="2400" dirty="0"/>
              <a:t>Use electronic documents wherever possible</a:t>
            </a:r>
          </a:p>
          <a:p>
            <a:pPr lvl="1">
              <a:buFont typeface="Arial" panose="020B0604020202020204" pitchFamily="34" charset="0"/>
              <a:buChar char="•"/>
            </a:pPr>
            <a:r>
              <a:rPr lang="en-US" sz="2400" dirty="0"/>
              <a:t>Students choose the representation (screen readers, reformatting)</a:t>
            </a:r>
          </a:p>
          <a:p>
            <a:pPr lvl="1">
              <a:buFont typeface="Arial" panose="020B0604020202020204" pitchFamily="34" charset="0"/>
              <a:buChar char="•"/>
            </a:pPr>
            <a:r>
              <a:rPr lang="en-US" sz="2400" dirty="0"/>
              <a:t>Best practices:  </a:t>
            </a:r>
          </a:p>
          <a:p>
            <a:pPr marL="201168" lvl="1" indent="0">
              <a:buNone/>
            </a:pPr>
            <a:r>
              <a:rPr lang="en-US" sz="2400" dirty="0">
                <a:hlinkClick r:id="rId3"/>
              </a:rPr>
              <a:t>https://accessibility.umn.edu/</a:t>
            </a:r>
            <a:endParaRPr lang="en-US" sz="2400" dirty="0"/>
          </a:p>
          <a:p>
            <a:pPr marL="201168" lvl="1" indent="0">
              <a:buNone/>
            </a:pPr>
            <a:r>
              <a:rPr lang="en-US" sz="2400" dirty="0">
                <a:hlinkClick r:id="rId4"/>
              </a:rPr>
              <a:t>http://accessproject.colostate.edu/udl/</a:t>
            </a:r>
            <a:endParaRPr lang="en-US" sz="2400" dirty="0"/>
          </a:p>
          <a:p>
            <a:pPr marL="0" indent="0">
              <a:buNone/>
            </a:pPr>
            <a:endParaRPr lang="en-US" sz="2400" dirty="0"/>
          </a:p>
          <a:p>
            <a:pPr lvl="1">
              <a:buFont typeface="Arial" panose="020B0604020202020204" pitchFamily="34" charset="0"/>
              <a:buChar char="•"/>
            </a:pPr>
            <a:endParaRPr lang="en-US" sz="2200" dirty="0"/>
          </a:p>
        </p:txBody>
      </p:sp>
    </p:spTree>
    <p:extLst>
      <p:ext uri="{BB962C8B-B14F-4D97-AF65-F5344CB8AC3E}">
        <p14:creationId xmlns:p14="http://schemas.microsoft.com/office/powerpoint/2010/main" val="70842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8AA3-2D2C-45D0-B39B-7784F8B26AED}"/>
              </a:ext>
            </a:extLst>
          </p:cNvPr>
          <p:cNvSpPr>
            <a:spLocks noGrp="1"/>
          </p:cNvSpPr>
          <p:nvPr>
            <p:ph type="title"/>
          </p:nvPr>
        </p:nvSpPr>
        <p:spPr/>
        <p:txBody>
          <a:bodyPr/>
          <a:lstStyle/>
          <a:p>
            <a:r>
              <a:rPr lang="en-US" dirty="0"/>
              <a:t>Options for assessments</a:t>
            </a:r>
          </a:p>
        </p:txBody>
      </p:sp>
      <p:sp>
        <p:nvSpPr>
          <p:cNvPr id="3" name="Content Placeholder 2">
            <a:extLst>
              <a:ext uri="{FF2B5EF4-FFF2-40B4-BE49-F238E27FC236}">
                <a16:creationId xmlns:a16="http://schemas.microsoft.com/office/drawing/2014/main" id="{BD2E7AD4-28E3-402A-A92B-E7B59790E222}"/>
              </a:ext>
            </a:extLst>
          </p:cNvPr>
          <p:cNvSpPr>
            <a:spLocks noGrp="1"/>
          </p:cNvSpPr>
          <p:nvPr>
            <p:ph idx="1"/>
          </p:nvPr>
        </p:nvSpPr>
        <p:spPr/>
        <p:txBody>
          <a:bodyPr>
            <a:normAutofit/>
          </a:bodyPr>
          <a:lstStyle/>
          <a:p>
            <a:r>
              <a:rPr lang="en-US" sz="3600" dirty="0"/>
              <a:t>Could students “answer” using different methods or media?</a:t>
            </a:r>
          </a:p>
          <a:p>
            <a:endParaRPr lang="en-US" sz="3600" dirty="0"/>
          </a:p>
          <a:p>
            <a:endParaRPr lang="en-US" sz="3600" dirty="0"/>
          </a:p>
          <a:p>
            <a:endParaRPr lang="en-US" sz="3600" dirty="0"/>
          </a:p>
          <a:p>
            <a:r>
              <a:rPr lang="en-US" sz="3600" dirty="0"/>
              <a:t>Think-pair-share Question 1</a:t>
            </a:r>
          </a:p>
        </p:txBody>
      </p:sp>
    </p:spTree>
    <p:extLst>
      <p:ext uri="{BB962C8B-B14F-4D97-AF65-F5344CB8AC3E}">
        <p14:creationId xmlns:p14="http://schemas.microsoft.com/office/powerpoint/2010/main" val="1683561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5" name="Group 4">
            <a:extLst>
              <a:ext uri="{FF2B5EF4-FFF2-40B4-BE49-F238E27FC236}">
                <a16:creationId xmlns:a16="http://schemas.microsoft.com/office/drawing/2014/main" id="{38529F5F-DCBF-4A6E-B94C-A66F18EC4273}"/>
              </a:ext>
            </a:extLst>
          </p:cNvPr>
          <p:cNvGrpSpPr/>
          <p:nvPr/>
        </p:nvGrpSpPr>
        <p:grpSpPr>
          <a:xfrm>
            <a:off x="6324600" y="195470"/>
            <a:ext cx="2468880" cy="5943600"/>
            <a:chOff x="3200400" y="102985"/>
            <a:chExt cx="2743200" cy="6171164"/>
          </a:xfrm>
        </p:grpSpPr>
        <p:pic>
          <p:nvPicPr>
            <p:cNvPr id="6" name="Picture 5">
              <a:extLst>
                <a:ext uri="{FF2B5EF4-FFF2-40B4-BE49-F238E27FC236}">
                  <a16:creationId xmlns:a16="http://schemas.microsoft.com/office/drawing/2014/main" id="{F96FC278-5CB2-4CF9-9AEA-662064128D32}"/>
                </a:ext>
              </a:extLst>
            </p:cNvPr>
            <p:cNvPicPr>
              <a:picLocks noChangeAspect="1"/>
            </p:cNvPicPr>
            <p:nvPr/>
          </p:nvPicPr>
          <p:blipFill>
            <a:blip r:embed="rId4">
              <a:alphaModFix amt="20000"/>
            </a:blip>
            <a:stretch>
              <a:fillRect/>
            </a:stretch>
          </p:blipFill>
          <p:spPr>
            <a:xfrm>
              <a:off x="3200400" y="102985"/>
              <a:ext cx="2743200" cy="1385668"/>
            </a:xfrm>
            <a:prstGeom prst="rect">
              <a:avLst/>
            </a:prstGeom>
          </p:spPr>
        </p:pic>
        <p:pic>
          <p:nvPicPr>
            <p:cNvPr id="7" name="Picture 6">
              <a:extLst>
                <a:ext uri="{FF2B5EF4-FFF2-40B4-BE49-F238E27FC236}">
                  <a16:creationId xmlns:a16="http://schemas.microsoft.com/office/drawing/2014/main" id="{1CAF9BB4-F490-4B92-9563-80F6BC45B135}"/>
                </a:ext>
              </a:extLst>
            </p:cNvPr>
            <p:cNvPicPr>
              <a:picLocks noChangeAspect="1"/>
            </p:cNvPicPr>
            <p:nvPr/>
          </p:nvPicPr>
          <p:blipFill>
            <a:blip r:embed="rId5">
              <a:alphaModFix amt="20000"/>
            </a:blip>
            <a:stretch>
              <a:fillRect/>
            </a:stretch>
          </p:blipFill>
          <p:spPr>
            <a:xfrm>
              <a:off x="3200400" y="5833235"/>
              <a:ext cx="2743200" cy="440914"/>
            </a:xfrm>
            <a:prstGeom prst="rect">
              <a:avLst/>
            </a:prstGeom>
          </p:spPr>
        </p:pic>
        <p:pic>
          <p:nvPicPr>
            <p:cNvPr id="8" name="Picture 7">
              <a:extLst>
                <a:ext uri="{FF2B5EF4-FFF2-40B4-BE49-F238E27FC236}">
                  <a16:creationId xmlns:a16="http://schemas.microsoft.com/office/drawing/2014/main" id="{F0A4C736-FC37-48B7-9EE5-C5A43E029005}"/>
                </a:ext>
              </a:extLst>
            </p:cNvPr>
            <p:cNvPicPr>
              <a:picLocks noChangeAspect="1"/>
            </p:cNvPicPr>
            <p:nvPr/>
          </p:nvPicPr>
          <p:blipFill>
            <a:blip r:embed="rId6">
              <a:alphaModFix amt="20000"/>
            </a:blip>
            <a:stretch>
              <a:fillRect/>
            </a:stretch>
          </p:blipFill>
          <p:spPr>
            <a:xfrm>
              <a:off x="3200400" y="1538171"/>
              <a:ext cx="2743200" cy="1183154"/>
            </a:xfrm>
            <a:prstGeom prst="rect">
              <a:avLst/>
            </a:prstGeom>
          </p:spPr>
        </p:pic>
        <p:pic>
          <p:nvPicPr>
            <p:cNvPr id="9" name="Picture 8">
              <a:extLst>
                <a:ext uri="{FF2B5EF4-FFF2-40B4-BE49-F238E27FC236}">
                  <a16:creationId xmlns:a16="http://schemas.microsoft.com/office/drawing/2014/main" id="{FF56BB99-DF25-4CD5-84AB-4C4AACEC3416}"/>
                </a:ext>
              </a:extLst>
            </p:cNvPr>
            <p:cNvPicPr>
              <a:picLocks noChangeAspect="1"/>
            </p:cNvPicPr>
            <p:nvPr/>
          </p:nvPicPr>
          <p:blipFill>
            <a:blip r:embed="rId7">
              <a:alphaModFix amt="20000"/>
            </a:blip>
            <a:stretch>
              <a:fillRect/>
            </a:stretch>
          </p:blipFill>
          <p:spPr>
            <a:xfrm>
              <a:off x="3200400" y="2750965"/>
              <a:ext cx="2743200" cy="1599003"/>
            </a:xfrm>
            <a:prstGeom prst="rect">
              <a:avLst/>
            </a:prstGeom>
          </p:spPr>
        </p:pic>
        <p:pic>
          <p:nvPicPr>
            <p:cNvPr id="10" name="Picture 9">
              <a:extLst>
                <a:ext uri="{FF2B5EF4-FFF2-40B4-BE49-F238E27FC236}">
                  <a16:creationId xmlns:a16="http://schemas.microsoft.com/office/drawing/2014/main" id="{4F49EA9E-51C8-4FA1-9868-31C3346AD76B}"/>
                </a:ext>
              </a:extLst>
            </p:cNvPr>
            <p:cNvPicPr>
              <a:picLocks noChangeAspect="1"/>
            </p:cNvPicPr>
            <p:nvPr/>
          </p:nvPicPr>
          <p:blipFill>
            <a:blip r:embed="rId8">
              <a:alphaModFix amt="20000"/>
            </a:blip>
            <a:stretch>
              <a:fillRect/>
            </a:stretch>
          </p:blipFill>
          <p:spPr>
            <a:xfrm>
              <a:off x="3200400" y="4389547"/>
              <a:ext cx="2743200" cy="1397794"/>
            </a:xfrm>
            <a:prstGeom prst="rect">
              <a:avLst/>
            </a:prstGeom>
          </p:spPr>
        </p:pic>
      </p:grpSp>
      <p:pic>
        <p:nvPicPr>
          <p:cNvPr id="4" name="Picture 3">
            <a:extLst>
              <a:ext uri="{FF2B5EF4-FFF2-40B4-BE49-F238E27FC236}">
                <a16:creationId xmlns:a16="http://schemas.microsoft.com/office/drawing/2014/main" id="{C0BA9AD6-D5EA-488F-9916-90918DFAB280}"/>
              </a:ext>
            </a:extLst>
          </p:cNvPr>
          <p:cNvPicPr>
            <a:picLocks noChangeAspect="1"/>
          </p:cNvPicPr>
          <p:nvPr/>
        </p:nvPicPr>
        <p:blipFill>
          <a:blip r:embed="rId8"/>
          <a:stretch>
            <a:fillRect/>
          </a:stretch>
        </p:blipFill>
        <p:spPr>
          <a:xfrm>
            <a:off x="731520" y="1472088"/>
            <a:ext cx="7680960" cy="3913823"/>
          </a:xfrm>
          <a:prstGeom prst="rect">
            <a:avLst/>
          </a:prstGeom>
        </p:spPr>
      </p:pic>
    </p:spTree>
    <p:extLst>
      <p:ext uri="{BB962C8B-B14F-4D97-AF65-F5344CB8AC3E}">
        <p14:creationId xmlns:p14="http://schemas.microsoft.com/office/powerpoint/2010/main" val="360315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8AA3-2D2C-45D0-B39B-7784F8B26AED}"/>
              </a:ext>
            </a:extLst>
          </p:cNvPr>
          <p:cNvSpPr>
            <a:spLocks noGrp="1"/>
          </p:cNvSpPr>
          <p:nvPr>
            <p:ph type="title"/>
          </p:nvPr>
        </p:nvSpPr>
        <p:spPr/>
        <p:txBody>
          <a:bodyPr/>
          <a:lstStyle/>
          <a:p>
            <a:r>
              <a:rPr lang="en-US" dirty="0"/>
              <a:t>Executive function challenges</a:t>
            </a:r>
          </a:p>
        </p:txBody>
      </p:sp>
      <p:sp>
        <p:nvSpPr>
          <p:cNvPr id="3" name="Content Placeholder 2">
            <a:extLst>
              <a:ext uri="{FF2B5EF4-FFF2-40B4-BE49-F238E27FC236}">
                <a16:creationId xmlns:a16="http://schemas.microsoft.com/office/drawing/2014/main" id="{BD2E7AD4-28E3-402A-A92B-E7B59790E222}"/>
              </a:ext>
            </a:extLst>
          </p:cNvPr>
          <p:cNvSpPr>
            <a:spLocks noGrp="1"/>
          </p:cNvSpPr>
          <p:nvPr>
            <p:ph idx="1"/>
          </p:nvPr>
        </p:nvSpPr>
        <p:spPr/>
        <p:txBody>
          <a:bodyPr>
            <a:normAutofit/>
          </a:bodyPr>
          <a:lstStyle/>
          <a:p>
            <a:r>
              <a:rPr lang="en-US" sz="3600" dirty="0"/>
              <a:t>What executive function challenges are most common in your courses?</a:t>
            </a:r>
          </a:p>
          <a:p>
            <a:endParaRPr lang="en-US" sz="3600" dirty="0"/>
          </a:p>
          <a:p>
            <a:endParaRPr lang="en-US" sz="3600" dirty="0"/>
          </a:p>
          <a:p>
            <a:endParaRPr lang="en-US" sz="3600" dirty="0"/>
          </a:p>
          <a:p>
            <a:r>
              <a:rPr lang="en-US" sz="3600" dirty="0"/>
              <a:t>Think-pair-share Question 2</a:t>
            </a:r>
          </a:p>
        </p:txBody>
      </p:sp>
    </p:spTree>
    <p:extLst>
      <p:ext uri="{BB962C8B-B14F-4D97-AF65-F5344CB8AC3E}">
        <p14:creationId xmlns:p14="http://schemas.microsoft.com/office/powerpoint/2010/main" val="384553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pic>
        <p:nvPicPr>
          <p:cNvPr id="11" name="Picture 10">
            <a:extLst>
              <a:ext uri="{FF2B5EF4-FFF2-40B4-BE49-F238E27FC236}">
                <a16:creationId xmlns:a16="http://schemas.microsoft.com/office/drawing/2014/main" id="{89B33553-0AA4-48D3-97AF-203C8135A8F3}"/>
              </a:ext>
            </a:extLst>
          </p:cNvPr>
          <p:cNvPicPr>
            <a:picLocks noChangeAspect="1"/>
          </p:cNvPicPr>
          <p:nvPr/>
        </p:nvPicPr>
        <p:blipFill>
          <a:blip r:embed="rId4"/>
          <a:stretch>
            <a:fillRect/>
          </a:stretch>
        </p:blipFill>
        <p:spPr>
          <a:xfrm>
            <a:off x="731520" y="4724400"/>
            <a:ext cx="7680960" cy="1237785"/>
          </a:xfrm>
          <a:prstGeom prst="rect">
            <a:avLst/>
          </a:prstGeom>
        </p:spPr>
      </p:pic>
      <p:pic>
        <p:nvPicPr>
          <p:cNvPr id="12" name="Picture 11">
            <a:extLst>
              <a:ext uri="{FF2B5EF4-FFF2-40B4-BE49-F238E27FC236}">
                <a16:creationId xmlns:a16="http://schemas.microsoft.com/office/drawing/2014/main" id="{1AD6CC48-3998-4DE7-8EF3-E29F90429C88}"/>
              </a:ext>
            </a:extLst>
          </p:cNvPr>
          <p:cNvPicPr>
            <a:picLocks noChangeAspect="1"/>
          </p:cNvPicPr>
          <p:nvPr/>
        </p:nvPicPr>
        <p:blipFill>
          <a:blip r:embed="rId5"/>
          <a:stretch>
            <a:fillRect/>
          </a:stretch>
        </p:blipFill>
        <p:spPr>
          <a:xfrm>
            <a:off x="695077" y="685800"/>
            <a:ext cx="7680960" cy="3939292"/>
          </a:xfrm>
          <a:prstGeom prst="rect">
            <a:avLst/>
          </a:prstGeom>
        </p:spPr>
      </p:pic>
    </p:spTree>
    <p:extLst>
      <p:ext uri="{BB962C8B-B14F-4D97-AF65-F5344CB8AC3E}">
        <p14:creationId xmlns:p14="http://schemas.microsoft.com/office/powerpoint/2010/main" val="563432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4" name="Group 3">
            <a:extLst>
              <a:ext uri="{FF2B5EF4-FFF2-40B4-BE49-F238E27FC236}">
                <a16:creationId xmlns:a16="http://schemas.microsoft.com/office/drawing/2014/main" id="{9F92CCF7-9507-4DDC-A9BD-4D6E89BF0431}"/>
              </a:ext>
            </a:extLst>
          </p:cNvPr>
          <p:cNvGrpSpPr/>
          <p:nvPr/>
        </p:nvGrpSpPr>
        <p:grpSpPr>
          <a:xfrm>
            <a:off x="381000" y="152400"/>
            <a:ext cx="2560320" cy="6017300"/>
            <a:chOff x="3276600" y="34686"/>
            <a:chExt cx="2746513" cy="6017300"/>
          </a:xfrm>
        </p:grpSpPr>
        <p:pic>
          <p:nvPicPr>
            <p:cNvPr id="5" name="Picture 4">
              <a:extLst>
                <a:ext uri="{FF2B5EF4-FFF2-40B4-BE49-F238E27FC236}">
                  <a16:creationId xmlns:a16="http://schemas.microsoft.com/office/drawing/2014/main" id="{D14D65FC-94AA-464A-B476-8E9C9C91DDA1}"/>
                </a:ext>
              </a:extLst>
            </p:cNvPr>
            <p:cNvPicPr>
              <a:picLocks noChangeAspect="1"/>
            </p:cNvPicPr>
            <p:nvPr/>
          </p:nvPicPr>
          <p:blipFill>
            <a:blip r:embed="rId4">
              <a:alphaModFix amt="20000"/>
            </a:blip>
            <a:stretch>
              <a:fillRect/>
            </a:stretch>
          </p:blipFill>
          <p:spPr>
            <a:xfrm>
              <a:off x="3276600" y="34686"/>
              <a:ext cx="2743200" cy="1406890"/>
            </a:xfrm>
            <a:prstGeom prst="rect">
              <a:avLst/>
            </a:prstGeom>
          </p:spPr>
        </p:pic>
        <p:pic>
          <p:nvPicPr>
            <p:cNvPr id="6" name="Picture 5">
              <a:extLst>
                <a:ext uri="{FF2B5EF4-FFF2-40B4-BE49-F238E27FC236}">
                  <a16:creationId xmlns:a16="http://schemas.microsoft.com/office/drawing/2014/main" id="{BE3D4819-0A47-4AEA-B70E-540468C7BED5}"/>
                </a:ext>
              </a:extLst>
            </p:cNvPr>
            <p:cNvPicPr>
              <a:picLocks noChangeAspect="1"/>
            </p:cNvPicPr>
            <p:nvPr/>
          </p:nvPicPr>
          <p:blipFill>
            <a:blip r:embed="rId5">
              <a:alphaModFix amt="20000"/>
            </a:blip>
            <a:stretch>
              <a:fillRect/>
            </a:stretch>
          </p:blipFill>
          <p:spPr>
            <a:xfrm>
              <a:off x="3276600" y="5609920"/>
              <a:ext cx="2743200" cy="442066"/>
            </a:xfrm>
            <a:prstGeom prst="rect">
              <a:avLst/>
            </a:prstGeom>
          </p:spPr>
        </p:pic>
        <p:pic>
          <p:nvPicPr>
            <p:cNvPr id="7" name="Picture 6">
              <a:extLst>
                <a:ext uri="{FF2B5EF4-FFF2-40B4-BE49-F238E27FC236}">
                  <a16:creationId xmlns:a16="http://schemas.microsoft.com/office/drawing/2014/main" id="{9FD44400-9965-4781-9727-35D9B657E9FC}"/>
                </a:ext>
              </a:extLst>
            </p:cNvPr>
            <p:cNvPicPr>
              <a:picLocks noChangeAspect="1"/>
            </p:cNvPicPr>
            <p:nvPr/>
          </p:nvPicPr>
          <p:blipFill>
            <a:blip r:embed="rId6">
              <a:alphaModFix amt="20000"/>
            </a:blip>
            <a:stretch>
              <a:fillRect/>
            </a:stretch>
          </p:blipFill>
          <p:spPr>
            <a:xfrm>
              <a:off x="3276600" y="1451515"/>
              <a:ext cx="2743200" cy="1179743"/>
            </a:xfrm>
            <a:prstGeom prst="rect">
              <a:avLst/>
            </a:prstGeom>
          </p:spPr>
        </p:pic>
        <p:pic>
          <p:nvPicPr>
            <p:cNvPr id="8" name="Picture 7">
              <a:extLst>
                <a:ext uri="{FF2B5EF4-FFF2-40B4-BE49-F238E27FC236}">
                  <a16:creationId xmlns:a16="http://schemas.microsoft.com/office/drawing/2014/main" id="{791E92F1-A0A6-4E14-B312-93AF4B6DA84F}"/>
                </a:ext>
              </a:extLst>
            </p:cNvPr>
            <p:cNvPicPr>
              <a:picLocks noChangeAspect="1"/>
            </p:cNvPicPr>
            <p:nvPr/>
          </p:nvPicPr>
          <p:blipFill>
            <a:blip r:embed="rId7">
              <a:alphaModFix amt="20000"/>
            </a:blip>
            <a:stretch>
              <a:fillRect/>
            </a:stretch>
          </p:blipFill>
          <p:spPr>
            <a:xfrm>
              <a:off x="3276600" y="2621319"/>
              <a:ext cx="2743200" cy="1601590"/>
            </a:xfrm>
            <a:prstGeom prst="rect">
              <a:avLst/>
            </a:prstGeom>
          </p:spPr>
        </p:pic>
        <p:pic>
          <p:nvPicPr>
            <p:cNvPr id="9" name="Picture 8">
              <a:extLst>
                <a:ext uri="{FF2B5EF4-FFF2-40B4-BE49-F238E27FC236}">
                  <a16:creationId xmlns:a16="http://schemas.microsoft.com/office/drawing/2014/main" id="{4A38D4BD-2C7A-449E-B70D-B777F5FE1C18}"/>
                </a:ext>
              </a:extLst>
            </p:cNvPr>
            <p:cNvPicPr>
              <a:picLocks noChangeAspect="1"/>
            </p:cNvPicPr>
            <p:nvPr/>
          </p:nvPicPr>
          <p:blipFill>
            <a:blip r:embed="rId8">
              <a:alphaModFix amt="20000"/>
            </a:blip>
            <a:stretch>
              <a:fillRect/>
            </a:stretch>
          </p:blipFill>
          <p:spPr>
            <a:xfrm>
              <a:off x="3279913" y="4222909"/>
              <a:ext cx="2743200" cy="1387011"/>
            </a:xfrm>
            <a:prstGeom prst="rect">
              <a:avLst/>
            </a:prstGeom>
          </p:spPr>
        </p:pic>
      </p:grpSp>
      <p:pic>
        <p:nvPicPr>
          <p:cNvPr id="3" name="Picture 2">
            <a:extLst>
              <a:ext uri="{FF2B5EF4-FFF2-40B4-BE49-F238E27FC236}">
                <a16:creationId xmlns:a16="http://schemas.microsoft.com/office/drawing/2014/main" id="{11D273E1-F986-41C9-B91C-95E55C4D604B}"/>
              </a:ext>
            </a:extLst>
          </p:cNvPr>
          <p:cNvPicPr>
            <a:picLocks noChangeAspect="1"/>
          </p:cNvPicPr>
          <p:nvPr/>
        </p:nvPicPr>
        <p:blipFill>
          <a:blip r:embed="rId6"/>
          <a:stretch>
            <a:fillRect/>
          </a:stretch>
        </p:blipFill>
        <p:spPr>
          <a:xfrm>
            <a:off x="731520" y="1777360"/>
            <a:ext cx="7680960" cy="3303280"/>
          </a:xfrm>
          <a:prstGeom prst="rect">
            <a:avLst/>
          </a:prstGeom>
        </p:spPr>
      </p:pic>
    </p:spTree>
    <p:extLst>
      <p:ext uri="{BB962C8B-B14F-4D97-AF65-F5344CB8AC3E}">
        <p14:creationId xmlns:p14="http://schemas.microsoft.com/office/powerpoint/2010/main" val="208327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A371664-3AEA-479C-B9ED-69418C416EC1}"/>
              </a:ext>
            </a:extLst>
          </p:cNvPr>
          <p:cNvSpPr>
            <a:spLocks noGrp="1" noChangeArrowheads="1"/>
          </p:cNvSpPr>
          <p:nvPr>
            <p:ph type="title"/>
          </p:nvPr>
        </p:nvSpPr>
        <p:spPr/>
        <p:txBody>
          <a:bodyPr/>
          <a:lstStyle/>
          <a:p>
            <a:r>
              <a:rPr lang="en-US" altLang="en-US" dirty="0">
                <a:solidFill>
                  <a:schemeClr val="accent2">
                    <a:lumMod val="75000"/>
                  </a:schemeClr>
                </a:solidFill>
                <a:ea typeface="ＭＳ Ｐゴシック" panose="020B0600070205080204" pitchFamily="34" charset="-128"/>
              </a:rPr>
              <a:t>Presentation Goals</a:t>
            </a:r>
          </a:p>
        </p:txBody>
      </p:sp>
      <p:sp>
        <p:nvSpPr>
          <p:cNvPr id="9219" name="Rectangle 3">
            <a:extLst>
              <a:ext uri="{FF2B5EF4-FFF2-40B4-BE49-F238E27FC236}">
                <a16:creationId xmlns:a16="http://schemas.microsoft.com/office/drawing/2014/main" id="{C1747EBF-4376-4F23-ACA3-57FCBD261FE5}"/>
              </a:ext>
            </a:extLst>
          </p:cNvPr>
          <p:cNvSpPr>
            <a:spLocks noGrp="1" noChangeArrowheads="1"/>
          </p:cNvSpPr>
          <p:nvPr>
            <p:ph idx="1"/>
          </p:nvPr>
        </p:nvSpPr>
        <p:spPr/>
        <p:txBody>
          <a:bodyPr>
            <a:normAutofit/>
          </a:bodyPr>
          <a:lstStyle/>
          <a:p>
            <a:pPr marL="228600" indent="-228600">
              <a:buFont typeface="Arial" panose="020B0604020202020204" pitchFamily="34" charset="0"/>
              <a:buChar char="•"/>
            </a:pPr>
            <a:r>
              <a:rPr lang="en-US" altLang="en-US" sz="2800" dirty="0">
                <a:ea typeface="ＭＳ Ｐゴシック" panose="020B0600070205080204" pitchFamily="34" charset="-128"/>
              </a:rPr>
              <a:t>Learn about neurodiversity</a:t>
            </a:r>
          </a:p>
          <a:p>
            <a:pPr marL="228600" indent="-228600">
              <a:buFont typeface="Arial" panose="020B0604020202020204" pitchFamily="34" charset="0"/>
              <a:buChar char="•"/>
            </a:pPr>
            <a:r>
              <a:rPr lang="en-US" altLang="en-US" sz="2800" dirty="0">
                <a:ea typeface="ＭＳ Ｐゴシック" panose="020B0600070205080204" pitchFamily="34" charset="-128"/>
              </a:rPr>
              <a:t>Introduce the principles of UDL</a:t>
            </a:r>
          </a:p>
          <a:p>
            <a:pPr marL="228600" indent="-228600">
              <a:buFont typeface="Arial" panose="020B0604020202020204" pitchFamily="34" charset="0"/>
              <a:buChar char="•"/>
            </a:pPr>
            <a:r>
              <a:rPr lang="en-US" altLang="en-US" sz="2800" dirty="0">
                <a:ea typeface="ＭＳ Ｐゴシック" panose="020B0600070205080204" pitchFamily="34" charset="-128"/>
              </a:rPr>
              <a:t>Provide examples and resources</a:t>
            </a:r>
          </a:p>
          <a:p>
            <a:pPr marL="228600" indent="-228600">
              <a:buFont typeface="Arial" panose="020B0604020202020204" pitchFamily="34" charset="0"/>
              <a:buChar char="•"/>
            </a:pPr>
            <a:r>
              <a:rPr lang="en-US" altLang="en-US" sz="2800" dirty="0">
                <a:ea typeface="ＭＳ Ｐゴシック" panose="020B0600070205080204" pitchFamily="34" charset="-128"/>
              </a:rPr>
              <a:t>Start an ongoing discussion</a:t>
            </a:r>
          </a:p>
          <a:p>
            <a:pPr marL="228600" indent="-228600">
              <a:buFont typeface="Arial" panose="020B0604020202020204" pitchFamily="34" charset="0"/>
              <a:buChar char="•"/>
            </a:pPr>
            <a:endParaRPr lang="en-US" altLang="en-US" sz="2800" dirty="0">
              <a:ea typeface="ＭＳ Ｐゴシック" panose="020B0600070205080204" pitchFamily="34" charset="-128"/>
            </a:endParaRPr>
          </a:p>
        </p:txBody>
      </p:sp>
      <p:sp>
        <p:nvSpPr>
          <p:cNvPr id="4" name="TextBox 3">
            <a:extLst>
              <a:ext uri="{FF2B5EF4-FFF2-40B4-BE49-F238E27FC236}">
                <a16:creationId xmlns:a16="http://schemas.microsoft.com/office/drawing/2014/main" id="{19EDD6B6-C327-422B-8A66-C8D0431772A5}"/>
              </a:ext>
            </a:extLst>
          </p:cNvPr>
          <p:cNvSpPr txBox="1"/>
          <p:nvPr/>
        </p:nvSpPr>
        <p:spPr>
          <a:xfrm>
            <a:off x="381000" y="6400800"/>
            <a:ext cx="7086600" cy="369332"/>
          </a:xfrm>
          <a:prstGeom prst="rect">
            <a:avLst/>
          </a:prstGeom>
          <a:noFill/>
        </p:spPr>
        <p:txBody>
          <a:bodyPr wrap="square" rtlCol="0">
            <a:spAutoFit/>
          </a:bodyPr>
          <a:lstStyle/>
          <a:p>
            <a:r>
              <a:rPr lang="en-US" dirty="0">
                <a:solidFill>
                  <a:schemeClr val="bg1"/>
                </a:solidFill>
              </a:rPr>
              <a:t>Adapted from </a:t>
            </a:r>
            <a:r>
              <a:rPr lang="en-US" dirty="0">
                <a:solidFill>
                  <a:schemeClr val="bg1"/>
                </a:solidFill>
                <a:hlinkClick r:id="rId3">
                  <a:extLst>
                    <a:ext uri="{A12FA001-AC4F-418D-AE19-62706E023703}">
                      <ahyp:hlinkClr xmlns:ahyp="http://schemas.microsoft.com/office/drawing/2018/hyperlinkcolor" val="tx"/>
                    </a:ext>
                  </a:extLst>
                </a:hlinkClick>
              </a:rPr>
              <a:t>http://enact.sonoma.edu/udl</a:t>
            </a:r>
            <a:r>
              <a:rPr lang="en-US" dirty="0">
                <a:solidFill>
                  <a:schemeClr val="bg1"/>
                </a:solidFill>
              </a:rPr>
              <a:t>  © California State University</a:t>
            </a:r>
          </a:p>
        </p:txBody>
      </p:sp>
      <p:pic>
        <p:nvPicPr>
          <p:cNvPr id="5" name="Picture 5" descr="Creative Commons License">
            <a:extLst>
              <a:ext uri="{FF2B5EF4-FFF2-40B4-BE49-F238E27FC236}">
                <a16:creationId xmlns:a16="http://schemas.microsoft.com/office/drawing/2014/main" id="{5CD62154-85C6-4979-841F-4F7A2E3262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6532243"/>
            <a:ext cx="762000" cy="14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4" name="Group 3">
            <a:extLst>
              <a:ext uri="{FF2B5EF4-FFF2-40B4-BE49-F238E27FC236}">
                <a16:creationId xmlns:a16="http://schemas.microsoft.com/office/drawing/2014/main" id="{527C39DF-71FD-469F-B06D-9C21EA8DA32D}"/>
              </a:ext>
            </a:extLst>
          </p:cNvPr>
          <p:cNvGrpSpPr/>
          <p:nvPr/>
        </p:nvGrpSpPr>
        <p:grpSpPr>
          <a:xfrm>
            <a:off x="381000" y="152400"/>
            <a:ext cx="2560320" cy="6017300"/>
            <a:chOff x="3276600" y="34686"/>
            <a:chExt cx="2746513" cy="6017300"/>
          </a:xfrm>
        </p:grpSpPr>
        <p:pic>
          <p:nvPicPr>
            <p:cNvPr id="5" name="Picture 4">
              <a:extLst>
                <a:ext uri="{FF2B5EF4-FFF2-40B4-BE49-F238E27FC236}">
                  <a16:creationId xmlns:a16="http://schemas.microsoft.com/office/drawing/2014/main" id="{89AA258A-C1C2-46BF-B1AF-E723ED6CBAD4}"/>
                </a:ext>
              </a:extLst>
            </p:cNvPr>
            <p:cNvPicPr>
              <a:picLocks noChangeAspect="1"/>
            </p:cNvPicPr>
            <p:nvPr/>
          </p:nvPicPr>
          <p:blipFill>
            <a:blip r:embed="rId4">
              <a:alphaModFix amt="20000"/>
            </a:blip>
            <a:stretch>
              <a:fillRect/>
            </a:stretch>
          </p:blipFill>
          <p:spPr>
            <a:xfrm>
              <a:off x="3276600" y="34686"/>
              <a:ext cx="2743200" cy="1406890"/>
            </a:xfrm>
            <a:prstGeom prst="rect">
              <a:avLst/>
            </a:prstGeom>
          </p:spPr>
        </p:pic>
        <p:pic>
          <p:nvPicPr>
            <p:cNvPr id="6" name="Picture 5">
              <a:extLst>
                <a:ext uri="{FF2B5EF4-FFF2-40B4-BE49-F238E27FC236}">
                  <a16:creationId xmlns:a16="http://schemas.microsoft.com/office/drawing/2014/main" id="{08795025-8418-463A-BD76-C30F17C1BF79}"/>
                </a:ext>
              </a:extLst>
            </p:cNvPr>
            <p:cNvPicPr>
              <a:picLocks noChangeAspect="1"/>
            </p:cNvPicPr>
            <p:nvPr/>
          </p:nvPicPr>
          <p:blipFill>
            <a:blip r:embed="rId5">
              <a:alphaModFix amt="20000"/>
            </a:blip>
            <a:stretch>
              <a:fillRect/>
            </a:stretch>
          </p:blipFill>
          <p:spPr>
            <a:xfrm>
              <a:off x="3276600" y="5609920"/>
              <a:ext cx="2743200" cy="442066"/>
            </a:xfrm>
            <a:prstGeom prst="rect">
              <a:avLst/>
            </a:prstGeom>
          </p:spPr>
        </p:pic>
        <p:pic>
          <p:nvPicPr>
            <p:cNvPr id="7" name="Picture 6">
              <a:extLst>
                <a:ext uri="{FF2B5EF4-FFF2-40B4-BE49-F238E27FC236}">
                  <a16:creationId xmlns:a16="http://schemas.microsoft.com/office/drawing/2014/main" id="{52AD71EF-498A-4E16-911A-39A838ED80AC}"/>
                </a:ext>
              </a:extLst>
            </p:cNvPr>
            <p:cNvPicPr>
              <a:picLocks noChangeAspect="1"/>
            </p:cNvPicPr>
            <p:nvPr/>
          </p:nvPicPr>
          <p:blipFill>
            <a:blip r:embed="rId6">
              <a:alphaModFix amt="20000"/>
            </a:blip>
            <a:stretch>
              <a:fillRect/>
            </a:stretch>
          </p:blipFill>
          <p:spPr>
            <a:xfrm>
              <a:off x="3276600" y="1451515"/>
              <a:ext cx="2743200" cy="1179743"/>
            </a:xfrm>
            <a:prstGeom prst="rect">
              <a:avLst/>
            </a:prstGeom>
          </p:spPr>
        </p:pic>
        <p:pic>
          <p:nvPicPr>
            <p:cNvPr id="8" name="Picture 7">
              <a:extLst>
                <a:ext uri="{FF2B5EF4-FFF2-40B4-BE49-F238E27FC236}">
                  <a16:creationId xmlns:a16="http://schemas.microsoft.com/office/drawing/2014/main" id="{66319DBC-7F5B-411D-8CD5-87A16244767A}"/>
                </a:ext>
              </a:extLst>
            </p:cNvPr>
            <p:cNvPicPr>
              <a:picLocks noChangeAspect="1"/>
            </p:cNvPicPr>
            <p:nvPr/>
          </p:nvPicPr>
          <p:blipFill>
            <a:blip r:embed="rId7">
              <a:alphaModFix amt="20000"/>
            </a:blip>
            <a:stretch>
              <a:fillRect/>
            </a:stretch>
          </p:blipFill>
          <p:spPr>
            <a:xfrm>
              <a:off x="3276600" y="2621319"/>
              <a:ext cx="2743200" cy="1601590"/>
            </a:xfrm>
            <a:prstGeom prst="rect">
              <a:avLst/>
            </a:prstGeom>
          </p:spPr>
        </p:pic>
        <p:pic>
          <p:nvPicPr>
            <p:cNvPr id="9" name="Picture 8">
              <a:extLst>
                <a:ext uri="{FF2B5EF4-FFF2-40B4-BE49-F238E27FC236}">
                  <a16:creationId xmlns:a16="http://schemas.microsoft.com/office/drawing/2014/main" id="{AC693733-2703-4AEE-B04E-474C5AC06580}"/>
                </a:ext>
              </a:extLst>
            </p:cNvPr>
            <p:cNvPicPr>
              <a:picLocks noChangeAspect="1"/>
            </p:cNvPicPr>
            <p:nvPr/>
          </p:nvPicPr>
          <p:blipFill>
            <a:blip r:embed="rId8">
              <a:alphaModFix amt="20000"/>
            </a:blip>
            <a:stretch>
              <a:fillRect/>
            </a:stretch>
          </p:blipFill>
          <p:spPr>
            <a:xfrm>
              <a:off x="3279913" y="4222909"/>
              <a:ext cx="2743200" cy="1387011"/>
            </a:xfrm>
            <a:prstGeom prst="rect">
              <a:avLst/>
            </a:prstGeom>
          </p:spPr>
        </p:pic>
      </p:grpSp>
      <p:pic>
        <p:nvPicPr>
          <p:cNvPr id="3" name="Picture 2">
            <a:extLst>
              <a:ext uri="{FF2B5EF4-FFF2-40B4-BE49-F238E27FC236}">
                <a16:creationId xmlns:a16="http://schemas.microsoft.com/office/drawing/2014/main" id="{D4BAA2EA-41CF-4D72-899B-6C72C5F99F61}"/>
              </a:ext>
            </a:extLst>
          </p:cNvPr>
          <p:cNvPicPr>
            <a:picLocks noChangeAspect="1"/>
          </p:cNvPicPr>
          <p:nvPr/>
        </p:nvPicPr>
        <p:blipFill>
          <a:blip r:embed="rId7"/>
          <a:stretch>
            <a:fillRect/>
          </a:stretch>
        </p:blipFill>
        <p:spPr>
          <a:xfrm>
            <a:off x="731520" y="1186773"/>
            <a:ext cx="7680960" cy="4484453"/>
          </a:xfrm>
          <a:prstGeom prst="rect">
            <a:avLst/>
          </a:prstGeom>
        </p:spPr>
      </p:pic>
    </p:spTree>
    <p:extLst>
      <p:ext uri="{BB962C8B-B14F-4D97-AF65-F5344CB8AC3E}">
        <p14:creationId xmlns:p14="http://schemas.microsoft.com/office/powerpoint/2010/main" val="1973852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4" name="Group 3">
            <a:extLst>
              <a:ext uri="{FF2B5EF4-FFF2-40B4-BE49-F238E27FC236}">
                <a16:creationId xmlns:a16="http://schemas.microsoft.com/office/drawing/2014/main" id="{E4F1386C-2D60-4142-BD47-C63E85E35528}"/>
              </a:ext>
            </a:extLst>
          </p:cNvPr>
          <p:cNvGrpSpPr/>
          <p:nvPr/>
        </p:nvGrpSpPr>
        <p:grpSpPr>
          <a:xfrm>
            <a:off x="381000" y="152400"/>
            <a:ext cx="2560320" cy="6017300"/>
            <a:chOff x="3276600" y="34686"/>
            <a:chExt cx="2746513" cy="6017300"/>
          </a:xfrm>
        </p:grpSpPr>
        <p:pic>
          <p:nvPicPr>
            <p:cNvPr id="5" name="Picture 4">
              <a:extLst>
                <a:ext uri="{FF2B5EF4-FFF2-40B4-BE49-F238E27FC236}">
                  <a16:creationId xmlns:a16="http://schemas.microsoft.com/office/drawing/2014/main" id="{087A38DF-894F-4470-A5F3-246C54278D69}"/>
                </a:ext>
              </a:extLst>
            </p:cNvPr>
            <p:cNvPicPr>
              <a:picLocks noChangeAspect="1"/>
            </p:cNvPicPr>
            <p:nvPr/>
          </p:nvPicPr>
          <p:blipFill>
            <a:blip r:embed="rId4">
              <a:alphaModFix amt="20000"/>
            </a:blip>
            <a:stretch>
              <a:fillRect/>
            </a:stretch>
          </p:blipFill>
          <p:spPr>
            <a:xfrm>
              <a:off x="3276600" y="34686"/>
              <a:ext cx="2743200" cy="1406890"/>
            </a:xfrm>
            <a:prstGeom prst="rect">
              <a:avLst/>
            </a:prstGeom>
          </p:spPr>
        </p:pic>
        <p:pic>
          <p:nvPicPr>
            <p:cNvPr id="6" name="Picture 5">
              <a:extLst>
                <a:ext uri="{FF2B5EF4-FFF2-40B4-BE49-F238E27FC236}">
                  <a16:creationId xmlns:a16="http://schemas.microsoft.com/office/drawing/2014/main" id="{D75607A4-797E-4749-BE39-64DCA0834915}"/>
                </a:ext>
              </a:extLst>
            </p:cNvPr>
            <p:cNvPicPr>
              <a:picLocks noChangeAspect="1"/>
            </p:cNvPicPr>
            <p:nvPr/>
          </p:nvPicPr>
          <p:blipFill>
            <a:blip r:embed="rId5">
              <a:alphaModFix amt="20000"/>
            </a:blip>
            <a:stretch>
              <a:fillRect/>
            </a:stretch>
          </p:blipFill>
          <p:spPr>
            <a:xfrm>
              <a:off x="3276600" y="5609920"/>
              <a:ext cx="2743200" cy="442066"/>
            </a:xfrm>
            <a:prstGeom prst="rect">
              <a:avLst/>
            </a:prstGeom>
          </p:spPr>
        </p:pic>
        <p:pic>
          <p:nvPicPr>
            <p:cNvPr id="7" name="Picture 6">
              <a:extLst>
                <a:ext uri="{FF2B5EF4-FFF2-40B4-BE49-F238E27FC236}">
                  <a16:creationId xmlns:a16="http://schemas.microsoft.com/office/drawing/2014/main" id="{654BE8EE-831F-47F0-ACB7-AA44EE0B2207}"/>
                </a:ext>
              </a:extLst>
            </p:cNvPr>
            <p:cNvPicPr>
              <a:picLocks noChangeAspect="1"/>
            </p:cNvPicPr>
            <p:nvPr/>
          </p:nvPicPr>
          <p:blipFill>
            <a:blip r:embed="rId6">
              <a:alphaModFix amt="20000"/>
            </a:blip>
            <a:stretch>
              <a:fillRect/>
            </a:stretch>
          </p:blipFill>
          <p:spPr>
            <a:xfrm>
              <a:off x="3276600" y="1451515"/>
              <a:ext cx="2743200" cy="1179743"/>
            </a:xfrm>
            <a:prstGeom prst="rect">
              <a:avLst/>
            </a:prstGeom>
          </p:spPr>
        </p:pic>
        <p:pic>
          <p:nvPicPr>
            <p:cNvPr id="8" name="Picture 7">
              <a:extLst>
                <a:ext uri="{FF2B5EF4-FFF2-40B4-BE49-F238E27FC236}">
                  <a16:creationId xmlns:a16="http://schemas.microsoft.com/office/drawing/2014/main" id="{36BC9366-5078-42AF-B0CE-A9964DA70B99}"/>
                </a:ext>
              </a:extLst>
            </p:cNvPr>
            <p:cNvPicPr>
              <a:picLocks noChangeAspect="1"/>
            </p:cNvPicPr>
            <p:nvPr/>
          </p:nvPicPr>
          <p:blipFill>
            <a:blip r:embed="rId7">
              <a:alphaModFix amt="20000"/>
            </a:blip>
            <a:stretch>
              <a:fillRect/>
            </a:stretch>
          </p:blipFill>
          <p:spPr>
            <a:xfrm>
              <a:off x="3276600" y="2621319"/>
              <a:ext cx="2743200" cy="1601590"/>
            </a:xfrm>
            <a:prstGeom prst="rect">
              <a:avLst/>
            </a:prstGeom>
          </p:spPr>
        </p:pic>
        <p:pic>
          <p:nvPicPr>
            <p:cNvPr id="9" name="Picture 8">
              <a:extLst>
                <a:ext uri="{FF2B5EF4-FFF2-40B4-BE49-F238E27FC236}">
                  <a16:creationId xmlns:a16="http://schemas.microsoft.com/office/drawing/2014/main" id="{97F0FF33-5432-4D90-8C98-B687410C309B}"/>
                </a:ext>
              </a:extLst>
            </p:cNvPr>
            <p:cNvPicPr>
              <a:picLocks noChangeAspect="1"/>
            </p:cNvPicPr>
            <p:nvPr/>
          </p:nvPicPr>
          <p:blipFill>
            <a:blip r:embed="rId8">
              <a:alphaModFix amt="20000"/>
            </a:blip>
            <a:stretch>
              <a:fillRect/>
            </a:stretch>
          </p:blipFill>
          <p:spPr>
            <a:xfrm>
              <a:off x="3279913" y="4222909"/>
              <a:ext cx="2743200" cy="1387011"/>
            </a:xfrm>
            <a:prstGeom prst="rect">
              <a:avLst/>
            </a:prstGeom>
          </p:spPr>
        </p:pic>
      </p:grpSp>
      <p:pic>
        <p:nvPicPr>
          <p:cNvPr id="3" name="Picture 2">
            <a:extLst>
              <a:ext uri="{FF2B5EF4-FFF2-40B4-BE49-F238E27FC236}">
                <a16:creationId xmlns:a16="http://schemas.microsoft.com/office/drawing/2014/main" id="{2E9DC01D-A532-45D9-8BF1-EBCD5AB333F3}"/>
              </a:ext>
            </a:extLst>
          </p:cNvPr>
          <p:cNvPicPr>
            <a:picLocks noChangeAspect="1"/>
          </p:cNvPicPr>
          <p:nvPr/>
        </p:nvPicPr>
        <p:blipFill>
          <a:blip r:embed="rId8"/>
          <a:stretch>
            <a:fillRect/>
          </a:stretch>
        </p:blipFill>
        <p:spPr>
          <a:xfrm>
            <a:off x="731520" y="1487184"/>
            <a:ext cx="7680960" cy="3883632"/>
          </a:xfrm>
          <a:prstGeom prst="rect">
            <a:avLst/>
          </a:prstGeom>
        </p:spPr>
      </p:pic>
    </p:spTree>
    <p:extLst>
      <p:ext uri="{BB962C8B-B14F-4D97-AF65-F5344CB8AC3E}">
        <p14:creationId xmlns:p14="http://schemas.microsoft.com/office/powerpoint/2010/main" val="936581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402CAFE-9A76-4EE6-92D1-E10C5C9824A0}"/>
              </a:ext>
            </a:extLst>
          </p:cNvPr>
          <p:cNvSpPr>
            <a:spLocks noGrp="1"/>
          </p:cNvSpPr>
          <p:nvPr>
            <p:ph type="title"/>
          </p:nvPr>
        </p:nvSpPr>
        <p:spPr/>
        <p:txBody>
          <a:bodyPr/>
          <a:lstStyle/>
          <a:p>
            <a:r>
              <a:rPr lang="en-US" dirty="0">
                <a:solidFill>
                  <a:schemeClr val="accent2">
                    <a:lumMod val="75000"/>
                  </a:schemeClr>
                </a:solidFill>
              </a:rPr>
              <a:t>Examples</a:t>
            </a:r>
          </a:p>
        </p:txBody>
      </p:sp>
      <p:sp>
        <p:nvSpPr>
          <p:cNvPr id="11" name="Content Placeholder 10">
            <a:extLst>
              <a:ext uri="{FF2B5EF4-FFF2-40B4-BE49-F238E27FC236}">
                <a16:creationId xmlns:a16="http://schemas.microsoft.com/office/drawing/2014/main" id="{1825551D-5D69-4742-9566-2F9DC7D330C2}"/>
              </a:ext>
            </a:extLst>
          </p:cNvPr>
          <p:cNvSpPr>
            <a:spLocks noGrp="1"/>
          </p:cNvSpPr>
          <p:nvPr>
            <p:ph idx="1"/>
          </p:nvPr>
        </p:nvSpPr>
        <p:spPr>
          <a:xfrm>
            <a:off x="822959" y="1845734"/>
            <a:ext cx="7543801" cy="4402666"/>
          </a:xfrm>
        </p:spPr>
        <p:txBody>
          <a:bodyPr>
            <a:normAutofit/>
          </a:bodyPr>
          <a:lstStyle/>
          <a:p>
            <a:pPr marL="0" indent="0">
              <a:buNone/>
            </a:pPr>
            <a:r>
              <a:rPr lang="en-US" sz="3200" dirty="0"/>
              <a:t>Assignments with human impact</a:t>
            </a:r>
          </a:p>
          <a:p>
            <a:pPr lvl="1">
              <a:buFont typeface="Arial" panose="020B0604020202020204" pitchFamily="34" charset="0"/>
              <a:buChar char="•"/>
            </a:pPr>
            <a:r>
              <a:rPr lang="en-US" sz="3200" dirty="0"/>
              <a:t>How does this help people?</a:t>
            </a:r>
          </a:p>
          <a:p>
            <a:pPr marL="0" indent="0">
              <a:buNone/>
            </a:pPr>
            <a:r>
              <a:rPr lang="en-US" sz="3200" i="1" dirty="0"/>
              <a:t>How to study</a:t>
            </a:r>
            <a:r>
              <a:rPr lang="en-US" sz="3200" dirty="0"/>
              <a:t> guides and goals</a:t>
            </a:r>
            <a:endParaRPr lang="en-US" sz="3200" i="1" dirty="0"/>
          </a:p>
          <a:p>
            <a:pPr lvl="1">
              <a:buFont typeface="Arial" panose="020B0604020202020204" pitchFamily="34" charset="0"/>
              <a:buChar char="•"/>
            </a:pPr>
            <a:r>
              <a:rPr lang="en-US" sz="3200" dirty="0"/>
              <a:t>What to do, how often, to what quality</a:t>
            </a:r>
          </a:p>
          <a:p>
            <a:pPr lvl="1">
              <a:buFont typeface="Arial" panose="020B0604020202020204" pitchFamily="34" charset="0"/>
              <a:buChar char="•"/>
            </a:pPr>
            <a:r>
              <a:rPr lang="en-US" sz="3200" dirty="0"/>
              <a:t>Support self-assessment, metacognition</a:t>
            </a:r>
          </a:p>
          <a:p>
            <a:pPr lvl="1">
              <a:buFont typeface="Arial" panose="020B0604020202020204" pitchFamily="34" charset="0"/>
              <a:buChar char="•"/>
            </a:pPr>
            <a:r>
              <a:rPr lang="en-US" sz="3200" dirty="0"/>
              <a:t>Promote growth mindset</a:t>
            </a:r>
          </a:p>
          <a:p>
            <a:pPr lvl="1">
              <a:buFont typeface="Arial" panose="020B0604020202020204" pitchFamily="34" charset="0"/>
              <a:buChar char="•"/>
            </a:pPr>
            <a:endParaRPr lang="en-US" sz="3200" dirty="0"/>
          </a:p>
          <a:p>
            <a:pPr marL="0" indent="0">
              <a:buNone/>
            </a:pPr>
            <a:endParaRPr lang="en-US" sz="3200" dirty="0"/>
          </a:p>
          <a:p>
            <a:pPr marL="0" indent="0">
              <a:buNone/>
            </a:pPr>
            <a:endParaRPr lang="en-US" sz="3200" dirty="0"/>
          </a:p>
          <a:p>
            <a:pPr marL="201168" lvl="1" indent="0">
              <a:buNone/>
            </a:pPr>
            <a:endParaRPr lang="en-US" sz="3200" dirty="0"/>
          </a:p>
          <a:p>
            <a:pPr marL="201168" lvl="1" indent="0">
              <a:buNone/>
            </a:pPr>
            <a:endParaRPr lang="en-US" sz="3200" dirty="0"/>
          </a:p>
          <a:p>
            <a:pPr marL="0" indent="0">
              <a:buNone/>
            </a:pPr>
            <a:endParaRPr lang="en-US" sz="3200" dirty="0"/>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1531781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3537-77A6-47D8-A9EF-8845983E1D77}"/>
              </a:ext>
            </a:extLst>
          </p:cNvPr>
          <p:cNvSpPr>
            <a:spLocks noGrp="1"/>
          </p:cNvSpPr>
          <p:nvPr>
            <p:ph type="title"/>
          </p:nvPr>
        </p:nvSpPr>
        <p:spPr/>
        <p:txBody>
          <a:bodyPr/>
          <a:lstStyle/>
          <a:p>
            <a:r>
              <a:rPr lang="en-US" dirty="0"/>
              <a:t>Self-Regulation</a:t>
            </a:r>
          </a:p>
        </p:txBody>
      </p:sp>
      <p:sp>
        <p:nvSpPr>
          <p:cNvPr id="3" name="Content Placeholder 2">
            <a:extLst>
              <a:ext uri="{FF2B5EF4-FFF2-40B4-BE49-F238E27FC236}">
                <a16:creationId xmlns:a16="http://schemas.microsoft.com/office/drawing/2014/main" id="{6D9393F4-A4CF-406E-90AF-5D5FB90630EB}"/>
              </a:ext>
            </a:extLst>
          </p:cNvPr>
          <p:cNvSpPr>
            <a:spLocks noGrp="1"/>
          </p:cNvSpPr>
          <p:nvPr>
            <p:ph idx="1"/>
          </p:nvPr>
        </p:nvSpPr>
        <p:spPr/>
        <p:txBody>
          <a:bodyPr>
            <a:normAutofit/>
          </a:bodyPr>
          <a:lstStyle/>
          <a:p>
            <a:r>
              <a:rPr lang="en-US" sz="4000" dirty="0"/>
              <a:t>What self-regulation challenges do you commonly see among students?</a:t>
            </a:r>
          </a:p>
          <a:p>
            <a:endParaRPr lang="en-US" sz="4000" dirty="0"/>
          </a:p>
          <a:p>
            <a:endParaRPr lang="en-US" sz="4000" dirty="0"/>
          </a:p>
          <a:p>
            <a:r>
              <a:rPr lang="en-US" sz="4000" dirty="0"/>
              <a:t>Think-pair-share Question 3</a:t>
            </a:r>
          </a:p>
          <a:p>
            <a:endParaRPr lang="en-US" dirty="0"/>
          </a:p>
        </p:txBody>
      </p:sp>
    </p:spTree>
    <p:extLst>
      <p:ext uri="{BB962C8B-B14F-4D97-AF65-F5344CB8AC3E}">
        <p14:creationId xmlns:p14="http://schemas.microsoft.com/office/powerpoint/2010/main" val="210408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A8C667-27BA-4F8F-B6D1-6B4346559EBA}"/>
              </a:ext>
            </a:extLst>
          </p:cNvPr>
          <p:cNvPicPr>
            <a:picLocks noChangeAspect="1"/>
          </p:cNvPicPr>
          <p:nvPr/>
        </p:nvPicPr>
        <p:blipFill>
          <a:blip r:embed="rId3"/>
          <a:stretch>
            <a:fillRect/>
          </a:stretch>
        </p:blipFill>
        <p:spPr>
          <a:xfrm>
            <a:off x="731520" y="609600"/>
            <a:ext cx="7680960" cy="3964096"/>
          </a:xfrm>
          <a:prstGeom prst="rect">
            <a:avLst/>
          </a:prstGeom>
        </p:spPr>
      </p:pic>
      <p:pic>
        <p:nvPicPr>
          <p:cNvPr id="8" name="Picture 7">
            <a:extLst>
              <a:ext uri="{FF2B5EF4-FFF2-40B4-BE49-F238E27FC236}">
                <a16:creationId xmlns:a16="http://schemas.microsoft.com/office/drawing/2014/main" id="{A3E4D529-74A2-4361-AF68-A42BE4222438}"/>
              </a:ext>
            </a:extLst>
          </p:cNvPr>
          <p:cNvPicPr>
            <a:picLocks noChangeAspect="1"/>
          </p:cNvPicPr>
          <p:nvPr/>
        </p:nvPicPr>
        <p:blipFill>
          <a:blip r:embed="rId4"/>
          <a:stretch>
            <a:fillRect/>
          </a:stretch>
        </p:blipFill>
        <p:spPr>
          <a:xfrm>
            <a:off x="1512310" y="4724400"/>
            <a:ext cx="6119380" cy="1056440"/>
          </a:xfrm>
          <a:prstGeom prst="rect">
            <a:avLst/>
          </a:prstGeom>
        </p:spPr>
      </p:pic>
      <p:pic>
        <p:nvPicPr>
          <p:cNvPr id="10" name="Picture 9">
            <a:extLst>
              <a:ext uri="{FF2B5EF4-FFF2-40B4-BE49-F238E27FC236}">
                <a16:creationId xmlns:a16="http://schemas.microsoft.com/office/drawing/2014/main" id="{C19A9E92-3FFC-459E-950F-5902489584F6}"/>
              </a:ext>
            </a:extLst>
          </p:cNvPr>
          <p:cNvPicPr>
            <a:picLocks noChangeAspect="1"/>
          </p:cNvPicPr>
          <p:nvPr/>
        </p:nvPicPr>
        <p:blipFill>
          <a:blip r:embed="rId5"/>
          <a:stretch>
            <a:fillRect/>
          </a:stretch>
        </p:blipFill>
        <p:spPr>
          <a:xfrm>
            <a:off x="0" y="6553200"/>
            <a:ext cx="9144000" cy="199748"/>
          </a:xfrm>
          <a:prstGeom prst="rect">
            <a:avLst/>
          </a:prstGeom>
        </p:spPr>
      </p:pic>
    </p:spTree>
    <p:extLst>
      <p:ext uri="{BB962C8B-B14F-4D97-AF65-F5344CB8AC3E}">
        <p14:creationId xmlns:p14="http://schemas.microsoft.com/office/powerpoint/2010/main" val="2792932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8AAC-5941-4DA2-A959-DFDF81F811AE}"/>
              </a:ext>
            </a:extLst>
          </p:cNvPr>
          <p:cNvSpPr>
            <a:spLocks noGrp="1"/>
          </p:cNvSpPr>
          <p:nvPr>
            <p:ph type="title"/>
          </p:nvPr>
        </p:nvSpPr>
        <p:spPr/>
        <p:txBody>
          <a:bodyPr/>
          <a:lstStyle/>
          <a:p>
            <a:r>
              <a:rPr lang="en-US" dirty="0"/>
              <a:t>Cognitive Load</a:t>
            </a:r>
          </a:p>
        </p:txBody>
      </p:sp>
      <p:sp>
        <p:nvSpPr>
          <p:cNvPr id="3" name="Content Placeholder 2">
            <a:extLst>
              <a:ext uri="{FF2B5EF4-FFF2-40B4-BE49-F238E27FC236}">
                <a16:creationId xmlns:a16="http://schemas.microsoft.com/office/drawing/2014/main" id="{C580EA55-B91C-4E43-B099-FC0AEA34FA42}"/>
              </a:ext>
            </a:extLst>
          </p:cNvPr>
          <p:cNvSpPr>
            <a:spLocks noGrp="1"/>
          </p:cNvSpPr>
          <p:nvPr>
            <p:ph idx="1"/>
          </p:nvPr>
        </p:nvSpPr>
        <p:spPr/>
        <p:txBody>
          <a:bodyPr>
            <a:normAutofit/>
          </a:bodyPr>
          <a:lstStyle/>
          <a:p>
            <a:r>
              <a:rPr lang="en-US" sz="3200" dirty="0"/>
              <a:t>We all have limited processing capacity</a:t>
            </a:r>
          </a:p>
          <a:p>
            <a:r>
              <a:rPr lang="en-US" sz="3200" dirty="0"/>
              <a:t>All learning tasks impose </a:t>
            </a:r>
            <a:r>
              <a:rPr lang="en-US" sz="3200" b="1" dirty="0"/>
              <a:t>cognitive load</a:t>
            </a:r>
          </a:p>
          <a:p>
            <a:r>
              <a:rPr lang="en-US" sz="3200" b="1" dirty="0"/>
              <a:t>Intrinsic</a:t>
            </a:r>
            <a:r>
              <a:rPr lang="en-US" sz="3200" dirty="0"/>
              <a:t> – Core elements of a learning goal</a:t>
            </a:r>
          </a:p>
          <a:p>
            <a:r>
              <a:rPr lang="en-US" sz="3200" b="1" dirty="0"/>
              <a:t>Extraneous</a:t>
            </a:r>
            <a:r>
              <a:rPr lang="en-US" sz="3200" dirty="0"/>
              <a:t> – Part of task not integral to the learning goal</a:t>
            </a:r>
          </a:p>
          <a:p>
            <a:r>
              <a:rPr lang="en-US" sz="3200" dirty="0"/>
              <a:t>The way information is represented can increase or decrease the extraneous load</a:t>
            </a:r>
          </a:p>
        </p:txBody>
      </p:sp>
    </p:spTree>
    <p:extLst>
      <p:ext uri="{BB962C8B-B14F-4D97-AF65-F5344CB8AC3E}">
        <p14:creationId xmlns:p14="http://schemas.microsoft.com/office/powerpoint/2010/main" val="2287277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FC7E4CD-7C8E-4FF6-A6F8-306F84931E5D}"/>
              </a:ext>
            </a:extLst>
          </p:cNvPr>
          <p:cNvGrpSpPr/>
          <p:nvPr/>
        </p:nvGrpSpPr>
        <p:grpSpPr>
          <a:xfrm>
            <a:off x="3291840" y="189828"/>
            <a:ext cx="2560320" cy="5973076"/>
            <a:chOff x="228600" y="189827"/>
            <a:chExt cx="2746513" cy="6151155"/>
          </a:xfrm>
        </p:grpSpPr>
        <p:pic>
          <p:nvPicPr>
            <p:cNvPr id="5" name="Picture 4">
              <a:extLst>
                <a:ext uri="{FF2B5EF4-FFF2-40B4-BE49-F238E27FC236}">
                  <a16:creationId xmlns:a16="http://schemas.microsoft.com/office/drawing/2014/main" id="{4682F90F-B811-43C5-B500-FA7D2556E159}"/>
                </a:ext>
              </a:extLst>
            </p:cNvPr>
            <p:cNvPicPr>
              <a:picLocks noChangeAspect="1"/>
            </p:cNvPicPr>
            <p:nvPr/>
          </p:nvPicPr>
          <p:blipFill>
            <a:blip r:embed="rId3">
              <a:alphaModFix amt="20000"/>
            </a:blip>
            <a:stretch>
              <a:fillRect/>
            </a:stretch>
          </p:blipFill>
          <p:spPr>
            <a:xfrm>
              <a:off x="228600" y="189827"/>
              <a:ext cx="2743200" cy="1415749"/>
            </a:xfrm>
            <a:prstGeom prst="rect">
              <a:avLst/>
            </a:prstGeom>
          </p:spPr>
        </p:pic>
        <p:pic>
          <p:nvPicPr>
            <p:cNvPr id="6" name="Picture 5">
              <a:extLst>
                <a:ext uri="{FF2B5EF4-FFF2-40B4-BE49-F238E27FC236}">
                  <a16:creationId xmlns:a16="http://schemas.microsoft.com/office/drawing/2014/main" id="{483029EF-F37C-4D2E-B0F2-4148F9DB2645}"/>
                </a:ext>
              </a:extLst>
            </p:cNvPr>
            <p:cNvPicPr>
              <a:picLocks noChangeAspect="1"/>
            </p:cNvPicPr>
            <p:nvPr/>
          </p:nvPicPr>
          <p:blipFill>
            <a:blip r:embed="rId4">
              <a:alphaModFix amt="20000"/>
            </a:blip>
            <a:stretch>
              <a:fillRect/>
            </a:stretch>
          </p:blipFill>
          <p:spPr>
            <a:xfrm>
              <a:off x="231913" y="1642019"/>
              <a:ext cx="2743200" cy="1170590"/>
            </a:xfrm>
            <a:prstGeom prst="rect">
              <a:avLst/>
            </a:prstGeom>
          </p:spPr>
        </p:pic>
        <p:pic>
          <p:nvPicPr>
            <p:cNvPr id="7" name="Picture 6">
              <a:extLst>
                <a:ext uri="{FF2B5EF4-FFF2-40B4-BE49-F238E27FC236}">
                  <a16:creationId xmlns:a16="http://schemas.microsoft.com/office/drawing/2014/main" id="{EC707FE5-EB41-4392-8EED-8A7212E841FA}"/>
                </a:ext>
              </a:extLst>
            </p:cNvPr>
            <p:cNvPicPr>
              <a:picLocks noChangeAspect="1"/>
            </p:cNvPicPr>
            <p:nvPr/>
          </p:nvPicPr>
          <p:blipFill>
            <a:blip r:embed="rId5">
              <a:alphaModFix amt="20000"/>
            </a:blip>
            <a:stretch>
              <a:fillRect/>
            </a:stretch>
          </p:blipFill>
          <p:spPr>
            <a:xfrm>
              <a:off x="231913" y="2829174"/>
              <a:ext cx="2743200" cy="1596744"/>
            </a:xfrm>
            <a:prstGeom prst="rect">
              <a:avLst/>
            </a:prstGeom>
          </p:spPr>
        </p:pic>
        <p:pic>
          <p:nvPicPr>
            <p:cNvPr id="8" name="Picture 7">
              <a:extLst>
                <a:ext uri="{FF2B5EF4-FFF2-40B4-BE49-F238E27FC236}">
                  <a16:creationId xmlns:a16="http://schemas.microsoft.com/office/drawing/2014/main" id="{3C98B30F-0873-4B6D-B303-D1C55AAE811C}"/>
                </a:ext>
              </a:extLst>
            </p:cNvPr>
            <p:cNvPicPr>
              <a:picLocks noChangeAspect="1"/>
            </p:cNvPicPr>
            <p:nvPr/>
          </p:nvPicPr>
          <p:blipFill rotWithShape="1">
            <a:blip r:embed="rId6">
              <a:alphaModFix amt="20000"/>
            </a:blip>
            <a:srcRect b="2273"/>
            <a:stretch/>
          </p:blipFill>
          <p:spPr>
            <a:xfrm>
              <a:off x="231913" y="4452422"/>
              <a:ext cx="2743200" cy="1414978"/>
            </a:xfrm>
            <a:prstGeom prst="rect">
              <a:avLst/>
            </a:prstGeom>
          </p:spPr>
        </p:pic>
        <p:pic>
          <p:nvPicPr>
            <p:cNvPr id="9" name="Picture 8">
              <a:extLst>
                <a:ext uri="{FF2B5EF4-FFF2-40B4-BE49-F238E27FC236}">
                  <a16:creationId xmlns:a16="http://schemas.microsoft.com/office/drawing/2014/main" id="{6E90CE7C-AC5D-4C18-8E49-898102985724}"/>
                </a:ext>
              </a:extLst>
            </p:cNvPr>
            <p:cNvPicPr>
              <a:picLocks noChangeAspect="1"/>
            </p:cNvPicPr>
            <p:nvPr/>
          </p:nvPicPr>
          <p:blipFill>
            <a:blip r:embed="rId7">
              <a:alphaModFix amt="20000"/>
            </a:blip>
            <a:stretch>
              <a:fillRect/>
            </a:stretch>
          </p:blipFill>
          <p:spPr>
            <a:xfrm>
              <a:off x="228600" y="5867400"/>
              <a:ext cx="2743200" cy="473582"/>
            </a:xfrm>
            <a:prstGeom prst="rect">
              <a:avLst/>
            </a:prstGeom>
          </p:spPr>
        </p:pic>
      </p:grpSp>
      <p:pic>
        <p:nvPicPr>
          <p:cNvPr id="3" name="Picture 2">
            <a:extLst>
              <a:ext uri="{FF2B5EF4-FFF2-40B4-BE49-F238E27FC236}">
                <a16:creationId xmlns:a16="http://schemas.microsoft.com/office/drawing/2014/main" id="{21DA70C3-EFC6-4758-87E0-A4FE6FA3E7CB}"/>
              </a:ext>
            </a:extLst>
          </p:cNvPr>
          <p:cNvPicPr>
            <a:picLocks noChangeAspect="1"/>
          </p:cNvPicPr>
          <p:nvPr/>
        </p:nvPicPr>
        <p:blipFill>
          <a:blip r:embed="rId4"/>
          <a:stretch>
            <a:fillRect/>
          </a:stretch>
        </p:blipFill>
        <p:spPr>
          <a:xfrm>
            <a:off x="732752" y="1444810"/>
            <a:ext cx="7678496" cy="3276600"/>
          </a:xfrm>
          <a:prstGeom prst="rect">
            <a:avLst/>
          </a:prstGeom>
        </p:spPr>
      </p:pic>
      <p:pic>
        <p:nvPicPr>
          <p:cNvPr id="12" name="Picture 11">
            <a:extLst>
              <a:ext uri="{FF2B5EF4-FFF2-40B4-BE49-F238E27FC236}">
                <a16:creationId xmlns:a16="http://schemas.microsoft.com/office/drawing/2014/main" id="{FC8EF0C9-0D7B-4C50-804E-6C135B574206}"/>
              </a:ext>
            </a:extLst>
          </p:cNvPr>
          <p:cNvPicPr>
            <a:picLocks noChangeAspect="1"/>
          </p:cNvPicPr>
          <p:nvPr/>
        </p:nvPicPr>
        <p:blipFill>
          <a:blip r:embed="rId8"/>
          <a:stretch>
            <a:fillRect/>
          </a:stretch>
        </p:blipFill>
        <p:spPr>
          <a:xfrm>
            <a:off x="0" y="6553200"/>
            <a:ext cx="9144000" cy="199748"/>
          </a:xfrm>
          <a:prstGeom prst="rect">
            <a:avLst/>
          </a:prstGeom>
        </p:spPr>
      </p:pic>
    </p:spTree>
    <p:extLst>
      <p:ext uri="{BB962C8B-B14F-4D97-AF65-F5344CB8AC3E}">
        <p14:creationId xmlns:p14="http://schemas.microsoft.com/office/powerpoint/2010/main" val="37976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1947377-A217-445A-B8CA-4F9D0CEED76A}"/>
              </a:ext>
            </a:extLst>
          </p:cNvPr>
          <p:cNvGrpSpPr/>
          <p:nvPr/>
        </p:nvGrpSpPr>
        <p:grpSpPr>
          <a:xfrm>
            <a:off x="3288752" y="199124"/>
            <a:ext cx="2560320" cy="5973076"/>
            <a:chOff x="228600" y="189827"/>
            <a:chExt cx="2746513" cy="6151155"/>
          </a:xfrm>
        </p:grpSpPr>
        <p:pic>
          <p:nvPicPr>
            <p:cNvPr id="7" name="Picture 6">
              <a:extLst>
                <a:ext uri="{FF2B5EF4-FFF2-40B4-BE49-F238E27FC236}">
                  <a16:creationId xmlns:a16="http://schemas.microsoft.com/office/drawing/2014/main" id="{BAC9EB02-13C8-4B96-B1EB-79C679792965}"/>
                </a:ext>
              </a:extLst>
            </p:cNvPr>
            <p:cNvPicPr>
              <a:picLocks noChangeAspect="1"/>
            </p:cNvPicPr>
            <p:nvPr/>
          </p:nvPicPr>
          <p:blipFill>
            <a:blip r:embed="rId3">
              <a:alphaModFix amt="20000"/>
            </a:blip>
            <a:stretch>
              <a:fillRect/>
            </a:stretch>
          </p:blipFill>
          <p:spPr>
            <a:xfrm>
              <a:off x="228600" y="189827"/>
              <a:ext cx="2743200" cy="1415749"/>
            </a:xfrm>
            <a:prstGeom prst="rect">
              <a:avLst/>
            </a:prstGeom>
          </p:spPr>
        </p:pic>
        <p:pic>
          <p:nvPicPr>
            <p:cNvPr id="8" name="Picture 7">
              <a:extLst>
                <a:ext uri="{FF2B5EF4-FFF2-40B4-BE49-F238E27FC236}">
                  <a16:creationId xmlns:a16="http://schemas.microsoft.com/office/drawing/2014/main" id="{186CBEEB-B26F-4E7E-9F62-7A011EBF67A0}"/>
                </a:ext>
              </a:extLst>
            </p:cNvPr>
            <p:cNvPicPr>
              <a:picLocks noChangeAspect="1"/>
            </p:cNvPicPr>
            <p:nvPr/>
          </p:nvPicPr>
          <p:blipFill>
            <a:blip r:embed="rId4">
              <a:alphaModFix amt="20000"/>
            </a:blip>
            <a:stretch>
              <a:fillRect/>
            </a:stretch>
          </p:blipFill>
          <p:spPr>
            <a:xfrm>
              <a:off x="231913" y="1642019"/>
              <a:ext cx="2743200" cy="1170590"/>
            </a:xfrm>
            <a:prstGeom prst="rect">
              <a:avLst/>
            </a:prstGeom>
          </p:spPr>
        </p:pic>
        <p:pic>
          <p:nvPicPr>
            <p:cNvPr id="9" name="Picture 8">
              <a:extLst>
                <a:ext uri="{FF2B5EF4-FFF2-40B4-BE49-F238E27FC236}">
                  <a16:creationId xmlns:a16="http://schemas.microsoft.com/office/drawing/2014/main" id="{75A7933B-1630-4501-912E-5F90C9D16804}"/>
                </a:ext>
              </a:extLst>
            </p:cNvPr>
            <p:cNvPicPr>
              <a:picLocks noChangeAspect="1"/>
            </p:cNvPicPr>
            <p:nvPr/>
          </p:nvPicPr>
          <p:blipFill>
            <a:blip r:embed="rId5">
              <a:alphaModFix amt="20000"/>
            </a:blip>
            <a:stretch>
              <a:fillRect/>
            </a:stretch>
          </p:blipFill>
          <p:spPr>
            <a:xfrm>
              <a:off x="231913" y="2829174"/>
              <a:ext cx="2743200" cy="1596744"/>
            </a:xfrm>
            <a:prstGeom prst="rect">
              <a:avLst/>
            </a:prstGeom>
          </p:spPr>
        </p:pic>
        <p:pic>
          <p:nvPicPr>
            <p:cNvPr id="10" name="Picture 9">
              <a:extLst>
                <a:ext uri="{FF2B5EF4-FFF2-40B4-BE49-F238E27FC236}">
                  <a16:creationId xmlns:a16="http://schemas.microsoft.com/office/drawing/2014/main" id="{05319209-193A-487D-9ED7-3C7B889F5F6A}"/>
                </a:ext>
              </a:extLst>
            </p:cNvPr>
            <p:cNvPicPr>
              <a:picLocks noChangeAspect="1"/>
            </p:cNvPicPr>
            <p:nvPr/>
          </p:nvPicPr>
          <p:blipFill rotWithShape="1">
            <a:blip r:embed="rId6">
              <a:alphaModFix amt="20000"/>
            </a:blip>
            <a:srcRect b="2273"/>
            <a:stretch/>
          </p:blipFill>
          <p:spPr>
            <a:xfrm>
              <a:off x="231913" y="4452422"/>
              <a:ext cx="2743200" cy="1414978"/>
            </a:xfrm>
            <a:prstGeom prst="rect">
              <a:avLst/>
            </a:prstGeom>
          </p:spPr>
        </p:pic>
        <p:pic>
          <p:nvPicPr>
            <p:cNvPr id="11" name="Picture 10">
              <a:extLst>
                <a:ext uri="{FF2B5EF4-FFF2-40B4-BE49-F238E27FC236}">
                  <a16:creationId xmlns:a16="http://schemas.microsoft.com/office/drawing/2014/main" id="{AC043E11-743F-42C8-9BCC-8BC7F7224230}"/>
                </a:ext>
              </a:extLst>
            </p:cNvPr>
            <p:cNvPicPr>
              <a:picLocks noChangeAspect="1"/>
            </p:cNvPicPr>
            <p:nvPr/>
          </p:nvPicPr>
          <p:blipFill>
            <a:blip r:embed="rId7">
              <a:alphaModFix amt="20000"/>
            </a:blip>
            <a:stretch>
              <a:fillRect/>
            </a:stretch>
          </p:blipFill>
          <p:spPr>
            <a:xfrm>
              <a:off x="228600" y="5867400"/>
              <a:ext cx="2743200" cy="473582"/>
            </a:xfrm>
            <a:prstGeom prst="rect">
              <a:avLst/>
            </a:prstGeom>
          </p:spPr>
        </p:pic>
      </p:grpSp>
      <p:pic>
        <p:nvPicPr>
          <p:cNvPr id="4" name="Picture 3">
            <a:extLst>
              <a:ext uri="{FF2B5EF4-FFF2-40B4-BE49-F238E27FC236}">
                <a16:creationId xmlns:a16="http://schemas.microsoft.com/office/drawing/2014/main" id="{660513EC-A0D4-4C4D-BA81-62B18577590D}"/>
              </a:ext>
            </a:extLst>
          </p:cNvPr>
          <p:cNvPicPr>
            <a:picLocks noChangeAspect="1"/>
          </p:cNvPicPr>
          <p:nvPr/>
        </p:nvPicPr>
        <p:blipFill>
          <a:blip r:embed="rId5"/>
          <a:stretch>
            <a:fillRect/>
          </a:stretch>
        </p:blipFill>
        <p:spPr>
          <a:xfrm>
            <a:off x="685800" y="1066800"/>
            <a:ext cx="7680960" cy="4470883"/>
          </a:xfrm>
          <a:prstGeom prst="rect">
            <a:avLst/>
          </a:prstGeom>
        </p:spPr>
      </p:pic>
      <p:pic>
        <p:nvPicPr>
          <p:cNvPr id="12" name="Picture 11">
            <a:extLst>
              <a:ext uri="{FF2B5EF4-FFF2-40B4-BE49-F238E27FC236}">
                <a16:creationId xmlns:a16="http://schemas.microsoft.com/office/drawing/2014/main" id="{04B57A99-1C9C-47B1-AF07-3B75CA7DAF21}"/>
              </a:ext>
            </a:extLst>
          </p:cNvPr>
          <p:cNvPicPr>
            <a:picLocks noChangeAspect="1"/>
          </p:cNvPicPr>
          <p:nvPr/>
        </p:nvPicPr>
        <p:blipFill>
          <a:blip r:embed="rId8"/>
          <a:stretch>
            <a:fillRect/>
          </a:stretch>
        </p:blipFill>
        <p:spPr>
          <a:xfrm>
            <a:off x="0" y="6553200"/>
            <a:ext cx="9144000" cy="199748"/>
          </a:xfrm>
          <a:prstGeom prst="rect">
            <a:avLst/>
          </a:prstGeom>
        </p:spPr>
      </p:pic>
    </p:spTree>
    <p:extLst>
      <p:ext uri="{BB962C8B-B14F-4D97-AF65-F5344CB8AC3E}">
        <p14:creationId xmlns:p14="http://schemas.microsoft.com/office/powerpoint/2010/main" val="1914675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94DB982-605D-4C13-8A0F-80D93C1A2B9C}"/>
              </a:ext>
            </a:extLst>
          </p:cNvPr>
          <p:cNvGrpSpPr/>
          <p:nvPr/>
        </p:nvGrpSpPr>
        <p:grpSpPr>
          <a:xfrm>
            <a:off x="3291840" y="189828"/>
            <a:ext cx="2560320" cy="5973076"/>
            <a:chOff x="228600" y="189827"/>
            <a:chExt cx="2746513" cy="6151155"/>
          </a:xfrm>
        </p:grpSpPr>
        <p:pic>
          <p:nvPicPr>
            <p:cNvPr id="4" name="Picture 3">
              <a:extLst>
                <a:ext uri="{FF2B5EF4-FFF2-40B4-BE49-F238E27FC236}">
                  <a16:creationId xmlns:a16="http://schemas.microsoft.com/office/drawing/2014/main" id="{9E54D02E-43FF-4CA8-B726-FF798CC2CB5B}"/>
                </a:ext>
              </a:extLst>
            </p:cNvPr>
            <p:cNvPicPr>
              <a:picLocks noChangeAspect="1"/>
            </p:cNvPicPr>
            <p:nvPr/>
          </p:nvPicPr>
          <p:blipFill>
            <a:blip r:embed="rId3">
              <a:alphaModFix amt="20000"/>
            </a:blip>
            <a:stretch>
              <a:fillRect/>
            </a:stretch>
          </p:blipFill>
          <p:spPr>
            <a:xfrm>
              <a:off x="228600" y="189827"/>
              <a:ext cx="2743200" cy="1415749"/>
            </a:xfrm>
            <a:prstGeom prst="rect">
              <a:avLst/>
            </a:prstGeom>
          </p:spPr>
        </p:pic>
        <p:pic>
          <p:nvPicPr>
            <p:cNvPr id="5" name="Picture 4">
              <a:extLst>
                <a:ext uri="{FF2B5EF4-FFF2-40B4-BE49-F238E27FC236}">
                  <a16:creationId xmlns:a16="http://schemas.microsoft.com/office/drawing/2014/main" id="{90EE622F-44D6-43C3-B6E4-CF27026ADC33}"/>
                </a:ext>
              </a:extLst>
            </p:cNvPr>
            <p:cNvPicPr>
              <a:picLocks noChangeAspect="1"/>
            </p:cNvPicPr>
            <p:nvPr/>
          </p:nvPicPr>
          <p:blipFill>
            <a:blip r:embed="rId4">
              <a:alphaModFix amt="20000"/>
            </a:blip>
            <a:stretch>
              <a:fillRect/>
            </a:stretch>
          </p:blipFill>
          <p:spPr>
            <a:xfrm>
              <a:off x="231913" y="1642019"/>
              <a:ext cx="2743200" cy="1170590"/>
            </a:xfrm>
            <a:prstGeom prst="rect">
              <a:avLst/>
            </a:prstGeom>
          </p:spPr>
        </p:pic>
        <p:pic>
          <p:nvPicPr>
            <p:cNvPr id="6" name="Picture 5">
              <a:extLst>
                <a:ext uri="{FF2B5EF4-FFF2-40B4-BE49-F238E27FC236}">
                  <a16:creationId xmlns:a16="http://schemas.microsoft.com/office/drawing/2014/main" id="{61EB6131-A7BB-4756-9821-DD435AD51B09}"/>
                </a:ext>
              </a:extLst>
            </p:cNvPr>
            <p:cNvPicPr>
              <a:picLocks noChangeAspect="1"/>
            </p:cNvPicPr>
            <p:nvPr/>
          </p:nvPicPr>
          <p:blipFill>
            <a:blip r:embed="rId5">
              <a:alphaModFix amt="20000"/>
            </a:blip>
            <a:stretch>
              <a:fillRect/>
            </a:stretch>
          </p:blipFill>
          <p:spPr>
            <a:xfrm>
              <a:off x="231913" y="2829174"/>
              <a:ext cx="2743200" cy="1596744"/>
            </a:xfrm>
            <a:prstGeom prst="rect">
              <a:avLst/>
            </a:prstGeom>
          </p:spPr>
        </p:pic>
        <p:pic>
          <p:nvPicPr>
            <p:cNvPr id="7" name="Picture 6">
              <a:extLst>
                <a:ext uri="{FF2B5EF4-FFF2-40B4-BE49-F238E27FC236}">
                  <a16:creationId xmlns:a16="http://schemas.microsoft.com/office/drawing/2014/main" id="{CFB26FB2-B04F-4CF3-BD22-ABFDD271A4E3}"/>
                </a:ext>
              </a:extLst>
            </p:cNvPr>
            <p:cNvPicPr>
              <a:picLocks noChangeAspect="1"/>
            </p:cNvPicPr>
            <p:nvPr/>
          </p:nvPicPr>
          <p:blipFill rotWithShape="1">
            <a:blip r:embed="rId6">
              <a:alphaModFix amt="20000"/>
            </a:blip>
            <a:srcRect b="2273"/>
            <a:stretch/>
          </p:blipFill>
          <p:spPr>
            <a:xfrm>
              <a:off x="231913" y="4452422"/>
              <a:ext cx="2743200" cy="1414978"/>
            </a:xfrm>
            <a:prstGeom prst="rect">
              <a:avLst/>
            </a:prstGeom>
          </p:spPr>
        </p:pic>
        <p:pic>
          <p:nvPicPr>
            <p:cNvPr id="8" name="Picture 7">
              <a:extLst>
                <a:ext uri="{FF2B5EF4-FFF2-40B4-BE49-F238E27FC236}">
                  <a16:creationId xmlns:a16="http://schemas.microsoft.com/office/drawing/2014/main" id="{C42577DE-6945-47ED-8489-425F347BFB00}"/>
                </a:ext>
              </a:extLst>
            </p:cNvPr>
            <p:cNvPicPr>
              <a:picLocks noChangeAspect="1"/>
            </p:cNvPicPr>
            <p:nvPr/>
          </p:nvPicPr>
          <p:blipFill>
            <a:blip r:embed="rId7">
              <a:alphaModFix amt="20000"/>
            </a:blip>
            <a:stretch>
              <a:fillRect/>
            </a:stretch>
          </p:blipFill>
          <p:spPr>
            <a:xfrm>
              <a:off x="228600" y="5867400"/>
              <a:ext cx="2743200" cy="473582"/>
            </a:xfrm>
            <a:prstGeom prst="rect">
              <a:avLst/>
            </a:prstGeom>
          </p:spPr>
        </p:pic>
      </p:grpSp>
      <p:pic>
        <p:nvPicPr>
          <p:cNvPr id="2" name="Picture 1">
            <a:extLst>
              <a:ext uri="{FF2B5EF4-FFF2-40B4-BE49-F238E27FC236}">
                <a16:creationId xmlns:a16="http://schemas.microsoft.com/office/drawing/2014/main" id="{FA720069-EB55-47C7-BEE1-82C504BCA69A}"/>
              </a:ext>
            </a:extLst>
          </p:cNvPr>
          <p:cNvPicPr>
            <a:picLocks noChangeAspect="1"/>
          </p:cNvPicPr>
          <p:nvPr/>
        </p:nvPicPr>
        <p:blipFill rotWithShape="1">
          <a:blip r:embed="rId6"/>
          <a:srcRect b="2273"/>
          <a:stretch/>
        </p:blipFill>
        <p:spPr>
          <a:xfrm>
            <a:off x="731520" y="1295400"/>
            <a:ext cx="7680960" cy="3961938"/>
          </a:xfrm>
          <a:prstGeom prst="rect">
            <a:avLst/>
          </a:prstGeom>
        </p:spPr>
      </p:pic>
      <p:pic>
        <p:nvPicPr>
          <p:cNvPr id="9" name="Picture 8">
            <a:extLst>
              <a:ext uri="{FF2B5EF4-FFF2-40B4-BE49-F238E27FC236}">
                <a16:creationId xmlns:a16="http://schemas.microsoft.com/office/drawing/2014/main" id="{4E9F3D16-5927-4806-A4CD-B5686B0B422F}"/>
              </a:ext>
            </a:extLst>
          </p:cNvPr>
          <p:cNvPicPr>
            <a:picLocks noChangeAspect="1"/>
          </p:cNvPicPr>
          <p:nvPr/>
        </p:nvPicPr>
        <p:blipFill>
          <a:blip r:embed="rId8"/>
          <a:stretch>
            <a:fillRect/>
          </a:stretch>
        </p:blipFill>
        <p:spPr>
          <a:xfrm>
            <a:off x="0" y="6553200"/>
            <a:ext cx="9144000" cy="199748"/>
          </a:xfrm>
          <a:prstGeom prst="rect">
            <a:avLst/>
          </a:prstGeom>
        </p:spPr>
      </p:pic>
    </p:spTree>
    <p:extLst>
      <p:ext uri="{BB962C8B-B14F-4D97-AF65-F5344CB8AC3E}">
        <p14:creationId xmlns:p14="http://schemas.microsoft.com/office/powerpoint/2010/main" val="2221400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57DB-6F1E-464D-A4A5-5BDBF576ED8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6EF54D-8A25-42B2-8616-54FEA970DABA}"/>
              </a:ext>
            </a:extLst>
          </p:cNvPr>
          <p:cNvSpPr>
            <a:spLocks noGrp="1"/>
          </p:cNvSpPr>
          <p:nvPr>
            <p:ph idx="1"/>
          </p:nvPr>
        </p:nvSpPr>
        <p:spPr>
          <a:xfrm>
            <a:off x="822959" y="1850496"/>
            <a:ext cx="7543801" cy="4023360"/>
          </a:xfrm>
        </p:spPr>
        <p:txBody>
          <a:bodyPr>
            <a:normAutofit/>
          </a:bodyPr>
          <a:lstStyle/>
          <a:p>
            <a:r>
              <a:rPr lang="en-US" sz="3600" dirty="0"/>
              <a:t>Circuits Lab document with accessibility best practices (Word accessibility check)</a:t>
            </a:r>
          </a:p>
          <a:p>
            <a:r>
              <a:rPr lang="en-US" sz="3600" dirty="0"/>
              <a:t>Complete with pen/paper or typing</a:t>
            </a:r>
          </a:p>
          <a:p>
            <a:endParaRPr lang="en-US" sz="3600" dirty="0"/>
          </a:p>
          <a:p>
            <a:endParaRPr lang="en-US" sz="3600" dirty="0"/>
          </a:p>
          <a:p>
            <a:r>
              <a:rPr lang="en-US" sz="3600" dirty="0"/>
              <a:t>Think-pair-share Question 4</a:t>
            </a:r>
          </a:p>
        </p:txBody>
      </p:sp>
    </p:spTree>
    <p:extLst>
      <p:ext uri="{BB962C8B-B14F-4D97-AF65-F5344CB8AC3E}">
        <p14:creationId xmlns:p14="http://schemas.microsoft.com/office/powerpoint/2010/main" val="335407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6">
            <a:extLst>
              <a:ext uri="{FF2B5EF4-FFF2-40B4-BE49-F238E27FC236}">
                <a16:creationId xmlns:a16="http://schemas.microsoft.com/office/drawing/2014/main" id="{98A191F2-FAC0-400F-9090-A3A070DC6DEB}"/>
              </a:ext>
            </a:extLst>
          </p:cNvPr>
          <p:cNvSpPr>
            <a:spLocks noGrp="1" noChangeArrowheads="1"/>
          </p:cNvSpPr>
          <p:nvPr>
            <p:ph type="title"/>
          </p:nvPr>
        </p:nvSpPr>
        <p:spPr/>
        <p:txBody>
          <a:bodyPr>
            <a:normAutofit/>
          </a:bodyPr>
          <a:lstStyle/>
          <a:p>
            <a:pPr eaLnBrk="1" hangingPunct="1"/>
            <a:r>
              <a:rPr lang="en-US" altLang="en-US" sz="3600" dirty="0">
                <a:solidFill>
                  <a:schemeClr val="accent2">
                    <a:lumMod val="75000"/>
                  </a:schemeClr>
                </a:solidFill>
                <a:ea typeface="ＭＳ Ｐゴシック" panose="020B0600070205080204" pitchFamily="34" charset="-128"/>
              </a:rPr>
              <a:t>Universal Design: </a:t>
            </a:r>
            <a:r>
              <a:rPr lang="en-US" altLang="en-US" sz="3600" i="1" dirty="0">
                <a:solidFill>
                  <a:schemeClr val="accent2">
                    <a:lumMod val="75000"/>
                  </a:schemeClr>
                </a:solidFill>
                <a:ea typeface="ＭＳ Ｐゴシック" panose="020B0600070205080204" pitchFamily="34" charset="-128"/>
              </a:rPr>
              <a:t>Is our physical environment accessible?</a:t>
            </a:r>
          </a:p>
        </p:txBody>
      </p:sp>
      <p:sp>
        <p:nvSpPr>
          <p:cNvPr id="4" name="Content Placeholder 3">
            <a:extLst>
              <a:ext uri="{FF2B5EF4-FFF2-40B4-BE49-F238E27FC236}">
                <a16:creationId xmlns:a16="http://schemas.microsoft.com/office/drawing/2014/main" id="{F6AA14A8-E545-42BA-AB2F-B0D078AEF5EE}"/>
              </a:ext>
            </a:extLst>
          </p:cNvPr>
          <p:cNvSpPr>
            <a:spLocks noGrp="1"/>
          </p:cNvSpPr>
          <p:nvPr>
            <p:ph sz="half" idx="1"/>
          </p:nvPr>
        </p:nvSpPr>
        <p:spPr/>
        <p:txBody>
          <a:bodyPr>
            <a:normAutofit fontScale="92500" lnSpcReduction="10000"/>
          </a:bodyPr>
          <a:lstStyle/>
          <a:p>
            <a:endParaRPr lang="en-US"/>
          </a:p>
        </p:txBody>
      </p:sp>
      <p:sp>
        <p:nvSpPr>
          <p:cNvPr id="3" name="Content Placeholder 2">
            <a:extLst>
              <a:ext uri="{FF2B5EF4-FFF2-40B4-BE49-F238E27FC236}">
                <a16:creationId xmlns:a16="http://schemas.microsoft.com/office/drawing/2014/main" id="{C1F0C003-7497-4F42-A181-70FA73477E4D}"/>
              </a:ext>
            </a:extLst>
          </p:cNvPr>
          <p:cNvSpPr>
            <a:spLocks noGrp="1"/>
          </p:cNvSpPr>
          <p:nvPr>
            <p:ph sz="half" idx="2"/>
          </p:nvPr>
        </p:nvSpPr>
        <p:spPr/>
        <p:txBody>
          <a:bodyPr>
            <a:normAutofit fontScale="92500" lnSpcReduction="10000"/>
          </a:bodyPr>
          <a:lstStyle/>
          <a:p>
            <a:pPr marL="228600" indent="-228600">
              <a:buFontTx/>
              <a:buChar char="•"/>
            </a:pPr>
            <a:r>
              <a:rPr lang="en-US" altLang="en-US" sz="2400" dirty="0"/>
              <a:t>Architectural term coined by R. Mace at NCSU</a:t>
            </a:r>
          </a:p>
          <a:p>
            <a:pPr marL="228600" indent="-228600">
              <a:buFontTx/>
              <a:buChar char="•"/>
            </a:pPr>
            <a:r>
              <a:rPr lang="en-US" altLang="en-US" sz="2400" dirty="0"/>
              <a:t>Proactive design for universal access to physical environment</a:t>
            </a:r>
          </a:p>
          <a:p>
            <a:pPr marL="228600" indent="-228600">
              <a:buFontTx/>
              <a:buChar char="•"/>
            </a:pPr>
            <a:r>
              <a:rPr lang="en-US" altLang="en-US" sz="2400" dirty="0"/>
              <a:t> Choice of stairs and ramps</a:t>
            </a:r>
          </a:p>
          <a:p>
            <a:pPr marL="411480" lvl="2" indent="-228600">
              <a:buFontTx/>
              <a:buChar char="•"/>
            </a:pPr>
            <a:r>
              <a:rPr lang="en-US" altLang="en-US" sz="2000" dirty="0"/>
              <a:t> Physical Disabilities</a:t>
            </a:r>
          </a:p>
          <a:p>
            <a:pPr marL="411480" lvl="2" indent="-228600">
              <a:buFontTx/>
              <a:buChar char="•"/>
            </a:pPr>
            <a:r>
              <a:rPr lang="en-US" altLang="en-US" sz="2000" dirty="0"/>
              <a:t> Elderly</a:t>
            </a:r>
          </a:p>
          <a:p>
            <a:pPr marL="411480" lvl="2" indent="-228600">
              <a:buFontTx/>
              <a:buChar char="•"/>
            </a:pPr>
            <a:r>
              <a:rPr lang="en-US" altLang="en-US" sz="2000" dirty="0"/>
              <a:t> Children</a:t>
            </a:r>
          </a:p>
          <a:p>
            <a:pPr marL="411480" lvl="2" indent="-228600">
              <a:buFontTx/>
              <a:buChar char="•"/>
            </a:pPr>
            <a:r>
              <a:rPr lang="en-US" altLang="en-US" sz="2000" dirty="0"/>
              <a:t> Strollers/Carts</a:t>
            </a:r>
          </a:p>
          <a:p>
            <a:pPr marL="228600" indent="-228600">
              <a:buFontTx/>
              <a:buChar char="•"/>
            </a:pPr>
            <a:r>
              <a:rPr lang="en-US" altLang="en-US" sz="2400" dirty="0"/>
              <a:t>Retrofitting for individual issues possible but not ideal</a:t>
            </a:r>
            <a:endParaRPr lang="en-US" dirty="0"/>
          </a:p>
        </p:txBody>
      </p:sp>
      <p:sp>
        <p:nvSpPr>
          <p:cNvPr id="10243" name="Text Box 13">
            <a:extLst>
              <a:ext uri="{FF2B5EF4-FFF2-40B4-BE49-F238E27FC236}">
                <a16:creationId xmlns:a16="http://schemas.microsoft.com/office/drawing/2014/main" id="{35A0B4F2-613D-4438-8771-94E7B09F7608}"/>
              </a:ext>
            </a:extLst>
          </p:cNvPr>
          <p:cNvSpPr txBox="1">
            <a:spLocks noChangeArrowheads="1"/>
          </p:cNvSpPr>
          <p:nvPr/>
        </p:nvSpPr>
        <p:spPr bwMode="auto">
          <a:xfrm>
            <a:off x="1050925" y="63246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10244" name="Group 6" descr="Photograh of woman in wheelchair facing inaccessible stairs">
            <a:extLst>
              <a:ext uri="{FF2B5EF4-FFF2-40B4-BE49-F238E27FC236}">
                <a16:creationId xmlns:a16="http://schemas.microsoft.com/office/drawing/2014/main" id="{1AD3C824-4257-4C41-8D0C-9A18BB195273}"/>
              </a:ext>
            </a:extLst>
          </p:cNvPr>
          <p:cNvGrpSpPr>
            <a:grpSpLocks/>
          </p:cNvGrpSpPr>
          <p:nvPr>
            <p:custDataLst>
              <p:tags r:id="rId1"/>
            </p:custDataLst>
          </p:nvPr>
        </p:nvGrpSpPr>
        <p:grpSpPr bwMode="auto">
          <a:xfrm>
            <a:off x="609600" y="2376012"/>
            <a:ext cx="3808412" cy="3386137"/>
            <a:chOff x="306388" y="2252246"/>
            <a:chExt cx="3808412" cy="3386554"/>
          </a:xfrm>
        </p:grpSpPr>
        <p:pic>
          <p:nvPicPr>
            <p:cNvPr id="211978" name="Picture 10" descr="Image of person in wheelchair looking at an inaccessible stairway">
              <a:extLst>
                <a:ext uri="{FF2B5EF4-FFF2-40B4-BE49-F238E27FC236}">
                  <a16:creationId xmlns:a16="http://schemas.microsoft.com/office/drawing/2014/main" id="{94AD1031-289F-44CA-A0C6-A53E8B61CA46}"/>
                </a:ext>
              </a:extLst>
            </p:cNvPr>
            <p:cNvPicPr>
              <a:picLocks noChangeAspect="1" noChangeArrowheads="1"/>
            </p:cNvPicPr>
            <p:nvPr/>
          </p:nvPicPr>
          <p:blipFill>
            <a:blip r:embed="rId4"/>
            <a:srcRect/>
            <a:stretch>
              <a:fillRect/>
            </a:stretch>
          </p:blipFill>
          <p:spPr bwMode="auto">
            <a:xfrm>
              <a:off x="382587" y="2252246"/>
              <a:ext cx="3732213" cy="3062288"/>
            </a:xfrm>
            <a:prstGeom prst="round2DiagRect">
              <a:avLst>
                <a:gd name="adj1" fmla="val 16667"/>
                <a:gd name="adj2" fmla="val 0"/>
              </a:avLst>
            </a:prstGeom>
            <a:ln w="88900" cap="sq">
              <a:solidFill>
                <a:srgbClr val="FFFFFF"/>
              </a:solidFill>
              <a:miter lim="800000"/>
            </a:ln>
            <a:effectLst>
              <a:outerShdw blurRad="57785" algn="br" rotWithShape="0">
                <a:srgbClr val="000000">
                  <a:alpha val="70000"/>
                </a:srgbClr>
              </a:outerShdw>
            </a:effectLst>
          </p:spPr>
        </p:pic>
        <p:sp>
          <p:nvSpPr>
            <p:cNvPr id="10247" name="Text Box 15">
              <a:extLst>
                <a:ext uri="{FF2B5EF4-FFF2-40B4-BE49-F238E27FC236}">
                  <a16:creationId xmlns:a16="http://schemas.microsoft.com/office/drawing/2014/main" id="{4D3A6111-139A-42D7-B8FD-B4D4FD8021BF}"/>
                </a:ext>
              </a:extLst>
            </p:cNvPr>
            <p:cNvSpPr txBox="1">
              <a:spLocks noChangeArrowheads="1"/>
            </p:cNvSpPr>
            <p:nvPr/>
          </p:nvSpPr>
          <p:spPr bwMode="auto">
            <a:xfrm>
              <a:off x="306388" y="5300663"/>
              <a:ext cx="3429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DisWeb © 2000 Karen G. Stone</a:t>
              </a:r>
              <a:r>
                <a:rPr lang="en-US" altLang="en-US" sz="1600"/>
                <a:t> </a:t>
              </a:r>
            </a:p>
          </p:txBody>
        </p:sp>
      </p:grpSp>
      <p:sp>
        <p:nvSpPr>
          <p:cNvPr id="8" name="TextBox 7">
            <a:extLst>
              <a:ext uri="{FF2B5EF4-FFF2-40B4-BE49-F238E27FC236}">
                <a16:creationId xmlns:a16="http://schemas.microsoft.com/office/drawing/2014/main" id="{EF717599-BA1C-4F26-88CE-B7695A5BD74E}"/>
              </a:ext>
            </a:extLst>
          </p:cNvPr>
          <p:cNvSpPr txBox="1"/>
          <p:nvPr/>
        </p:nvSpPr>
        <p:spPr>
          <a:xfrm>
            <a:off x="381000" y="6400800"/>
            <a:ext cx="7086600" cy="369332"/>
          </a:xfrm>
          <a:prstGeom prst="rect">
            <a:avLst/>
          </a:prstGeom>
          <a:noFill/>
        </p:spPr>
        <p:txBody>
          <a:bodyPr wrap="square" rtlCol="0">
            <a:spAutoFit/>
          </a:bodyPr>
          <a:lstStyle/>
          <a:p>
            <a:r>
              <a:rPr lang="en-US" dirty="0">
                <a:solidFill>
                  <a:schemeClr val="bg1"/>
                </a:solidFill>
              </a:rPr>
              <a:t>Adapted from </a:t>
            </a:r>
            <a:r>
              <a:rPr lang="en-US" dirty="0">
                <a:solidFill>
                  <a:schemeClr val="bg1"/>
                </a:solidFill>
                <a:hlinkClick r:id="rId5">
                  <a:extLst>
                    <a:ext uri="{A12FA001-AC4F-418D-AE19-62706E023703}">
                      <ahyp:hlinkClr xmlns:ahyp="http://schemas.microsoft.com/office/drawing/2018/hyperlinkcolor" val="tx"/>
                    </a:ext>
                  </a:extLst>
                </a:hlinkClick>
              </a:rPr>
              <a:t>http://enact.sonoma.edu/udl</a:t>
            </a:r>
            <a:r>
              <a:rPr lang="en-US" dirty="0">
                <a:solidFill>
                  <a:schemeClr val="bg1"/>
                </a:solidFill>
              </a:rPr>
              <a:t>  © California State University</a:t>
            </a:r>
          </a:p>
        </p:txBody>
      </p:sp>
      <p:pic>
        <p:nvPicPr>
          <p:cNvPr id="9" name="Picture 5" descr="Creative Commons License">
            <a:extLst>
              <a:ext uri="{FF2B5EF4-FFF2-40B4-BE49-F238E27FC236}">
                <a16:creationId xmlns:a16="http://schemas.microsoft.com/office/drawing/2014/main" id="{ED049E10-8193-486B-9E5D-7861BC2735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6532243"/>
            <a:ext cx="762000" cy="14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21A1C4D-8F1C-43D9-968D-64FBEA10D8DF}"/>
              </a:ext>
            </a:extLst>
          </p:cNvPr>
          <p:cNvSpPr>
            <a:spLocks noGrp="1" noChangeArrowheads="1"/>
          </p:cNvSpPr>
          <p:nvPr>
            <p:ph type="title"/>
          </p:nvPr>
        </p:nvSpPr>
        <p:spPr/>
        <p:txBody>
          <a:bodyPr/>
          <a:lstStyle/>
          <a:p>
            <a:pPr eaLnBrk="1" hangingPunct="1"/>
            <a:r>
              <a:rPr lang="en-US" altLang="en-US" dirty="0">
                <a:solidFill>
                  <a:schemeClr val="accent2">
                    <a:lumMod val="75000"/>
                  </a:schemeClr>
                </a:solidFill>
                <a:ea typeface="ＭＳ Ｐゴシック" panose="020B0600070205080204" pitchFamily="34" charset="-128"/>
              </a:rPr>
              <a:t>UDL is not…</a:t>
            </a:r>
          </a:p>
        </p:txBody>
      </p:sp>
      <p:sp>
        <p:nvSpPr>
          <p:cNvPr id="32771" name="Rectangle 3">
            <a:extLst>
              <a:ext uri="{FF2B5EF4-FFF2-40B4-BE49-F238E27FC236}">
                <a16:creationId xmlns:a16="http://schemas.microsoft.com/office/drawing/2014/main" id="{DA8674B5-4C4C-4DE8-89FF-72F74F8FEBBE}"/>
              </a:ext>
            </a:extLst>
          </p:cNvPr>
          <p:cNvSpPr>
            <a:spLocks noGrp="1" noChangeArrowheads="1"/>
          </p:cNvSpPr>
          <p:nvPr>
            <p:ph idx="1"/>
          </p:nvPr>
        </p:nvSpPr>
        <p:spPr/>
        <p:txBody>
          <a:bodyPr vert="horz">
            <a:normAutofit lnSpcReduction="10000"/>
          </a:bodyPr>
          <a:lstStyle/>
          <a:p>
            <a:pPr eaLnBrk="1" hangingPunct="1">
              <a:buClrTx/>
            </a:pPr>
            <a:r>
              <a:rPr lang="en-US" altLang="en-US" sz="2400" b="1" dirty="0">
                <a:ea typeface="ＭＳ Ｐゴシック" panose="020B0600070205080204" pitchFamily="34" charset="-128"/>
              </a:rPr>
              <a:t>Specialized privileges for a few students</a:t>
            </a:r>
            <a:endParaRPr lang="en-US" altLang="en-US" sz="2400" dirty="0">
              <a:ea typeface="ＭＳ Ｐゴシック" panose="020B0600070205080204" pitchFamily="34" charset="-128"/>
            </a:endParaRPr>
          </a:p>
          <a:p>
            <a:pPr lvl="1" eaLnBrk="1" hangingPunct="1">
              <a:buClrTx/>
            </a:pPr>
            <a:r>
              <a:rPr lang="en-US" altLang="en-US" sz="2400" dirty="0">
                <a:ea typeface="ＭＳ Ｐゴシック" panose="020B0600070205080204" pitchFamily="34" charset="-128"/>
              </a:rPr>
              <a:t>It is not about special accommodations</a:t>
            </a:r>
          </a:p>
          <a:p>
            <a:pPr eaLnBrk="1" hangingPunct="1">
              <a:buClrTx/>
            </a:pPr>
            <a:r>
              <a:rPr lang="en-US" altLang="en-US" sz="2400" b="1" dirty="0">
                <a:ea typeface="ＭＳ Ｐゴシック" panose="020B0600070205080204" pitchFamily="34" charset="-128"/>
              </a:rPr>
              <a:t>Watering down your academic expectations</a:t>
            </a:r>
            <a:endParaRPr lang="en-US" altLang="en-US" sz="2400" dirty="0">
              <a:ea typeface="ＭＳ Ｐゴシック" panose="020B0600070205080204" pitchFamily="34" charset="-128"/>
            </a:endParaRPr>
          </a:p>
          <a:p>
            <a:pPr lvl="1" eaLnBrk="1" hangingPunct="1">
              <a:buClrTx/>
            </a:pPr>
            <a:r>
              <a:rPr lang="en-US" altLang="en-US" sz="2400" dirty="0">
                <a:ea typeface="ＭＳ Ｐゴシック" panose="020B0600070205080204" pitchFamily="34" charset="-128"/>
              </a:rPr>
              <a:t>It is not about making courses easier – school is supposed to be challenging if learning occurs</a:t>
            </a:r>
          </a:p>
          <a:p>
            <a:pPr eaLnBrk="1" hangingPunct="1">
              <a:buClrTx/>
            </a:pPr>
            <a:r>
              <a:rPr lang="en-US" altLang="en-US" sz="2400" b="1" dirty="0">
                <a:ea typeface="ＭＳ Ｐゴシック" panose="020B0600070205080204" pitchFamily="34" charset="-128"/>
              </a:rPr>
              <a:t>A </a:t>
            </a:r>
            <a:r>
              <a:rPr lang="ja-JP" altLang="en-US" sz="2400" b="1" dirty="0">
                <a:ea typeface="ＭＳ Ｐゴシック" panose="020B0600070205080204" pitchFamily="34" charset="-128"/>
              </a:rPr>
              <a:t>“</a:t>
            </a:r>
            <a:r>
              <a:rPr lang="en-US" altLang="ja-JP" sz="2400" b="1" dirty="0">
                <a:ea typeface="ＭＳ Ｐゴシック" panose="020B0600070205080204" pitchFamily="34" charset="-128"/>
              </a:rPr>
              <a:t>magic bullet</a:t>
            </a:r>
            <a:r>
              <a:rPr lang="ja-JP" altLang="en-US" sz="2400" b="1" dirty="0">
                <a:ea typeface="ＭＳ Ｐゴシック" panose="020B0600070205080204" pitchFamily="34" charset="-128"/>
              </a:rPr>
              <a:t>”</a:t>
            </a:r>
            <a:r>
              <a:rPr lang="en-US" altLang="ja-JP" sz="2400" b="1" dirty="0">
                <a:ea typeface="ＭＳ Ｐゴシック" panose="020B0600070205080204" pitchFamily="34" charset="-128"/>
              </a:rPr>
              <a:t> or </a:t>
            </a:r>
            <a:r>
              <a:rPr lang="ja-JP" altLang="en-US" sz="2400" b="1" dirty="0">
                <a:ea typeface="ＭＳ Ｐゴシック" panose="020B0600070205080204" pitchFamily="34" charset="-128"/>
              </a:rPr>
              <a:t>“</a:t>
            </a:r>
            <a:r>
              <a:rPr lang="en-US" altLang="ja-JP" sz="2400" b="1" dirty="0">
                <a:ea typeface="ＭＳ Ｐゴシック" panose="020B0600070205080204" pitchFamily="34" charset="-128"/>
              </a:rPr>
              <a:t>fix</a:t>
            </a:r>
            <a:r>
              <a:rPr lang="ja-JP" altLang="en-US" sz="2400" b="1" dirty="0">
                <a:ea typeface="ＭＳ Ｐゴシック" panose="020B0600070205080204" pitchFamily="34" charset="-128"/>
              </a:rPr>
              <a:t>”</a:t>
            </a:r>
            <a:r>
              <a:rPr lang="en-US" altLang="ja-JP" sz="2400" b="1" dirty="0">
                <a:ea typeface="ＭＳ Ｐゴシック" panose="020B0600070205080204" pitchFamily="34" charset="-128"/>
              </a:rPr>
              <a:t> for all students</a:t>
            </a:r>
            <a:endParaRPr lang="en-US" altLang="ja-JP" sz="2400" dirty="0">
              <a:ea typeface="ＭＳ Ｐゴシック" panose="020B0600070205080204" pitchFamily="34" charset="-128"/>
            </a:endParaRPr>
          </a:p>
          <a:p>
            <a:pPr lvl="1" eaLnBrk="1" hangingPunct="1">
              <a:buClrTx/>
            </a:pPr>
            <a:r>
              <a:rPr lang="en-US" altLang="en-US" sz="2400" dirty="0">
                <a:ea typeface="ＭＳ Ｐゴシック" panose="020B0600070205080204" pitchFamily="34" charset="-128"/>
              </a:rPr>
              <a:t>It is not going to solve all your curricular or pedagogical problems</a:t>
            </a:r>
          </a:p>
          <a:p>
            <a:pPr eaLnBrk="1" hangingPunct="1">
              <a:buClrTx/>
            </a:pPr>
            <a:r>
              <a:rPr lang="en-US" altLang="en-US" sz="2400" b="1" dirty="0">
                <a:ea typeface="ＭＳ Ｐゴシック" panose="020B0600070205080204" pitchFamily="34" charset="-128"/>
              </a:rPr>
              <a:t>A prescriptive formula</a:t>
            </a:r>
            <a:endParaRPr lang="en-US" altLang="en-US" sz="2400" dirty="0">
              <a:ea typeface="ＭＳ Ｐゴシック" panose="020B0600070205080204" pitchFamily="34" charset="-128"/>
            </a:endParaRPr>
          </a:p>
          <a:p>
            <a:pPr lvl="1" eaLnBrk="1" hangingPunct="1">
              <a:buClrTx/>
            </a:pPr>
            <a:r>
              <a:rPr lang="en-US" altLang="en-US" sz="2400" dirty="0">
                <a:ea typeface="ＭＳ Ｐゴシック" panose="020B0600070205080204" pitchFamily="34" charset="-128"/>
              </a:rPr>
              <a:t>No checklist will offer the </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UDL solution</a:t>
            </a:r>
            <a:r>
              <a:rPr lang="ja-JP" altLang="en-US" sz="2400" dirty="0">
                <a:ea typeface="ＭＳ Ｐゴシック" panose="020B0600070205080204" pitchFamily="34" charset="-128"/>
              </a:rPr>
              <a:t>”</a:t>
            </a:r>
            <a:endParaRPr lang="en-US" altLang="en-US" sz="2400" dirty="0">
              <a:ea typeface="ＭＳ Ｐゴシック" panose="020B0600070205080204" pitchFamily="34" charset="-128"/>
            </a:endParaRPr>
          </a:p>
        </p:txBody>
      </p:sp>
      <p:sp>
        <p:nvSpPr>
          <p:cNvPr id="4" name="TextBox 3">
            <a:extLst>
              <a:ext uri="{FF2B5EF4-FFF2-40B4-BE49-F238E27FC236}">
                <a16:creationId xmlns:a16="http://schemas.microsoft.com/office/drawing/2014/main" id="{48A3FF24-F9E9-4D47-B020-BD4368A0541A}"/>
              </a:ext>
            </a:extLst>
          </p:cNvPr>
          <p:cNvSpPr txBox="1"/>
          <p:nvPr/>
        </p:nvSpPr>
        <p:spPr>
          <a:xfrm>
            <a:off x="381000" y="6400800"/>
            <a:ext cx="7086600" cy="369332"/>
          </a:xfrm>
          <a:prstGeom prst="rect">
            <a:avLst/>
          </a:prstGeom>
          <a:noFill/>
        </p:spPr>
        <p:txBody>
          <a:bodyPr wrap="square" rtlCol="0">
            <a:spAutoFit/>
          </a:bodyPr>
          <a:lstStyle/>
          <a:p>
            <a:r>
              <a:rPr lang="en-US" dirty="0">
                <a:solidFill>
                  <a:schemeClr val="bg1"/>
                </a:solidFill>
              </a:rPr>
              <a:t>Adapted from </a:t>
            </a:r>
            <a:r>
              <a:rPr lang="en-US" dirty="0">
                <a:solidFill>
                  <a:schemeClr val="bg1"/>
                </a:solidFill>
                <a:hlinkClick r:id="rId3">
                  <a:extLst>
                    <a:ext uri="{A12FA001-AC4F-418D-AE19-62706E023703}">
                      <ahyp:hlinkClr xmlns:ahyp="http://schemas.microsoft.com/office/drawing/2018/hyperlinkcolor" val="tx"/>
                    </a:ext>
                  </a:extLst>
                </a:hlinkClick>
              </a:rPr>
              <a:t>http://enact.sonoma.edu/udl</a:t>
            </a:r>
            <a:r>
              <a:rPr lang="en-US" dirty="0">
                <a:solidFill>
                  <a:schemeClr val="bg1"/>
                </a:solidFill>
              </a:rPr>
              <a:t>  © California State University</a:t>
            </a:r>
          </a:p>
        </p:txBody>
      </p:sp>
      <p:pic>
        <p:nvPicPr>
          <p:cNvPr id="5" name="Picture 5" descr="Creative Commons License">
            <a:extLst>
              <a:ext uri="{FF2B5EF4-FFF2-40B4-BE49-F238E27FC236}">
                <a16:creationId xmlns:a16="http://schemas.microsoft.com/office/drawing/2014/main" id="{12B1CB26-889A-4BE4-A914-376994975F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6532243"/>
            <a:ext cx="762000" cy="14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ABE2-07DC-45B4-B389-322A1A13D660}"/>
              </a:ext>
            </a:extLst>
          </p:cNvPr>
          <p:cNvSpPr>
            <a:spLocks noGrp="1"/>
          </p:cNvSpPr>
          <p:nvPr>
            <p:ph type="title"/>
          </p:nvPr>
        </p:nvSpPr>
        <p:spPr/>
        <p:txBody>
          <a:bodyPr/>
          <a:lstStyle/>
          <a:p>
            <a:r>
              <a:rPr lang="en-US" dirty="0"/>
              <a:t>UDL Working Group</a:t>
            </a:r>
          </a:p>
        </p:txBody>
      </p:sp>
      <p:sp>
        <p:nvSpPr>
          <p:cNvPr id="3" name="Content Placeholder 2">
            <a:extLst>
              <a:ext uri="{FF2B5EF4-FFF2-40B4-BE49-F238E27FC236}">
                <a16:creationId xmlns:a16="http://schemas.microsoft.com/office/drawing/2014/main" id="{E154EAD9-3F89-44D3-9935-935C7A4EE098}"/>
              </a:ext>
            </a:extLst>
          </p:cNvPr>
          <p:cNvSpPr>
            <a:spLocks noGrp="1"/>
          </p:cNvSpPr>
          <p:nvPr>
            <p:ph idx="1"/>
          </p:nvPr>
        </p:nvSpPr>
        <p:spPr/>
        <p:txBody>
          <a:bodyPr>
            <a:normAutofit/>
          </a:bodyPr>
          <a:lstStyle/>
          <a:p>
            <a:r>
              <a:rPr lang="en-US" sz="3600" dirty="0"/>
              <a:t>Participate in a working group at MSOE to share challenges and solutions</a:t>
            </a:r>
          </a:p>
        </p:txBody>
      </p:sp>
    </p:spTree>
    <p:extLst>
      <p:ext uri="{BB962C8B-B14F-4D97-AF65-F5344CB8AC3E}">
        <p14:creationId xmlns:p14="http://schemas.microsoft.com/office/powerpoint/2010/main" val="1028384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5408-FD5B-427E-9600-AADCC5761052}"/>
              </a:ext>
            </a:extLst>
          </p:cNvPr>
          <p:cNvSpPr>
            <a:spLocks noGrp="1"/>
          </p:cNvSpPr>
          <p:nvPr>
            <p:ph type="title"/>
          </p:nvPr>
        </p:nvSpPr>
        <p:spPr/>
        <p:txBody>
          <a:bodyPr/>
          <a:lstStyle/>
          <a:p>
            <a:r>
              <a:rPr lang="en-US" dirty="0"/>
              <a:t>Post-Workshop</a:t>
            </a:r>
          </a:p>
        </p:txBody>
      </p:sp>
      <p:sp>
        <p:nvSpPr>
          <p:cNvPr id="3" name="Content Placeholder 2">
            <a:extLst>
              <a:ext uri="{FF2B5EF4-FFF2-40B4-BE49-F238E27FC236}">
                <a16:creationId xmlns:a16="http://schemas.microsoft.com/office/drawing/2014/main" id="{80A7B2A1-4253-45A9-8378-4F429CA76386}"/>
              </a:ext>
            </a:extLst>
          </p:cNvPr>
          <p:cNvSpPr>
            <a:spLocks noGrp="1"/>
          </p:cNvSpPr>
          <p:nvPr>
            <p:ph idx="1"/>
          </p:nvPr>
        </p:nvSpPr>
        <p:spPr/>
        <p:txBody>
          <a:bodyPr>
            <a:normAutofit/>
          </a:bodyPr>
          <a:lstStyle/>
          <a:p>
            <a:pPr marL="457200" indent="-457200">
              <a:buFont typeface="Courier New" panose="02070309020205020404" pitchFamily="49" charset="0"/>
              <a:buChar char="o"/>
            </a:pPr>
            <a:r>
              <a:rPr lang="en-US" sz="3200" dirty="0"/>
              <a:t>Evaluation survey</a:t>
            </a:r>
          </a:p>
          <a:p>
            <a:pPr marL="457200" indent="-457200">
              <a:buFont typeface="Courier New" panose="02070309020205020404" pitchFamily="49" charset="0"/>
              <a:buChar char="o"/>
            </a:pPr>
            <a:r>
              <a:rPr lang="en-US" sz="3200" dirty="0"/>
              <a:t>UDL websites</a:t>
            </a:r>
          </a:p>
          <a:p>
            <a:pPr marL="457200" indent="-457200">
              <a:buFont typeface="Courier New" panose="02070309020205020404" pitchFamily="49" charset="0"/>
              <a:buChar char="o"/>
            </a:pPr>
            <a:r>
              <a:rPr lang="en-US" sz="3200" dirty="0"/>
              <a:t>Reference articles</a:t>
            </a:r>
          </a:p>
        </p:txBody>
      </p:sp>
    </p:spTree>
    <p:extLst>
      <p:ext uri="{BB962C8B-B14F-4D97-AF65-F5344CB8AC3E}">
        <p14:creationId xmlns:p14="http://schemas.microsoft.com/office/powerpoint/2010/main" val="286629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6C6A3FF8-E73B-42D8-8F92-CB1EEDC32C8F}"/>
              </a:ext>
            </a:extLst>
          </p:cNvPr>
          <p:cNvSpPr>
            <a:spLocks noGrp="1" noChangeArrowheads="1"/>
          </p:cNvSpPr>
          <p:nvPr>
            <p:ph type="title"/>
          </p:nvPr>
        </p:nvSpPr>
        <p:spPr/>
        <p:txBody>
          <a:bodyPr>
            <a:normAutofit/>
          </a:bodyPr>
          <a:lstStyle/>
          <a:p>
            <a:pPr eaLnBrk="1" hangingPunct="1"/>
            <a:r>
              <a:rPr lang="en-US" altLang="en-US" sz="3600" dirty="0">
                <a:solidFill>
                  <a:schemeClr val="accent2">
                    <a:lumMod val="75000"/>
                  </a:schemeClr>
                </a:solidFill>
                <a:ea typeface="ＭＳ Ｐゴシック" panose="020B0600070205080204" pitchFamily="34" charset="-128"/>
              </a:rPr>
              <a:t>Universal Design for Learning: </a:t>
            </a:r>
            <a:r>
              <a:rPr lang="en-US" altLang="en-US" sz="3600" i="1" dirty="0">
                <a:solidFill>
                  <a:schemeClr val="accent2">
                    <a:lumMod val="75000"/>
                  </a:schemeClr>
                </a:solidFill>
                <a:ea typeface="ＭＳ Ｐゴシック" panose="020B0600070205080204" pitchFamily="34" charset="-128"/>
              </a:rPr>
              <a:t>Is our pedagogical environment accessible?</a:t>
            </a:r>
          </a:p>
        </p:txBody>
      </p:sp>
      <p:sp>
        <p:nvSpPr>
          <p:cNvPr id="12291" name="Rectangle 12">
            <a:extLst>
              <a:ext uri="{FF2B5EF4-FFF2-40B4-BE49-F238E27FC236}">
                <a16:creationId xmlns:a16="http://schemas.microsoft.com/office/drawing/2014/main" id="{869E7FB1-6742-4665-81E0-0195B7B84E93}"/>
              </a:ext>
            </a:extLst>
          </p:cNvPr>
          <p:cNvSpPr>
            <a:spLocks noGrp="1" noChangeArrowheads="1"/>
          </p:cNvSpPr>
          <p:nvPr>
            <p:ph sz="half" idx="1"/>
          </p:nvPr>
        </p:nvSpPr>
        <p:spPr/>
        <p:txBody>
          <a:bodyPr vert="horz">
            <a:normAutofit/>
          </a:bodyPr>
          <a:lstStyle/>
          <a:p>
            <a:pPr marL="0" indent="0" eaLnBrk="1" hangingPunct="1">
              <a:buFontTx/>
              <a:buNone/>
            </a:pPr>
            <a:endParaRPr lang="en-US" altLang="en-US" sz="2100" dirty="0">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B86A68A3-D15D-48F0-9046-8EC93034751C}"/>
              </a:ext>
            </a:extLst>
          </p:cNvPr>
          <p:cNvSpPr>
            <a:spLocks noGrp="1"/>
          </p:cNvSpPr>
          <p:nvPr>
            <p:ph sz="half" idx="2"/>
          </p:nvPr>
        </p:nvSpPr>
        <p:spPr>
          <a:xfrm>
            <a:off x="4842510" y="1866583"/>
            <a:ext cx="3703320" cy="4023360"/>
          </a:xfrm>
        </p:spPr>
        <p:txBody>
          <a:bodyPr>
            <a:normAutofit/>
          </a:bodyPr>
          <a:lstStyle/>
          <a:p>
            <a:pPr marL="0" indent="0">
              <a:buNone/>
            </a:pPr>
            <a:r>
              <a:rPr lang="en-US" altLang="en-US" sz="2800" i="1" dirty="0">
                <a:ea typeface="ＭＳ Ｐゴシック" panose="020B0600070205080204" pitchFamily="34" charset="-128"/>
              </a:rPr>
              <a:t>UDL is the </a:t>
            </a:r>
            <a:r>
              <a:rPr lang="en-US" altLang="en-US" sz="2800" i="1" dirty="0">
                <a:solidFill>
                  <a:schemeClr val="accent2">
                    <a:lumMod val="75000"/>
                  </a:schemeClr>
                </a:solidFill>
                <a:ea typeface="ＭＳ Ｐゴシック" panose="020B0600070205080204" pitchFamily="34" charset="-128"/>
              </a:rPr>
              <a:t>proactive design</a:t>
            </a:r>
            <a:r>
              <a:rPr lang="en-US" altLang="en-US" sz="2800" i="1" dirty="0">
                <a:solidFill>
                  <a:srgbClr val="7B3D17"/>
                </a:solidFill>
                <a:ea typeface="ＭＳ Ｐゴシック" panose="020B0600070205080204" pitchFamily="34" charset="-128"/>
              </a:rPr>
              <a:t> </a:t>
            </a:r>
            <a:r>
              <a:rPr lang="en-US" altLang="en-US" sz="2800" i="1" dirty="0">
                <a:ea typeface="ＭＳ Ｐゴシック" panose="020B0600070205080204" pitchFamily="34" charset="-128"/>
              </a:rPr>
              <a:t>of our courses to ensure they are educationally accessible regardless of learning style, physical or sensory abilities.</a:t>
            </a:r>
            <a:endParaRPr lang="en-US" altLang="en-US" sz="2800" dirty="0">
              <a:ea typeface="ＭＳ Ｐゴシック" panose="020B0600070205080204" pitchFamily="34" charset="-128"/>
            </a:endParaRPr>
          </a:p>
        </p:txBody>
      </p:sp>
      <p:pic>
        <p:nvPicPr>
          <p:cNvPr id="185354" name="Picture 10" descr="Picture of classroom with students">
            <a:hlinkClick r:id="rId3"/>
            <a:extLst>
              <a:ext uri="{FF2B5EF4-FFF2-40B4-BE49-F238E27FC236}">
                <a16:creationId xmlns:a16="http://schemas.microsoft.com/office/drawing/2014/main" id="{943427C5-EFC5-4083-963A-2CC694369DF5}"/>
              </a:ext>
            </a:extLst>
          </p:cNvPr>
          <p:cNvPicPr>
            <a:picLocks noChangeAspect="1" noChangeArrowheads="1"/>
          </p:cNvPicPr>
          <p:nvPr/>
        </p:nvPicPr>
        <p:blipFill>
          <a:blip r:embed="rId4"/>
          <a:srcRect/>
          <a:stretch>
            <a:fillRect/>
          </a:stretch>
        </p:blipFill>
        <p:spPr bwMode="auto">
          <a:xfrm>
            <a:off x="792481" y="1982252"/>
            <a:ext cx="3703320" cy="2777490"/>
          </a:xfrm>
          <a:prstGeom prst="round2DiagRect">
            <a:avLst>
              <a:gd name="adj1" fmla="val 16667"/>
              <a:gd name="adj2" fmla="val 0"/>
            </a:avLst>
          </a:prstGeom>
          <a:ln w="88900" cap="sq">
            <a:solidFill>
              <a:srgbClr val="FFFFFF"/>
            </a:solidFill>
            <a:miter lim="800000"/>
          </a:ln>
          <a:effectLst>
            <a:outerShdw blurRad="57785" algn="br" rotWithShape="0">
              <a:srgbClr val="000000">
                <a:alpha val="70000"/>
              </a:srgbClr>
            </a:outerShdw>
          </a:effectLst>
        </p:spPr>
      </p:pic>
      <p:sp>
        <p:nvSpPr>
          <p:cNvPr id="6" name="TextBox 5">
            <a:extLst>
              <a:ext uri="{FF2B5EF4-FFF2-40B4-BE49-F238E27FC236}">
                <a16:creationId xmlns:a16="http://schemas.microsoft.com/office/drawing/2014/main" id="{26382B8B-538F-4C70-82CB-FC2484D4E4C8}"/>
              </a:ext>
            </a:extLst>
          </p:cNvPr>
          <p:cNvSpPr txBox="1"/>
          <p:nvPr/>
        </p:nvSpPr>
        <p:spPr>
          <a:xfrm>
            <a:off x="381000" y="6400800"/>
            <a:ext cx="7086600" cy="369332"/>
          </a:xfrm>
          <a:prstGeom prst="rect">
            <a:avLst/>
          </a:prstGeom>
          <a:noFill/>
        </p:spPr>
        <p:txBody>
          <a:bodyPr wrap="square" rtlCol="0">
            <a:spAutoFit/>
          </a:bodyPr>
          <a:lstStyle/>
          <a:p>
            <a:r>
              <a:rPr lang="en-US" dirty="0">
                <a:solidFill>
                  <a:schemeClr val="bg1"/>
                </a:solidFill>
              </a:rPr>
              <a:t>Adapted from </a:t>
            </a:r>
            <a:r>
              <a:rPr lang="en-US" dirty="0">
                <a:solidFill>
                  <a:schemeClr val="bg1"/>
                </a:solidFill>
                <a:hlinkClick r:id="rId5">
                  <a:extLst>
                    <a:ext uri="{A12FA001-AC4F-418D-AE19-62706E023703}">
                      <ahyp:hlinkClr xmlns:ahyp="http://schemas.microsoft.com/office/drawing/2018/hyperlinkcolor" val="tx"/>
                    </a:ext>
                  </a:extLst>
                </a:hlinkClick>
              </a:rPr>
              <a:t>http://enact.sonoma.edu/udl</a:t>
            </a:r>
            <a:r>
              <a:rPr lang="en-US" dirty="0">
                <a:solidFill>
                  <a:schemeClr val="bg1"/>
                </a:solidFill>
              </a:rPr>
              <a:t>  © California State University</a:t>
            </a:r>
          </a:p>
        </p:txBody>
      </p:sp>
      <p:pic>
        <p:nvPicPr>
          <p:cNvPr id="7" name="Picture 5" descr="Creative Commons License">
            <a:extLst>
              <a:ext uri="{FF2B5EF4-FFF2-40B4-BE49-F238E27FC236}">
                <a16:creationId xmlns:a16="http://schemas.microsoft.com/office/drawing/2014/main" id="{F5758D33-E476-40CD-8038-2FC16360A9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6532243"/>
            <a:ext cx="762000" cy="14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85EDEEE-EEA8-4959-AD48-0CDE76A24324}"/>
              </a:ext>
            </a:extLst>
          </p:cNvPr>
          <p:cNvSpPr>
            <a:spLocks noGrp="1"/>
          </p:cNvSpPr>
          <p:nvPr>
            <p:ph type="title"/>
          </p:nvPr>
        </p:nvSpPr>
        <p:spPr/>
        <p:txBody>
          <a:bodyPr>
            <a:normAutofit/>
          </a:bodyPr>
          <a:lstStyle/>
          <a:p>
            <a:r>
              <a:rPr lang="en-US" altLang="en-US" sz="3600" dirty="0">
                <a:solidFill>
                  <a:schemeClr val="accent2">
                    <a:lumMod val="75000"/>
                  </a:schemeClr>
                </a:solidFill>
                <a:ea typeface="ＭＳ Ｐゴシック" panose="020B0600070205080204" pitchFamily="34" charset="-128"/>
              </a:rPr>
              <a:t>Brain Imaging Showing Individual Differences </a:t>
            </a:r>
          </a:p>
        </p:txBody>
      </p:sp>
      <p:sp>
        <p:nvSpPr>
          <p:cNvPr id="2" name="Content Placeholder 1">
            <a:extLst>
              <a:ext uri="{FF2B5EF4-FFF2-40B4-BE49-F238E27FC236}">
                <a16:creationId xmlns:a16="http://schemas.microsoft.com/office/drawing/2014/main" id="{88FC88E1-70CE-4C28-829F-94BC081737D7}"/>
              </a:ext>
            </a:extLst>
          </p:cNvPr>
          <p:cNvSpPr>
            <a:spLocks noGrp="1"/>
          </p:cNvSpPr>
          <p:nvPr>
            <p:ph idx="1"/>
          </p:nvPr>
        </p:nvSpPr>
        <p:spPr>
          <a:xfrm>
            <a:off x="822959" y="3590924"/>
            <a:ext cx="7543801" cy="2428876"/>
          </a:xfrm>
        </p:spPr>
        <p:txBody>
          <a:bodyPr>
            <a:normAutofit/>
          </a:bodyPr>
          <a:lstStyle/>
          <a:p>
            <a:r>
              <a:rPr lang="en-US" altLang="en-US" sz="2400" dirty="0"/>
              <a:t>fMRI images show brain activity patterns of </a:t>
            </a:r>
            <a:r>
              <a:rPr lang="en-US" altLang="en-US" sz="2400" b="1" dirty="0"/>
              <a:t>three different people </a:t>
            </a:r>
            <a:r>
              <a:rPr lang="en-US" altLang="en-US" sz="2400" dirty="0"/>
              <a:t>performing the </a:t>
            </a:r>
            <a:r>
              <a:rPr lang="en-US" altLang="en-US" sz="2400" b="1" dirty="0"/>
              <a:t>same simple, finger tapping task. </a:t>
            </a:r>
          </a:p>
          <a:p>
            <a:r>
              <a:rPr lang="en-US" altLang="en-US" sz="2400" dirty="0"/>
              <a:t>Blue indicates a low to moderate level of activity, red indicates a high level of activity, and yellow indicates an extremely high level of activity. </a:t>
            </a:r>
          </a:p>
          <a:p>
            <a:r>
              <a:rPr lang="en-US" altLang="en-US" sz="1400" dirty="0"/>
              <a:t>CAST: Teaching Every Student © 2002-2009</a:t>
            </a:r>
          </a:p>
          <a:p>
            <a:pPr marL="0" indent="0">
              <a:buNone/>
            </a:pPr>
            <a:endParaRPr lang="en-US" dirty="0"/>
          </a:p>
        </p:txBody>
      </p:sp>
      <p:pic>
        <p:nvPicPr>
          <p:cNvPr id="16391" name="Picture 11" descr="MRI of a brain with a great amount of red and a spec of blue indicating where activity is taking place.">
            <a:extLst>
              <a:ext uri="{FF2B5EF4-FFF2-40B4-BE49-F238E27FC236}">
                <a16:creationId xmlns:a16="http://schemas.microsoft.com/office/drawing/2014/main" id="{F3769C3F-0294-4D60-AB4D-996B2180ACC0}"/>
              </a:ext>
            </a:extLst>
          </p:cNvPr>
          <p:cNvPicPr>
            <a:picLocks noChangeAspect="1" noChangeArrowheads="1"/>
          </p:cNvPicPr>
          <p:nvPr/>
        </p:nvPicPr>
        <p:blipFill>
          <a:blip r:embed="rId3"/>
          <a:srcRect/>
          <a:stretch>
            <a:fillRect/>
          </a:stretch>
        </p:blipFill>
        <p:spPr bwMode="auto">
          <a:xfrm>
            <a:off x="6276975" y="1666875"/>
            <a:ext cx="2333625" cy="1762125"/>
          </a:xfrm>
          <a:prstGeom prst="rect">
            <a:avLst/>
          </a:prstGeom>
          <a:noFill/>
          <a:ln>
            <a:noFill/>
          </a:ln>
          <a:effectLst>
            <a:outerShdw blurRad="63500" dist="114300" dir="2700000" algn="br"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12" descr="MRI of a brain very little red indicating where activity is taking place.">
            <a:extLst>
              <a:ext uri="{FF2B5EF4-FFF2-40B4-BE49-F238E27FC236}">
                <a16:creationId xmlns:a16="http://schemas.microsoft.com/office/drawing/2014/main" id="{85320CE0-EACC-4D8F-8553-42271D68DB12}"/>
              </a:ext>
            </a:extLst>
          </p:cNvPr>
          <p:cNvPicPr>
            <a:picLocks noChangeAspect="1" noChangeArrowheads="1"/>
          </p:cNvPicPr>
          <p:nvPr/>
        </p:nvPicPr>
        <p:blipFill>
          <a:blip r:embed="rId4"/>
          <a:srcRect/>
          <a:stretch>
            <a:fillRect/>
          </a:stretch>
        </p:blipFill>
        <p:spPr bwMode="auto">
          <a:xfrm>
            <a:off x="3481388" y="1676400"/>
            <a:ext cx="2333625" cy="1762125"/>
          </a:xfrm>
          <a:prstGeom prst="rect">
            <a:avLst/>
          </a:prstGeom>
          <a:noFill/>
          <a:ln>
            <a:noFill/>
          </a:ln>
          <a:effectLst>
            <a:outerShdw blurRad="63500" dist="114300" dir="2700000" algn="br"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13" descr="MRI of a brain with a bit of red and very little blue indicating where activity is taking place.">
            <a:extLst>
              <a:ext uri="{FF2B5EF4-FFF2-40B4-BE49-F238E27FC236}">
                <a16:creationId xmlns:a16="http://schemas.microsoft.com/office/drawing/2014/main" id="{39B37F2F-459A-461B-9D84-1CEB7CB1FA93}"/>
              </a:ext>
            </a:extLst>
          </p:cNvPr>
          <p:cNvPicPr>
            <a:picLocks noChangeAspect="1" noChangeArrowheads="1"/>
          </p:cNvPicPr>
          <p:nvPr/>
        </p:nvPicPr>
        <p:blipFill>
          <a:blip r:embed="rId5"/>
          <a:srcRect/>
          <a:stretch>
            <a:fillRect/>
          </a:stretch>
        </p:blipFill>
        <p:spPr bwMode="auto">
          <a:xfrm>
            <a:off x="609600" y="1676400"/>
            <a:ext cx="2333625" cy="1762125"/>
          </a:xfrm>
          <a:prstGeom prst="rect">
            <a:avLst/>
          </a:prstGeom>
          <a:noFill/>
          <a:ln>
            <a:noFill/>
          </a:ln>
          <a:effectLst>
            <a:outerShdw blurRad="63500" dist="114300" dir="2700000" algn="br"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8DBFB1A-9BEF-43C9-BF96-B666F0F4D57B}"/>
              </a:ext>
            </a:extLst>
          </p:cNvPr>
          <p:cNvSpPr txBox="1"/>
          <p:nvPr/>
        </p:nvSpPr>
        <p:spPr>
          <a:xfrm>
            <a:off x="381000" y="6400800"/>
            <a:ext cx="7086600" cy="369332"/>
          </a:xfrm>
          <a:prstGeom prst="rect">
            <a:avLst/>
          </a:prstGeom>
          <a:noFill/>
        </p:spPr>
        <p:txBody>
          <a:bodyPr wrap="square" rtlCol="0">
            <a:spAutoFit/>
          </a:bodyPr>
          <a:lstStyle/>
          <a:p>
            <a:r>
              <a:rPr lang="en-US" dirty="0">
                <a:solidFill>
                  <a:schemeClr val="bg1"/>
                </a:solidFill>
              </a:rPr>
              <a:t>Adapted from </a:t>
            </a:r>
            <a:r>
              <a:rPr lang="en-US" dirty="0">
                <a:solidFill>
                  <a:schemeClr val="bg1"/>
                </a:solidFill>
                <a:hlinkClick r:id="rId6">
                  <a:extLst>
                    <a:ext uri="{A12FA001-AC4F-418D-AE19-62706E023703}">
                      <ahyp:hlinkClr xmlns:ahyp="http://schemas.microsoft.com/office/drawing/2018/hyperlinkcolor" val="tx"/>
                    </a:ext>
                  </a:extLst>
                </a:hlinkClick>
              </a:rPr>
              <a:t>http://enact.sonoma.edu/udl</a:t>
            </a:r>
            <a:r>
              <a:rPr lang="en-US" dirty="0">
                <a:solidFill>
                  <a:schemeClr val="bg1"/>
                </a:solidFill>
              </a:rPr>
              <a:t>  © California State University</a:t>
            </a:r>
          </a:p>
        </p:txBody>
      </p:sp>
      <p:pic>
        <p:nvPicPr>
          <p:cNvPr id="9" name="Picture 5" descr="Creative Commons License">
            <a:extLst>
              <a:ext uri="{FF2B5EF4-FFF2-40B4-BE49-F238E27FC236}">
                <a16:creationId xmlns:a16="http://schemas.microsoft.com/office/drawing/2014/main" id="{F30890F5-492B-40D2-B6EB-92D60291DB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800" y="6532243"/>
            <a:ext cx="7620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126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6C46-04F7-4B85-81C3-BA67B03522E4}"/>
              </a:ext>
            </a:extLst>
          </p:cNvPr>
          <p:cNvSpPr>
            <a:spLocks noGrp="1"/>
          </p:cNvSpPr>
          <p:nvPr>
            <p:ph type="title"/>
          </p:nvPr>
        </p:nvSpPr>
        <p:spPr/>
        <p:txBody>
          <a:bodyPr/>
          <a:lstStyle/>
          <a:p>
            <a:r>
              <a:rPr lang="en-US" dirty="0"/>
              <a:t>What is neurodiversity?</a:t>
            </a:r>
          </a:p>
        </p:txBody>
      </p:sp>
      <p:sp>
        <p:nvSpPr>
          <p:cNvPr id="3" name="Content Placeholder 2">
            <a:extLst>
              <a:ext uri="{FF2B5EF4-FFF2-40B4-BE49-F238E27FC236}">
                <a16:creationId xmlns:a16="http://schemas.microsoft.com/office/drawing/2014/main" id="{05CA87D1-795D-455C-8409-F8FA50F33E7E}"/>
              </a:ext>
            </a:extLst>
          </p:cNvPr>
          <p:cNvSpPr>
            <a:spLocks noGrp="1"/>
          </p:cNvSpPr>
          <p:nvPr>
            <p:ph idx="1"/>
          </p:nvPr>
        </p:nvSpPr>
        <p:spPr/>
        <p:txBody>
          <a:bodyPr/>
          <a:lstStyle/>
          <a:p>
            <a:pPr marL="228600" indent="-228600">
              <a:buFont typeface="Wingdings" panose="05000000000000000000" pitchFamily="2" charset="2"/>
              <a:buChar char="§"/>
            </a:pPr>
            <a:r>
              <a:rPr lang="en-US" dirty="0"/>
              <a:t>Neurological differences exist in our student population</a:t>
            </a:r>
          </a:p>
          <a:p>
            <a:pPr marL="0" indent="0">
              <a:buNone/>
            </a:pPr>
            <a:r>
              <a:rPr lang="en-US" dirty="0"/>
              <a:t>	ADHD			Depression</a:t>
            </a:r>
          </a:p>
          <a:p>
            <a:pPr marL="0" indent="0">
              <a:buNone/>
            </a:pPr>
            <a:r>
              <a:rPr lang="en-US" dirty="0"/>
              <a:t>	Dyslexia			Autism Spectrum Disorder</a:t>
            </a:r>
          </a:p>
          <a:p>
            <a:pPr marL="228600" indent="0">
              <a:buNone/>
            </a:pPr>
            <a:r>
              <a:rPr lang="en-US" dirty="0"/>
              <a:t>To learn more, see </a:t>
            </a:r>
            <a:r>
              <a:rPr lang="en-US" dirty="0">
                <a:hlinkClick r:id="rId3"/>
              </a:rPr>
              <a:t>http://accessproject.colostate.edu/disability/</a:t>
            </a:r>
            <a:endParaRPr lang="en-US" dirty="0"/>
          </a:p>
          <a:p>
            <a:pPr marL="228600" indent="-228600">
              <a:buFont typeface="Wingdings" panose="05000000000000000000" pitchFamily="2" charset="2"/>
              <a:buChar char="§"/>
            </a:pPr>
            <a:r>
              <a:rPr lang="en-US" dirty="0"/>
              <a:t>Expect diversity in neurology and cognition</a:t>
            </a:r>
          </a:p>
          <a:p>
            <a:pPr marL="228600" indent="-228600">
              <a:buFont typeface="Wingdings" panose="05000000000000000000" pitchFamily="2" charset="2"/>
              <a:buChar char="§"/>
            </a:pPr>
            <a:r>
              <a:rPr lang="en-US" dirty="0"/>
              <a:t>Learn </a:t>
            </a:r>
            <a:r>
              <a:rPr lang="en-US" u="sng" dirty="0"/>
              <a:t>general practices </a:t>
            </a:r>
            <a:r>
              <a:rPr lang="en-US" dirty="0"/>
              <a:t>that allow students to access learning in a way that works best for them</a:t>
            </a:r>
          </a:p>
          <a:p>
            <a:pPr marL="228600" indent="-228600">
              <a:buFont typeface="Wingdings" panose="05000000000000000000" pitchFamily="2" charset="2"/>
              <a:buChar char="§"/>
            </a:pPr>
            <a:r>
              <a:rPr lang="en-US" dirty="0"/>
              <a:t>Facilitate multiple paths to the learning goal</a:t>
            </a:r>
          </a:p>
        </p:txBody>
      </p:sp>
    </p:spTree>
    <p:extLst>
      <p:ext uri="{BB962C8B-B14F-4D97-AF65-F5344CB8AC3E}">
        <p14:creationId xmlns:p14="http://schemas.microsoft.com/office/powerpoint/2010/main" val="31767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CC-E670-4EAC-979C-0375B3903CE0}"/>
              </a:ext>
            </a:extLst>
          </p:cNvPr>
          <p:cNvSpPr>
            <a:spLocks noGrp="1"/>
          </p:cNvSpPr>
          <p:nvPr>
            <p:ph type="title"/>
          </p:nvPr>
        </p:nvSpPr>
        <p:spPr/>
        <p:txBody>
          <a:bodyPr/>
          <a:lstStyle/>
          <a:p>
            <a:r>
              <a:rPr lang="en-US" dirty="0">
                <a:solidFill>
                  <a:schemeClr val="accent2">
                    <a:lumMod val="75000"/>
                  </a:schemeClr>
                </a:solidFill>
              </a:rPr>
              <a:t>Universal Design for Learning</a:t>
            </a:r>
          </a:p>
        </p:txBody>
      </p:sp>
      <p:sp>
        <p:nvSpPr>
          <p:cNvPr id="3" name="Content Placeholder 2">
            <a:extLst>
              <a:ext uri="{FF2B5EF4-FFF2-40B4-BE49-F238E27FC236}">
                <a16:creationId xmlns:a16="http://schemas.microsoft.com/office/drawing/2014/main" id="{4A31114E-98B6-4AB8-B650-74AF48B9D900}"/>
              </a:ext>
            </a:extLst>
          </p:cNvPr>
          <p:cNvSpPr>
            <a:spLocks noGrp="1"/>
          </p:cNvSpPr>
          <p:nvPr>
            <p:ph idx="1"/>
          </p:nvPr>
        </p:nvSpPr>
        <p:spPr/>
        <p:txBody>
          <a:bodyPr>
            <a:normAutofit lnSpcReduction="10000"/>
          </a:bodyPr>
          <a:lstStyle/>
          <a:p>
            <a:r>
              <a:rPr lang="en-US" sz="2800" dirty="0"/>
              <a:t>CAST Website:</a:t>
            </a:r>
          </a:p>
          <a:p>
            <a:r>
              <a:rPr lang="en-US" sz="2800" dirty="0">
                <a:hlinkClick r:id="rId3"/>
              </a:rPr>
              <a:t>http://www.cast.org/</a:t>
            </a:r>
            <a:endParaRPr lang="en-US" sz="2800" dirty="0"/>
          </a:p>
          <a:p>
            <a:r>
              <a:rPr lang="en-US" sz="2800" dirty="0"/>
              <a:t>Detailed description (slide notes):</a:t>
            </a:r>
          </a:p>
          <a:p>
            <a:r>
              <a:rPr lang="en-US" sz="2800" dirty="0">
                <a:hlinkClick r:id="rId4"/>
              </a:rPr>
              <a:t>http://</a:t>
            </a:r>
            <a:r>
              <a:rPr lang="en-US" sz="2800" dirty="0" err="1">
                <a:hlinkClick r:id="rId4"/>
              </a:rPr>
              <a:t>udlguidelines.cast.org</a:t>
            </a:r>
            <a:r>
              <a:rPr lang="en-US" sz="2800" dirty="0">
                <a:hlinkClick r:id="rId4"/>
              </a:rPr>
              <a:t>/binaries/content/assets/</a:t>
            </a:r>
            <a:r>
              <a:rPr lang="en-US" sz="2800" dirty="0" err="1">
                <a:hlinkClick r:id="rId4"/>
              </a:rPr>
              <a:t>udlguidelines</a:t>
            </a:r>
            <a:r>
              <a:rPr lang="en-US" sz="2800" dirty="0">
                <a:hlinkClick r:id="rId4"/>
              </a:rPr>
              <a:t>/</a:t>
            </a:r>
            <a:r>
              <a:rPr lang="en-US" sz="2800" dirty="0" err="1">
                <a:hlinkClick r:id="rId4"/>
              </a:rPr>
              <a:t>udlg-v2-0</a:t>
            </a:r>
            <a:r>
              <a:rPr lang="en-US" sz="2800" dirty="0">
                <a:hlinkClick r:id="rId4"/>
              </a:rPr>
              <a:t>/</a:t>
            </a:r>
            <a:r>
              <a:rPr lang="en-US" sz="2800" dirty="0" err="1">
                <a:hlinkClick r:id="rId4"/>
              </a:rPr>
              <a:t>udlg_fulltext_v2-0.doc</a:t>
            </a:r>
            <a:endParaRPr lang="en-US" sz="2800" dirty="0"/>
          </a:p>
          <a:p>
            <a:r>
              <a:rPr lang="en-US" sz="2800" i="1" dirty="0"/>
              <a:t>Universal Design for Learning:  Theory and Practice </a:t>
            </a:r>
            <a:r>
              <a:rPr lang="en-US" sz="2800" dirty="0"/>
              <a:t>E-book</a:t>
            </a:r>
            <a:r>
              <a:rPr lang="en-US" sz="2800" i="1" dirty="0"/>
              <a:t> </a:t>
            </a:r>
            <a:r>
              <a:rPr lang="en-US" sz="2800" dirty="0"/>
              <a:t>(must register):</a:t>
            </a:r>
          </a:p>
          <a:p>
            <a:r>
              <a:rPr lang="en-US" sz="2800" dirty="0">
                <a:hlinkClick r:id="rId5"/>
              </a:rPr>
              <a:t>http://udltheorypractice.cast.org</a:t>
            </a:r>
            <a:endParaRPr lang="en-US" sz="2800" dirty="0"/>
          </a:p>
        </p:txBody>
      </p:sp>
    </p:spTree>
    <p:extLst>
      <p:ext uri="{BB962C8B-B14F-4D97-AF65-F5344CB8AC3E}">
        <p14:creationId xmlns:p14="http://schemas.microsoft.com/office/powerpoint/2010/main" val="299783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pic>
        <p:nvPicPr>
          <p:cNvPr id="11" name="Picture 10">
            <a:extLst>
              <a:ext uri="{FF2B5EF4-FFF2-40B4-BE49-F238E27FC236}">
                <a16:creationId xmlns:a16="http://schemas.microsoft.com/office/drawing/2014/main" id="{89B33553-0AA4-48D3-97AF-203C8135A8F3}"/>
              </a:ext>
            </a:extLst>
          </p:cNvPr>
          <p:cNvPicPr>
            <a:picLocks noChangeAspect="1"/>
          </p:cNvPicPr>
          <p:nvPr/>
        </p:nvPicPr>
        <p:blipFill>
          <a:blip r:embed="rId4"/>
          <a:stretch>
            <a:fillRect/>
          </a:stretch>
        </p:blipFill>
        <p:spPr>
          <a:xfrm>
            <a:off x="731520" y="4724400"/>
            <a:ext cx="7680960" cy="1237785"/>
          </a:xfrm>
          <a:prstGeom prst="rect">
            <a:avLst/>
          </a:prstGeom>
        </p:spPr>
      </p:pic>
      <p:pic>
        <p:nvPicPr>
          <p:cNvPr id="12" name="Picture 11">
            <a:extLst>
              <a:ext uri="{FF2B5EF4-FFF2-40B4-BE49-F238E27FC236}">
                <a16:creationId xmlns:a16="http://schemas.microsoft.com/office/drawing/2014/main" id="{1AD6CC48-3998-4DE7-8EF3-E29F90429C88}"/>
              </a:ext>
            </a:extLst>
          </p:cNvPr>
          <p:cNvPicPr>
            <a:picLocks noChangeAspect="1"/>
          </p:cNvPicPr>
          <p:nvPr/>
        </p:nvPicPr>
        <p:blipFill>
          <a:blip r:embed="rId5"/>
          <a:stretch>
            <a:fillRect/>
          </a:stretch>
        </p:blipFill>
        <p:spPr>
          <a:xfrm>
            <a:off x="695077" y="685800"/>
            <a:ext cx="7680960" cy="3939292"/>
          </a:xfrm>
          <a:prstGeom prst="rect">
            <a:avLst/>
          </a:prstGeom>
        </p:spPr>
      </p:pic>
    </p:spTree>
    <p:extLst>
      <p:ext uri="{BB962C8B-B14F-4D97-AF65-F5344CB8AC3E}">
        <p14:creationId xmlns:p14="http://schemas.microsoft.com/office/powerpoint/2010/main" val="368637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A8C667-27BA-4F8F-B6D1-6B4346559EBA}"/>
              </a:ext>
            </a:extLst>
          </p:cNvPr>
          <p:cNvPicPr>
            <a:picLocks noChangeAspect="1"/>
          </p:cNvPicPr>
          <p:nvPr/>
        </p:nvPicPr>
        <p:blipFill>
          <a:blip r:embed="rId3"/>
          <a:stretch>
            <a:fillRect/>
          </a:stretch>
        </p:blipFill>
        <p:spPr>
          <a:xfrm>
            <a:off x="731520" y="609600"/>
            <a:ext cx="7680960" cy="3964096"/>
          </a:xfrm>
          <a:prstGeom prst="rect">
            <a:avLst/>
          </a:prstGeom>
        </p:spPr>
      </p:pic>
      <p:pic>
        <p:nvPicPr>
          <p:cNvPr id="8" name="Picture 7">
            <a:extLst>
              <a:ext uri="{FF2B5EF4-FFF2-40B4-BE49-F238E27FC236}">
                <a16:creationId xmlns:a16="http://schemas.microsoft.com/office/drawing/2014/main" id="{A3E4D529-74A2-4361-AF68-A42BE4222438}"/>
              </a:ext>
            </a:extLst>
          </p:cNvPr>
          <p:cNvPicPr>
            <a:picLocks noChangeAspect="1"/>
          </p:cNvPicPr>
          <p:nvPr/>
        </p:nvPicPr>
        <p:blipFill>
          <a:blip r:embed="rId4"/>
          <a:stretch>
            <a:fillRect/>
          </a:stretch>
        </p:blipFill>
        <p:spPr>
          <a:xfrm>
            <a:off x="1512310" y="4724400"/>
            <a:ext cx="6119380" cy="1056440"/>
          </a:xfrm>
          <a:prstGeom prst="rect">
            <a:avLst/>
          </a:prstGeom>
        </p:spPr>
      </p:pic>
      <p:pic>
        <p:nvPicPr>
          <p:cNvPr id="10" name="Picture 9">
            <a:extLst>
              <a:ext uri="{FF2B5EF4-FFF2-40B4-BE49-F238E27FC236}">
                <a16:creationId xmlns:a16="http://schemas.microsoft.com/office/drawing/2014/main" id="{C19A9E92-3FFC-459E-950F-5902489584F6}"/>
              </a:ext>
            </a:extLst>
          </p:cNvPr>
          <p:cNvPicPr>
            <a:picLocks noChangeAspect="1"/>
          </p:cNvPicPr>
          <p:nvPr/>
        </p:nvPicPr>
        <p:blipFill>
          <a:blip r:embed="rId5"/>
          <a:stretch>
            <a:fillRect/>
          </a:stretch>
        </p:blipFill>
        <p:spPr>
          <a:xfrm>
            <a:off x="0" y="6553200"/>
            <a:ext cx="9144000" cy="199748"/>
          </a:xfrm>
          <a:prstGeom prst="rect">
            <a:avLst/>
          </a:prstGeom>
        </p:spPr>
      </p:pic>
    </p:spTree>
    <p:extLst>
      <p:ext uri="{BB962C8B-B14F-4D97-AF65-F5344CB8AC3E}">
        <p14:creationId xmlns:p14="http://schemas.microsoft.com/office/powerpoint/2010/main" val="30643298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LT" val="Photograh of woman in wheelchair facing inaccessible stairs"/>
  <p:tag name="ALT_NULL" val="0"/>
  <p:tag name="LONGDESC_NULL" val="1"/>
</p:tagLst>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5CBAE522F0904ABEBB09D17A01315C" ma:contentTypeVersion="29" ma:contentTypeDescription="Create a new document." ma:contentTypeScope="" ma:versionID="3c651121fab5679b6b6181919eb54fbe">
  <xsd:schema xmlns:xsd="http://www.w3.org/2001/XMLSchema" xmlns:xs="http://www.w3.org/2001/XMLSchema" xmlns:p="http://schemas.microsoft.com/office/2006/metadata/properties" xmlns:ns1="http://schemas.microsoft.com/sharepoint/v3" xmlns:ns3="322465cc-0484-4afc-830d-f7f2900a1e91" xmlns:ns4="c2e1237e-5a86-45e4-acf8-69544c11eea4" targetNamespace="http://schemas.microsoft.com/office/2006/metadata/properties" ma:root="true" ma:fieldsID="b70507b978e6681333d853740507a00f" ns1:_="" ns3:_="" ns4:_="">
    <xsd:import namespace="http://schemas.microsoft.com/sharepoint/v3"/>
    <xsd:import namespace="322465cc-0484-4afc-830d-f7f2900a1e91"/>
    <xsd:import namespace="c2e1237e-5a86-45e4-acf8-69544c11eea4"/>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AutoTags" minOccurs="0"/>
                <xsd:element ref="ns3:MediaServiceOCR" minOccurs="0"/>
                <xsd:element ref="ns3:TeamsChannelId" minOccurs="0"/>
                <xsd:element ref="ns3:IsNotebookLocked" minOccurs="0"/>
                <xsd:element ref="ns3:Math_Settings" minOccurs="0"/>
                <xsd:element ref="ns1:_ip_UnifiedCompliancePolicyProperties" minOccurs="0"/>
                <xsd:element ref="ns1:_ip_UnifiedCompliancePolicyUIAction" minOccurs="0"/>
                <xsd:element ref="ns3:Distribution_Groups" minOccurs="0"/>
                <xsd:element ref="ns3:LMS_Mappin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3" nillable="true" ma:displayName="Unified Compliance Policy Properties" ma:hidden="true" ma:internalName="_ip_UnifiedCompliancePolicyProperties">
      <xsd:simpleType>
        <xsd:restriction base="dms:Note"/>
      </xsd:simpleType>
    </xsd:element>
    <xsd:element name="_ip_UnifiedCompliancePolicyUIAction" ma:index="3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2465cc-0484-4afc-830d-f7f2900a1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Owner" ma:index="12"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3" nillable="true" ma:displayName="Default Section Names" ma:internalName="DefaultSectionNames">
      <xsd:simpleType>
        <xsd:restriction base="dms:Note">
          <xsd:maxLength value="255"/>
        </xsd:restriction>
      </xsd:simpleType>
    </xsd:element>
    <xsd:element name="Templates" ma:index="14" nillable="true" ma:displayName="Templates" ma:internalName="Templates">
      <xsd:simpleType>
        <xsd:restriction base="dms:Note">
          <xsd:maxLength value="255"/>
        </xsd:restriction>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0" nillable="true" ma:displayName="Invited Teachers" ma:internalName="Invited_Teachers">
      <xsd:simpleType>
        <xsd:restriction base="dms:Note">
          <xsd:maxLength value="255"/>
        </xsd:restriction>
      </xsd:simpleType>
    </xsd:element>
    <xsd:element name="Invited_Students" ma:index="21" nillable="true" ma:displayName="Invited Students" ma:internalName="Invited_Students">
      <xsd:simpleType>
        <xsd:restriction base="dms:Note">
          <xsd:maxLength value="255"/>
        </xsd:restriction>
      </xsd:simpleType>
    </xsd:element>
    <xsd:element name="Self_Registration_Enabled" ma:index="22" nillable="true" ma:displayName="Self Registration Enabled" ma:internalName="Self_Registration_Enabled">
      <xsd:simpleType>
        <xsd:restriction base="dms:Boolean"/>
      </xsd:simpleType>
    </xsd:element>
    <xsd:element name="Has_Teacher_Only_SectionGroup" ma:index="23" nillable="true" ma:displayName="Has Teacher Only SectionGroup" ma:internalName="Has_Teacher_Only_SectionGroup">
      <xsd:simpleType>
        <xsd:restriction base="dms:Boolean"/>
      </xsd:simpleType>
    </xsd:element>
    <xsd:element name="Is_Collaboration_Space_Locked" ma:index="24" nillable="true" ma:displayName="Is Collaboration Space Locked" ma:internalName="Is_Collaboration_Space_Locked">
      <xsd:simpleType>
        <xsd:restriction base="dms:Boolean"/>
      </xsd:simpleType>
    </xsd:element>
    <xsd:element name="MediaServiceAutoTags" ma:index="28" nillable="true" ma:displayName="MediaServiceAutoTags"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TeamsChannelId" ma:index="30" nillable="true" ma:displayName="Teams Channel Id" ma:internalName="TeamsChannelId">
      <xsd:simpleType>
        <xsd:restriction base="dms:Text"/>
      </xsd:simpleType>
    </xsd:element>
    <xsd:element name="IsNotebookLocked" ma:index="31" nillable="true" ma:displayName="Is Notebook Locked" ma:internalName="IsNotebookLocked">
      <xsd:simpleType>
        <xsd:restriction base="dms:Boolean"/>
      </xsd:simpleType>
    </xsd:element>
    <xsd:element name="Math_Settings" ma:index="32" nillable="true" ma:displayName="Math Settings" ma:internalName="Math_Settings">
      <xsd:simpleType>
        <xsd:restriction base="dms:Text"/>
      </xsd:simpleType>
    </xsd:element>
    <xsd:element name="Distribution_Groups" ma:index="35" nillable="true" ma:displayName="Distribution Groups" ma:internalName="Distribution_Groups">
      <xsd:simpleType>
        <xsd:restriction base="dms:Note">
          <xsd:maxLength value="255"/>
        </xsd:restriction>
      </xsd:simpleType>
    </xsd:element>
    <xsd:element name="LMS_Mappings" ma:index="36" nillable="true" ma:displayName="LMS Mappings" ma:internalName="LMS_Mapping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1237e-5a86-45e4-acf8-69544c11eea4" elementFormDefault="qualified">
    <xsd:import namespace="http://schemas.microsoft.com/office/2006/documentManagement/types"/>
    <xsd:import namespace="http://schemas.microsoft.com/office/infopath/2007/PartnerControls"/>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element name="SharingHintHash" ma:index="2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h_Settings xmlns="322465cc-0484-4afc-830d-f7f2900a1e91" xsi:nil="true"/>
    <Owner xmlns="322465cc-0484-4afc-830d-f7f2900a1e91">
      <UserInfo>
        <DisplayName/>
        <AccountId xsi:nil="true"/>
        <AccountType/>
      </UserInfo>
    </Owner>
    <_ip_UnifiedCompliancePolicyUIAction xmlns="http://schemas.microsoft.com/sharepoint/v3" xsi:nil="true"/>
    <Distribution_Groups xmlns="322465cc-0484-4afc-830d-f7f2900a1e91" xsi:nil="true"/>
    <LMS_Mappings xmlns="322465cc-0484-4afc-830d-f7f2900a1e91" xsi:nil="true"/>
    <NotebookType xmlns="322465cc-0484-4afc-830d-f7f2900a1e91" xsi:nil="true"/>
    <IsNotebookLocked xmlns="322465cc-0484-4afc-830d-f7f2900a1e91" xsi:nil="true"/>
    <Templates xmlns="322465cc-0484-4afc-830d-f7f2900a1e91" xsi:nil="true"/>
    <Students xmlns="322465cc-0484-4afc-830d-f7f2900a1e91">
      <UserInfo>
        <DisplayName/>
        <AccountId xsi:nil="true"/>
        <AccountType/>
      </UserInfo>
    </Students>
    <Student_Groups xmlns="322465cc-0484-4afc-830d-f7f2900a1e91">
      <UserInfo>
        <DisplayName/>
        <AccountId xsi:nil="true"/>
        <AccountType/>
      </UserInfo>
    </Student_Groups>
    <TeamsChannelId xmlns="322465cc-0484-4afc-830d-f7f2900a1e91" xsi:nil="true"/>
    <_ip_UnifiedCompliancePolicyProperties xmlns="http://schemas.microsoft.com/sharepoint/v3" xsi:nil="true"/>
    <Self_Registration_Enabled xmlns="322465cc-0484-4afc-830d-f7f2900a1e91" xsi:nil="true"/>
    <Has_Teacher_Only_SectionGroup xmlns="322465cc-0484-4afc-830d-f7f2900a1e91" xsi:nil="true"/>
    <CultureName xmlns="322465cc-0484-4afc-830d-f7f2900a1e91" xsi:nil="true"/>
    <Invited_Students xmlns="322465cc-0484-4afc-830d-f7f2900a1e91" xsi:nil="true"/>
    <Is_Collaboration_Space_Locked xmlns="322465cc-0484-4afc-830d-f7f2900a1e91" xsi:nil="true"/>
    <FolderType xmlns="322465cc-0484-4afc-830d-f7f2900a1e91" xsi:nil="true"/>
    <Teachers xmlns="322465cc-0484-4afc-830d-f7f2900a1e91">
      <UserInfo>
        <DisplayName/>
        <AccountId xsi:nil="true"/>
        <AccountType/>
      </UserInfo>
    </Teachers>
    <AppVersion xmlns="322465cc-0484-4afc-830d-f7f2900a1e91" xsi:nil="true"/>
    <Invited_Teachers xmlns="322465cc-0484-4afc-830d-f7f2900a1e91" xsi:nil="true"/>
    <DefaultSectionNames xmlns="322465cc-0484-4afc-830d-f7f2900a1e9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9C0816-C10C-45EA-8FB3-460AF1924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22465cc-0484-4afc-830d-f7f2900a1e91"/>
    <ds:schemaRef ds:uri="c2e1237e-5a86-45e4-acf8-69544c11ee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958FB-6EAE-410C-9C3A-1BB9DBA45329}">
  <ds:schemaRefs>
    <ds:schemaRef ds:uri="322465cc-0484-4afc-830d-f7f2900a1e91"/>
    <ds:schemaRef ds:uri="http://purl.org/dc/terms/"/>
    <ds:schemaRef ds:uri="c2e1237e-5a86-45e4-acf8-69544c11eea4"/>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63924AAF-D6E9-4CB1-91D0-A01E9C70EB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9579</TotalTime>
  <Words>2144</Words>
  <Application>Microsoft Office PowerPoint</Application>
  <PresentationFormat>On-screen Show (4:3)</PresentationFormat>
  <Paragraphs>240</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Courier New</vt:lpstr>
      <vt:lpstr>Times New Roman</vt:lpstr>
      <vt:lpstr>Tw Cen MT</vt:lpstr>
      <vt:lpstr>Wingdings</vt:lpstr>
      <vt:lpstr>Retrospect</vt:lpstr>
      <vt:lpstr>Supporting the neurodiverse classroom with Universal Design for Learning </vt:lpstr>
      <vt:lpstr>Presentation Goals</vt:lpstr>
      <vt:lpstr>Universal Design: Is our physical environment accessible?</vt:lpstr>
      <vt:lpstr>Universal Design for Learning: Is our pedagogical environment accessible?</vt:lpstr>
      <vt:lpstr>Brain Imaging Showing Individual Differences </vt:lpstr>
      <vt:lpstr>What is neurodiversity?</vt:lpstr>
      <vt:lpstr>Universal Design for Learning</vt:lpstr>
      <vt:lpstr>PowerPoint Presentation</vt:lpstr>
      <vt:lpstr>PowerPoint Presentation</vt:lpstr>
      <vt:lpstr>PowerPoint Presentation</vt:lpstr>
      <vt:lpstr>PowerPoint Presentation</vt:lpstr>
      <vt:lpstr>PowerPoint Presentation</vt:lpstr>
      <vt:lpstr>Options for writing &amp; drawing</vt:lpstr>
      <vt:lpstr>More Examples</vt:lpstr>
      <vt:lpstr>Options for assessments</vt:lpstr>
      <vt:lpstr>PowerPoint Presentation</vt:lpstr>
      <vt:lpstr>Executive function challenges</vt:lpstr>
      <vt:lpstr>PowerPoint Presentation</vt:lpstr>
      <vt:lpstr>PowerPoint Presentation</vt:lpstr>
      <vt:lpstr>PowerPoint Presentation</vt:lpstr>
      <vt:lpstr>PowerPoint Presentation</vt:lpstr>
      <vt:lpstr>Examples</vt:lpstr>
      <vt:lpstr>Self-Regulation</vt:lpstr>
      <vt:lpstr>PowerPoint Presentation</vt:lpstr>
      <vt:lpstr>Cognitive Load</vt:lpstr>
      <vt:lpstr>PowerPoint Presentation</vt:lpstr>
      <vt:lpstr>PowerPoint Presentation</vt:lpstr>
      <vt:lpstr>PowerPoint Presentation</vt:lpstr>
      <vt:lpstr>Example</vt:lpstr>
      <vt:lpstr>UDL is not…</vt:lpstr>
      <vt:lpstr>UDL Working Group</vt:lpstr>
      <vt:lpstr>Post-Workshop</vt:lpstr>
    </vt:vector>
  </TitlesOfParts>
  <Company>Sonoma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Brett Christie</dc:creator>
  <cp:lastModifiedBy>Ross, Sheila</cp:lastModifiedBy>
  <cp:revision>222</cp:revision>
  <cp:lastPrinted>2019-12-05T16:41:17Z</cp:lastPrinted>
  <dcterms:created xsi:type="dcterms:W3CDTF">2009-10-07T19:02:14Z</dcterms:created>
  <dcterms:modified xsi:type="dcterms:W3CDTF">2020-08-12T19:39:00Z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0x0101003F5CBAE522F0904ABEBB09D17A01315C</vt:lpwstr>
  </property>
</Properties>
</file>