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14" r:id="rId2"/>
    <p:sldId id="621" r:id="rId3"/>
    <p:sldId id="627" r:id="rId4"/>
    <p:sldId id="533" r:id="rId5"/>
    <p:sldId id="617" r:id="rId6"/>
    <p:sldId id="618" r:id="rId7"/>
    <p:sldId id="620" r:id="rId8"/>
    <p:sldId id="622" r:id="rId9"/>
    <p:sldId id="624" r:id="rId10"/>
    <p:sldId id="625" r:id="rId11"/>
    <p:sldId id="628" r:id="rId12"/>
    <p:sldId id="629" r:id="rId13"/>
    <p:sldId id="630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6" autoAdjust="0"/>
  </p:normalViewPr>
  <p:slideViewPr>
    <p:cSldViewPr>
      <p:cViewPr varScale="1">
        <p:scale>
          <a:sx n="66" d="100"/>
          <a:sy n="66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82686F2-20FB-49CD-9251-F6A85C3B6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17AA1DB-E718-4430-A27D-7880F482F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EF9BF-F6E8-40C6-BD01-C61D477D857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2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0CBAF6-B14E-4F88-A1A6-EFC862E117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F555-82A6-45EF-90FE-066BA30E7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63B7D-5AE7-490F-84B3-3CB2F235A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E5241-D357-4AA1-970B-ABC09812FA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88295867-3995-4ECA-A30C-89B6A4E755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7223-7BE4-4A00-973B-705F90FA20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343B-662B-4A05-AEC2-B5200B27CA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3DE21-9EBA-4C6F-9BE8-7A4FB156D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71168-C908-42D1-9296-7D5E7133E7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CB117-ACF3-4FB2-BC3E-33F692D7A2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62CFACBB-E437-491F-862B-7B691352B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CFCC041-D979-44D2-A88B-75B75D492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Holt Winter Seasonality</a:t>
            </a:r>
            <a:br>
              <a:rPr lang="en-US" sz="4800" dirty="0" smtClean="0"/>
            </a:br>
            <a:endParaRPr lang="en-US" sz="27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1600200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SAS CODE</a:t>
            </a:r>
          </a:p>
          <a:p>
            <a:pPr marL="0" indent="0">
              <a:buNone/>
            </a:pPr>
            <a:r>
              <a:rPr lang="en-US" sz="2000" b="1" dirty="0" err="1" smtClean="0"/>
              <a:t>Proc</a:t>
            </a:r>
            <a:r>
              <a:rPr lang="en-US" sz="2000" dirty="0" smtClean="0"/>
              <a:t> </a:t>
            </a:r>
            <a:r>
              <a:rPr lang="en-US" sz="2000" b="1" dirty="0" smtClean="0"/>
              <a:t>forecast</a:t>
            </a:r>
            <a:r>
              <a:rPr lang="en-US" sz="2000" dirty="0" smtClean="0"/>
              <a:t> data=</a:t>
            </a:r>
            <a:r>
              <a:rPr lang="en-US" sz="2000" dirty="0" err="1" smtClean="0"/>
              <a:t>mytemp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method=</a:t>
            </a:r>
            <a:r>
              <a:rPr lang="en-US" sz="2000" dirty="0" err="1" smtClean="0"/>
              <a:t>addwinters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trend=</a:t>
            </a:r>
            <a:r>
              <a:rPr lang="en-US" sz="2000" b="1" dirty="0" smtClean="0"/>
              <a:t>2</a:t>
            </a:r>
          </a:p>
          <a:p>
            <a:pPr marL="0" indent="0">
              <a:buNone/>
            </a:pPr>
            <a:r>
              <a:rPr lang="en-US" sz="2000" dirty="0" smtClean="0"/>
              <a:t>Lead = 12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weight=(</a:t>
            </a:r>
            <a:r>
              <a:rPr lang="en-US" sz="2000" b="1" dirty="0"/>
              <a:t>0.20</a:t>
            </a:r>
            <a:r>
              <a:rPr lang="en-US" sz="2000" dirty="0"/>
              <a:t> </a:t>
            </a:r>
            <a:r>
              <a:rPr lang="en-US" sz="2000" b="1" dirty="0"/>
              <a:t>0.10</a:t>
            </a:r>
            <a:r>
              <a:rPr lang="en-US" sz="2000" dirty="0"/>
              <a:t> </a:t>
            </a:r>
            <a:r>
              <a:rPr lang="en-US" sz="2000" b="1" dirty="0"/>
              <a:t>0.05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out=</a:t>
            </a:r>
            <a:r>
              <a:rPr lang="en-US" sz="2000" dirty="0" err="1"/>
              <a:t>myholt</a:t>
            </a:r>
            <a:r>
              <a:rPr lang="en-US" sz="2000" dirty="0"/>
              <a:t> </a:t>
            </a:r>
            <a:r>
              <a:rPr lang="en-US" sz="2000" dirty="0" err="1"/>
              <a:t>outfull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seasons=</a:t>
            </a:r>
            <a:r>
              <a:rPr lang="en-US" sz="2000" b="1" dirty="0"/>
              <a:t>12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id </a:t>
            </a:r>
            <a:r>
              <a:rPr lang="en-US" sz="2000" dirty="0" err="1" smtClean="0"/>
              <a:t>myid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beer;</a:t>
            </a:r>
          </a:p>
          <a:p>
            <a:pPr marL="0" indent="0">
              <a:buNone/>
            </a:pPr>
            <a:r>
              <a:rPr lang="en-US" sz="2000" b="1" dirty="0"/>
              <a:t>run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b="1" dirty="0" err="1"/>
              <a:t>proc</a:t>
            </a:r>
            <a:r>
              <a:rPr lang="en-US" sz="2000" dirty="0"/>
              <a:t> </a:t>
            </a:r>
            <a:r>
              <a:rPr lang="en-US" sz="2000" b="1" dirty="0"/>
              <a:t>print</a:t>
            </a:r>
            <a:r>
              <a:rPr lang="en-US" sz="2000" dirty="0"/>
              <a:t> data=</a:t>
            </a:r>
            <a:r>
              <a:rPr lang="en-US" sz="2000" dirty="0" err="1"/>
              <a:t>myholt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b="1" dirty="0"/>
              <a:t>run</a:t>
            </a:r>
            <a:r>
              <a:rPr lang="en-US" sz="2000" dirty="0"/>
              <a:t>;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438400" y="2438400"/>
            <a:ext cx="2925684" cy="276999"/>
            <a:chOff x="2438400" y="2486812"/>
            <a:chExt cx="2925684" cy="276999"/>
          </a:xfrm>
        </p:grpSpPr>
        <p:sp>
          <p:nvSpPr>
            <p:cNvPr id="2" name="Right Arrow 1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94287" y="2486812"/>
              <a:ext cx="2069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Additive </a:t>
              </a:r>
              <a:r>
                <a:rPr lang="en-US" sz="1200" dirty="0" smtClean="0"/>
                <a:t>Holt Winters Model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6232" y="2795147"/>
            <a:ext cx="3309957" cy="276999"/>
            <a:chOff x="2438400" y="2486812"/>
            <a:chExt cx="3309957" cy="276999"/>
          </a:xfrm>
        </p:grpSpPr>
        <p:sp>
          <p:nvSpPr>
            <p:cNvPr id="12" name="Right Arrow 11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94287" y="2486812"/>
              <a:ext cx="24540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Type 2 = linear </a:t>
              </a:r>
              <a:r>
                <a:rPr lang="en-US" sz="1200" dirty="0" smtClean="0"/>
                <a:t>trend + </a:t>
              </a:r>
              <a:r>
                <a:rPr lang="en-US" sz="1200" dirty="0" err="1" smtClean="0"/>
                <a:t>seaonality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25056" y="3566845"/>
            <a:ext cx="5068900" cy="276999"/>
            <a:chOff x="2438400" y="2486812"/>
            <a:chExt cx="5068900" cy="276999"/>
          </a:xfrm>
        </p:grpSpPr>
        <p:sp>
          <p:nvSpPr>
            <p:cNvPr id="15" name="Right Arrow 14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4287" y="2486812"/>
              <a:ext cx="4213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  <a:r>
                <a:rPr lang="en-US" sz="1200" dirty="0" smtClean="0"/>
                <a:t>1=constant weight, w2=trend weight, w3=seasonal weight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2920" y="3982356"/>
            <a:ext cx="4208087" cy="276999"/>
            <a:chOff x="2438400" y="2486812"/>
            <a:chExt cx="4208087" cy="276999"/>
          </a:xfrm>
        </p:grpSpPr>
        <p:sp>
          <p:nvSpPr>
            <p:cNvPr id="18" name="Right Arrow 17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94287" y="2486812"/>
              <a:ext cx="3352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Output data plus predictions to data set </a:t>
              </a:r>
              <a:r>
                <a:rPr lang="en-US" sz="1200" dirty="0" err="1" smtClean="0"/>
                <a:t>myholt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58881" y="4342752"/>
            <a:ext cx="3768864" cy="276999"/>
            <a:chOff x="2438400" y="2486812"/>
            <a:chExt cx="3768864" cy="276999"/>
          </a:xfrm>
        </p:grpSpPr>
        <p:sp>
          <p:nvSpPr>
            <p:cNvPr id="21" name="Right Arrow 20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94287" y="2486812"/>
              <a:ext cx="291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Specify 12 periods as the season period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37159" y="4765440"/>
            <a:ext cx="2590657" cy="276999"/>
            <a:chOff x="2438400" y="2486812"/>
            <a:chExt cx="2590657" cy="276999"/>
          </a:xfrm>
        </p:grpSpPr>
        <p:sp>
          <p:nvSpPr>
            <p:cNvPr id="24" name="Right Arrow 23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94287" y="2486812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Specify period variable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77256" y="5087250"/>
            <a:ext cx="2908052" cy="276999"/>
            <a:chOff x="2438400" y="2486812"/>
            <a:chExt cx="2908052" cy="276999"/>
          </a:xfrm>
        </p:grpSpPr>
        <p:sp>
          <p:nvSpPr>
            <p:cNvPr id="27" name="Right Arrow 26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94287" y="2486812"/>
              <a:ext cx="2052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Specify time series variable</a:t>
              </a:r>
              <a:endParaRPr 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15556" y="5844014"/>
            <a:ext cx="2602327" cy="276999"/>
            <a:chOff x="2438400" y="2486812"/>
            <a:chExt cx="2602327" cy="276999"/>
          </a:xfrm>
        </p:grpSpPr>
        <p:sp>
          <p:nvSpPr>
            <p:cNvPr id="30" name="Right Arrow 29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94287" y="2486812"/>
              <a:ext cx="174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Sniff results of forecast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69200" y="3152266"/>
            <a:ext cx="3238270" cy="276999"/>
            <a:chOff x="2438400" y="2486812"/>
            <a:chExt cx="3238270" cy="276999"/>
          </a:xfrm>
        </p:grpSpPr>
        <p:sp>
          <p:nvSpPr>
            <p:cNvPr id="33" name="Right Arrow 32"/>
            <p:cNvSpPr/>
            <p:nvPr/>
          </p:nvSpPr>
          <p:spPr>
            <a:xfrm flipH="1">
              <a:off x="2438400" y="2514600"/>
              <a:ext cx="838200" cy="2286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94287" y="2486812"/>
              <a:ext cx="2382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Number of forecast periods = 12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71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76200" y="2123425"/>
            <a:ext cx="3105583" cy="4658375"/>
          </a:xfrm>
          <a:prstGeom prst="rect">
            <a:avLst/>
          </a:prstGeom>
        </p:spPr>
      </p:pic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937" y="2163288"/>
            <a:ext cx="3029373" cy="4572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294" y="2162039"/>
            <a:ext cx="3105583" cy="46107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2123" y="1615951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Fitted values versus actual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19" y="2971800"/>
            <a:ext cx="3134162" cy="35723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9043" y="2004523"/>
            <a:ext cx="35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Forecasted Values into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71479" y="152400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and Forecast Beer Data Plot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1200"/>
            <a:ext cx="623021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228600" y="1530246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31213" y="224926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on Beer </a:t>
            </a:r>
            <a:r>
              <a:rPr lang="en-US" dirty="0" smtClean="0"/>
              <a:t>Shipments</a:t>
            </a:r>
          </a:p>
          <a:p>
            <a:r>
              <a:rPr lang="en-US" dirty="0" smtClean="0"/>
              <a:t>52 weeks of beer total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99" y="1589940"/>
            <a:ext cx="1430733" cy="50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There are three types of Holt Winter models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Simple Holt Winter – no trend and unchanging seasonality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Additive Holt Winter – trend plus unchanging seasonality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Multiplicative Holt Winter – trend plus changing seasonality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127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Sometimes you have seasonality in data to deal with – here is an example of beer shipments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647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What do we notice about the data in this series in terms of trend and </a:t>
            </a:r>
            <a:r>
              <a:rPr lang="en-US" dirty="0" err="1" smtClean="0"/>
              <a:t>seasonsality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647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There looks like there is a trend here…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6477000" cy="3810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2286000" y="4114800"/>
            <a:ext cx="53340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There looks like there is a trend here…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42900" y="2895600"/>
            <a:ext cx="3657600" cy="2667000"/>
            <a:chOff x="1447800" y="2667000"/>
            <a:chExt cx="6477000" cy="3810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2667000"/>
              <a:ext cx="6477000" cy="3810000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2286000" y="4114800"/>
              <a:ext cx="53340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020259" y="2904619"/>
            <a:ext cx="386516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KPSS test for beer</a:t>
            </a:r>
          </a:p>
          <a:p>
            <a:endParaRPr lang="en-US" dirty="0"/>
          </a:p>
          <a:p>
            <a:r>
              <a:rPr lang="en-US" dirty="0"/>
              <a:t>T = 52</a:t>
            </a:r>
          </a:p>
          <a:p>
            <a:r>
              <a:rPr lang="en-US" dirty="0"/>
              <a:t>Lag truncation parameter = 10</a:t>
            </a:r>
          </a:p>
          <a:p>
            <a:r>
              <a:rPr lang="en-US" dirty="0"/>
              <a:t>Test statistic = 0.547448</a:t>
            </a:r>
          </a:p>
          <a:p>
            <a:endParaRPr lang="en-US" dirty="0"/>
          </a:p>
          <a:p>
            <a:r>
              <a:rPr lang="en-US" dirty="0"/>
              <a:t>                   10%      5%      1%</a:t>
            </a:r>
          </a:p>
          <a:p>
            <a:r>
              <a:rPr lang="en-US" dirty="0"/>
              <a:t>Critical values: 0.351   0.462   0.725</a:t>
            </a:r>
          </a:p>
          <a:p>
            <a:r>
              <a:rPr lang="en-US" dirty="0"/>
              <a:t>Interpolated p-value 0.037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And we can see that there is seasonality here…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647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Holt Winter Exponential Smoothing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76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So which Holt Winter model might we likely try?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Simple Holt Winter – no trend and unchanging seasonality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Additive Holt Winter – trend plus unchanging seasonality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Multiplicative Holt Winter – trend plus changing seasonality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30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15241</TotalTime>
  <Words>324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Perpetua</vt:lpstr>
      <vt:lpstr>Wingdings 2</vt:lpstr>
      <vt:lpstr>Equity</vt:lpstr>
      <vt:lpstr>Holt Winter Seasonality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HAMPSHIRE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Review of Basic Concepts</dc:title>
  <dc:creator>R-WARNER</dc:creator>
  <cp:lastModifiedBy>Max Kilger</cp:lastModifiedBy>
  <cp:revision>741</cp:revision>
  <cp:lastPrinted>2017-07-10T20:51:52Z</cp:lastPrinted>
  <dcterms:created xsi:type="dcterms:W3CDTF">2007-03-27T14:14:02Z</dcterms:created>
  <dcterms:modified xsi:type="dcterms:W3CDTF">2017-07-17T19:44:58Z</dcterms:modified>
</cp:coreProperties>
</file>