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14" r:id="rId2"/>
    <p:sldId id="621" r:id="rId3"/>
    <p:sldId id="627" r:id="rId4"/>
    <p:sldId id="533" r:id="rId5"/>
    <p:sldId id="617" r:id="rId6"/>
    <p:sldId id="618" r:id="rId7"/>
    <p:sldId id="620" r:id="rId8"/>
    <p:sldId id="622" r:id="rId9"/>
    <p:sldId id="624" r:id="rId10"/>
    <p:sldId id="625" r:id="rId11"/>
    <p:sldId id="628" r:id="rId12"/>
    <p:sldId id="62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66" d="100"/>
          <a:sy n="66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Holt Winter Seasonality</a:t>
            </a:r>
            <a:br>
              <a:rPr lang="en-US" sz="4800" dirty="0" smtClean="0"/>
            </a:b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600200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SAS CODE</a:t>
            </a:r>
          </a:p>
          <a:p>
            <a:pPr marL="0" indent="0">
              <a:buNone/>
            </a:pPr>
            <a:r>
              <a:rPr lang="en-US" sz="2000" b="1" dirty="0" err="1" smtClean="0"/>
              <a:t>Proc</a:t>
            </a:r>
            <a:r>
              <a:rPr lang="en-US" sz="2000" dirty="0" smtClean="0"/>
              <a:t> </a:t>
            </a:r>
            <a:r>
              <a:rPr lang="en-US" sz="2000" b="1" dirty="0" smtClean="0"/>
              <a:t>forecast</a:t>
            </a:r>
            <a:r>
              <a:rPr lang="en-US" sz="2000" dirty="0" smtClean="0"/>
              <a:t> data=</a:t>
            </a:r>
            <a:r>
              <a:rPr lang="en-US" sz="2000" dirty="0" err="1" smtClean="0"/>
              <a:t>mytemp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method=</a:t>
            </a:r>
            <a:r>
              <a:rPr lang="en-US" sz="2000" dirty="0" err="1" smtClean="0"/>
              <a:t>addwinters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trend=</a:t>
            </a:r>
            <a:r>
              <a:rPr lang="en-US" sz="2000" b="1" dirty="0" smtClean="0"/>
              <a:t>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weight=(</a:t>
            </a:r>
            <a:r>
              <a:rPr lang="en-US" sz="2000" b="1" dirty="0"/>
              <a:t>0.20</a:t>
            </a:r>
            <a:r>
              <a:rPr lang="en-US" sz="2000" dirty="0"/>
              <a:t> </a:t>
            </a:r>
            <a:r>
              <a:rPr lang="en-US" sz="2000" b="1" dirty="0"/>
              <a:t>0.10</a:t>
            </a:r>
            <a:r>
              <a:rPr lang="en-US" sz="2000" dirty="0"/>
              <a:t> </a:t>
            </a:r>
            <a:r>
              <a:rPr lang="en-US" sz="2000" b="1" dirty="0"/>
              <a:t>0.05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out=</a:t>
            </a:r>
            <a:r>
              <a:rPr lang="en-US" sz="2000" dirty="0" err="1"/>
              <a:t>myholt</a:t>
            </a:r>
            <a:r>
              <a:rPr lang="en-US" sz="2000" dirty="0"/>
              <a:t> </a:t>
            </a:r>
            <a:r>
              <a:rPr lang="en-US" sz="2000" dirty="0" err="1"/>
              <a:t>outfull</a:t>
            </a:r>
            <a:r>
              <a:rPr lang="en-US" sz="2000" dirty="0"/>
              <a:t> </a:t>
            </a:r>
            <a:r>
              <a:rPr lang="en-US" sz="2000" dirty="0" err="1"/>
              <a:t>outestall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seasons=</a:t>
            </a:r>
            <a:r>
              <a:rPr lang="en-US" sz="2000" b="1" dirty="0"/>
              <a:t>12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id </a:t>
            </a:r>
            <a:r>
              <a:rPr lang="en-US" sz="2000" dirty="0" err="1"/>
              <a:t>monthnum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beer;</a:t>
            </a:r>
          </a:p>
          <a:p>
            <a:pPr marL="0" indent="0">
              <a:buNone/>
            </a:pPr>
            <a:r>
              <a:rPr lang="en-US" sz="2000" b="1" dirty="0"/>
              <a:t>run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proc</a:t>
            </a:r>
            <a:r>
              <a:rPr lang="en-US" sz="2000" dirty="0"/>
              <a:t> </a:t>
            </a:r>
            <a:r>
              <a:rPr lang="en-US" sz="2000" b="1" dirty="0"/>
              <a:t>print</a:t>
            </a:r>
            <a:r>
              <a:rPr lang="en-US" sz="2000" dirty="0"/>
              <a:t> data=</a:t>
            </a:r>
            <a:r>
              <a:rPr lang="en-US" sz="2000" dirty="0" err="1"/>
              <a:t>myholt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/>
              <a:t>run</a:t>
            </a:r>
            <a:r>
              <a:rPr lang="en-US" sz="2000" dirty="0"/>
              <a:t>;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38400" y="2438400"/>
            <a:ext cx="2933700" cy="276999"/>
            <a:chOff x="2438400" y="2486812"/>
            <a:chExt cx="2933700" cy="276999"/>
          </a:xfrm>
        </p:grpSpPr>
        <p:sp>
          <p:nvSpPr>
            <p:cNvPr id="2" name="Right Arrow 1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94287" y="2486812"/>
              <a:ext cx="2077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Addition Holt Winters Model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2819400"/>
            <a:ext cx="2444335" cy="276999"/>
            <a:chOff x="2438400" y="2486812"/>
            <a:chExt cx="2444335" cy="276999"/>
          </a:xfrm>
        </p:grpSpPr>
        <p:sp>
          <p:nvSpPr>
            <p:cNvPr id="12" name="Right Arrow 11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94287" y="2486812"/>
              <a:ext cx="158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Type 2 = linear trend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7000" y="3203995"/>
            <a:ext cx="5068900" cy="276999"/>
            <a:chOff x="2438400" y="2486812"/>
            <a:chExt cx="5068900" cy="276999"/>
          </a:xfrm>
        </p:grpSpPr>
        <p:sp>
          <p:nvSpPr>
            <p:cNvPr id="15" name="Right Arrow 14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4287" y="2486812"/>
              <a:ext cx="4213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dirty="0" smtClean="0"/>
                <a:t>1=constant weight, w2=trend weight, w3=seasonal weight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4864" y="3619506"/>
            <a:ext cx="4208087" cy="276999"/>
            <a:chOff x="2438400" y="2486812"/>
            <a:chExt cx="4208087" cy="276999"/>
          </a:xfrm>
        </p:grpSpPr>
        <p:sp>
          <p:nvSpPr>
            <p:cNvPr id="18" name="Right Arrow 17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94287" y="2486812"/>
              <a:ext cx="3352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Output data plus predictions to data set </a:t>
              </a:r>
              <a:r>
                <a:rPr lang="en-US" sz="1200" dirty="0" err="1" smtClean="0"/>
                <a:t>myholt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825" y="3979902"/>
            <a:ext cx="3768864" cy="276999"/>
            <a:chOff x="2438400" y="2486812"/>
            <a:chExt cx="3768864" cy="276999"/>
          </a:xfrm>
        </p:grpSpPr>
        <p:sp>
          <p:nvSpPr>
            <p:cNvPr id="21" name="Right Arrow 20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94287" y="2486812"/>
              <a:ext cx="291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Specify 12 periods as the season period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79103" y="4402590"/>
            <a:ext cx="2590657" cy="276999"/>
            <a:chOff x="2438400" y="2486812"/>
            <a:chExt cx="2590657" cy="276999"/>
          </a:xfrm>
        </p:grpSpPr>
        <p:sp>
          <p:nvSpPr>
            <p:cNvPr id="24" name="Right Arrow 23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4287" y="2486812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Specify period variable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19200" y="4724400"/>
            <a:ext cx="2908052" cy="276999"/>
            <a:chOff x="2438400" y="2486812"/>
            <a:chExt cx="2908052" cy="276999"/>
          </a:xfrm>
        </p:grpSpPr>
        <p:sp>
          <p:nvSpPr>
            <p:cNvPr id="27" name="Right Arrow 26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94287" y="2486812"/>
              <a:ext cx="2052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Specify time series variable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57500" y="5481164"/>
            <a:ext cx="2602327" cy="276999"/>
            <a:chOff x="2438400" y="2486812"/>
            <a:chExt cx="2602327" cy="276999"/>
          </a:xfrm>
        </p:grpSpPr>
        <p:sp>
          <p:nvSpPr>
            <p:cNvPr id="30" name="Right Arrow 29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94287" y="2486812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Sniff results of forecast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7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76200" y="2123425"/>
            <a:ext cx="3105583" cy="4658375"/>
          </a:xfrm>
          <a:prstGeom prst="rect">
            <a:avLst/>
          </a:prstGeom>
        </p:spPr>
      </p:pic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37" y="2163288"/>
            <a:ext cx="3029373" cy="4572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294" y="2162039"/>
            <a:ext cx="3105583" cy="4610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2123" y="161595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Fitted values versus actual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19" y="2971800"/>
            <a:ext cx="3134162" cy="35723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9043" y="2004523"/>
            <a:ext cx="35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Forecasted Values into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590800"/>
            <a:ext cx="8686800" cy="4198464"/>
          </a:xfrm>
          <a:prstGeom prst="rect">
            <a:avLst/>
          </a:prstGeom>
        </p:spPr>
      </p:pic>
      <p:sp>
        <p:nvSpPr>
          <p:cNvPr id="7" name="Content Placeholder 8"/>
          <p:cNvSpPr txBox="1">
            <a:spLocks/>
          </p:cNvSpPr>
          <p:nvPr/>
        </p:nvSpPr>
        <p:spPr>
          <a:xfrm>
            <a:off x="228600" y="1530246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3024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on Beer Shipments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209800" y="2584554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924800" y="2647338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are three types of Holt Winter models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Simple Holt Winter – no trend and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Additive Holt Winter – trend plus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Multiplicative Holt Winter – trend plus changing seasonality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27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Sometimes you have seasonality in data to deal with – here is an example of beer shipments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What do we notice about the data in this series in terms of trend and </a:t>
            </a:r>
            <a:r>
              <a:rPr lang="en-US" dirty="0" err="1" smtClean="0"/>
              <a:t>seasonsality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looks like there is a trend here…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286000" y="4114800"/>
            <a:ext cx="5334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looks like there is a trend here…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2900" y="2895600"/>
            <a:ext cx="3657600" cy="2667000"/>
            <a:chOff x="1447800" y="2667000"/>
            <a:chExt cx="6477000" cy="3810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667000"/>
              <a:ext cx="6477000" cy="381000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2286000" y="4114800"/>
              <a:ext cx="5334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020259" y="2904619"/>
            <a:ext cx="386516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KPSS test for beer</a:t>
            </a:r>
          </a:p>
          <a:p>
            <a:endParaRPr lang="en-US" dirty="0"/>
          </a:p>
          <a:p>
            <a:r>
              <a:rPr lang="en-US" dirty="0"/>
              <a:t>T = 52</a:t>
            </a:r>
          </a:p>
          <a:p>
            <a:r>
              <a:rPr lang="en-US" dirty="0"/>
              <a:t>Lag truncation parameter = 10</a:t>
            </a:r>
          </a:p>
          <a:p>
            <a:r>
              <a:rPr lang="en-US" dirty="0"/>
              <a:t>Test statistic = 0.547448</a:t>
            </a:r>
          </a:p>
          <a:p>
            <a:endParaRPr lang="en-US" dirty="0"/>
          </a:p>
          <a:p>
            <a:r>
              <a:rPr lang="en-US" dirty="0"/>
              <a:t>                   10%      5%      1%</a:t>
            </a:r>
          </a:p>
          <a:p>
            <a:r>
              <a:rPr lang="en-US" dirty="0"/>
              <a:t>Critical values: 0.351   0.462   0.725</a:t>
            </a:r>
          </a:p>
          <a:p>
            <a:r>
              <a:rPr lang="en-US" dirty="0"/>
              <a:t>Interpolated p-value 0.037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And we can see that there is seasonality here…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So which Holt Winter model might we likely try?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Simple Holt Winter – no trend and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Additive Holt Winter – trend plus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Multiplicative Holt Winter – trend plus changing seasonality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0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11977</TotalTime>
  <Words>299</Words>
  <Application>Microsoft Office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Perpetua</vt:lpstr>
      <vt:lpstr>Wingdings 2</vt:lpstr>
      <vt:lpstr>Equity</vt:lpstr>
      <vt:lpstr>Holt Winter Seasonality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730</cp:revision>
  <cp:lastPrinted>2017-07-10T20:51:52Z</cp:lastPrinted>
  <dcterms:created xsi:type="dcterms:W3CDTF">2007-03-27T14:14:02Z</dcterms:created>
  <dcterms:modified xsi:type="dcterms:W3CDTF">2017-07-10T20:52:17Z</dcterms:modified>
</cp:coreProperties>
</file>