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96BA64D-6FEF-424E-A5E8-15E6695DF8E9}">
  <a:tblStyle styleId="{D96BA64D-6FEF-424E-A5E8-15E6695DF8E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5.xml"/><Relationship Id="rId33" Type="http://schemas.openxmlformats.org/officeDocument/2006/relationships/font" Target="fonts/Raleway-boldItalic.fntdata"/><Relationship Id="rId10" Type="http://schemas.openxmlformats.org/officeDocument/2006/relationships/slide" Target="slides/slide4.xml"/><Relationship Id="rId32" Type="http://schemas.openxmlformats.org/officeDocument/2006/relationships/font" Target="fonts/Raleway-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chive.ics.uci.edu/ml/datasets/individual%2Bhousehold%2Belectric%2Bpower%2Bconsumption"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chive.ics.uci.edu/ml/datasets/individual%2Bhousehold%2Belectric%2Bpower%2Bconsumption"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ddd626ac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ddd626ac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Importance of components:</a:t>
            </a:r>
            <a:endParaRPr/>
          </a:p>
          <a:p>
            <a:pPr indent="0" lvl="0" marL="0" rtl="0" algn="l">
              <a:spcBef>
                <a:spcPts val="0"/>
              </a:spcBef>
              <a:spcAft>
                <a:spcPts val="0"/>
              </a:spcAft>
              <a:buClr>
                <a:schemeClr val="dk1"/>
              </a:buClr>
              <a:buSzPts val="1100"/>
              <a:buFont typeface="Arial"/>
              <a:buNone/>
            </a:pPr>
            <a:r>
              <a:rPr lang="en-GB"/>
              <a:t>                          PC1    PC2    PC3    PC4    PC5     PC6     PC7</a:t>
            </a:r>
            <a:endParaRPr/>
          </a:p>
          <a:p>
            <a:pPr indent="0" lvl="0" marL="0" rtl="0" algn="l">
              <a:spcBef>
                <a:spcPts val="0"/>
              </a:spcBef>
              <a:spcAft>
                <a:spcPts val="0"/>
              </a:spcAft>
              <a:buClr>
                <a:schemeClr val="dk1"/>
              </a:buClr>
              <a:buSzPts val="1100"/>
              <a:buFont typeface="Arial"/>
              <a:buNone/>
            </a:pPr>
            <a:r>
              <a:rPr lang="en-GB"/>
              <a:t>Standard deviation     1.6911 0.9992 0.9698 0.9133 0.8777 0.68606 0.35513</a:t>
            </a:r>
            <a:endParaRPr/>
          </a:p>
          <a:p>
            <a:pPr indent="0" lvl="0" marL="0" rtl="0" algn="l">
              <a:spcBef>
                <a:spcPts val="0"/>
              </a:spcBef>
              <a:spcAft>
                <a:spcPts val="0"/>
              </a:spcAft>
              <a:buClr>
                <a:schemeClr val="dk1"/>
              </a:buClr>
              <a:buSzPts val="1100"/>
              <a:buFont typeface="Arial"/>
              <a:buNone/>
            </a:pPr>
            <a:r>
              <a:rPr lang="en-GB"/>
              <a:t>Proportion of Variance 0.4086 0.1426 0.1343 0.1192 0.1101 0.06724 0.01802</a:t>
            </a:r>
            <a:endParaRPr/>
          </a:p>
          <a:p>
            <a:pPr indent="0" lvl="0" marL="0" rtl="0" algn="l">
              <a:spcBef>
                <a:spcPts val="0"/>
              </a:spcBef>
              <a:spcAft>
                <a:spcPts val="0"/>
              </a:spcAft>
              <a:buClr>
                <a:schemeClr val="dk1"/>
              </a:buClr>
              <a:buSzPts val="1100"/>
              <a:buFont typeface="Arial"/>
              <a:buNone/>
            </a:pPr>
            <a:r>
              <a:rPr lang="en-GB"/>
              <a:t>Cumulative Proportion  0.4086 0.5512 0.6855 0.8047 0.9147 0.98198 1.00000</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ddd626aca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ddd626aca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ddd626aca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ddd626aca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ddd626aca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ddd626aca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ddd626aca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ddd626aca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GB">
                <a:solidFill>
                  <a:srgbClr val="1A9988"/>
                </a:solidFill>
              </a:rPr>
              <a:t>Since depmix required us to set some level of random number generation, we set the seed to (1).</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ddd626aca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ddd626aca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ddd626aca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ddd626aca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ddd626aca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ddd626aca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de409433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de409433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ddd626aca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ddd626aca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de409433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de409433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ddd626aca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ddd626aca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ddd626ac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ddd626ac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de409433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de409433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cddd626ac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cddd626ac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cde409433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cde409433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ddd626ac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ddd626ac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ddd626aca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ddd626aca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ddd626aca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ddd626aca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Clr>
                <a:schemeClr val="dk1"/>
              </a:buClr>
              <a:buSzPts val="1100"/>
              <a:buFont typeface="Arial"/>
              <a:buNone/>
            </a:pPr>
            <a:r>
              <a:rPr lang="en-GB" sz="1200">
                <a:solidFill>
                  <a:schemeClr val="dk1"/>
                </a:solidFill>
              </a:rPr>
              <a:t>The normal data set that is used in this project for training and testing is the consumption of electricity from December 16th, 2006 at 5:24 PM to December 1st, 2009 at 2:07 PM from a single household (</a:t>
            </a:r>
            <a:r>
              <a:rPr lang="en-GB" sz="1200" u="sng">
                <a:solidFill>
                  <a:srgbClr val="1155CC"/>
                </a:solidFill>
                <a:hlinkClick r:id="rId2">
                  <a:extLst>
                    <a:ext uri="{A12FA001-AC4F-418D-AE19-62706E023703}">
                      <ahyp:hlinkClr val="tx"/>
                    </a:ext>
                  </a:extLst>
                </a:hlinkClick>
              </a:rPr>
              <a:t>Source</a:t>
            </a:r>
            <a:r>
              <a:rPr lang="en-GB" sz="1200">
                <a:solidFill>
                  <a:schemeClr val="dk1"/>
                </a:solidFill>
              </a:rPr>
              <a:t>). The entries in the data set are taken every minute (a sampling frequency of one minute).</a:t>
            </a:r>
            <a:br>
              <a:rPr lang="en-GB" sz="1200">
                <a:solidFill>
                  <a:schemeClr val="dk1"/>
                </a:solidFill>
              </a:rPr>
            </a:br>
            <a:r>
              <a:rPr lang="en-GB" sz="1200">
                <a:solidFill>
                  <a:schemeClr val="dk1"/>
                </a:solidFill>
              </a:rPr>
              <a:t>Every entry (minute) in the data set contains the following 9 attributes:</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lang="en-GB" sz="1200">
                <a:solidFill>
                  <a:schemeClr val="dk1"/>
                </a:solidFill>
              </a:rPr>
              <a:t>Date: The date in the form of a character string and the format of DD/MM/YYYY.</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lang="en-GB" sz="1200">
                <a:solidFill>
                  <a:schemeClr val="dk1"/>
                </a:solidFill>
              </a:rPr>
              <a:t>Time: The time in the form of a character string and the format of HH:MM:SS.</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lang="en-GB" sz="1200">
                <a:solidFill>
                  <a:schemeClr val="dk1"/>
                </a:solidFill>
              </a:rPr>
              <a:t>Global Active Power: Average active power (measured in kilowatt) for that minute.</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lang="en-GB" sz="1200">
                <a:solidFill>
                  <a:schemeClr val="dk1"/>
                </a:solidFill>
              </a:rPr>
              <a:t>Global Reactive Power: Average global reactive power (measured in kilowatt) for that minute.</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lang="en-GB" sz="1200">
                <a:solidFill>
                  <a:schemeClr val="dk1"/>
                </a:solidFill>
              </a:rPr>
              <a:t>Voltage: Average voltage (measured in volts) for that minute.</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lang="en-GB" sz="1200">
                <a:solidFill>
                  <a:schemeClr val="dk1"/>
                </a:solidFill>
              </a:rPr>
              <a:t>Global Intensity: Average intensity (Measured in ampere) for that minute. </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lang="en-GB" sz="1200">
                <a:solidFill>
                  <a:schemeClr val="dk1"/>
                </a:solidFill>
              </a:rPr>
              <a:t>Sub Metering: The active energy consumption per minute in specific locations of the household. Each of the three sub metering variables represents a different section of the household with different appliances. </a:t>
            </a:r>
            <a:endParaRPr sz="1200">
              <a:solidFill>
                <a:schemeClr val="dk1"/>
              </a:solidFill>
            </a:endParaRPr>
          </a:p>
          <a:p>
            <a:pPr indent="-304800" lvl="1" marL="914400" rtl="0" algn="l">
              <a:lnSpc>
                <a:spcPct val="200000"/>
              </a:lnSpc>
              <a:spcBef>
                <a:spcPts val="0"/>
              </a:spcBef>
              <a:spcAft>
                <a:spcPts val="0"/>
              </a:spcAft>
              <a:buClr>
                <a:schemeClr val="dk1"/>
              </a:buClr>
              <a:buSzPts val="1200"/>
              <a:buChar char="○"/>
            </a:pPr>
            <a:r>
              <a:rPr lang="en-GB" sz="1200">
                <a:solidFill>
                  <a:schemeClr val="dk1"/>
                </a:solidFill>
              </a:rPr>
              <a:t>Sub metering 1 </a:t>
            </a:r>
            <a:endParaRPr sz="1200">
              <a:solidFill>
                <a:schemeClr val="dk1"/>
              </a:solidFill>
            </a:endParaRPr>
          </a:p>
          <a:p>
            <a:pPr indent="-304800" lvl="1" marL="914400" rtl="0" algn="l">
              <a:lnSpc>
                <a:spcPct val="200000"/>
              </a:lnSpc>
              <a:spcBef>
                <a:spcPts val="0"/>
              </a:spcBef>
              <a:spcAft>
                <a:spcPts val="0"/>
              </a:spcAft>
              <a:buClr>
                <a:schemeClr val="dk1"/>
              </a:buClr>
              <a:buSzPts val="1200"/>
              <a:buChar char="○"/>
            </a:pPr>
            <a:r>
              <a:rPr lang="en-GB" sz="1200">
                <a:solidFill>
                  <a:schemeClr val="dk1"/>
                </a:solidFill>
              </a:rPr>
              <a:t>Sub metering 2</a:t>
            </a:r>
            <a:endParaRPr sz="1200">
              <a:solidFill>
                <a:schemeClr val="dk1"/>
              </a:solidFill>
            </a:endParaRPr>
          </a:p>
          <a:p>
            <a:pPr indent="-304800" lvl="1" marL="914400" rtl="0" algn="l">
              <a:lnSpc>
                <a:spcPct val="200000"/>
              </a:lnSpc>
              <a:spcBef>
                <a:spcPts val="0"/>
              </a:spcBef>
              <a:spcAft>
                <a:spcPts val="0"/>
              </a:spcAft>
              <a:buClr>
                <a:schemeClr val="dk1"/>
              </a:buClr>
              <a:buSzPts val="1200"/>
              <a:buChar char="○"/>
            </a:pPr>
            <a:r>
              <a:rPr lang="en-GB" sz="1200">
                <a:solidFill>
                  <a:schemeClr val="dk1"/>
                </a:solidFill>
              </a:rPr>
              <a:t>Sub metering 3</a:t>
            </a:r>
            <a:endParaRPr sz="12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GB" sz="1200">
                <a:solidFill>
                  <a:schemeClr val="dk1"/>
                </a:solidFill>
              </a:rPr>
              <a:t>	The data set contained 1556444 instances. Due to the fact that some of the entries in the set were missing values for certain attributes (Global Active Power and Global Intensity) that contained important characteristics they were removed (infinite values).</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ddd626aca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ddd626aca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Clr>
                <a:schemeClr val="dk1"/>
              </a:buClr>
              <a:buSzPts val="1100"/>
              <a:buFont typeface="Arial"/>
              <a:buNone/>
            </a:pPr>
            <a:r>
              <a:rPr lang="en-GB" sz="1200">
                <a:solidFill>
                  <a:schemeClr val="dk1"/>
                </a:solidFill>
              </a:rPr>
              <a:t>The normal data set that is used in this project for training and testing is the consumption of electricity from December 16th, 2006 at 5:24 PM to December 1st, 2009 at 2:07 PM from a single household (</a:t>
            </a:r>
            <a:r>
              <a:rPr lang="en-GB" sz="1200" u="sng">
                <a:solidFill>
                  <a:srgbClr val="1155CC"/>
                </a:solidFill>
                <a:hlinkClick r:id="rId2">
                  <a:extLst>
                    <a:ext uri="{A12FA001-AC4F-418D-AE19-62706E023703}">
                      <ahyp:hlinkClr val="tx"/>
                    </a:ext>
                  </a:extLst>
                </a:hlinkClick>
              </a:rPr>
              <a:t>Source</a:t>
            </a:r>
            <a:r>
              <a:rPr lang="en-GB" sz="1200">
                <a:solidFill>
                  <a:schemeClr val="dk1"/>
                </a:solidFill>
              </a:rPr>
              <a:t>). The entries in the data set are taken every minute (a sampling frequency of one minute).</a:t>
            </a:r>
            <a:br>
              <a:rPr lang="en-GB" sz="1200">
                <a:solidFill>
                  <a:schemeClr val="dk1"/>
                </a:solidFill>
              </a:rPr>
            </a:br>
            <a:r>
              <a:rPr lang="en-GB" sz="1200">
                <a:solidFill>
                  <a:schemeClr val="dk1"/>
                </a:solidFill>
              </a:rPr>
              <a:t>Every entry (minute) in the data set contains the following 9 attributes:</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lang="en-GB" sz="1200">
                <a:solidFill>
                  <a:schemeClr val="dk1"/>
                </a:solidFill>
              </a:rPr>
              <a:t>Date: The date in the form of a character string and the format of DD/MM/YYYY.</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lang="en-GB" sz="1200">
                <a:solidFill>
                  <a:schemeClr val="dk1"/>
                </a:solidFill>
              </a:rPr>
              <a:t>Time: The time in the form of a character string and the format of HH:MM:SS.</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lang="en-GB" sz="1200">
                <a:solidFill>
                  <a:schemeClr val="dk1"/>
                </a:solidFill>
              </a:rPr>
              <a:t>Global Active Power: Average active power (measured in kilowatt) for that minute.</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lang="en-GB" sz="1200">
                <a:solidFill>
                  <a:schemeClr val="dk1"/>
                </a:solidFill>
              </a:rPr>
              <a:t>Global Reactive Power: Average global reactive power (measured in kilowatt) for that minute.</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lang="en-GB" sz="1200">
                <a:solidFill>
                  <a:schemeClr val="dk1"/>
                </a:solidFill>
              </a:rPr>
              <a:t>Voltage: Average voltage (measured in volts) for that minute.</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lang="en-GB" sz="1200">
                <a:solidFill>
                  <a:schemeClr val="dk1"/>
                </a:solidFill>
              </a:rPr>
              <a:t>Global Intensity: Average intensity (Measured in ampere) for that minute. </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lang="en-GB" sz="1200">
                <a:solidFill>
                  <a:schemeClr val="dk1"/>
                </a:solidFill>
              </a:rPr>
              <a:t>Sub Metering: The active energy consumption per minute in specific locations of the household. Each of the three sub metering variables represents a different section of the household with different appliances. </a:t>
            </a:r>
            <a:endParaRPr sz="1200">
              <a:solidFill>
                <a:schemeClr val="dk1"/>
              </a:solidFill>
            </a:endParaRPr>
          </a:p>
          <a:p>
            <a:pPr indent="-304800" lvl="1" marL="914400" rtl="0" algn="l">
              <a:lnSpc>
                <a:spcPct val="200000"/>
              </a:lnSpc>
              <a:spcBef>
                <a:spcPts val="0"/>
              </a:spcBef>
              <a:spcAft>
                <a:spcPts val="0"/>
              </a:spcAft>
              <a:buClr>
                <a:schemeClr val="dk1"/>
              </a:buClr>
              <a:buSzPts val="1200"/>
              <a:buChar char="○"/>
            </a:pPr>
            <a:r>
              <a:rPr lang="en-GB" sz="1200">
                <a:solidFill>
                  <a:schemeClr val="dk1"/>
                </a:solidFill>
              </a:rPr>
              <a:t>Sub metering 1 </a:t>
            </a:r>
            <a:endParaRPr sz="1200">
              <a:solidFill>
                <a:schemeClr val="dk1"/>
              </a:solidFill>
            </a:endParaRPr>
          </a:p>
          <a:p>
            <a:pPr indent="-304800" lvl="1" marL="914400" rtl="0" algn="l">
              <a:lnSpc>
                <a:spcPct val="200000"/>
              </a:lnSpc>
              <a:spcBef>
                <a:spcPts val="0"/>
              </a:spcBef>
              <a:spcAft>
                <a:spcPts val="0"/>
              </a:spcAft>
              <a:buClr>
                <a:schemeClr val="dk1"/>
              </a:buClr>
              <a:buSzPts val="1200"/>
              <a:buChar char="○"/>
            </a:pPr>
            <a:r>
              <a:rPr lang="en-GB" sz="1200">
                <a:solidFill>
                  <a:schemeClr val="dk1"/>
                </a:solidFill>
              </a:rPr>
              <a:t>Sub metering 2</a:t>
            </a:r>
            <a:endParaRPr sz="1200">
              <a:solidFill>
                <a:schemeClr val="dk1"/>
              </a:solidFill>
            </a:endParaRPr>
          </a:p>
          <a:p>
            <a:pPr indent="-304800" lvl="1" marL="914400" rtl="0" algn="l">
              <a:lnSpc>
                <a:spcPct val="200000"/>
              </a:lnSpc>
              <a:spcBef>
                <a:spcPts val="0"/>
              </a:spcBef>
              <a:spcAft>
                <a:spcPts val="0"/>
              </a:spcAft>
              <a:buClr>
                <a:schemeClr val="dk1"/>
              </a:buClr>
              <a:buSzPts val="1200"/>
              <a:buChar char="○"/>
            </a:pPr>
            <a:r>
              <a:rPr lang="en-GB" sz="1200">
                <a:solidFill>
                  <a:schemeClr val="dk1"/>
                </a:solidFill>
              </a:rPr>
              <a:t>Sub metering 3</a:t>
            </a:r>
            <a:endParaRPr sz="12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GB" sz="1200">
                <a:solidFill>
                  <a:schemeClr val="dk1"/>
                </a:solidFill>
              </a:rPr>
              <a:t>	The data set contained 1556444 instances. Due to the fact that some of the entries in the set were missing values for certain attributes (Global Active Power and Global Intensity) that contained important characteristics they were removed (infinite values).</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ddd626ac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ddd626ac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Clr>
                <a:schemeClr val="dk1"/>
              </a:buClr>
              <a:buSzPts val="1100"/>
              <a:buFont typeface="Arial"/>
              <a:buNone/>
            </a:pPr>
            <a:r>
              <a:rPr lang="en-GB" sz="1200">
                <a:solidFill>
                  <a:schemeClr val="dk1"/>
                </a:solidFill>
              </a:rPr>
              <a:t>The principal component analysis, or PCA is the process of taking a data set, and transforming it into just one or two of the main variables that affect the data. This is more useful than a correlation matrix since it does not contain so many dimensions that are difficult to visualise. Principal component analysis was used to simplify the dataset and reduce the number of dimensions in the dataset. In the case of the data set provided, one of the components accounted for 40% of the variance of the entire dataset. </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ddd626aca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ddd626aca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ddd626ac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ddd626ac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Clr>
                <a:schemeClr val="dk1"/>
              </a:buClr>
              <a:buSzPts val="1100"/>
              <a:buFont typeface="Arial"/>
              <a:buNone/>
            </a:pPr>
            <a:r>
              <a:rPr lang="en-GB" sz="1200">
                <a:solidFill>
                  <a:schemeClr val="dk1"/>
                </a:solidFill>
              </a:rPr>
              <a:t>With PCA done, we can use only 1 or two components and ignore the rest of them, reducing computing time while also preserving data integrity. After settling on two important components, the data set was partitioned into a test and training set, and the data was filtered for only a chosen time frame. The selected time frame was Tuesdays between  9 and 11am. For this time window, various multivariate hidden markov models were trained, each with different states starting from 4, up to 15. The dependent variables based on our PCA analysis were: Global_intensity and Global_active_power. </a:t>
            </a:r>
            <a:endParaRPr sz="1200">
              <a:solidFill>
                <a:schemeClr val="dk1"/>
              </a:solidFill>
            </a:endParaRPr>
          </a:p>
          <a:p>
            <a:pPr indent="0" lvl="0" marL="0" rtl="0" algn="l">
              <a:lnSpc>
                <a:spcPct val="200000"/>
              </a:lnSpc>
              <a:spcBef>
                <a:spcPts val="0"/>
              </a:spcBef>
              <a:spcAft>
                <a:spcPts val="0"/>
              </a:spcAft>
              <a:buNone/>
            </a:pPr>
            <a:r>
              <a:rPr lang="en-GB" sz="1200">
                <a:solidFill>
                  <a:schemeClr val="dk1"/>
                </a:solidFill>
              </a:rPr>
              <a:t>For each of the markov models with differing states, the Bayesian information criterion (BIC) and Log-likelihood was calculated. These two were criteria with which to assess the models, when fitted onto the test data.  </a:t>
            </a:r>
            <a:endParaRPr sz="12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GB" sz="1200">
                <a:solidFill>
                  <a:schemeClr val="dk1"/>
                </a:solidFill>
              </a:rPr>
              <a:t>The model with the highest absolute log-likelihood, was the 4-state model, with the value |-13941.65|. The highest BIC was also for this model, with a value of 28181.14.</a:t>
            </a:r>
            <a:endParaRPr sz="12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archive.ics.uci.edu/ml/datasets/individual%2Bhousehold%2Belectric%2Bpower%2Bconsump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11700" y="1761100"/>
            <a:ext cx="8520600" cy="1929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n-GB" sz="4300">
                <a:latin typeface="Calibri"/>
                <a:ea typeface="Calibri"/>
                <a:cs typeface="Calibri"/>
                <a:sym typeface="Calibri"/>
              </a:rPr>
              <a:t>Anomaly Detection On a Power Grid (Critical Infrastructure Protection)</a:t>
            </a:r>
            <a:endParaRPr sz="43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729450" y="536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Loading scores in descending order.</a:t>
            </a:r>
            <a:endParaRPr/>
          </a:p>
        </p:txBody>
      </p:sp>
      <p:graphicFrame>
        <p:nvGraphicFramePr>
          <p:cNvPr id="151" name="Google Shape;151;p22"/>
          <p:cNvGraphicFramePr/>
          <p:nvPr/>
        </p:nvGraphicFramePr>
        <p:xfrm>
          <a:off x="209238" y="1592000"/>
          <a:ext cx="3000000" cy="3000000"/>
        </p:xfrm>
        <a:graphic>
          <a:graphicData uri="http://schemas.openxmlformats.org/drawingml/2006/table">
            <a:tbl>
              <a:tblPr>
                <a:noFill/>
                <a:tableStyleId>{D96BA64D-6FEF-424E-A5E8-15E6695DF8E9}</a:tableStyleId>
              </a:tblPr>
              <a:tblGrid>
                <a:gridCol w="1165100"/>
                <a:gridCol w="1520100"/>
                <a:gridCol w="1192400"/>
                <a:gridCol w="867875"/>
                <a:gridCol w="1180150"/>
                <a:gridCol w="1192400"/>
                <a:gridCol w="1611100"/>
              </a:tblGrid>
              <a:tr h="549950">
                <a:tc gridSpan="7">
                  <a:txBody>
                    <a:bodyPr/>
                    <a:lstStyle/>
                    <a:p>
                      <a:pPr indent="0" lvl="0" marL="0" rtl="0" algn="l">
                        <a:lnSpc>
                          <a:spcPct val="200000"/>
                        </a:lnSpc>
                        <a:spcBef>
                          <a:spcPts val="1200"/>
                        </a:spcBef>
                        <a:spcAft>
                          <a:spcPts val="0"/>
                        </a:spcAft>
                        <a:buNone/>
                      </a:pPr>
                      <a:r>
                        <a:rPr lang="en-GB"/>
                        <a:t>Variance on PC1 in descending order</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c hMerge="1"/>
                <a:tc hMerge="1"/>
                <a:tc hMerge="1"/>
              </a:tr>
              <a:tr h="910175">
                <a:tc>
                  <a:txBody>
                    <a:bodyPr/>
                    <a:lstStyle/>
                    <a:p>
                      <a:pPr indent="0" lvl="0" marL="0" rtl="0" algn="l">
                        <a:lnSpc>
                          <a:spcPct val="200000"/>
                        </a:lnSpc>
                        <a:spcBef>
                          <a:spcPts val="1200"/>
                        </a:spcBef>
                        <a:spcAft>
                          <a:spcPts val="0"/>
                        </a:spcAft>
                        <a:buNone/>
                      </a:pPr>
                      <a:r>
                        <a:rPr lang="en-GB" sz="1100"/>
                        <a:t>Global_intensity</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200000"/>
                        </a:lnSpc>
                        <a:spcBef>
                          <a:spcPts val="1200"/>
                        </a:spcBef>
                        <a:spcAft>
                          <a:spcPts val="0"/>
                        </a:spcAft>
                        <a:buNone/>
                      </a:pPr>
                      <a:r>
                        <a:rPr lang="en-GB" sz="1100"/>
                        <a:t>Global_active_power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200000"/>
                        </a:lnSpc>
                        <a:spcBef>
                          <a:spcPts val="1200"/>
                        </a:spcBef>
                        <a:spcAft>
                          <a:spcPts val="0"/>
                        </a:spcAft>
                        <a:buNone/>
                      </a:pPr>
                      <a:r>
                        <a:rPr lang="en-GB" sz="1100"/>
                        <a:t>Sub_metering_3</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200000"/>
                        </a:lnSpc>
                        <a:spcBef>
                          <a:spcPts val="1200"/>
                        </a:spcBef>
                        <a:spcAft>
                          <a:spcPts val="0"/>
                        </a:spcAft>
                        <a:buNone/>
                      </a:pPr>
                      <a:r>
                        <a:rPr lang="en-GB" sz="1100"/>
                        <a:t>Voltage</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200000"/>
                        </a:lnSpc>
                        <a:spcBef>
                          <a:spcPts val="1200"/>
                        </a:spcBef>
                        <a:spcAft>
                          <a:spcPts val="0"/>
                        </a:spcAft>
                        <a:buNone/>
                      </a:pPr>
                      <a:r>
                        <a:rPr lang="en-GB" sz="1100"/>
                        <a:t>Sub_metering_1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200000"/>
                        </a:lnSpc>
                        <a:spcBef>
                          <a:spcPts val="1200"/>
                        </a:spcBef>
                        <a:spcAft>
                          <a:spcPts val="0"/>
                        </a:spcAft>
                        <a:buNone/>
                      </a:pPr>
                      <a:r>
                        <a:rPr lang="en-GB" sz="1100"/>
                        <a:t>Sub_metering_2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200000"/>
                        </a:lnSpc>
                        <a:spcBef>
                          <a:spcPts val="1200"/>
                        </a:spcBef>
                        <a:spcAft>
                          <a:spcPts val="0"/>
                        </a:spcAft>
                        <a:buNone/>
                      </a:pPr>
                      <a:r>
                        <a:rPr lang="en-GB" sz="1100"/>
                        <a:t>Global_reactive_power</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10175">
                <a:tc>
                  <a:txBody>
                    <a:bodyPr/>
                    <a:lstStyle/>
                    <a:p>
                      <a:pPr indent="0" lvl="0" marL="0" rtl="0" algn="l">
                        <a:lnSpc>
                          <a:spcPct val="200000"/>
                        </a:lnSpc>
                        <a:spcBef>
                          <a:spcPts val="1200"/>
                        </a:spcBef>
                        <a:spcAft>
                          <a:spcPts val="0"/>
                        </a:spcAft>
                        <a:buNone/>
                      </a:pPr>
                      <a:r>
                        <a:rPr lang="en-GB" sz="1200"/>
                        <a:t>0.559597</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200000"/>
                        </a:lnSpc>
                        <a:spcBef>
                          <a:spcPts val="1200"/>
                        </a:spcBef>
                        <a:spcAft>
                          <a:spcPts val="0"/>
                        </a:spcAft>
                        <a:buNone/>
                      </a:pPr>
                      <a:r>
                        <a:rPr lang="en-GB" sz="1200"/>
                        <a:t>0.4687199</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200000"/>
                        </a:lnSpc>
                        <a:spcBef>
                          <a:spcPts val="1200"/>
                        </a:spcBef>
                        <a:spcAft>
                          <a:spcPts val="0"/>
                        </a:spcAft>
                        <a:buNone/>
                      </a:pPr>
                      <a:r>
                        <a:rPr lang="en-GB" sz="1200"/>
                        <a:t>0.3874711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200000"/>
                        </a:lnSpc>
                        <a:spcBef>
                          <a:spcPts val="1200"/>
                        </a:spcBef>
                        <a:spcAft>
                          <a:spcPts val="0"/>
                        </a:spcAft>
                        <a:buNone/>
                      </a:pPr>
                      <a:r>
                        <a:rPr lang="en-GB" sz="1200"/>
                        <a:t>0.3305256</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200000"/>
                        </a:lnSpc>
                        <a:spcBef>
                          <a:spcPts val="1200"/>
                        </a:spcBef>
                        <a:spcAft>
                          <a:spcPts val="0"/>
                        </a:spcAft>
                        <a:buNone/>
                      </a:pPr>
                      <a:r>
                        <a:rPr lang="en-GB" sz="1200"/>
                        <a:t>0.2988388</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200000"/>
                        </a:lnSpc>
                        <a:spcBef>
                          <a:spcPts val="1200"/>
                        </a:spcBef>
                        <a:spcAft>
                          <a:spcPts val="0"/>
                        </a:spcAft>
                        <a:buNone/>
                      </a:pPr>
                      <a:r>
                        <a:rPr lang="en-GB" sz="1200"/>
                        <a:t>0.2837926</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200000"/>
                        </a:lnSpc>
                        <a:spcBef>
                          <a:spcPts val="1200"/>
                        </a:spcBef>
                        <a:spcAft>
                          <a:spcPts val="0"/>
                        </a:spcAft>
                        <a:buNone/>
                      </a:pPr>
                      <a:r>
                        <a:rPr lang="en-GB" sz="1200"/>
                        <a:t>0.1947535</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Feature Engineering</a:t>
            </a:r>
            <a:endParaRPr/>
          </a:p>
        </p:txBody>
      </p:sp>
      <p:sp>
        <p:nvSpPr>
          <p:cNvPr id="157" name="Google Shape;157;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935"/>
              <a:buNone/>
            </a:pPr>
            <a:r>
              <a:rPr lang="en-GB" sz="1600">
                <a:solidFill>
                  <a:schemeClr val="dk1"/>
                </a:solidFill>
                <a:latin typeface="Arial"/>
                <a:ea typeface="Arial"/>
                <a:cs typeface="Arial"/>
                <a:sym typeface="Arial"/>
              </a:rPr>
              <a:t>As shown in the data above, PC1 </a:t>
            </a:r>
            <a:r>
              <a:rPr lang="en-GB" sz="1600">
                <a:solidFill>
                  <a:schemeClr val="dk1"/>
                </a:solidFill>
                <a:latin typeface="Arial"/>
                <a:ea typeface="Arial"/>
                <a:cs typeface="Arial"/>
                <a:sym typeface="Arial"/>
              </a:rPr>
              <a:t>accounted for around 40% of the variance in the dataset, with PC2 accounting for about 22%.</a:t>
            </a:r>
            <a:endParaRPr sz="1600">
              <a:solidFill>
                <a:schemeClr val="dk1"/>
              </a:solidFill>
              <a:latin typeface="Arial"/>
              <a:ea typeface="Arial"/>
              <a:cs typeface="Arial"/>
              <a:sym typeface="Arial"/>
            </a:endParaRPr>
          </a:p>
          <a:p>
            <a:pPr indent="0" lvl="0" marL="0" rtl="0" algn="l">
              <a:lnSpc>
                <a:spcPct val="105000"/>
              </a:lnSpc>
              <a:spcBef>
                <a:spcPts val="1200"/>
              </a:spcBef>
              <a:spcAft>
                <a:spcPts val="0"/>
              </a:spcAft>
              <a:buSzPts val="935"/>
              <a:buNone/>
            </a:pPr>
            <a:r>
              <a:rPr lang="en-GB" sz="1600">
                <a:solidFill>
                  <a:schemeClr val="dk1"/>
                </a:solidFill>
                <a:latin typeface="Arial"/>
                <a:ea typeface="Arial"/>
                <a:cs typeface="Arial"/>
                <a:sym typeface="Arial"/>
              </a:rPr>
              <a:t>In our case, the top 2 variables were ‘Global_intensity’ and ‘Global_active_power’, with them accounting for loading scores of ~0.56 and ~0.47.</a:t>
            </a:r>
            <a:endParaRPr sz="1600">
              <a:solidFill>
                <a:schemeClr val="dk1"/>
              </a:solidFill>
              <a:latin typeface="Arial"/>
              <a:ea typeface="Arial"/>
              <a:cs typeface="Arial"/>
              <a:sym typeface="Arial"/>
            </a:endParaRPr>
          </a:p>
          <a:p>
            <a:pPr indent="0" lvl="0" marL="0" rtl="0" algn="l">
              <a:lnSpc>
                <a:spcPct val="105000"/>
              </a:lnSpc>
              <a:spcBef>
                <a:spcPts val="1200"/>
              </a:spcBef>
              <a:spcAft>
                <a:spcPts val="0"/>
              </a:spcAft>
              <a:buSzPts val="935"/>
              <a:buNone/>
            </a:pPr>
            <a:r>
              <a:rPr lang="en-GB" sz="1600">
                <a:solidFill>
                  <a:schemeClr val="dk1"/>
                </a:solidFill>
                <a:latin typeface="Arial"/>
                <a:ea typeface="Arial"/>
                <a:cs typeface="Arial"/>
                <a:sym typeface="Arial"/>
              </a:rPr>
              <a:t>This is how we reduced the dimensions to model the dataset on, and this was the rationale behind selecting ‘Global_intensity’ and ‘Global_active_power’ as our two variables.</a:t>
            </a:r>
            <a:endParaRPr sz="1600">
              <a:solidFill>
                <a:schemeClr val="dk1"/>
              </a:solidFill>
              <a:latin typeface="Arial"/>
              <a:ea typeface="Arial"/>
              <a:cs typeface="Arial"/>
              <a:sym typeface="Arial"/>
            </a:endParaRPr>
          </a:p>
          <a:p>
            <a:pPr indent="0" lvl="0" marL="0" rtl="0" algn="l">
              <a:lnSpc>
                <a:spcPct val="105000"/>
              </a:lnSpc>
              <a:spcBef>
                <a:spcPts val="1200"/>
              </a:spcBef>
              <a:spcAft>
                <a:spcPts val="1200"/>
              </a:spcAft>
              <a:buSzPts val="935"/>
              <a:buNone/>
            </a:pPr>
            <a:r>
              <a:t/>
            </a:r>
            <a:endParaRPr sz="16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727650" y="569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Splitting the Dataset</a:t>
            </a:r>
            <a:endParaRPr/>
          </a:p>
        </p:txBody>
      </p:sp>
      <p:sp>
        <p:nvSpPr>
          <p:cNvPr id="163" name="Google Shape;163;p24"/>
          <p:cNvSpPr txBox="1"/>
          <p:nvPr>
            <p:ph idx="1" type="body"/>
          </p:nvPr>
        </p:nvSpPr>
        <p:spPr>
          <a:xfrm>
            <a:off x="727650" y="1675175"/>
            <a:ext cx="7688700" cy="319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1"/>
                </a:solidFill>
                <a:latin typeface="Arial"/>
                <a:ea typeface="Arial"/>
                <a:cs typeface="Arial"/>
                <a:sym typeface="Arial"/>
              </a:rPr>
              <a:t>The </a:t>
            </a:r>
            <a:r>
              <a:rPr lang="en-GB" sz="1600">
                <a:solidFill>
                  <a:schemeClr val="dk1"/>
                </a:solidFill>
                <a:latin typeface="Arial"/>
                <a:ea typeface="Arial"/>
                <a:cs typeface="Arial"/>
                <a:sym typeface="Arial"/>
              </a:rPr>
              <a:t>next thing we did, was select a timeframe for our dataset, which was between 9am and 11am on Tuesdays.</a:t>
            </a:r>
            <a:endParaRPr sz="1600">
              <a:solidFill>
                <a:schemeClr val="dk1"/>
              </a:solidFill>
              <a:latin typeface="Arial"/>
              <a:ea typeface="Arial"/>
              <a:cs typeface="Arial"/>
              <a:sym typeface="Arial"/>
            </a:endParaRPr>
          </a:p>
          <a:p>
            <a:pPr indent="0" lvl="0" marL="0" rtl="0" algn="l">
              <a:spcBef>
                <a:spcPts val="1200"/>
              </a:spcBef>
              <a:spcAft>
                <a:spcPts val="0"/>
              </a:spcAft>
              <a:buNone/>
            </a:pPr>
            <a:r>
              <a:rPr lang="en-GB" sz="1600">
                <a:solidFill>
                  <a:schemeClr val="dk1"/>
                </a:solidFill>
                <a:latin typeface="Arial"/>
                <a:ea typeface="Arial"/>
                <a:cs typeface="Arial"/>
                <a:sym typeface="Arial"/>
              </a:rPr>
              <a:t>Once we decided on our timeframe, we split our dataset into a training set and a test set. </a:t>
            </a:r>
            <a:endParaRPr sz="1600">
              <a:solidFill>
                <a:schemeClr val="dk1"/>
              </a:solidFill>
              <a:latin typeface="Arial"/>
              <a:ea typeface="Arial"/>
              <a:cs typeface="Arial"/>
              <a:sym typeface="Arial"/>
            </a:endParaRPr>
          </a:p>
          <a:p>
            <a:pPr indent="0" lvl="0" marL="0" rtl="0" algn="l">
              <a:spcBef>
                <a:spcPts val="1200"/>
              </a:spcBef>
              <a:spcAft>
                <a:spcPts val="0"/>
              </a:spcAft>
              <a:buNone/>
            </a:pPr>
            <a:r>
              <a:rPr lang="en-GB" sz="1600">
                <a:solidFill>
                  <a:schemeClr val="dk1"/>
                </a:solidFill>
                <a:latin typeface="Arial"/>
                <a:ea typeface="Arial"/>
                <a:cs typeface="Arial"/>
                <a:sym typeface="Arial"/>
              </a:rPr>
              <a:t>We first checked how many different days existed for this particular time frame. The results were that the data made up approximately 154.8 days. This is due to some days not having complete information for the whole 2 hour period.</a:t>
            </a:r>
            <a:endParaRPr sz="1600">
              <a:solidFill>
                <a:schemeClr val="dk1"/>
              </a:solidFill>
              <a:latin typeface="Arial"/>
              <a:ea typeface="Arial"/>
              <a:cs typeface="Arial"/>
              <a:sym typeface="Arial"/>
            </a:endParaRPr>
          </a:p>
          <a:p>
            <a:pPr indent="0" lvl="0" marL="0" rtl="0" algn="l">
              <a:spcBef>
                <a:spcPts val="1200"/>
              </a:spcBef>
              <a:spcAft>
                <a:spcPts val="0"/>
              </a:spcAft>
              <a:buNone/>
            </a:pPr>
            <a:r>
              <a:rPr lang="en-GB" sz="1600">
                <a:solidFill>
                  <a:schemeClr val="dk1"/>
                </a:solidFill>
                <a:latin typeface="Arial"/>
                <a:ea typeface="Arial"/>
                <a:cs typeface="Arial"/>
                <a:sym typeface="Arial"/>
              </a:rPr>
              <a:t>We split the data set with a roughly 80:20 ratio. The data from 16/12/2006 to 28/4/2009 being the training, and the remaining days being the testing set. </a:t>
            </a:r>
            <a:endParaRPr sz="1600">
              <a:solidFill>
                <a:schemeClr val="dk1"/>
              </a:solidFill>
              <a:latin typeface="Arial"/>
              <a:ea typeface="Arial"/>
              <a:cs typeface="Arial"/>
              <a:sym typeface="Arial"/>
            </a:endParaRPr>
          </a:p>
          <a:p>
            <a:pPr indent="0" lvl="0" marL="0" rtl="0" algn="l">
              <a:spcBef>
                <a:spcPts val="1200"/>
              </a:spcBef>
              <a:spcAft>
                <a:spcPts val="1200"/>
              </a:spcAft>
              <a:buNone/>
            </a:pPr>
            <a:r>
              <a:t/>
            </a:r>
            <a:endParaRPr sz="16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729450" y="578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Part 2: HMM training and testing</a:t>
            </a:r>
            <a:endParaRPr/>
          </a:p>
        </p:txBody>
      </p:sp>
      <p:sp>
        <p:nvSpPr>
          <p:cNvPr id="169" name="Google Shape;169;p25"/>
          <p:cNvSpPr txBox="1"/>
          <p:nvPr>
            <p:ph idx="1" type="body"/>
          </p:nvPr>
        </p:nvSpPr>
        <p:spPr>
          <a:xfrm>
            <a:off x="729450" y="1412750"/>
            <a:ext cx="7688700" cy="2927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600">
                <a:solidFill>
                  <a:schemeClr val="dk1"/>
                </a:solidFill>
                <a:latin typeface="Arial"/>
                <a:ea typeface="Arial"/>
                <a:cs typeface="Arial"/>
                <a:sym typeface="Arial"/>
              </a:rPr>
              <a:t>Now that we have our data cleaned and split into a training and </a:t>
            </a:r>
            <a:r>
              <a:rPr lang="en-GB" sz="1600">
                <a:solidFill>
                  <a:schemeClr val="dk1"/>
                </a:solidFill>
                <a:latin typeface="Arial"/>
                <a:ea typeface="Arial"/>
                <a:cs typeface="Arial"/>
                <a:sym typeface="Arial"/>
              </a:rPr>
              <a:t>testing</a:t>
            </a:r>
            <a:r>
              <a:rPr lang="en-GB" sz="1600">
                <a:solidFill>
                  <a:schemeClr val="dk1"/>
                </a:solidFill>
                <a:latin typeface="Arial"/>
                <a:ea typeface="Arial"/>
                <a:cs typeface="Arial"/>
                <a:sym typeface="Arial"/>
              </a:rPr>
              <a:t> subset, we can start to test different configurations for our model. </a:t>
            </a:r>
            <a:endParaRPr sz="1600">
              <a:solidFill>
                <a:schemeClr val="dk1"/>
              </a:solidFill>
              <a:latin typeface="Arial"/>
              <a:ea typeface="Arial"/>
              <a:cs typeface="Arial"/>
              <a:sym typeface="Arial"/>
            </a:endParaRPr>
          </a:p>
          <a:p>
            <a:pPr indent="0" lvl="0" marL="0" rtl="0" algn="l">
              <a:spcBef>
                <a:spcPts val="1200"/>
              </a:spcBef>
              <a:spcAft>
                <a:spcPts val="0"/>
              </a:spcAft>
              <a:buNone/>
            </a:pPr>
            <a:r>
              <a:rPr lang="en-GB" sz="1600">
                <a:solidFill>
                  <a:schemeClr val="dk1"/>
                </a:solidFill>
                <a:latin typeface="Arial"/>
                <a:ea typeface="Arial"/>
                <a:cs typeface="Arial"/>
                <a:sym typeface="Arial"/>
              </a:rPr>
              <a:t>We used the library ‘depmix’ for this part of the project. </a:t>
            </a:r>
            <a:endParaRPr sz="1600">
              <a:solidFill>
                <a:schemeClr val="dk1"/>
              </a:solidFill>
              <a:latin typeface="Arial"/>
              <a:ea typeface="Arial"/>
              <a:cs typeface="Arial"/>
              <a:sym typeface="Arial"/>
            </a:endParaRPr>
          </a:p>
          <a:p>
            <a:pPr indent="0" lvl="0" marL="0" marR="0" rtl="0" algn="l">
              <a:lnSpc>
                <a:spcPct val="115000"/>
              </a:lnSpc>
              <a:spcBef>
                <a:spcPts val="1200"/>
              </a:spcBef>
              <a:spcAft>
                <a:spcPts val="0"/>
              </a:spcAft>
              <a:buNone/>
            </a:pPr>
            <a:r>
              <a:rPr lang="en-GB" sz="1600">
                <a:solidFill>
                  <a:schemeClr val="dk1"/>
                </a:solidFill>
                <a:latin typeface="Arial"/>
                <a:ea typeface="Arial"/>
                <a:cs typeface="Arial"/>
                <a:sym typeface="Arial"/>
              </a:rPr>
              <a:t>To end up with a suitable probabilistic model, we tried to find a balance between overfitting and underfitting the data. </a:t>
            </a:r>
            <a:endParaRPr sz="1600">
              <a:solidFill>
                <a:schemeClr val="dk1"/>
              </a:solidFill>
              <a:latin typeface="Arial"/>
              <a:ea typeface="Arial"/>
              <a:cs typeface="Arial"/>
              <a:sym typeface="Arial"/>
            </a:endParaRPr>
          </a:p>
          <a:p>
            <a:pPr indent="0" lvl="0" marL="0" marR="0" rtl="0" algn="l">
              <a:lnSpc>
                <a:spcPct val="115000"/>
              </a:lnSpc>
              <a:spcBef>
                <a:spcPts val="1200"/>
              </a:spcBef>
              <a:spcAft>
                <a:spcPts val="0"/>
              </a:spcAft>
              <a:buNone/>
            </a:pPr>
            <a:r>
              <a:rPr lang="en-GB" sz="1600">
                <a:solidFill>
                  <a:schemeClr val="dk1"/>
                </a:solidFill>
                <a:latin typeface="Arial"/>
                <a:ea typeface="Arial"/>
                <a:cs typeface="Arial"/>
                <a:sym typeface="Arial"/>
              </a:rPr>
              <a:t>We ran our model with states set from 4 through 15. </a:t>
            </a:r>
            <a:endParaRPr sz="1800">
              <a:solidFill>
                <a:srgbClr val="ADADAD"/>
              </a:solidFill>
              <a:latin typeface="Arial"/>
              <a:ea typeface="Arial"/>
              <a:cs typeface="Arial"/>
              <a:sym typeface="Arial"/>
            </a:endParaRPr>
          </a:p>
          <a:p>
            <a:pPr indent="0" lvl="0" marL="0" rtl="0" algn="l">
              <a:spcBef>
                <a:spcPts val="1200"/>
              </a:spcBef>
              <a:spcAft>
                <a:spcPts val="0"/>
              </a:spcAft>
              <a:buNone/>
            </a:pPr>
            <a:r>
              <a:t/>
            </a:r>
            <a:endParaRPr sz="1600">
              <a:solidFill>
                <a:schemeClr val="dk1"/>
              </a:solidFill>
              <a:latin typeface="Arial"/>
              <a:ea typeface="Arial"/>
              <a:cs typeface="Arial"/>
              <a:sym typeface="Arial"/>
            </a:endParaRPr>
          </a:p>
          <a:p>
            <a:pPr indent="0" lvl="0" marL="0" rtl="0" algn="l">
              <a:spcBef>
                <a:spcPts val="1200"/>
              </a:spcBef>
              <a:spcAft>
                <a:spcPts val="1200"/>
              </a:spcAft>
              <a:buNone/>
            </a:pPr>
            <a:r>
              <a:t/>
            </a:r>
            <a:endParaRPr sz="16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727650" y="591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Log-likelihood and BIC</a:t>
            </a:r>
            <a:endParaRPr/>
          </a:p>
        </p:txBody>
      </p:sp>
      <p:sp>
        <p:nvSpPr>
          <p:cNvPr id="175" name="Google Shape;175;p26"/>
          <p:cNvSpPr txBox="1"/>
          <p:nvPr/>
        </p:nvSpPr>
        <p:spPr>
          <a:xfrm>
            <a:off x="329175" y="1399025"/>
            <a:ext cx="8087100" cy="3755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sz="1600">
                <a:solidFill>
                  <a:schemeClr val="dk1"/>
                </a:solidFill>
              </a:rPr>
              <a:t>The two metrics we used to judge and compare our different models using different number of states, were Log-likelihood and BIC.</a:t>
            </a:r>
            <a:endParaRPr sz="1600">
              <a:solidFill>
                <a:schemeClr val="dk1"/>
              </a:solidFill>
            </a:endParaRPr>
          </a:p>
          <a:p>
            <a:pPr indent="0" lvl="0" marL="0" rtl="0" algn="l">
              <a:lnSpc>
                <a:spcPct val="150000"/>
              </a:lnSpc>
              <a:spcBef>
                <a:spcPts val="0"/>
              </a:spcBef>
              <a:spcAft>
                <a:spcPts val="0"/>
              </a:spcAft>
              <a:buNone/>
            </a:pPr>
            <a:r>
              <a:rPr lang="en-GB" sz="1600">
                <a:solidFill>
                  <a:schemeClr val="dk1"/>
                </a:solidFill>
              </a:rPr>
              <a:t>Bayesian Information Criterion or BIC for short, is a scale that helped us avoid overfitting the data, while Log-likelihood helped us to avoid underfitting the data.</a:t>
            </a:r>
            <a:endParaRPr sz="1600">
              <a:solidFill>
                <a:schemeClr val="dk1"/>
              </a:solidFill>
            </a:endParaRPr>
          </a:p>
          <a:p>
            <a:pPr indent="0" lvl="0" marL="0" rtl="0" algn="l">
              <a:lnSpc>
                <a:spcPct val="150000"/>
              </a:lnSpc>
              <a:spcBef>
                <a:spcPts val="0"/>
              </a:spcBef>
              <a:spcAft>
                <a:spcPts val="0"/>
              </a:spcAft>
              <a:buNone/>
            </a:pPr>
            <a:r>
              <a:rPr lang="en-GB" sz="1600">
                <a:solidFill>
                  <a:schemeClr val="dk1"/>
                </a:solidFill>
              </a:rPr>
              <a:t>Models with lower BIC and higher log-likelihoods are preferred.</a:t>
            </a:r>
            <a:endParaRPr sz="1800">
              <a:solidFill>
                <a:srgbClr val="ADADAD"/>
              </a:solidFill>
            </a:endParaRPr>
          </a:p>
          <a:p>
            <a:pPr indent="0" lvl="0" marL="0" rtl="0" algn="l">
              <a:lnSpc>
                <a:spcPct val="150000"/>
              </a:lnSpc>
              <a:spcBef>
                <a:spcPts val="0"/>
              </a:spcBef>
              <a:spcAft>
                <a:spcPts val="0"/>
              </a:spcAft>
              <a:buNone/>
            </a:pPr>
            <a:r>
              <a:t/>
            </a:r>
            <a:endParaRPr sz="1600">
              <a:solidFill>
                <a:schemeClr val="dk1"/>
              </a:solidFill>
            </a:endParaRPr>
          </a:p>
          <a:p>
            <a:pPr indent="0" lvl="0" marL="0" rtl="0" algn="l">
              <a:lnSpc>
                <a:spcPct val="150000"/>
              </a:lnSpc>
              <a:spcBef>
                <a:spcPts val="0"/>
              </a:spcBef>
              <a:spcAft>
                <a:spcPts val="0"/>
              </a:spcAft>
              <a:buNone/>
            </a:pPr>
            <a:r>
              <a:rPr lang="en-GB" sz="1600">
                <a:solidFill>
                  <a:schemeClr val="dk1"/>
                </a:solidFill>
              </a:rPr>
              <a:t>By using the graphs generated by these values, we came to the conclusion that the optimum number of states would be </a:t>
            </a:r>
            <a:r>
              <a:rPr lang="en-GB" sz="1600">
                <a:solidFill>
                  <a:schemeClr val="dk1"/>
                </a:solidFill>
              </a:rPr>
              <a:t>around</a:t>
            </a:r>
            <a:r>
              <a:rPr lang="en-GB" sz="1600">
                <a:solidFill>
                  <a:schemeClr val="dk1"/>
                </a:solidFill>
              </a:rPr>
              <a:t> 14 or 15. Of course, we still had to test this </a:t>
            </a:r>
            <a:r>
              <a:rPr lang="en-GB" sz="1600">
                <a:solidFill>
                  <a:schemeClr val="dk1"/>
                </a:solidFill>
              </a:rPr>
              <a:t>hypothesis</a:t>
            </a:r>
            <a:r>
              <a:rPr lang="en-GB" sz="1600">
                <a:solidFill>
                  <a:schemeClr val="dk1"/>
                </a:solidFill>
              </a:rPr>
              <a:t> more, but with anomaly detection, there is always going to be some degree of uncertainty. </a:t>
            </a:r>
            <a:endParaRPr sz="16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727650" y="578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Log Likelihood</a:t>
            </a:r>
            <a:endParaRPr/>
          </a:p>
        </p:txBody>
      </p:sp>
      <p:pic>
        <p:nvPicPr>
          <p:cNvPr id="181" name="Google Shape;181;p27"/>
          <p:cNvPicPr preferRelativeResize="0"/>
          <p:nvPr/>
        </p:nvPicPr>
        <p:blipFill>
          <a:blip r:embed="rId3">
            <a:alphaModFix/>
          </a:blip>
          <a:stretch>
            <a:fillRect/>
          </a:stretch>
        </p:blipFill>
        <p:spPr>
          <a:xfrm>
            <a:off x="1760575" y="1502925"/>
            <a:ext cx="5622851" cy="3348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729450" y="605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BIC</a:t>
            </a:r>
            <a:endParaRPr/>
          </a:p>
        </p:txBody>
      </p:sp>
      <p:pic>
        <p:nvPicPr>
          <p:cNvPr id="187" name="Google Shape;187;p28"/>
          <p:cNvPicPr preferRelativeResize="0"/>
          <p:nvPr/>
        </p:nvPicPr>
        <p:blipFill>
          <a:blip r:embed="rId3">
            <a:alphaModFix/>
          </a:blip>
          <a:stretch>
            <a:fillRect/>
          </a:stretch>
        </p:blipFill>
        <p:spPr>
          <a:xfrm>
            <a:off x="1689575" y="1324650"/>
            <a:ext cx="6005099" cy="3576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727650" y="605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Choosing a suitable n</a:t>
            </a:r>
            <a:endParaRPr/>
          </a:p>
        </p:txBody>
      </p:sp>
      <p:sp>
        <p:nvSpPr>
          <p:cNvPr id="193" name="Google Shape;193;p29"/>
          <p:cNvSpPr txBox="1"/>
          <p:nvPr>
            <p:ph idx="1" type="body"/>
          </p:nvPr>
        </p:nvSpPr>
        <p:spPr>
          <a:xfrm>
            <a:off x="727650" y="1827275"/>
            <a:ext cx="34692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600">
                <a:solidFill>
                  <a:schemeClr val="dk1"/>
                </a:solidFill>
                <a:latin typeface="Arial"/>
                <a:ea typeface="Arial"/>
                <a:cs typeface="Arial"/>
                <a:sym typeface="Arial"/>
              </a:rPr>
              <a:t>The graph intersected between 14 and 15 states in our dataset, and so we believed it </a:t>
            </a:r>
            <a:r>
              <a:rPr lang="en-GB" sz="1600">
                <a:solidFill>
                  <a:schemeClr val="dk1"/>
                </a:solidFill>
                <a:latin typeface="Arial"/>
                <a:ea typeface="Arial"/>
                <a:cs typeface="Arial"/>
                <a:sym typeface="Arial"/>
              </a:rPr>
              <a:t>would</a:t>
            </a:r>
            <a:r>
              <a:rPr lang="en-GB" sz="1600">
                <a:solidFill>
                  <a:schemeClr val="dk1"/>
                </a:solidFill>
                <a:latin typeface="Arial"/>
                <a:ea typeface="Arial"/>
                <a:cs typeface="Arial"/>
                <a:sym typeface="Arial"/>
              </a:rPr>
              <a:t> be fair to test both 14 and 15 as our number of states, in order to find a good compromise between over and under fitting.</a:t>
            </a:r>
            <a:endParaRPr/>
          </a:p>
        </p:txBody>
      </p:sp>
      <p:pic>
        <p:nvPicPr>
          <p:cNvPr id="194" name="Google Shape;194;p29"/>
          <p:cNvPicPr preferRelativeResize="0"/>
          <p:nvPr/>
        </p:nvPicPr>
        <p:blipFill>
          <a:blip r:embed="rId3">
            <a:alphaModFix/>
          </a:blip>
          <a:stretch>
            <a:fillRect/>
          </a:stretch>
        </p:blipFill>
        <p:spPr>
          <a:xfrm>
            <a:off x="4196850" y="1266050"/>
            <a:ext cx="4411100" cy="3523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606025" y="564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Testing the HMM.</a:t>
            </a:r>
            <a:endParaRPr/>
          </a:p>
        </p:txBody>
      </p:sp>
      <p:sp>
        <p:nvSpPr>
          <p:cNvPr id="200" name="Google Shape;200;p30"/>
          <p:cNvSpPr txBox="1"/>
          <p:nvPr>
            <p:ph idx="1" type="body"/>
          </p:nvPr>
        </p:nvSpPr>
        <p:spPr>
          <a:xfrm>
            <a:off x="729450" y="1549900"/>
            <a:ext cx="7688700" cy="2790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GB" sz="1600">
                <a:solidFill>
                  <a:schemeClr val="dk1"/>
                </a:solidFill>
                <a:latin typeface="Arial"/>
                <a:ea typeface="Arial"/>
                <a:cs typeface="Arial"/>
                <a:sym typeface="Arial"/>
              </a:rPr>
              <a:t>The </a:t>
            </a:r>
            <a:r>
              <a:rPr lang="en-GB" sz="1600">
                <a:solidFill>
                  <a:schemeClr val="dk1"/>
                </a:solidFill>
                <a:latin typeface="Arial"/>
                <a:ea typeface="Arial"/>
                <a:cs typeface="Arial"/>
                <a:sym typeface="Arial"/>
              </a:rPr>
              <a:t>training</a:t>
            </a:r>
            <a:r>
              <a:rPr lang="en-GB" sz="1600">
                <a:solidFill>
                  <a:schemeClr val="dk1"/>
                </a:solidFill>
                <a:latin typeface="Arial"/>
                <a:ea typeface="Arial"/>
                <a:cs typeface="Arial"/>
                <a:sym typeface="Arial"/>
              </a:rPr>
              <a:t> </a:t>
            </a:r>
            <a:r>
              <a:rPr lang="en-GB" sz="1600">
                <a:solidFill>
                  <a:schemeClr val="dk1"/>
                </a:solidFill>
                <a:latin typeface="Arial"/>
                <a:ea typeface="Arial"/>
                <a:cs typeface="Arial"/>
                <a:sym typeface="Arial"/>
              </a:rPr>
              <a:t>model</a:t>
            </a:r>
            <a:r>
              <a:rPr lang="en-GB" sz="1600">
                <a:solidFill>
                  <a:schemeClr val="dk1"/>
                </a:solidFill>
                <a:latin typeface="Arial"/>
                <a:ea typeface="Arial"/>
                <a:cs typeface="Arial"/>
                <a:sym typeface="Arial"/>
              </a:rPr>
              <a:t> was verified by feeding our test data set and comparing the log-likelihood. </a:t>
            </a:r>
            <a:endParaRPr sz="1600">
              <a:solidFill>
                <a:schemeClr val="dk1"/>
              </a:solidFill>
              <a:latin typeface="Arial"/>
              <a:ea typeface="Arial"/>
              <a:cs typeface="Arial"/>
              <a:sym typeface="Arial"/>
            </a:endParaRPr>
          </a:p>
          <a:p>
            <a:pPr indent="0" lvl="0" marL="0" rtl="0" algn="l">
              <a:lnSpc>
                <a:spcPct val="150000"/>
              </a:lnSpc>
              <a:spcBef>
                <a:spcPts val="0"/>
              </a:spcBef>
              <a:spcAft>
                <a:spcPts val="0"/>
              </a:spcAft>
              <a:buNone/>
            </a:pPr>
            <a:r>
              <a:rPr lang="en-GB" sz="1600">
                <a:solidFill>
                  <a:schemeClr val="dk1"/>
                </a:solidFill>
                <a:latin typeface="Arial"/>
                <a:ea typeface="Arial"/>
                <a:cs typeface="Arial"/>
                <a:sym typeface="Arial"/>
              </a:rPr>
              <a:t>We scaled the log-likelihoods before comparing, since the models cover different periods of data. </a:t>
            </a:r>
            <a:endParaRPr sz="1600">
              <a:solidFill>
                <a:schemeClr val="dk1"/>
              </a:solidFill>
              <a:latin typeface="Arial"/>
              <a:ea typeface="Arial"/>
              <a:cs typeface="Arial"/>
              <a:sym typeface="Arial"/>
            </a:endParaRPr>
          </a:p>
          <a:p>
            <a:pPr indent="0" lvl="0" marL="0" rtl="0" algn="l">
              <a:lnSpc>
                <a:spcPct val="150000"/>
              </a:lnSpc>
              <a:spcBef>
                <a:spcPts val="0"/>
              </a:spcBef>
              <a:spcAft>
                <a:spcPts val="0"/>
              </a:spcAft>
              <a:buNone/>
            </a:pPr>
            <a:r>
              <a:t/>
            </a:r>
            <a:endParaRPr sz="1600">
              <a:solidFill>
                <a:schemeClr val="dk1"/>
              </a:solidFill>
              <a:latin typeface="Arial"/>
              <a:ea typeface="Arial"/>
              <a:cs typeface="Arial"/>
              <a:sym typeface="Arial"/>
            </a:endParaRPr>
          </a:p>
          <a:p>
            <a:pPr indent="0" lvl="0" marL="0" rtl="0" algn="l">
              <a:spcBef>
                <a:spcPts val="0"/>
              </a:spcBef>
              <a:spcAft>
                <a:spcPts val="1200"/>
              </a:spcAft>
              <a:buNone/>
            </a:pPr>
            <a:r>
              <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729450" y="577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Running tests on states = 14 and 15</a:t>
            </a:r>
            <a:endParaRPr/>
          </a:p>
        </p:txBody>
      </p:sp>
      <p:sp>
        <p:nvSpPr>
          <p:cNvPr id="206" name="Google Shape;206;p31"/>
          <p:cNvSpPr txBox="1"/>
          <p:nvPr>
            <p:ph idx="1" type="body"/>
          </p:nvPr>
        </p:nvSpPr>
        <p:spPr>
          <a:xfrm>
            <a:off x="729450" y="1533775"/>
            <a:ext cx="7688700" cy="180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600">
                <a:solidFill>
                  <a:schemeClr val="dk1"/>
                </a:solidFill>
                <a:latin typeface="Arial"/>
                <a:ea typeface="Arial"/>
                <a:cs typeface="Arial"/>
                <a:sym typeface="Arial"/>
              </a:rPr>
              <a:t>We ran the code for states = 14 &amp; 15. The results are given below. It was observed that 15 was a better candidate, as it had a lower difference between the test and training log likelihood.</a:t>
            </a:r>
            <a:endParaRPr/>
          </a:p>
        </p:txBody>
      </p:sp>
      <p:pic>
        <p:nvPicPr>
          <p:cNvPr id="207" name="Google Shape;207;p31"/>
          <p:cNvPicPr preferRelativeResize="0"/>
          <p:nvPr/>
        </p:nvPicPr>
        <p:blipFill>
          <a:blip r:embed="rId3">
            <a:alphaModFix/>
          </a:blip>
          <a:stretch>
            <a:fillRect/>
          </a:stretch>
        </p:blipFill>
        <p:spPr>
          <a:xfrm>
            <a:off x="729438" y="3457025"/>
            <a:ext cx="7565274" cy="882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544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Background</a:t>
            </a:r>
            <a:endParaRPr/>
          </a:p>
        </p:txBody>
      </p:sp>
      <p:sp>
        <p:nvSpPr>
          <p:cNvPr id="92" name="Google Shape;92;p14"/>
          <p:cNvSpPr txBox="1"/>
          <p:nvPr>
            <p:ph idx="1" type="body"/>
          </p:nvPr>
        </p:nvSpPr>
        <p:spPr>
          <a:xfrm>
            <a:off x="729450" y="1569975"/>
            <a:ext cx="7688700" cy="2769900"/>
          </a:xfrm>
          <a:prstGeom prst="rect">
            <a:avLst/>
          </a:prstGeom>
        </p:spPr>
        <p:txBody>
          <a:bodyPr anchorCtr="0" anchor="t" bIns="91425" lIns="91425" spcFirstLastPara="1" rIns="91425" wrap="square" tIns="91425">
            <a:normAutofit fontScale="85000"/>
          </a:bodyPr>
          <a:lstStyle/>
          <a:p>
            <a:pPr indent="0" lvl="0" marL="0" rtl="0" algn="l">
              <a:lnSpc>
                <a:spcPct val="200000"/>
              </a:lnSpc>
              <a:spcBef>
                <a:spcPts val="0"/>
              </a:spcBef>
              <a:spcAft>
                <a:spcPts val="0"/>
              </a:spcAft>
              <a:buNone/>
            </a:pPr>
            <a:r>
              <a:rPr lang="en-GB" sz="1600">
                <a:solidFill>
                  <a:schemeClr val="dk1"/>
                </a:solidFill>
              </a:rPr>
              <a:t>This project attempts to make use of principal component analysis (PCA) and multivariate Hidden Markov Models (HMM) in order to perform anomaly detection on electricity consumption dataset.</a:t>
            </a:r>
            <a:endParaRPr sz="1600">
              <a:solidFill>
                <a:schemeClr val="dk1"/>
              </a:solidFill>
            </a:endParaRPr>
          </a:p>
          <a:p>
            <a:pPr indent="0" lvl="0" marL="0" rtl="0" algn="l">
              <a:lnSpc>
                <a:spcPct val="150000"/>
              </a:lnSpc>
              <a:spcBef>
                <a:spcPts val="0"/>
              </a:spcBef>
              <a:spcAft>
                <a:spcPts val="0"/>
              </a:spcAft>
              <a:buNone/>
            </a:pPr>
            <a:r>
              <a:rPr lang="en-GB" sz="1600">
                <a:solidFill>
                  <a:schemeClr val="dk1"/>
                </a:solidFill>
              </a:rPr>
              <a:t>Our project was </a:t>
            </a:r>
            <a:r>
              <a:rPr lang="en-GB" sz="1600">
                <a:solidFill>
                  <a:schemeClr val="dk1"/>
                </a:solidFill>
              </a:rPr>
              <a:t>broken</a:t>
            </a:r>
            <a:r>
              <a:rPr lang="en-GB" sz="1600">
                <a:solidFill>
                  <a:schemeClr val="dk1"/>
                </a:solidFill>
              </a:rPr>
              <a:t> up into 3 main </a:t>
            </a:r>
            <a:r>
              <a:rPr lang="en-GB" sz="1600">
                <a:solidFill>
                  <a:schemeClr val="dk1"/>
                </a:solidFill>
              </a:rPr>
              <a:t>components:</a:t>
            </a:r>
            <a:endParaRPr sz="1600">
              <a:solidFill>
                <a:schemeClr val="dk1"/>
              </a:solidFill>
            </a:endParaRPr>
          </a:p>
          <a:p>
            <a:pPr indent="-314960" lvl="0" marL="457200" rtl="0" algn="l">
              <a:lnSpc>
                <a:spcPct val="150000"/>
              </a:lnSpc>
              <a:spcBef>
                <a:spcPts val="0"/>
              </a:spcBef>
              <a:spcAft>
                <a:spcPts val="0"/>
              </a:spcAft>
              <a:buClr>
                <a:schemeClr val="dk1"/>
              </a:buClr>
              <a:buSzPct val="100000"/>
              <a:buAutoNum type="arabicPeriod"/>
            </a:pPr>
            <a:r>
              <a:rPr lang="en-GB" sz="1600">
                <a:solidFill>
                  <a:schemeClr val="dk1"/>
                </a:solidFill>
              </a:rPr>
              <a:t>Feature engineering [Principal Component Analysis (PCA)]</a:t>
            </a:r>
            <a:endParaRPr sz="1600">
              <a:solidFill>
                <a:schemeClr val="dk1"/>
              </a:solidFill>
            </a:endParaRPr>
          </a:p>
          <a:p>
            <a:pPr indent="-314960" lvl="0" marL="457200" rtl="0" algn="l">
              <a:lnSpc>
                <a:spcPct val="150000"/>
              </a:lnSpc>
              <a:spcBef>
                <a:spcPts val="0"/>
              </a:spcBef>
              <a:spcAft>
                <a:spcPts val="0"/>
              </a:spcAft>
              <a:buClr>
                <a:schemeClr val="dk1"/>
              </a:buClr>
              <a:buSzPct val="100000"/>
              <a:buAutoNum type="arabicPeriod"/>
            </a:pPr>
            <a:r>
              <a:rPr lang="en-GB" sz="1600">
                <a:solidFill>
                  <a:schemeClr val="dk1"/>
                </a:solidFill>
              </a:rPr>
              <a:t>Hidden Markov Model training and testing</a:t>
            </a:r>
            <a:endParaRPr sz="1600">
              <a:solidFill>
                <a:schemeClr val="dk1"/>
              </a:solidFill>
            </a:endParaRPr>
          </a:p>
          <a:p>
            <a:pPr indent="-314960" lvl="0" marL="457200" rtl="0" algn="l">
              <a:spcBef>
                <a:spcPts val="0"/>
              </a:spcBef>
              <a:spcAft>
                <a:spcPts val="0"/>
              </a:spcAft>
              <a:buClr>
                <a:schemeClr val="dk1"/>
              </a:buClr>
              <a:buSzPct val="100000"/>
              <a:buAutoNum type="arabicPeriod"/>
            </a:pPr>
            <a:r>
              <a:rPr lang="en-GB" sz="1600">
                <a:solidFill>
                  <a:schemeClr val="dk1"/>
                </a:solidFill>
              </a:rPr>
              <a:t>Anomaly detection (log-lik) by using the information </a:t>
            </a:r>
            <a:r>
              <a:rPr lang="en-GB" sz="1600">
                <a:solidFill>
                  <a:schemeClr val="dk1"/>
                </a:solidFill>
              </a:rPr>
              <a:t>above</a:t>
            </a:r>
            <a:r>
              <a:rPr lang="en-GB" sz="1600">
                <a:solidFill>
                  <a:schemeClr val="dk1"/>
                </a:solidFill>
              </a:rPr>
              <a:t>.</a:t>
            </a:r>
            <a:endParaRPr sz="16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727650" y="597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Anomaly Detection</a:t>
            </a:r>
            <a:endParaRPr/>
          </a:p>
        </p:txBody>
      </p:sp>
      <p:sp>
        <p:nvSpPr>
          <p:cNvPr id="213" name="Google Shape;213;p32"/>
          <p:cNvSpPr txBox="1"/>
          <p:nvPr/>
        </p:nvSpPr>
        <p:spPr>
          <a:xfrm>
            <a:off x="810650" y="1579400"/>
            <a:ext cx="7688700" cy="2986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sz="1600">
                <a:solidFill>
                  <a:schemeClr val="dk1"/>
                </a:solidFill>
              </a:rPr>
              <a:t>Now with a trained model now verified, we could use it to detect any anomalies or patterns that deviate from the normal behavior in other data sets.</a:t>
            </a:r>
            <a:endParaRPr sz="1600">
              <a:solidFill>
                <a:schemeClr val="dk1"/>
              </a:solidFill>
            </a:endParaRPr>
          </a:p>
          <a:p>
            <a:pPr indent="0" lvl="0" marL="0" rtl="0" algn="l">
              <a:lnSpc>
                <a:spcPct val="150000"/>
              </a:lnSpc>
              <a:spcBef>
                <a:spcPts val="0"/>
              </a:spcBef>
              <a:spcAft>
                <a:spcPts val="0"/>
              </a:spcAft>
              <a:buNone/>
            </a:pPr>
            <a:r>
              <a:rPr lang="en-GB" sz="1600">
                <a:solidFill>
                  <a:schemeClr val="dk1"/>
                </a:solidFill>
              </a:rPr>
              <a:t>It was assumed that the injected datasets would behave similarly to our original test data. We used the Log-likelihood method in order to assess how similar the data set was to the original.</a:t>
            </a:r>
            <a:endParaRPr sz="1600">
              <a:solidFill>
                <a:schemeClr val="dk1"/>
              </a:solidFill>
            </a:endParaRPr>
          </a:p>
          <a:p>
            <a:pPr indent="0" lvl="0" marL="0" rtl="0" algn="l">
              <a:lnSpc>
                <a:spcPct val="150000"/>
              </a:lnSpc>
              <a:spcBef>
                <a:spcPts val="0"/>
              </a:spcBef>
              <a:spcAft>
                <a:spcPts val="0"/>
              </a:spcAft>
              <a:buNone/>
            </a:pPr>
            <a:r>
              <a:rPr lang="en-GB" sz="1600">
                <a:solidFill>
                  <a:schemeClr val="dk1"/>
                </a:solidFill>
              </a:rPr>
              <a:t>We fed the</a:t>
            </a:r>
            <a:r>
              <a:rPr lang="en-GB" sz="1600">
                <a:solidFill>
                  <a:schemeClr val="dk1"/>
                </a:solidFill>
              </a:rPr>
              <a:t> anomalous datasets to an instance of the trained model, and then calculated the difference in their scaled log-likelihoods.</a:t>
            </a:r>
            <a:endParaRPr>
              <a:solidFill>
                <a:srgbClr val="ADADAD"/>
              </a:solidFill>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727650" y="619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Anomaly Detection</a:t>
            </a:r>
            <a:endParaRPr/>
          </a:p>
          <a:p>
            <a:pPr indent="0" lvl="0" marL="0" rtl="0" algn="l">
              <a:spcBef>
                <a:spcPts val="0"/>
              </a:spcBef>
              <a:spcAft>
                <a:spcPts val="0"/>
              </a:spcAft>
              <a:buNone/>
            </a:pPr>
            <a:r>
              <a:t/>
            </a:r>
            <a:endParaRPr/>
          </a:p>
        </p:txBody>
      </p:sp>
      <p:graphicFrame>
        <p:nvGraphicFramePr>
          <p:cNvPr id="219" name="Google Shape;219;p33"/>
          <p:cNvGraphicFramePr/>
          <p:nvPr/>
        </p:nvGraphicFramePr>
        <p:xfrm>
          <a:off x="76200" y="1466225"/>
          <a:ext cx="3000000" cy="3000000"/>
        </p:xfrm>
        <a:graphic>
          <a:graphicData uri="http://schemas.openxmlformats.org/drawingml/2006/table">
            <a:tbl>
              <a:tblPr>
                <a:noFill/>
                <a:tableStyleId>{D96BA64D-6FEF-424E-A5E8-15E6695DF8E9}</a:tableStyleId>
              </a:tblPr>
              <a:tblGrid>
                <a:gridCol w="1654700"/>
                <a:gridCol w="1491050"/>
                <a:gridCol w="1595725"/>
                <a:gridCol w="1666900"/>
                <a:gridCol w="1466200"/>
                <a:gridCol w="1117025"/>
              </a:tblGrid>
              <a:tr h="180975">
                <a:tc>
                  <a:txBody>
                    <a:bodyPr/>
                    <a:lstStyle/>
                    <a:p>
                      <a:pPr indent="0" lvl="0" marL="0" rtl="0" algn="l">
                        <a:spcBef>
                          <a:spcPts val="0"/>
                        </a:spcBef>
                        <a:spcAft>
                          <a:spcPts val="0"/>
                        </a:spcAft>
                        <a:buNone/>
                      </a:pPr>
                      <a:r>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000000"/>
                    </a:solidFill>
                  </a:tcPr>
                </a:tc>
                <a:tc>
                  <a:txBody>
                    <a:bodyPr/>
                    <a:lstStyle/>
                    <a:p>
                      <a:pPr indent="0" lvl="0" marL="0" rtl="0" algn="l">
                        <a:spcBef>
                          <a:spcPts val="0"/>
                        </a:spcBef>
                        <a:spcAft>
                          <a:spcPts val="0"/>
                        </a:spcAft>
                        <a:buNone/>
                      </a:pPr>
                      <a:r>
                        <a:rPr lang="en-GB"/>
                        <a:t>Train</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a:t>Test</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a:t>Anomaly 1</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a:t>Anomaly 2</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a:t>Anomaly 3</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180975">
                <a:tc>
                  <a:txBody>
                    <a:bodyPr/>
                    <a:lstStyle/>
                    <a:p>
                      <a:pPr indent="0" lvl="0" marL="0" rtl="0" algn="l">
                        <a:spcBef>
                          <a:spcPts val="0"/>
                        </a:spcBef>
                        <a:spcAft>
                          <a:spcPts val="0"/>
                        </a:spcAft>
                        <a:buNone/>
                      </a:pPr>
                      <a:r>
                        <a:rPr lang="en-GB"/>
                        <a:t>Log-likelihood</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-1419.94347</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-2531.319528</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-50754.56147</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-50754.56177</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a:t> NaN</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220" name="Google Shape;220;p33"/>
          <p:cNvSpPr txBox="1"/>
          <p:nvPr/>
        </p:nvSpPr>
        <p:spPr>
          <a:xfrm>
            <a:off x="195675" y="2711525"/>
            <a:ext cx="84840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lang="en-GB" sz="1600">
                <a:solidFill>
                  <a:schemeClr val="dk1"/>
                </a:solidFill>
              </a:rPr>
              <a:t>Above is the output from </a:t>
            </a:r>
            <a:r>
              <a:rPr lang="en-GB" sz="1600">
                <a:solidFill>
                  <a:schemeClr val="dk1"/>
                </a:solidFill>
              </a:rPr>
              <a:t>running</a:t>
            </a:r>
            <a:r>
              <a:rPr lang="en-GB" sz="1600">
                <a:solidFill>
                  <a:schemeClr val="dk1"/>
                </a:solidFill>
              </a:rPr>
              <a:t> the chosen model on the different datasets and subsets.</a:t>
            </a:r>
            <a:endParaRPr sz="1600">
              <a:solidFill>
                <a:schemeClr val="dk1"/>
              </a:solidFill>
            </a:endParaRPr>
          </a:p>
          <a:p>
            <a:pPr indent="0" lvl="0" marL="0" marR="0" rtl="0" algn="l">
              <a:lnSpc>
                <a:spcPct val="150000"/>
              </a:lnSpc>
              <a:spcBef>
                <a:spcPts val="0"/>
              </a:spcBef>
              <a:spcAft>
                <a:spcPts val="0"/>
              </a:spcAft>
              <a:buNone/>
            </a:pPr>
            <a:r>
              <a:rPr lang="en-GB" sz="1600">
                <a:solidFill>
                  <a:schemeClr val="dk1"/>
                </a:solidFill>
              </a:rPr>
              <a:t>Both Anomaly 1 and 2 are skewed far from the original, however interestingly they produced </a:t>
            </a:r>
            <a:r>
              <a:rPr lang="en-GB" sz="1600">
                <a:solidFill>
                  <a:schemeClr val="dk1"/>
                </a:solidFill>
              </a:rPr>
              <a:t>similar</a:t>
            </a:r>
            <a:r>
              <a:rPr lang="en-GB" sz="1600">
                <a:solidFill>
                  <a:schemeClr val="dk1"/>
                </a:solidFill>
              </a:rPr>
              <a:t> outputs. On the other hand, </a:t>
            </a:r>
            <a:r>
              <a:rPr lang="en-GB" sz="1600">
                <a:solidFill>
                  <a:schemeClr val="dk1"/>
                </a:solidFill>
              </a:rPr>
              <a:t>Anomaly</a:t>
            </a:r>
            <a:r>
              <a:rPr lang="en-GB" sz="1600">
                <a:solidFill>
                  <a:schemeClr val="dk1"/>
                </a:solidFill>
              </a:rPr>
              <a:t> 3 didn’t give us any results, which could be due to the fact that this data set was very different from our original, and did not fit our model at all.</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727650" y="591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Final Conclusions</a:t>
            </a:r>
            <a:endParaRPr/>
          </a:p>
        </p:txBody>
      </p:sp>
      <p:sp>
        <p:nvSpPr>
          <p:cNvPr id="226" name="Google Shape;226;p34"/>
          <p:cNvSpPr txBox="1"/>
          <p:nvPr/>
        </p:nvSpPr>
        <p:spPr>
          <a:xfrm>
            <a:off x="805200" y="1264500"/>
            <a:ext cx="75336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chemeClr val="dk1"/>
                </a:solidFill>
              </a:rPr>
              <a:t>Anomaly detection using machine learning techniques can be a very powerful tool. However there are many </a:t>
            </a:r>
            <a:r>
              <a:rPr lang="en-GB" sz="1600">
                <a:solidFill>
                  <a:schemeClr val="dk1"/>
                </a:solidFill>
              </a:rPr>
              <a:t>compromises</a:t>
            </a:r>
            <a:r>
              <a:rPr lang="en-GB" sz="1600">
                <a:solidFill>
                  <a:schemeClr val="dk1"/>
                </a:solidFill>
              </a:rPr>
              <a:t> and there are several trade-offs to be made. </a:t>
            </a:r>
            <a:endParaRPr sz="1600">
              <a:solidFill>
                <a:schemeClr val="dk1"/>
              </a:solidFill>
            </a:endParaRPr>
          </a:p>
          <a:p>
            <a:pPr indent="0" lvl="0" marL="0" rtl="0" algn="l">
              <a:spcBef>
                <a:spcPts val="0"/>
              </a:spcBef>
              <a:spcAft>
                <a:spcPts val="0"/>
              </a:spcAft>
              <a:buNone/>
            </a:pPr>
            <a:r>
              <a:rPr lang="en-GB" sz="1600">
                <a:solidFill>
                  <a:schemeClr val="dk1"/>
                </a:solidFill>
              </a:rPr>
              <a:t>By </a:t>
            </a:r>
            <a:r>
              <a:rPr lang="en-GB" sz="1600">
                <a:solidFill>
                  <a:schemeClr val="dk1"/>
                </a:solidFill>
              </a:rPr>
              <a:t>doing</a:t>
            </a:r>
            <a:r>
              <a:rPr lang="en-GB" sz="1600">
                <a:solidFill>
                  <a:schemeClr val="dk1"/>
                </a:solidFill>
              </a:rPr>
              <a:t> this project, we learned that right from the beginning, cleaning and processing our dataset is very </a:t>
            </a:r>
            <a:r>
              <a:rPr lang="en-GB" sz="1600">
                <a:solidFill>
                  <a:schemeClr val="dk1"/>
                </a:solidFill>
              </a:rPr>
              <a:t>important</a:t>
            </a:r>
            <a:r>
              <a:rPr lang="en-GB" sz="1600">
                <a:solidFill>
                  <a:schemeClr val="dk1"/>
                </a:solidFill>
              </a:rPr>
              <a:t>. Additionally, using techniques such as PCA are imperative to realistically create a workable model.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GB" sz="1600">
                <a:solidFill>
                  <a:schemeClr val="dk1"/>
                </a:solidFill>
              </a:rPr>
              <a:t>We </a:t>
            </a:r>
            <a:r>
              <a:rPr lang="en-GB" sz="1600">
                <a:solidFill>
                  <a:schemeClr val="dk1"/>
                </a:solidFill>
              </a:rPr>
              <a:t>found</a:t>
            </a:r>
            <a:r>
              <a:rPr lang="en-GB" sz="1600">
                <a:solidFill>
                  <a:schemeClr val="dk1"/>
                </a:solidFill>
              </a:rPr>
              <a:t> that there could be room for improvement in the </a:t>
            </a:r>
            <a:r>
              <a:rPr lang="en-GB" sz="1600">
                <a:solidFill>
                  <a:schemeClr val="dk1"/>
                </a:solidFill>
              </a:rPr>
              <a:t>following</a:t>
            </a:r>
            <a:r>
              <a:rPr lang="en-GB" sz="1600">
                <a:solidFill>
                  <a:schemeClr val="dk1"/>
                </a:solidFill>
              </a:rPr>
              <a:t> areas:</a:t>
            </a:r>
            <a:endParaRPr sz="1600">
              <a:solidFill>
                <a:schemeClr val="dk1"/>
              </a:solidFill>
            </a:endParaRPr>
          </a:p>
          <a:p>
            <a:pPr indent="-330200" lvl="0" marL="457200" rtl="0" algn="l">
              <a:spcBef>
                <a:spcPts val="0"/>
              </a:spcBef>
              <a:spcAft>
                <a:spcPts val="0"/>
              </a:spcAft>
              <a:buClr>
                <a:schemeClr val="dk1"/>
              </a:buClr>
              <a:buSzPts val="1600"/>
              <a:buChar char="●"/>
            </a:pPr>
            <a:r>
              <a:rPr lang="en-GB" sz="1600">
                <a:solidFill>
                  <a:schemeClr val="dk1"/>
                </a:solidFill>
              </a:rPr>
              <a:t>We could have given more thought to choosing our time interval, by diving more into the dataset.</a:t>
            </a:r>
            <a:endParaRPr sz="1600">
              <a:solidFill>
                <a:schemeClr val="dk1"/>
              </a:solidFill>
            </a:endParaRPr>
          </a:p>
          <a:p>
            <a:pPr indent="-330200" lvl="0" marL="457200" rtl="0" algn="l">
              <a:spcBef>
                <a:spcPts val="0"/>
              </a:spcBef>
              <a:spcAft>
                <a:spcPts val="0"/>
              </a:spcAft>
              <a:buClr>
                <a:schemeClr val="dk1"/>
              </a:buClr>
              <a:buSzPts val="1600"/>
              <a:buChar char="●"/>
            </a:pPr>
            <a:r>
              <a:rPr lang="en-GB" sz="1600">
                <a:solidFill>
                  <a:schemeClr val="dk1"/>
                </a:solidFill>
              </a:rPr>
              <a:t>We could have tried more states, for the Hidden Markov Model, and maybe tested them out as well.</a:t>
            </a:r>
            <a:endParaRPr sz="1600">
              <a:solidFill>
                <a:schemeClr val="dk1"/>
              </a:solidFill>
            </a:endParaRPr>
          </a:p>
          <a:p>
            <a:pPr indent="-330200" lvl="0" marL="457200" rtl="0" algn="l">
              <a:spcBef>
                <a:spcPts val="0"/>
              </a:spcBef>
              <a:spcAft>
                <a:spcPts val="0"/>
              </a:spcAft>
              <a:buClr>
                <a:schemeClr val="dk1"/>
              </a:buClr>
              <a:buSzPts val="1600"/>
              <a:buChar char="●"/>
            </a:pPr>
            <a:r>
              <a:rPr lang="en-GB" sz="1600">
                <a:solidFill>
                  <a:schemeClr val="dk1"/>
                </a:solidFill>
              </a:rPr>
              <a:t>Our anomaly data seems to be very skewed,and could be investigated more. The NaN value for anomaly 3 </a:t>
            </a:r>
            <a:r>
              <a:rPr lang="en-GB" sz="1600">
                <a:solidFill>
                  <a:schemeClr val="dk1"/>
                </a:solidFill>
              </a:rPr>
              <a:t>could</a:t>
            </a:r>
            <a:r>
              <a:rPr lang="en-GB" sz="1600">
                <a:solidFill>
                  <a:schemeClr val="dk1"/>
                </a:solidFill>
              </a:rPr>
              <a:t> possibly have been due to another error that is not related to the data set.</a:t>
            </a:r>
            <a:endParaRPr sz="16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000"/>
              <a:t>Thank you!</a:t>
            </a:r>
            <a:endParaRPr sz="3000"/>
          </a:p>
        </p:txBody>
      </p:sp>
      <p:sp>
        <p:nvSpPr>
          <p:cNvPr id="232" name="Google Shape;232;p35"/>
          <p:cNvSpPr txBox="1"/>
          <p:nvPr/>
        </p:nvSpPr>
        <p:spPr>
          <a:xfrm>
            <a:off x="5674625" y="4210250"/>
            <a:ext cx="3172800" cy="7851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GB" sz="1300"/>
              <a:t>Anuvrat Sharma - Student # 301321176</a:t>
            </a:r>
            <a:endParaRPr sz="1300"/>
          </a:p>
          <a:p>
            <a:pPr indent="0" lvl="0" marL="0" rtl="0" algn="l">
              <a:lnSpc>
                <a:spcPct val="200000"/>
              </a:lnSpc>
              <a:spcBef>
                <a:spcPts val="0"/>
              </a:spcBef>
              <a:spcAft>
                <a:spcPts val="0"/>
              </a:spcAft>
              <a:buNone/>
            </a:pPr>
            <a:r>
              <a:rPr lang="en-GB" sz="1300"/>
              <a:t>Sheil Mehta - Student # 301307105</a:t>
            </a:r>
            <a:endParaRPr>
              <a:latin typeface="Lato"/>
              <a:ea typeface="Lato"/>
              <a:cs typeface="Lato"/>
              <a:sym typeface="Lato"/>
            </a:endParaRPr>
          </a:p>
        </p:txBody>
      </p:sp>
      <p:pic>
        <p:nvPicPr>
          <p:cNvPr id="233" name="Google Shape;233;p35"/>
          <p:cNvPicPr preferRelativeResize="0"/>
          <p:nvPr/>
        </p:nvPicPr>
        <p:blipFill>
          <a:blip r:embed="rId3">
            <a:alphaModFix/>
          </a:blip>
          <a:stretch>
            <a:fillRect/>
          </a:stretch>
        </p:blipFill>
        <p:spPr>
          <a:xfrm>
            <a:off x="1466225" y="180350"/>
            <a:ext cx="5812743" cy="37431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36325" y="549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Dataset</a:t>
            </a:r>
            <a:endParaRPr/>
          </a:p>
        </p:txBody>
      </p:sp>
      <p:sp>
        <p:nvSpPr>
          <p:cNvPr id="98" name="Google Shape;98;p15"/>
          <p:cNvSpPr txBox="1"/>
          <p:nvPr/>
        </p:nvSpPr>
        <p:spPr>
          <a:xfrm>
            <a:off x="336325" y="1426425"/>
            <a:ext cx="8331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Lato"/>
                <a:ea typeface="Lato"/>
                <a:cs typeface="Lato"/>
                <a:sym typeface="Lato"/>
              </a:rPr>
              <a:t>The normal data set that is used in this project for training and testing is the consumption of electricity from December 16th, 2006 at 5:24 PM to December 1st, 2009 at 2:07 PM.</a:t>
            </a:r>
            <a:endParaRPr>
              <a:solidFill>
                <a:schemeClr val="dk1"/>
              </a:solidFill>
              <a:latin typeface="Lato"/>
              <a:ea typeface="Lato"/>
              <a:cs typeface="Lato"/>
              <a:sym typeface="Lato"/>
            </a:endParaRPr>
          </a:p>
          <a:p>
            <a:pPr indent="0" lvl="0" marL="45720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rPr lang="en-GB">
                <a:solidFill>
                  <a:schemeClr val="dk1"/>
                </a:solidFill>
                <a:latin typeface="Lato"/>
                <a:ea typeface="Lato"/>
                <a:cs typeface="Lato"/>
                <a:sym typeface="Lato"/>
              </a:rPr>
              <a:t>The entries in the data set are taken every minute (a sampling frequency of one minute).</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p:txBody>
      </p:sp>
      <p:pic>
        <p:nvPicPr>
          <p:cNvPr id="99" name="Google Shape;99;p15"/>
          <p:cNvPicPr preferRelativeResize="0"/>
          <p:nvPr/>
        </p:nvPicPr>
        <p:blipFill>
          <a:blip r:embed="rId3">
            <a:alphaModFix/>
          </a:blip>
          <a:stretch>
            <a:fillRect/>
          </a:stretch>
        </p:blipFill>
        <p:spPr>
          <a:xfrm>
            <a:off x="709700" y="2410275"/>
            <a:ext cx="7357273" cy="2580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36325" y="549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Dataset</a:t>
            </a:r>
            <a:endParaRPr/>
          </a:p>
        </p:txBody>
      </p:sp>
      <p:sp>
        <p:nvSpPr>
          <p:cNvPr id="105" name="Google Shape;105;p16"/>
          <p:cNvSpPr txBox="1"/>
          <p:nvPr/>
        </p:nvSpPr>
        <p:spPr>
          <a:xfrm>
            <a:off x="336325" y="1426425"/>
            <a:ext cx="8331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Lato"/>
                <a:ea typeface="Lato"/>
                <a:cs typeface="Lato"/>
                <a:sym typeface="Lato"/>
              </a:rPr>
              <a:t>The normal data set that is used in this project for training and testing is the consumption of electricity from December 16th, 2006 at 5:24 PM to December 1st, 2009 at 2:07 PM.</a:t>
            </a:r>
            <a:endParaRPr>
              <a:solidFill>
                <a:schemeClr val="dk1"/>
              </a:solidFill>
              <a:latin typeface="Lato"/>
              <a:ea typeface="Lato"/>
              <a:cs typeface="Lato"/>
              <a:sym typeface="Lato"/>
            </a:endParaRPr>
          </a:p>
          <a:p>
            <a:pPr indent="0" lvl="0" marL="45720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rPr lang="en-GB">
                <a:solidFill>
                  <a:schemeClr val="dk1"/>
                </a:solidFill>
                <a:latin typeface="Lato"/>
                <a:ea typeface="Lato"/>
                <a:cs typeface="Lato"/>
                <a:sym typeface="Lato"/>
              </a:rPr>
              <a:t>The entries in the data set are taken every minute (a sampling frequency of one minute).</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p:txBody>
      </p:sp>
      <p:pic>
        <p:nvPicPr>
          <p:cNvPr id="106" name="Google Shape;106;p16"/>
          <p:cNvPicPr preferRelativeResize="0"/>
          <p:nvPr/>
        </p:nvPicPr>
        <p:blipFill>
          <a:blip r:embed="rId3">
            <a:alphaModFix/>
          </a:blip>
          <a:stretch>
            <a:fillRect/>
          </a:stretch>
        </p:blipFill>
        <p:spPr>
          <a:xfrm>
            <a:off x="709700" y="2410275"/>
            <a:ext cx="7357273" cy="2580575"/>
          </a:xfrm>
          <a:prstGeom prst="rect">
            <a:avLst/>
          </a:prstGeom>
          <a:noFill/>
          <a:ln>
            <a:noFill/>
          </a:ln>
        </p:spPr>
      </p:pic>
      <p:sp>
        <p:nvSpPr>
          <p:cNvPr id="107" name="Google Shape;107;p16"/>
          <p:cNvSpPr/>
          <p:nvPr/>
        </p:nvSpPr>
        <p:spPr>
          <a:xfrm>
            <a:off x="2458475" y="2617900"/>
            <a:ext cx="637800" cy="167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a:off x="2458475" y="3340875"/>
            <a:ext cx="637800" cy="167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2458475" y="4256825"/>
            <a:ext cx="637800" cy="167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a:off x="2458475" y="4610600"/>
            <a:ext cx="637800" cy="167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2458475" y="4823150"/>
            <a:ext cx="637800" cy="167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a:off x="2458475" y="2979388"/>
            <a:ext cx="637800" cy="167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336325" y="549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Dataset</a:t>
            </a:r>
            <a:endParaRPr/>
          </a:p>
        </p:txBody>
      </p:sp>
      <p:sp>
        <p:nvSpPr>
          <p:cNvPr id="118" name="Google Shape;118;p17"/>
          <p:cNvSpPr txBox="1"/>
          <p:nvPr/>
        </p:nvSpPr>
        <p:spPr>
          <a:xfrm>
            <a:off x="336325" y="1450350"/>
            <a:ext cx="8331300" cy="3140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sz="1600">
                <a:solidFill>
                  <a:schemeClr val="dk1"/>
                </a:solidFill>
                <a:latin typeface="Lato"/>
                <a:ea typeface="Lato"/>
                <a:cs typeface="Lato"/>
                <a:sym typeface="Lato"/>
              </a:rPr>
              <a:t>The data set contained 1,556,444 instances. </a:t>
            </a:r>
            <a:endParaRPr sz="1600">
              <a:solidFill>
                <a:schemeClr val="dk1"/>
              </a:solidFill>
              <a:latin typeface="Lato"/>
              <a:ea typeface="Lato"/>
              <a:cs typeface="Lato"/>
              <a:sym typeface="Lato"/>
            </a:endParaRPr>
          </a:p>
          <a:p>
            <a:pPr indent="0" lvl="0" marL="0" rtl="0" algn="l">
              <a:lnSpc>
                <a:spcPct val="100000"/>
              </a:lnSpc>
              <a:spcBef>
                <a:spcPts val="0"/>
              </a:spcBef>
              <a:spcAft>
                <a:spcPts val="0"/>
              </a:spcAft>
              <a:buNone/>
            </a:pPr>
            <a:r>
              <a:rPr lang="en-GB" sz="1600">
                <a:solidFill>
                  <a:schemeClr val="dk1"/>
                </a:solidFill>
                <a:latin typeface="Lato"/>
                <a:ea typeface="Lato"/>
                <a:cs typeface="Lato"/>
                <a:sym typeface="Lato"/>
              </a:rPr>
              <a:t>Due to the fact that some of the entries in the set were missing values for certain attributes that were determined to be important later on in this project (Global Active Power and Global Intensity). These were removed (NA  values) from the dataset so as to get the most accurate results possible.</a:t>
            </a:r>
            <a:endParaRPr sz="1600">
              <a:solidFill>
                <a:schemeClr val="dk1"/>
              </a:solidFill>
              <a:latin typeface="Lato"/>
              <a:ea typeface="Lato"/>
              <a:cs typeface="Lato"/>
              <a:sym typeface="Lato"/>
            </a:endParaRPr>
          </a:p>
          <a:p>
            <a:pPr indent="0" lvl="0" marL="0" rtl="0" algn="l">
              <a:lnSpc>
                <a:spcPct val="100000"/>
              </a:lnSpc>
              <a:spcBef>
                <a:spcPts val="0"/>
              </a:spcBef>
              <a:spcAft>
                <a:spcPts val="0"/>
              </a:spcAft>
              <a:buNone/>
            </a:pPr>
            <a:r>
              <a:t/>
            </a:r>
            <a:endParaRPr sz="1600">
              <a:solidFill>
                <a:schemeClr val="dk1"/>
              </a:solidFill>
              <a:latin typeface="Lato"/>
              <a:ea typeface="Lato"/>
              <a:cs typeface="Lato"/>
              <a:sym typeface="Lato"/>
            </a:endParaRPr>
          </a:p>
          <a:p>
            <a:pPr indent="0" lvl="0" marL="0" rtl="0" algn="l">
              <a:lnSpc>
                <a:spcPct val="100000"/>
              </a:lnSpc>
              <a:spcBef>
                <a:spcPts val="0"/>
              </a:spcBef>
              <a:spcAft>
                <a:spcPts val="0"/>
              </a:spcAft>
              <a:buNone/>
            </a:pPr>
            <a:r>
              <a:rPr lang="en-GB" sz="1600">
                <a:solidFill>
                  <a:schemeClr val="dk1"/>
                </a:solidFill>
                <a:latin typeface="Lato"/>
                <a:ea typeface="Lato"/>
                <a:cs typeface="Lato"/>
                <a:sym typeface="Lato"/>
              </a:rPr>
              <a:t>This was done using the na.omit() function on the database.</a:t>
            </a:r>
            <a:endParaRPr sz="1600">
              <a:solidFill>
                <a:schemeClr val="dk1"/>
              </a:solidFill>
              <a:latin typeface="Lato"/>
              <a:ea typeface="Lato"/>
              <a:cs typeface="Lato"/>
              <a:sym typeface="Lato"/>
            </a:endParaRPr>
          </a:p>
          <a:p>
            <a:pPr indent="0" lvl="0" marL="0" rtl="0" algn="l">
              <a:lnSpc>
                <a:spcPct val="100000"/>
              </a:lnSpc>
              <a:spcBef>
                <a:spcPts val="0"/>
              </a:spcBef>
              <a:spcAft>
                <a:spcPts val="0"/>
              </a:spcAft>
              <a:buNone/>
            </a:pPr>
            <a:r>
              <a:t/>
            </a:r>
            <a:endParaRPr sz="1600">
              <a:solidFill>
                <a:schemeClr val="dk1"/>
              </a:solidFill>
              <a:latin typeface="Lato"/>
              <a:ea typeface="Lato"/>
              <a:cs typeface="Lato"/>
              <a:sym typeface="Lato"/>
            </a:endParaRPr>
          </a:p>
          <a:p>
            <a:pPr indent="0" lvl="0" marL="0" rtl="0" algn="l">
              <a:lnSpc>
                <a:spcPct val="100000"/>
              </a:lnSpc>
              <a:spcBef>
                <a:spcPts val="0"/>
              </a:spcBef>
              <a:spcAft>
                <a:spcPts val="0"/>
              </a:spcAft>
              <a:buNone/>
            </a:pPr>
            <a:r>
              <a:t/>
            </a:r>
            <a:endParaRPr sz="1600">
              <a:solidFill>
                <a:schemeClr val="dk1"/>
              </a:solidFill>
              <a:latin typeface="Lato"/>
              <a:ea typeface="Lato"/>
              <a:cs typeface="Lato"/>
              <a:sym typeface="Lato"/>
            </a:endParaRPr>
          </a:p>
          <a:p>
            <a:pPr indent="0" lvl="0" marL="0" rtl="0" algn="l">
              <a:lnSpc>
                <a:spcPct val="200000"/>
              </a:lnSpc>
              <a:spcBef>
                <a:spcPts val="0"/>
              </a:spcBef>
              <a:spcAft>
                <a:spcPts val="0"/>
              </a:spcAft>
              <a:buNone/>
            </a:pPr>
            <a:r>
              <a:t/>
            </a:r>
            <a:endParaRPr sz="1600">
              <a:solidFill>
                <a:schemeClr val="dk1"/>
              </a:solidFill>
              <a:latin typeface="Lato"/>
              <a:ea typeface="Lato"/>
              <a:cs typeface="Lato"/>
              <a:sym typeface="Lato"/>
            </a:endParaRPr>
          </a:p>
          <a:p>
            <a:pPr indent="0" lvl="0" marL="0" rtl="0" algn="l">
              <a:lnSpc>
                <a:spcPct val="200000"/>
              </a:lnSpc>
              <a:spcBef>
                <a:spcPts val="0"/>
              </a:spcBef>
              <a:spcAft>
                <a:spcPts val="0"/>
              </a:spcAft>
              <a:buNone/>
            </a:pPr>
            <a:r>
              <a:rPr lang="en-GB" sz="1600">
                <a:solidFill>
                  <a:schemeClr val="dk1"/>
                </a:solidFill>
                <a:latin typeface="Lato"/>
                <a:ea typeface="Lato"/>
                <a:cs typeface="Lato"/>
                <a:sym typeface="Lato"/>
              </a:rPr>
              <a:t>This left us with 1,548,072 instances after filtering them out.</a:t>
            </a:r>
            <a:endParaRPr sz="1600">
              <a:solidFill>
                <a:schemeClr val="dk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336325" y="549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Dataset</a:t>
            </a:r>
            <a:endParaRPr/>
          </a:p>
        </p:txBody>
      </p:sp>
      <p:sp>
        <p:nvSpPr>
          <p:cNvPr id="124" name="Google Shape;124;p18"/>
          <p:cNvSpPr txBox="1"/>
          <p:nvPr/>
        </p:nvSpPr>
        <p:spPr>
          <a:xfrm>
            <a:off x="336325" y="1308975"/>
            <a:ext cx="8331300" cy="3632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a:solidFill>
                  <a:schemeClr val="dk1"/>
                </a:solidFill>
                <a:latin typeface="Lato"/>
                <a:ea typeface="Lato"/>
                <a:cs typeface="Lato"/>
                <a:sym typeface="Lato"/>
              </a:rPr>
              <a:t>Every entry (minute) in the data set contains the following 9 attributes (the description of the attributes were taken from the </a:t>
            </a:r>
            <a:r>
              <a:rPr lang="en-GB">
                <a:solidFill>
                  <a:schemeClr val="dk1"/>
                </a:solidFill>
                <a:latin typeface="Lato"/>
                <a:ea typeface="Lato"/>
                <a:cs typeface="Lato"/>
                <a:sym typeface="Lato"/>
              </a:rPr>
              <a:t>University of California Irvine</a:t>
            </a:r>
            <a:r>
              <a:rPr lang="en-GB">
                <a:solidFill>
                  <a:schemeClr val="dk1"/>
                </a:solidFill>
                <a:latin typeface="Lato"/>
                <a:ea typeface="Lato"/>
                <a:cs typeface="Lato"/>
                <a:sym typeface="Lato"/>
              </a:rPr>
              <a:t> Machine Learning Repository website (</a:t>
            </a:r>
            <a:r>
              <a:rPr lang="en-GB" u="sng">
                <a:solidFill>
                  <a:schemeClr val="dk1"/>
                </a:solidFill>
                <a:latin typeface="Lato"/>
                <a:ea typeface="Lato"/>
                <a:cs typeface="Lato"/>
                <a:sym typeface="Lato"/>
                <a:hlinkClick r:id="rId3">
                  <a:extLst>
                    <a:ext uri="{A12FA001-AC4F-418D-AE19-62706E023703}">
                      <ahyp:hlinkClr val="tx"/>
                    </a:ext>
                  </a:extLst>
                </a:hlinkClick>
              </a:rPr>
              <a:t>Source</a:t>
            </a:r>
            <a:r>
              <a:rPr lang="en-GB">
                <a:solidFill>
                  <a:schemeClr val="dk1"/>
                </a:solidFill>
                <a:latin typeface="Lato"/>
                <a:ea typeface="Lato"/>
                <a:cs typeface="Lato"/>
                <a:sym typeface="Lato"/>
              </a:rPr>
              <a:t>):</a:t>
            </a:r>
            <a:endParaRPr>
              <a:solidFill>
                <a:schemeClr val="dk1"/>
              </a:solidFill>
              <a:latin typeface="Lato"/>
              <a:ea typeface="Lato"/>
              <a:cs typeface="Lato"/>
              <a:sym typeface="Lato"/>
            </a:endParaRPr>
          </a:p>
          <a:p>
            <a:pPr indent="-317500" lvl="0" marL="457200" rtl="0" algn="l">
              <a:lnSpc>
                <a:spcPct val="150000"/>
              </a:lnSpc>
              <a:spcBef>
                <a:spcPts val="0"/>
              </a:spcBef>
              <a:spcAft>
                <a:spcPts val="0"/>
              </a:spcAft>
              <a:buClr>
                <a:schemeClr val="dk1"/>
              </a:buClr>
              <a:buSzPts val="1400"/>
              <a:buFont typeface="Lato"/>
              <a:buChar char="●"/>
            </a:pPr>
            <a:r>
              <a:rPr lang="en-GB">
                <a:solidFill>
                  <a:schemeClr val="dk1"/>
                </a:solidFill>
                <a:latin typeface="Lato"/>
                <a:ea typeface="Lato"/>
                <a:cs typeface="Lato"/>
                <a:sym typeface="Lato"/>
              </a:rPr>
              <a:t>Date: Date from a  character string. Format of DD/MM/YYYY.</a:t>
            </a:r>
            <a:endParaRPr>
              <a:solidFill>
                <a:schemeClr val="dk1"/>
              </a:solidFill>
              <a:latin typeface="Lato"/>
              <a:ea typeface="Lato"/>
              <a:cs typeface="Lato"/>
              <a:sym typeface="Lato"/>
            </a:endParaRPr>
          </a:p>
          <a:p>
            <a:pPr indent="-317500" lvl="0" marL="457200" rtl="0" algn="l">
              <a:lnSpc>
                <a:spcPct val="150000"/>
              </a:lnSpc>
              <a:spcBef>
                <a:spcPts val="0"/>
              </a:spcBef>
              <a:spcAft>
                <a:spcPts val="0"/>
              </a:spcAft>
              <a:buClr>
                <a:schemeClr val="dk1"/>
              </a:buClr>
              <a:buSzPts val="1400"/>
              <a:buFont typeface="Lato"/>
              <a:buChar char="●"/>
            </a:pPr>
            <a:r>
              <a:rPr lang="en-GB">
                <a:solidFill>
                  <a:schemeClr val="dk1"/>
                </a:solidFill>
                <a:latin typeface="Lato"/>
                <a:ea typeface="Lato"/>
                <a:cs typeface="Lato"/>
                <a:sym typeface="Lato"/>
              </a:rPr>
              <a:t>Time: Time form of a character string. Format of HH:MM:SS.</a:t>
            </a:r>
            <a:endParaRPr>
              <a:solidFill>
                <a:schemeClr val="dk1"/>
              </a:solidFill>
              <a:latin typeface="Lato"/>
              <a:ea typeface="Lato"/>
              <a:cs typeface="Lato"/>
              <a:sym typeface="Lato"/>
            </a:endParaRPr>
          </a:p>
          <a:p>
            <a:pPr indent="-317500" lvl="0" marL="457200" rtl="0" algn="l">
              <a:lnSpc>
                <a:spcPct val="150000"/>
              </a:lnSpc>
              <a:spcBef>
                <a:spcPts val="0"/>
              </a:spcBef>
              <a:spcAft>
                <a:spcPts val="0"/>
              </a:spcAft>
              <a:buClr>
                <a:schemeClr val="dk1"/>
              </a:buClr>
              <a:buSzPts val="1400"/>
              <a:buFont typeface="Lato"/>
              <a:buChar char="●"/>
            </a:pPr>
            <a:r>
              <a:rPr lang="en-GB">
                <a:solidFill>
                  <a:schemeClr val="dk1"/>
                </a:solidFill>
                <a:latin typeface="Lato"/>
                <a:ea typeface="Lato"/>
                <a:cs typeface="Lato"/>
                <a:sym typeface="Lato"/>
              </a:rPr>
              <a:t>Global Active Power: Average active power (measured in kilowatt) for that minute.</a:t>
            </a:r>
            <a:endParaRPr>
              <a:solidFill>
                <a:schemeClr val="dk1"/>
              </a:solidFill>
              <a:latin typeface="Lato"/>
              <a:ea typeface="Lato"/>
              <a:cs typeface="Lato"/>
              <a:sym typeface="Lato"/>
            </a:endParaRPr>
          </a:p>
          <a:p>
            <a:pPr indent="-317500" lvl="0" marL="457200" rtl="0" algn="l">
              <a:lnSpc>
                <a:spcPct val="150000"/>
              </a:lnSpc>
              <a:spcBef>
                <a:spcPts val="0"/>
              </a:spcBef>
              <a:spcAft>
                <a:spcPts val="0"/>
              </a:spcAft>
              <a:buClr>
                <a:schemeClr val="dk1"/>
              </a:buClr>
              <a:buSzPts val="1400"/>
              <a:buFont typeface="Lato"/>
              <a:buChar char="●"/>
            </a:pPr>
            <a:r>
              <a:rPr lang="en-GB">
                <a:solidFill>
                  <a:schemeClr val="dk1"/>
                </a:solidFill>
                <a:latin typeface="Lato"/>
                <a:ea typeface="Lato"/>
                <a:cs typeface="Lato"/>
                <a:sym typeface="Lato"/>
              </a:rPr>
              <a:t>Global Reactive Power: Average global reactive power (measured in kilowatt) for that minute.</a:t>
            </a:r>
            <a:endParaRPr>
              <a:solidFill>
                <a:schemeClr val="dk1"/>
              </a:solidFill>
              <a:latin typeface="Lato"/>
              <a:ea typeface="Lato"/>
              <a:cs typeface="Lato"/>
              <a:sym typeface="Lato"/>
            </a:endParaRPr>
          </a:p>
          <a:p>
            <a:pPr indent="-317500" lvl="0" marL="457200" rtl="0" algn="l">
              <a:lnSpc>
                <a:spcPct val="150000"/>
              </a:lnSpc>
              <a:spcBef>
                <a:spcPts val="0"/>
              </a:spcBef>
              <a:spcAft>
                <a:spcPts val="0"/>
              </a:spcAft>
              <a:buClr>
                <a:schemeClr val="dk1"/>
              </a:buClr>
              <a:buSzPts val="1400"/>
              <a:buFont typeface="Lato"/>
              <a:buChar char="●"/>
            </a:pPr>
            <a:r>
              <a:rPr lang="en-GB">
                <a:solidFill>
                  <a:schemeClr val="dk1"/>
                </a:solidFill>
                <a:latin typeface="Lato"/>
                <a:ea typeface="Lato"/>
                <a:cs typeface="Lato"/>
                <a:sym typeface="Lato"/>
              </a:rPr>
              <a:t>Voltage: Average voltage (measured in volts) for that minute.</a:t>
            </a:r>
            <a:endParaRPr>
              <a:solidFill>
                <a:schemeClr val="dk1"/>
              </a:solidFill>
              <a:latin typeface="Lato"/>
              <a:ea typeface="Lato"/>
              <a:cs typeface="Lato"/>
              <a:sym typeface="Lato"/>
            </a:endParaRPr>
          </a:p>
          <a:p>
            <a:pPr indent="-317500" lvl="0" marL="457200" rtl="0" algn="l">
              <a:lnSpc>
                <a:spcPct val="150000"/>
              </a:lnSpc>
              <a:spcBef>
                <a:spcPts val="0"/>
              </a:spcBef>
              <a:spcAft>
                <a:spcPts val="0"/>
              </a:spcAft>
              <a:buClr>
                <a:schemeClr val="dk1"/>
              </a:buClr>
              <a:buSzPts val="1400"/>
              <a:buFont typeface="Lato"/>
              <a:buChar char="●"/>
            </a:pPr>
            <a:r>
              <a:rPr lang="en-GB">
                <a:solidFill>
                  <a:schemeClr val="dk1"/>
                </a:solidFill>
                <a:latin typeface="Lato"/>
                <a:ea typeface="Lato"/>
                <a:cs typeface="Lato"/>
                <a:sym typeface="Lato"/>
              </a:rPr>
              <a:t>Global Intensity: Average intensity (Measured in ampere) for that minute. </a:t>
            </a:r>
            <a:endParaRPr>
              <a:solidFill>
                <a:schemeClr val="dk1"/>
              </a:solidFill>
              <a:latin typeface="Lato"/>
              <a:ea typeface="Lato"/>
              <a:cs typeface="Lato"/>
              <a:sym typeface="Lato"/>
            </a:endParaRPr>
          </a:p>
          <a:p>
            <a:pPr indent="-317500" lvl="0" marL="457200" rtl="0" algn="l">
              <a:lnSpc>
                <a:spcPct val="150000"/>
              </a:lnSpc>
              <a:spcBef>
                <a:spcPts val="0"/>
              </a:spcBef>
              <a:spcAft>
                <a:spcPts val="0"/>
              </a:spcAft>
              <a:buClr>
                <a:schemeClr val="dk1"/>
              </a:buClr>
              <a:buSzPts val="1400"/>
              <a:buFont typeface="Lato"/>
              <a:buChar char="●"/>
            </a:pPr>
            <a:r>
              <a:rPr lang="en-GB">
                <a:solidFill>
                  <a:schemeClr val="dk1"/>
                </a:solidFill>
                <a:latin typeface="Lato"/>
                <a:ea typeface="Lato"/>
                <a:cs typeface="Lato"/>
                <a:sym typeface="Lato"/>
              </a:rPr>
              <a:t>Sub Metering: The active energy consumption per minute in specific locations of the household. Each of the three sub metering variables represents a different section of the household with different appliances. </a:t>
            </a:r>
            <a:endParaRPr>
              <a:solidFill>
                <a:schemeClr val="dk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727650" y="600475"/>
            <a:ext cx="7923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Part 1 - </a:t>
            </a:r>
            <a:r>
              <a:rPr lang="en-GB"/>
              <a:t>Feature Engineering (Choosing Best Variables)</a:t>
            </a:r>
            <a:endParaRPr/>
          </a:p>
        </p:txBody>
      </p:sp>
      <p:sp>
        <p:nvSpPr>
          <p:cNvPr id="130" name="Google Shape;130;p19"/>
          <p:cNvSpPr txBox="1"/>
          <p:nvPr/>
        </p:nvSpPr>
        <p:spPr>
          <a:xfrm>
            <a:off x="792450" y="1360650"/>
            <a:ext cx="7688700" cy="3509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sz="1600">
                <a:solidFill>
                  <a:schemeClr val="dk1"/>
                </a:solidFill>
              </a:rPr>
              <a:t>The principal component analysis, or PCA is the process of taking a data set, and transforming it into just one or two of the main variables that affect the data.</a:t>
            </a:r>
            <a:endParaRPr sz="1600">
              <a:solidFill>
                <a:schemeClr val="dk1"/>
              </a:solidFill>
            </a:endParaRPr>
          </a:p>
          <a:p>
            <a:pPr indent="0" lvl="0" marL="0" rtl="0" algn="l">
              <a:lnSpc>
                <a:spcPct val="150000"/>
              </a:lnSpc>
              <a:spcBef>
                <a:spcPts val="0"/>
              </a:spcBef>
              <a:spcAft>
                <a:spcPts val="0"/>
              </a:spcAft>
              <a:buNone/>
            </a:pPr>
            <a:r>
              <a:rPr lang="en-GB" sz="1600">
                <a:solidFill>
                  <a:schemeClr val="dk1"/>
                </a:solidFill>
              </a:rPr>
              <a:t>We used PCA in order to choose only the most suitable variables for this project, and to narrow down to only the most important components that would affect our model the most.</a:t>
            </a:r>
            <a:endParaRPr sz="1600">
              <a:solidFill>
                <a:schemeClr val="dk1"/>
              </a:solidFill>
            </a:endParaRPr>
          </a:p>
          <a:p>
            <a:pPr indent="0" lvl="0" marL="0" rtl="0" algn="l">
              <a:lnSpc>
                <a:spcPct val="150000"/>
              </a:lnSpc>
              <a:spcBef>
                <a:spcPts val="0"/>
              </a:spcBef>
              <a:spcAft>
                <a:spcPts val="0"/>
              </a:spcAft>
              <a:buNone/>
            </a:pPr>
            <a:r>
              <a:rPr lang="en-GB" sz="1600">
                <a:solidFill>
                  <a:schemeClr val="dk1"/>
                </a:solidFill>
              </a:rPr>
              <a:t>PCA is also able to still maintain the integrity of the model, making it a very effective choice.</a:t>
            </a:r>
            <a:endParaRPr sz="1600">
              <a:solidFill>
                <a:schemeClr val="dk1"/>
              </a:solidFill>
            </a:endParaRPr>
          </a:p>
          <a:p>
            <a:pPr indent="0" lvl="0" marL="0" rtl="0" algn="l">
              <a:lnSpc>
                <a:spcPct val="200000"/>
              </a:lnSpc>
              <a:spcBef>
                <a:spcPts val="0"/>
              </a:spcBef>
              <a:spcAft>
                <a:spcPts val="0"/>
              </a:spcAft>
              <a:buNone/>
            </a:pPr>
            <a:r>
              <a:rPr lang="en-GB" sz="1600">
                <a:solidFill>
                  <a:schemeClr val="dk1"/>
                </a:solidFill>
              </a:rPr>
              <a:t>We used prcomp to retrieve the standard deviation and rotation of each variable. </a:t>
            </a:r>
            <a:endParaRPr sz="1600">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sz="1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7650" y="586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PCA</a:t>
            </a:r>
            <a:endParaRPr/>
          </a:p>
        </p:txBody>
      </p:sp>
      <p:sp>
        <p:nvSpPr>
          <p:cNvPr id="136" name="Google Shape;136;p20"/>
          <p:cNvSpPr txBox="1"/>
          <p:nvPr>
            <p:ph idx="1" type="body"/>
          </p:nvPr>
        </p:nvSpPr>
        <p:spPr>
          <a:xfrm>
            <a:off x="729450" y="2422225"/>
            <a:ext cx="7688700" cy="14961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GB" sz="1600">
                <a:solidFill>
                  <a:schemeClr val="dk1"/>
                </a:solidFill>
                <a:latin typeface="Arial"/>
                <a:ea typeface="Arial"/>
                <a:cs typeface="Arial"/>
                <a:sym typeface="Arial"/>
              </a:rPr>
              <a:t>The results of our</a:t>
            </a:r>
            <a:r>
              <a:rPr lang="en-GB" sz="1600"/>
              <a:t> </a:t>
            </a:r>
            <a:r>
              <a:rPr lang="en-GB" sz="1600">
                <a:solidFill>
                  <a:schemeClr val="dk1"/>
                </a:solidFill>
                <a:latin typeface="Arial"/>
                <a:ea typeface="Arial"/>
                <a:cs typeface="Arial"/>
                <a:sym typeface="Arial"/>
              </a:rPr>
              <a:t>principal component analysis show that PC1 accounted for approximately 40% of the total variance of the dataset. This is an indicator that PC1 is a key variable in the creation of our model. </a:t>
            </a:r>
            <a:endParaRPr sz="1600">
              <a:solidFill>
                <a:schemeClr val="dk1"/>
              </a:solidFill>
              <a:latin typeface="Arial"/>
              <a:ea typeface="Arial"/>
              <a:cs typeface="Arial"/>
              <a:sym typeface="Arial"/>
            </a:endParaRPr>
          </a:p>
          <a:p>
            <a:pPr indent="0" lvl="0" marL="0" rtl="0" algn="l">
              <a:spcBef>
                <a:spcPts val="1200"/>
              </a:spcBef>
              <a:spcAft>
                <a:spcPts val="1200"/>
              </a:spcAft>
              <a:buNone/>
            </a:pPr>
            <a:r>
              <a:t/>
            </a:r>
            <a:endParaRPr sz="1600">
              <a:solidFill>
                <a:schemeClr val="dk1"/>
              </a:solidFill>
              <a:latin typeface="Arial"/>
              <a:ea typeface="Arial"/>
              <a:cs typeface="Arial"/>
              <a:sym typeface="Arial"/>
            </a:endParaRPr>
          </a:p>
        </p:txBody>
      </p:sp>
      <p:pic>
        <p:nvPicPr>
          <p:cNvPr id="137" name="Google Shape;137;p20"/>
          <p:cNvPicPr preferRelativeResize="0"/>
          <p:nvPr/>
        </p:nvPicPr>
        <p:blipFill>
          <a:blip r:embed="rId3">
            <a:alphaModFix/>
          </a:blip>
          <a:stretch>
            <a:fillRect/>
          </a:stretch>
        </p:blipFill>
        <p:spPr>
          <a:xfrm>
            <a:off x="1249275" y="1413486"/>
            <a:ext cx="6544750" cy="875100"/>
          </a:xfrm>
          <a:prstGeom prst="rect">
            <a:avLst/>
          </a:prstGeom>
          <a:noFill/>
          <a:ln>
            <a:noFill/>
          </a:ln>
        </p:spPr>
      </p:pic>
      <p:sp>
        <p:nvSpPr>
          <p:cNvPr id="138" name="Google Shape;138;p20"/>
          <p:cNvSpPr/>
          <p:nvPr/>
        </p:nvSpPr>
        <p:spPr>
          <a:xfrm>
            <a:off x="3255581" y="1929859"/>
            <a:ext cx="570600" cy="150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727650" y="605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Feature Engineering</a:t>
            </a:r>
            <a:endParaRPr/>
          </a:p>
        </p:txBody>
      </p:sp>
      <p:sp>
        <p:nvSpPr>
          <p:cNvPr id="144" name="Google Shape;144;p21"/>
          <p:cNvSpPr txBox="1"/>
          <p:nvPr>
            <p:ph idx="1" type="body"/>
          </p:nvPr>
        </p:nvSpPr>
        <p:spPr>
          <a:xfrm>
            <a:off x="727650" y="1569950"/>
            <a:ext cx="7688700" cy="327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sz="1600">
              <a:solidFill>
                <a:schemeClr val="dk1"/>
              </a:solidFill>
              <a:latin typeface="Arial"/>
              <a:ea typeface="Arial"/>
              <a:cs typeface="Arial"/>
              <a:sym typeface="Arial"/>
            </a:endParaRPr>
          </a:p>
        </p:txBody>
      </p:sp>
      <p:pic>
        <p:nvPicPr>
          <p:cNvPr id="145" name="Google Shape;145;p21"/>
          <p:cNvPicPr preferRelativeResize="0"/>
          <p:nvPr/>
        </p:nvPicPr>
        <p:blipFill>
          <a:blip r:embed="rId3">
            <a:alphaModFix/>
          </a:blip>
          <a:stretch>
            <a:fillRect/>
          </a:stretch>
        </p:blipFill>
        <p:spPr>
          <a:xfrm>
            <a:off x="727650" y="1569952"/>
            <a:ext cx="7133897" cy="3274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