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52"/>
  </p:notesMasterIdLst>
  <p:sldIdLst>
    <p:sldId id="256" r:id="rId2"/>
    <p:sldId id="375" r:id="rId3"/>
    <p:sldId id="327" r:id="rId4"/>
    <p:sldId id="376" r:id="rId5"/>
    <p:sldId id="362" r:id="rId6"/>
    <p:sldId id="377" r:id="rId7"/>
    <p:sldId id="378" r:id="rId8"/>
    <p:sldId id="336" r:id="rId9"/>
    <p:sldId id="337" r:id="rId10"/>
    <p:sldId id="340" r:id="rId11"/>
    <p:sldId id="346" r:id="rId12"/>
    <p:sldId id="338" r:id="rId13"/>
    <p:sldId id="341" r:id="rId14"/>
    <p:sldId id="344" r:id="rId15"/>
    <p:sldId id="353" r:id="rId16"/>
    <p:sldId id="348" r:id="rId17"/>
    <p:sldId id="352" r:id="rId18"/>
    <p:sldId id="349" r:id="rId19"/>
    <p:sldId id="350" r:id="rId20"/>
    <p:sldId id="351" r:id="rId21"/>
    <p:sldId id="424" r:id="rId22"/>
    <p:sldId id="409" r:id="rId23"/>
    <p:sldId id="425" r:id="rId24"/>
    <p:sldId id="426" r:id="rId25"/>
    <p:sldId id="427" r:id="rId26"/>
    <p:sldId id="428" r:id="rId27"/>
    <p:sldId id="431" r:id="rId28"/>
    <p:sldId id="433" r:id="rId29"/>
    <p:sldId id="434" r:id="rId30"/>
    <p:sldId id="436" r:id="rId31"/>
    <p:sldId id="437" r:id="rId32"/>
    <p:sldId id="438" r:id="rId33"/>
    <p:sldId id="439" r:id="rId34"/>
    <p:sldId id="440" r:id="rId35"/>
    <p:sldId id="441" r:id="rId36"/>
    <p:sldId id="442" r:id="rId37"/>
    <p:sldId id="443" r:id="rId38"/>
    <p:sldId id="444" r:id="rId39"/>
    <p:sldId id="446" r:id="rId40"/>
    <p:sldId id="447" r:id="rId41"/>
    <p:sldId id="448" r:id="rId42"/>
    <p:sldId id="430" r:id="rId43"/>
    <p:sldId id="429" r:id="rId44"/>
    <p:sldId id="450" r:id="rId45"/>
    <p:sldId id="451" r:id="rId46"/>
    <p:sldId id="452" r:id="rId47"/>
    <p:sldId id="453" r:id="rId48"/>
    <p:sldId id="455" r:id="rId49"/>
    <p:sldId id="454" r:id="rId50"/>
    <p:sldId id="363"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69" autoAdjust="0"/>
    <p:restoredTop sz="94660"/>
  </p:normalViewPr>
  <p:slideViewPr>
    <p:cSldViewPr snapToGrid="0">
      <p:cViewPr varScale="1">
        <p:scale>
          <a:sx n="82" d="100"/>
          <a:sy n="82" d="100"/>
        </p:scale>
        <p:origin x="56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89CFD5-A01A-764C-A9BB-E3F8DB422FEC}"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7B454C-E706-F046-8310-B559FCE0A903}" type="slidenum">
              <a:rPr lang="en-US" smtClean="0"/>
              <a:t>‹#›</a:t>
            </a:fld>
            <a:endParaRPr lang="en-US"/>
          </a:p>
        </p:txBody>
      </p:sp>
    </p:spTree>
    <p:extLst>
      <p:ext uri="{BB962C8B-B14F-4D97-AF65-F5344CB8AC3E}">
        <p14:creationId xmlns:p14="http://schemas.microsoft.com/office/powerpoint/2010/main" val="1457619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7B454C-E706-F046-8310-B559FCE0A903}" type="slidenum">
              <a:rPr lang="en-US" smtClean="0"/>
              <a:t>5</a:t>
            </a:fld>
            <a:endParaRPr lang="en-US"/>
          </a:p>
        </p:txBody>
      </p:sp>
    </p:spTree>
    <p:extLst>
      <p:ext uri="{BB962C8B-B14F-4D97-AF65-F5344CB8AC3E}">
        <p14:creationId xmlns:p14="http://schemas.microsoft.com/office/powerpoint/2010/main" val="1418592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141948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1/23/2019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46529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10524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645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3747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EDAD809-EA20-44B1-90E8-2A0513FFA669}"/>
              </a:ext>
            </a:extLst>
          </p:cNvPr>
          <p:cNvSpPr>
            <a:spLocks noGrp="1"/>
          </p:cNvSpPr>
          <p:nvPr>
            <p:ph type="title"/>
          </p:nvPr>
        </p:nvSpPr>
        <p:spPr>
          <a:xfrm>
            <a:off x="648929" y="629265"/>
            <a:ext cx="3651467" cy="1676603"/>
          </a:xfrm>
        </p:spPr>
        <p:txBody>
          <a:bodyPr/>
          <a:lstStyle/>
          <a:p>
            <a:r>
              <a:rPr lang="en-US"/>
              <a:t>Click to edit Master title style</a:t>
            </a:r>
            <a:endParaRPr lang="en-US" dirty="0"/>
          </a:p>
        </p:txBody>
      </p:sp>
      <p:sp>
        <p:nvSpPr>
          <p:cNvPr id="3" name="Content Placeholder 2"/>
          <p:cNvSpPr>
            <a:spLocks noGrp="1"/>
          </p:cNvSpPr>
          <p:nvPr>
            <p:ph idx="1"/>
          </p:nvPr>
        </p:nvSpPr>
        <p:spPr>
          <a:xfrm>
            <a:off x="648929" y="2438999"/>
            <a:ext cx="4749548" cy="37749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971170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0899026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1/23/2019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56576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9980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690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043601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1/23/2019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37652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1/23/2019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1609822" y="6213348"/>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3231704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tart.atmel.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en.wikipedia.org/wiki/8-N-1" TargetMode="Externa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asf.atmel.com/docs/latest/samd21/html/group__asfdoc__sam0__sercom__usart__group.html#asfdoc_sam0_sercom_usart_special_considerations" TargetMode="External"/><Relationship Id="rId2" Type="http://schemas.openxmlformats.org/officeDocument/2006/relationships/hyperlink" Target="http://asf.atmel.com/docs/latest/samd21/html/index.html" TargetMode="External"/><Relationship Id="rId1" Type="http://schemas.openxmlformats.org/officeDocument/2006/relationships/slideLayout" Target="../slideLayouts/slideLayout2.xml"/><Relationship Id="rId4" Type="http://schemas.openxmlformats.org/officeDocument/2006/relationships/hyperlink" Target="http://asf.atmel.com/docs/latest/samd21/html/asfdoc_sam0_sercom_usart_callback_use_case.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blog.bolt.io/heres-why-juicero-s-press-is-so-expensive-6add74594e50"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L1: power considerations AND ide basics</a:t>
            </a:r>
          </a:p>
        </p:txBody>
      </p:sp>
      <p:sp>
        <p:nvSpPr>
          <p:cNvPr id="3" name="Subtitle 2"/>
          <p:cNvSpPr>
            <a:spLocks noGrp="1"/>
          </p:cNvSpPr>
          <p:nvPr>
            <p:ph type="subTitle" idx="1"/>
          </p:nvPr>
        </p:nvSpPr>
        <p:spPr>
          <a:xfrm>
            <a:off x="1600200" y="4352543"/>
            <a:ext cx="8991600" cy="1557273"/>
          </a:xfrm>
        </p:spPr>
        <p:txBody>
          <a:bodyPr>
            <a:normAutofit/>
          </a:bodyPr>
          <a:lstStyle/>
          <a:p>
            <a:r>
              <a:rPr lang="en-US" dirty="0"/>
              <a:t>ESE516: IoT Edge Computing</a:t>
            </a:r>
          </a:p>
          <a:p>
            <a:r>
              <a:rPr lang="en-US" dirty="0"/>
              <a:t>Wednesday, January 23, 2019</a:t>
            </a:r>
          </a:p>
          <a:p>
            <a:r>
              <a:rPr lang="en-US" dirty="0"/>
              <a:t>Eduardo Garcia - edgarc@seas.upenn.edu</a:t>
            </a:r>
          </a:p>
        </p:txBody>
      </p:sp>
    </p:spTree>
    <p:extLst>
      <p:ext uri="{BB962C8B-B14F-4D97-AF65-F5344CB8AC3E}">
        <p14:creationId xmlns:p14="http://schemas.microsoft.com/office/powerpoint/2010/main" val="142612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A8A-B6EC-4F1A-B7AB-3ADF5178B884}"/>
              </a:ext>
            </a:extLst>
          </p:cNvPr>
          <p:cNvSpPr>
            <a:spLocks noGrp="1"/>
          </p:cNvSpPr>
          <p:nvPr>
            <p:ph type="title"/>
          </p:nvPr>
        </p:nvSpPr>
        <p:spPr/>
        <p:txBody>
          <a:bodyPr/>
          <a:lstStyle/>
          <a:p>
            <a:r>
              <a:rPr lang="en-US" dirty="0"/>
              <a:t>Why Atmel Studio?</a:t>
            </a:r>
          </a:p>
        </p:txBody>
      </p:sp>
      <p:sp>
        <p:nvSpPr>
          <p:cNvPr id="3" name="Content Placeholder 2">
            <a:extLst>
              <a:ext uri="{FF2B5EF4-FFF2-40B4-BE49-F238E27FC236}">
                <a16:creationId xmlns:a16="http://schemas.microsoft.com/office/drawing/2014/main" id="{2B45CEDD-6398-4F3A-9003-216CC18AA1E5}"/>
              </a:ext>
            </a:extLst>
          </p:cNvPr>
          <p:cNvSpPr>
            <a:spLocks noGrp="1"/>
          </p:cNvSpPr>
          <p:nvPr>
            <p:ph sz="half" idx="1"/>
          </p:nvPr>
        </p:nvSpPr>
        <p:spPr/>
        <p:txBody>
          <a:bodyPr>
            <a:normAutofit/>
          </a:bodyPr>
          <a:lstStyle/>
          <a:p>
            <a:r>
              <a:rPr lang="en-US" dirty="0"/>
              <a:t>Supports the SAM W25</a:t>
            </a:r>
          </a:p>
          <a:p>
            <a:r>
              <a:rPr lang="en-US" dirty="0"/>
              <a:t>Free, unlimited use</a:t>
            </a:r>
          </a:p>
          <a:p>
            <a:r>
              <a:rPr lang="en-US" dirty="0"/>
              <a:t>Atmel Studio Framework (ASF) – libraries baked into the IDE to simplify code development</a:t>
            </a:r>
          </a:p>
          <a:p>
            <a:r>
              <a:rPr lang="en-US" dirty="0"/>
              <a:t>Similar to Visual Studio</a:t>
            </a:r>
          </a:p>
          <a:p>
            <a:r>
              <a:rPr lang="en-US" dirty="0"/>
              <a:t>Comprehensive toolset – disassembler, variable watch, register display, debug breakpoints, etc.</a:t>
            </a:r>
          </a:p>
        </p:txBody>
      </p:sp>
      <p:pic>
        <p:nvPicPr>
          <p:cNvPr id="4098" name="Picture 2" descr="Image result for atmel studio framework">
            <a:extLst>
              <a:ext uri="{FF2B5EF4-FFF2-40B4-BE49-F238E27FC236}">
                <a16:creationId xmlns:a16="http://schemas.microsoft.com/office/drawing/2014/main" id="{9BB10DE7-037E-4C1A-BE2D-CF4A81DCB29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77114" y="2535468"/>
            <a:ext cx="3393557" cy="330713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190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19B85-3CD6-471B-AF9E-ACD0199D7149}"/>
              </a:ext>
            </a:extLst>
          </p:cNvPr>
          <p:cNvSpPr>
            <a:spLocks noGrp="1"/>
          </p:cNvSpPr>
          <p:nvPr>
            <p:ph type="title"/>
          </p:nvPr>
        </p:nvSpPr>
        <p:spPr/>
        <p:txBody>
          <a:bodyPr/>
          <a:lstStyle/>
          <a:p>
            <a:r>
              <a:rPr lang="en-US" dirty="0"/>
              <a:t>Atmel Studio Framework (ASF)</a:t>
            </a:r>
          </a:p>
        </p:txBody>
      </p:sp>
      <p:sp>
        <p:nvSpPr>
          <p:cNvPr id="3" name="Content Placeholder 2">
            <a:extLst>
              <a:ext uri="{FF2B5EF4-FFF2-40B4-BE49-F238E27FC236}">
                <a16:creationId xmlns:a16="http://schemas.microsoft.com/office/drawing/2014/main" id="{34C5D583-31A5-4A77-ACE1-E9F9A57F5B4F}"/>
              </a:ext>
            </a:extLst>
          </p:cNvPr>
          <p:cNvSpPr>
            <a:spLocks noGrp="1"/>
          </p:cNvSpPr>
          <p:nvPr>
            <p:ph sz="half" idx="1"/>
          </p:nvPr>
        </p:nvSpPr>
        <p:spPr/>
        <p:txBody>
          <a:bodyPr/>
          <a:lstStyle/>
          <a:p>
            <a:r>
              <a:rPr lang="en-US" dirty="0"/>
              <a:t>Stand on the shoulders of giants</a:t>
            </a:r>
          </a:p>
          <a:p>
            <a:r>
              <a:rPr lang="en-US" dirty="0"/>
              <a:t>Documentation and examples</a:t>
            </a:r>
          </a:p>
          <a:p>
            <a:r>
              <a:rPr lang="en-US" dirty="0"/>
              <a:t>Well vetted code</a:t>
            </a:r>
            <a:br>
              <a:rPr lang="en-US" dirty="0"/>
            </a:br>
            <a:r>
              <a:rPr lang="en-US" dirty="0"/>
              <a:t>(but there still can be errors!)</a:t>
            </a:r>
          </a:p>
          <a:p>
            <a:r>
              <a:rPr lang="en-US" dirty="0"/>
              <a:t>Built for ease of use in many scenarios – not the slimmest codebase</a:t>
            </a:r>
          </a:p>
        </p:txBody>
      </p:sp>
      <p:pic>
        <p:nvPicPr>
          <p:cNvPr id="6" name="Content Placeholder 5">
            <a:extLst>
              <a:ext uri="{FF2B5EF4-FFF2-40B4-BE49-F238E27FC236}">
                <a16:creationId xmlns:a16="http://schemas.microsoft.com/office/drawing/2014/main" id="{E1E2BBFE-8D3A-4FDA-8E02-C4A2D04DDE79}"/>
              </a:ext>
            </a:extLst>
          </p:cNvPr>
          <p:cNvPicPr>
            <a:picLocks noGrp="1" noChangeAspect="1"/>
          </p:cNvPicPr>
          <p:nvPr>
            <p:ph sz="half" idx="2"/>
          </p:nvPr>
        </p:nvPicPr>
        <p:blipFill rotWithShape="1">
          <a:blip r:embed="rId2"/>
          <a:srcRect l="22324" t="7597"/>
          <a:stretch/>
        </p:blipFill>
        <p:spPr>
          <a:xfrm>
            <a:off x="6896101" y="2427514"/>
            <a:ext cx="3757746" cy="4156530"/>
          </a:xfrm>
          <a:prstGeom prst="rect">
            <a:avLst/>
          </a:prstGeom>
          <a:ln>
            <a:solidFill>
              <a:schemeClr val="tx1"/>
            </a:solidFill>
          </a:ln>
        </p:spPr>
      </p:pic>
    </p:spTree>
    <p:extLst>
      <p:ext uri="{BB962C8B-B14F-4D97-AF65-F5344CB8AC3E}">
        <p14:creationId xmlns:p14="http://schemas.microsoft.com/office/powerpoint/2010/main" val="175406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67253-68BF-4AC1-800D-11C660BF5559}"/>
              </a:ext>
            </a:extLst>
          </p:cNvPr>
          <p:cNvSpPr>
            <a:spLocks noGrp="1"/>
          </p:cNvSpPr>
          <p:nvPr>
            <p:ph type="title"/>
          </p:nvPr>
        </p:nvSpPr>
        <p:spPr>
          <a:xfrm>
            <a:off x="2231136" y="92237"/>
            <a:ext cx="7729728" cy="1188720"/>
          </a:xfrm>
        </p:spPr>
        <p:txBody>
          <a:bodyPr/>
          <a:lstStyle/>
          <a:p>
            <a:r>
              <a:rPr lang="en-US" dirty="0"/>
              <a:t>ASF vs direct register coding</a:t>
            </a:r>
          </a:p>
        </p:txBody>
      </p:sp>
      <p:sp>
        <p:nvSpPr>
          <p:cNvPr id="6" name="Content Placeholder 5">
            <a:extLst>
              <a:ext uri="{FF2B5EF4-FFF2-40B4-BE49-F238E27FC236}">
                <a16:creationId xmlns:a16="http://schemas.microsoft.com/office/drawing/2014/main" id="{498A7189-412F-4D57-B09F-78045D000C0B}"/>
              </a:ext>
            </a:extLst>
          </p:cNvPr>
          <p:cNvSpPr>
            <a:spLocks noGrp="1"/>
          </p:cNvSpPr>
          <p:nvPr>
            <p:ph sz="half" idx="1"/>
          </p:nvPr>
        </p:nvSpPr>
        <p:spPr>
          <a:xfrm>
            <a:off x="6682417" y="2471662"/>
            <a:ext cx="4271771" cy="272936"/>
          </a:xfrm>
        </p:spPr>
        <p:txBody>
          <a:bodyPr>
            <a:normAutofit fontScale="77500" lnSpcReduction="20000"/>
          </a:bodyPr>
          <a:lstStyle/>
          <a:p>
            <a:r>
              <a:rPr lang="en-US" dirty="0"/>
              <a:t>Coding with a HAL (Atmel ASF)</a:t>
            </a:r>
          </a:p>
        </p:txBody>
      </p:sp>
      <p:pic>
        <p:nvPicPr>
          <p:cNvPr id="1026" name="Picture 2" descr="https://www.digikey.com/eewiki/download/attachments/48201837/init_tc3.jpg?version=1&amp;modificationDate=1441036208773&amp;api=v2&amp;effects=drop-shadow">
            <a:extLst>
              <a:ext uri="{FF2B5EF4-FFF2-40B4-BE49-F238E27FC236}">
                <a16:creationId xmlns:a16="http://schemas.microsoft.com/office/drawing/2014/main" id="{BF844B82-F57E-4DAB-BBE7-F91A14E41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14" y="3336841"/>
            <a:ext cx="5819997" cy="25547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B6384DC-93FF-4B09-B59B-1CBEEF482F58}"/>
              </a:ext>
            </a:extLst>
          </p:cNvPr>
          <p:cNvPicPr>
            <a:picLocks noChangeAspect="1"/>
          </p:cNvPicPr>
          <p:nvPr/>
        </p:nvPicPr>
        <p:blipFill>
          <a:blip r:embed="rId3"/>
          <a:stretch>
            <a:fillRect/>
          </a:stretch>
        </p:blipFill>
        <p:spPr>
          <a:xfrm>
            <a:off x="6398266" y="2796044"/>
            <a:ext cx="5200650" cy="3371850"/>
          </a:xfrm>
          <a:prstGeom prst="rect">
            <a:avLst/>
          </a:prstGeom>
        </p:spPr>
      </p:pic>
      <p:sp>
        <p:nvSpPr>
          <p:cNvPr id="10" name="Content Placeholder 5">
            <a:extLst>
              <a:ext uri="{FF2B5EF4-FFF2-40B4-BE49-F238E27FC236}">
                <a16:creationId xmlns:a16="http://schemas.microsoft.com/office/drawing/2014/main" id="{98E43405-C307-4369-8632-568841AA91E9}"/>
              </a:ext>
            </a:extLst>
          </p:cNvPr>
          <p:cNvSpPr txBox="1">
            <a:spLocks/>
          </p:cNvSpPr>
          <p:nvPr/>
        </p:nvSpPr>
        <p:spPr>
          <a:xfrm>
            <a:off x="895412" y="2471662"/>
            <a:ext cx="4271771" cy="27293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t>Coding registers directly</a:t>
            </a:r>
            <a:endParaRPr lang="en-US" dirty="0"/>
          </a:p>
        </p:txBody>
      </p:sp>
    </p:spTree>
    <p:extLst>
      <p:ext uri="{BB962C8B-B14F-4D97-AF65-F5344CB8AC3E}">
        <p14:creationId xmlns:p14="http://schemas.microsoft.com/office/powerpoint/2010/main" val="4250572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A2E9-AB29-44DA-876B-BFD18BD5CBFB}"/>
              </a:ext>
            </a:extLst>
          </p:cNvPr>
          <p:cNvSpPr>
            <a:spLocks noGrp="1"/>
          </p:cNvSpPr>
          <p:nvPr>
            <p:ph type="title"/>
          </p:nvPr>
        </p:nvSpPr>
        <p:spPr>
          <a:xfrm>
            <a:off x="696339" y="774809"/>
            <a:ext cx="6042914" cy="1188720"/>
          </a:xfrm>
        </p:spPr>
        <p:txBody>
          <a:bodyPr/>
          <a:lstStyle/>
          <a:p>
            <a:r>
              <a:rPr lang="en-US" dirty="0"/>
              <a:t>Scenario: Breakpoints</a:t>
            </a:r>
          </a:p>
        </p:txBody>
      </p:sp>
      <p:sp>
        <p:nvSpPr>
          <p:cNvPr id="3" name="Content Placeholder 2">
            <a:extLst>
              <a:ext uri="{FF2B5EF4-FFF2-40B4-BE49-F238E27FC236}">
                <a16:creationId xmlns:a16="http://schemas.microsoft.com/office/drawing/2014/main" id="{A8CBB6AB-3CFB-4EE4-B331-7356D4E7D864}"/>
              </a:ext>
            </a:extLst>
          </p:cNvPr>
          <p:cNvSpPr>
            <a:spLocks noGrp="1"/>
          </p:cNvSpPr>
          <p:nvPr>
            <p:ph sz="half" idx="1"/>
          </p:nvPr>
        </p:nvSpPr>
        <p:spPr>
          <a:xfrm>
            <a:off x="1317876" y="2319720"/>
            <a:ext cx="4799840" cy="3101982"/>
          </a:xfrm>
        </p:spPr>
        <p:txBody>
          <a:bodyPr/>
          <a:lstStyle/>
          <a:p>
            <a:r>
              <a:rPr lang="en-US" dirty="0"/>
              <a:t>Your code is running fine until you press a button – then, it seems to hang.</a:t>
            </a:r>
          </a:p>
          <a:p>
            <a:r>
              <a:rPr lang="en-US" dirty="0"/>
              <a:t>You set a breakpoint at the button ISR, and follow from there.</a:t>
            </a:r>
          </a:p>
          <a:p>
            <a:r>
              <a:rPr lang="en-US" dirty="0"/>
              <a:t>Call stack provides an execution trail</a:t>
            </a:r>
          </a:p>
        </p:txBody>
      </p:sp>
      <p:pic>
        <p:nvPicPr>
          <p:cNvPr id="4" name="Picture 3">
            <a:extLst>
              <a:ext uri="{FF2B5EF4-FFF2-40B4-BE49-F238E27FC236}">
                <a16:creationId xmlns:a16="http://schemas.microsoft.com/office/drawing/2014/main" id="{DF0DFF26-99A7-4FCF-A82F-C282A1833D9C}"/>
              </a:ext>
            </a:extLst>
          </p:cNvPr>
          <p:cNvPicPr>
            <a:picLocks noChangeAspect="1"/>
          </p:cNvPicPr>
          <p:nvPr/>
        </p:nvPicPr>
        <p:blipFill rotWithShape="1">
          <a:blip r:embed="rId2"/>
          <a:srcRect t="656"/>
          <a:stretch/>
        </p:blipFill>
        <p:spPr>
          <a:xfrm>
            <a:off x="7706013" y="482600"/>
            <a:ext cx="3311237" cy="5931941"/>
          </a:xfrm>
          <a:prstGeom prst="rect">
            <a:avLst/>
          </a:prstGeom>
          <a:ln>
            <a:solidFill>
              <a:schemeClr val="tx1"/>
            </a:solidFill>
          </a:ln>
        </p:spPr>
      </p:pic>
      <p:pic>
        <p:nvPicPr>
          <p:cNvPr id="6" name="Picture 5">
            <a:extLst>
              <a:ext uri="{FF2B5EF4-FFF2-40B4-BE49-F238E27FC236}">
                <a16:creationId xmlns:a16="http://schemas.microsoft.com/office/drawing/2014/main" id="{2BCC1E2E-EEA2-4646-A873-3E9EE7705590}"/>
              </a:ext>
            </a:extLst>
          </p:cNvPr>
          <p:cNvPicPr>
            <a:picLocks noChangeAspect="1"/>
          </p:cNvPicPr>
          <p:nvPr/>
        </p:nvPicPr>
        <p:blipFill>
          <a:blip r:embed="rId3"/>
          <a:stretch>
            <a:fillRect/>
          </a:stretch>
        </p:blipFill>
        <p:spPr>
          <a:xfrm>
            <a:off x="1635328" y="4372243"/>
            <a:ext cx="4164935" cy="2042298"/>
          </a:xfrm>
          <a:prstGeom prst="rect">
            <a:avLst/>
          </a:prstGeom>
          <a:ln>
            <a:solidFill>
              <a:schemeClr val="tx1"/>
            </a:solidFill>
          </a:ln>
        </p:spPr>
      </p:pic>
    </p:spTree>
    <p:extLst>
      <p:ext uri="{BB962C8B-B14F-4D97-AF65-F5344CB8AC3E}">
        <p14:creationId xmlns:p14="http://schemas.microsoft.com/office/powerpoint/2010/main" val="3309591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F1892F-4443-407F-9B49-5E9A77F93694}"/>
              </a:ext>
            </a:extLst>
          </p:cNvPr>
          <p:cNvSpPr>
            <a:spLocks noGrp="1"/>
          </p:cNvSpPr>
          <p:nvPr>
            <p:ph type="title"/>
          </p:nvPr>
        </p:nvSpPr>
        <p:spPr/>
        <p:txBody>
          <a:bodyPr/>
          <a:lstStyle/>
          <a:p>
            <a:r>
              <a:rPr lang="en-US" dirty="0"/>
              <a:t>Scenario: Variable Watch</a:t>
            </a:r>
          </a:p>
        </p:txBody>
      </p:sp>
      <p:sp>
        <p:nvSpPr>
          <p:cNvPr id="4" name="Content Placeholder 3">
            <a:extLst>
              <a:ext uri="{FF2B5EF4-FFF2-40B4-BE49-F238E27FC236}">
                <a16:creationId xmlns:a16="http://schemas.microsoft.com/office/drawing/2014/main" id="{1569743C-E9ED-4B48-828B-17944189A364}"/>
              </a:ext>
            </a:extLst>
          </p:cNvPr>
          <p:cNvSpPr>
            <a:spLocks noGrp="1"/>
          </p:cNvSpPr>
          <p:nvPr>
            <p:ph sz="half" idx="1"/>
          </p:nvPr>
        </p:nvSpPr>
        <p:spPr/>
        <p:txBody>
          <a:bodyPr/>
          <a:lstStyle/>
          <a:p>
            <a:r>
              <a:rPr lang="en-US" dirty="0"/>
              <a:t>You’ve created a function that performs mathematics on two timestamps.  However, it keeps giving you the wrong results.</a:t>
            </a:r>
          </a:p>
          <a:p>
            <a:r>
              <a:rPr lang="en-US" dirty="0"/>
              <a:t>After setting a breakpoint, you add a number of variables to your watch list.  You realize that the timestamps were 32-bit, but the output was stored as 16-bit.</a:t>
            </a:r>
          </a:p>
        </p:txBody>
      </p:sp>
      <p:pic>
        <p:nvPicPr>
          <p:cNvPr id="5" name="Content Placeholder 4">
            <a:extLst>
              <a:ext uri="{FF2B5EF4-FFF2-40B4-BE49-F238E27FC236}">
                <a16:creationId xmlns:a16="http://schemas.microsoft.com/office/drawing/2014/main" id="{EB2BA028-541A-4DD0-8B0E-015063216079}"/>
              </a:ext>
            </a:extLst>
          </p:cNvPr>
          <p:cNvPicPr>
            <a:picLocks noGrp="1" noChangeAspect="1"/>
          </p:cNvPicPr>
          <p:nvPr>
            <p:ph sz="half" idx="2"/>
          </p:nvPr>
        </p:nvPicPr>
        <p:blipFill>
          <a:blip r:embed="rId2"/>
          <a:stretch>
            <a:fillRect/>
          </a:stretch>
        </p:blipFill>
        <p:spPr>
          <a:xfrm>
            <a:off x="6339713" y="2638044"/>
            <a:ext cx="4270375" cy="2970900"/>
          </a:xfrm>
          <a:prstGeom prst="rect">
            <a:avLst/>
          </a:prstGeom>
          <a:ln>
            <a:solidFill>
              <a:schemeClr val="tx1"/>
            </a:solidFill>
          </a:ln>
        </p:spPr>
      </p:pic>
    </p:spTree>
    <p:extLst>
      <p:ext uri="{BB962C8B-B14F-4D97-AF65-F5344CB8AC3E}">
        <p14:creationId xmlns:p14="http://schemas.microsoft.com/office/powerpoint/2010/main" val="3682995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EECD-F814-4830-84AF-7DE1551E27B5}"/>
              </a:ext>
            </a:extLst>
          </p:cNvPr>
          <p:cNvSpPr>
            <a:spLocks noGrp="1"/>
          </p:cNvSpPr>
          <p:nvPr>
            <p:ph type="title"/>
          </p:nvPr>
        </p:nvSpPr>
        <p:spPr/>
        <p:txBody>
          <a:bodyPr/>
          <a:lstStyle/>
          <a:p>
            <a:r>
              <a:rPr lang="en-US" dirty="0"/>
              <a:t>Pin Mapping</a:t>
            </a:r>
          </a:p>
        </p:txBody>
      </p:sp>
      <p:sp>
        <p:nvSpPr>
          <p:cNvPr id="3" name="Text Placeholder 2">
            <a:extLst>
              <a:ext uri="{FF2B5EF4-FFF2-40B4-BE49-F238E27FC236}">
                <a16:creationId xmlns:a16="http://schemas.microsoft.com/office/drawing/2014/main" id="{9490FED6-D0A7-4837-A885-E5370F2D564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53169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Pin Muxing: SERCOM</a:t>
            </a:r>
          </a:p>
        </p:txBody>
      </p:sp>
      <p:sp>
        <p:nvSpPr>
          <p:cNvPr id="3" name="Content Placeholder 2"/>
          <p:cNvSpPr>
            <a:spLocks noGrp="1"/>
          </p:cNvSpPr>
          <p:nvPr>
            <p:ph sz="half" idx="1"/>
          </p:nvPr>
        </p:nvSpPr>
        <p:spPr>
          <a:xfrm>
            <a:off x="1581912" y="2638043"/>
            <a:ext cx="4793488" cy="3374043"/>
          </a:xfrm>
        </p:spPr>
        <p:txBody>
          <a:bodyPr>
            <a:normAutofit/>
          </a:bodyPr>
          <a:lstStyle/>
          <a:p>
            <a:r>
              <a:rPr lang="en-US" dirty="0"/>
              <a:t>Atmel SAM (ARM) ICs have some flexibility in terms of pin mapping</a:t>
            </a:r>
          </a:p>
          <a:p>
            <a:r>
              <a:rPr lang="en-US" dirty="0"/>
              <a:t>SERCOM = </a:t>
            </a:r>
            <a:r>
              <a:rPr lang="en-US" b="1" dirty="0" err="1"/>
              <a:t>SER</a:t>
            </a:r>
            <a:r>
              <a:rPr lang="en-US" dirty="0" err="1"/>
              <a:t>ial</a:t>
            </a:r>
            <a:r>
              <a:rPr lang="en-US" dirty="0"/>
              <a:t> </a:t>
            </a:r>
            <a:r>
              <a:rPr lang="en-US" b="1" dirty="0" err="1"/>
              <a:t>COM</a:t>
            </a:r>
            <a:r>
              <a:rPr lang="en-US" dirty="0" err="1"/>
              <a:t>munication</a:t>
            </a:r>
            <a:endParaRPr lang="en-US" dirty="0"/>
          </a:p>
          <a:p>
            <a:pPr lvl="1"/>
            <a:r>
              <a:rPr lang="en-US" dirty="0"/>
              <a:t>Supports SPI, USART, I2C</a:t>
            </a:r>
          </a:p>
          <a:p>
            <a:pPr lvl="1"/>
            <a:r>
              <a:rPr lang="en-US" dirty="0"/>
              <a:t>I2S not a part of this</a:t>
            </a:r>
          </a:p>
          <a:p>
            <a:r>
              <a:rPr lang="en-US" dirty="0"/>
              <a:t>6x SERCOM# available for use</a:t>
            </a:r>
          </a:p>
          <a:p>
            <a:pPr lvl="1"/>
            <a:r>
              <a:rPr lang="en-US" dirty="0"/>
              <a:t>Cannot reuse SERCOM numbers </a:t>
            </a:r>
            <a:r>
              <a:rPr lang="mr-IN" dirty="0"/>
              <a:t>–</a:t>
            </a:r>
            <a:r>
              <a:rPr lang="en-US" dirty="0"/>
              <a:t> for example is SERCOM0 is your USART debug, you cannot also use SERCOM0 as your I2C bus</a:t>
            </a:r>
          </a:p>
        </p:txBody>
      </p:sp>
      <p:pic>
        <p:nvPicPr>
          <p:cNvPr id="7" name="Content Placeholder 6">
            <a:extLst>
              <a:ext uri="{FF2B5EF4-FFF2-40B4-BE49-F238E27FC236}">
                <a16:creationId xmlns:a16="http://schemas.microsoft.com/office/drawing/2014/main" id="{343625AE-6CA5-4954-9B46-021DF734A6C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67758" y="2365982"/>
            <a:ext cx="3442330" cy="3646104"/>
          </a:xfrm>
          <a:prstGeom prst="rect">
            <a:avLst/>
          </a:prstGeom>
          <a:ln>
            <a:solidFill>
              <a:schemeClr val="tx1"/>
            </a:solidFill>
          </a:ln>
        </p:spPr>
      </p:pic>
    </p:spTree>
    <p:extLst>
      <p:ext uri="{BB962C8B-B14F-4D97-AF65-F5344CB8AC3E}">
        <p14:creationId xmlns:p14="http://schemas.microsoft.com/office/powerpoint/2010/main" val="3668944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36" y="512110"/>
            <a:ext cx="4132720" cy="1188720"/>
          </a:xfrm>
        </p:spPr>
        <p:txBody>
          <a:bodyPr/>
          <a:lstStyle/>
          <a:p>
            <a:r>
              <a:rPr lang="en-US" dirty="0"/>
              <a:t>Pin Muxing</a:t>
            </a:r>
          </a:p>
        </p:txBody>
      </p:sp>
      <p:sp>
        <p:nvSpPr>
          <p:cNvPr id="3" name="Content Placeholder 2"/>
          <p:cNvSpPr>
            <a:spLocks noGrp="1"/>
          </p:cNvSpPr>
          <p:nvPr>
            <p:ph idx="1"/>
          </p:nvPr>
        </p:nvSpPr>
        <p:spPr>
          <a:xfrm>
            <a:off x="503936" y="2028444"/>
            <a:ext cx="4307549" cy="4418538"/>
          </a:xfrm>
        </p:spPr>
        <p:txBody>
          <a:bodyPr>
            <a:normAutofit/>
          </a:bodyPr>
          <a:lstStyle/>
          <a:p>
            <a:r>
              <a:rPr lang="en-US" dirty="0"/>
              <a:t>Sheets document helping track all of these auxiliary functions</a:t>
            </a:r>
          </a:p>
          <a:p>
            <a:r>
              <a:rPr lang="en-US" dirty="0"/>
              <a:t>Many pins have two SERCOMs they can operate on</a:t>
            </a:r>
          </a:p>
          <a:p>
            <a:r>
              <a:rPr lang="en-US" dirty="0"/>
              <a:t>All pins will retain the same PAD#</a:t>
            </a:r>
          </a:p>
          <a:p>
            <a:r>
              <a:rPr lang="en-US" dirty="0"/>
              <a:t>SERCOM# will have a group of pins that work together</a:t>
            </a:r>
          </a:p>
          <a:p>
            <a:r>
              <a:rPr lang="en-US" dirty="0"/>
              <a:t>Unsure of your pin mapping?</a:t>
            </a:r>
          </a:p>
          <a:p>
            <a:pPr lvl="1"/>
            <a:r>
              <a:rPr lang="en-US" dirty="0"/>
              <a:t>Read up those datasheets</a:t>
            </a:r>
          </a:p>
          <a:p>
            <a:pPr lvl="1"/>
            <a:r>
              <a:rPr lang="en-US" dirty="0"/>
              <a:t>Check </a:t>
            </a:r>
            <a:r>
              <a:rPr lang="en-US" dirty="0">
                <a:hlinkClick r:id="rId2"/>
              </a:rPr>
              <a:t>start.atmel.com</a:t>
            </a:r>
            <a:endParaRPr lang="en-US" dirty="0"/>
          </a:p>
          <a:p>
            <a:pPr lvl="1"/>
            <a:r>
              <a:rPr lang="en-US" b="1" dirty="0"/>
              <a:t>More on this next class!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336" y="0"/>
            <a:ext cx="7038664" cy="6858000"/>
          </a:xfrm>
          <a:prstGeom prst="rect">
            <a:avLst/>
          </a:prstGeom>
        </p:spPr>
      </p:pic>
    </p:spTree>
    <p:extLst>
      <p:ext uri="{BB962C8B-B14F-4D97-AF65-F5344CB8AC3E}">
        <p14:creationId xmlns:p14="http://schemas.microsoft.com/office/powerpoint/2010/main" val="2385449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36" y="512110"/>
            <a:ext cx="4095774" cy="1188720"/>
          </a:xfrm>
        </p:spPr>
        <p:txBody>
          <a:bodyPr/>
          <a:lstStyle/>
          <a:p>
            <a:r>
              <a:rPr lang="en-US" dirty="0"/>
              <a:t>Pin Muxing: SPI</a:t>
            </a:r>
          </a:p>
        </p:txBody>
      </p:sp>
      <p:sp>
        <p:nvSpPr>
          <p:cNvPr id="3" name="Content Placeholder 2"/>
          <p:cNvSpPr>
            <a:spLocks noGrp="1"/>
          </p:cNvSpPr>
          <p:nvPr>
            <p:ph idx="1"/>
          </p:nvPr>
        </p:nvSpPr>
        <p:spPr>
          <a:xfrm>
            <a:off x="503937" y="2028444"/>
            <a:ext cx="4095773" cy="3762756"/>
          </a:xfrm>
        </p:spPr>
        <p:txBody>
          <a:bodyPr>
            <a:normAutofit/>
          </a:bodyPr>
          <a:lstStyle/>
          <a:p>
            <a:r>
              <a:rPr lang="en-US" dirty="0"/>
              <a:t>DOPO = Data Out Pin Out</a:t>
            </a:r>
          </a:p>
          <a:p>
            <a:r>
              <a:rPr lang="en-US" dirty="0"/>
              <a:t>DIPO = Data In Pin Out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555" y="299674"/>
            <a:ext cx="6743676" cy="6096508"/>
          </a:xfrm>
          <a:prstGeom prst="rect">
            <a:avLst/>
          </a:prstGeom>
          <a:ln>
            <a:solidFill>
              <a:schemeClr val="tx1"/>
            </a:solidFill>
          </a:ln>
        </p:spPr>
      </p:pic>
    </p:spTree>
    <p:extLst>
      <p:ext uri="{BB962C8B-B14F-4D97-AF65-F5344CB8AC3E}">
        <p14:creationId xmlns:p14="http://schemas.microsoft.com/office/powerpoint/2010/main" val="3988085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36" y="512110"/>
            <a:ext cx="5462756" cy="1188720"/>
          </a:xfrm>
        </p:spPr>
        <p:txBody>
          <a:bodyPr/>
          <a:lstStyle/>
          <a:p>
            <a:r>
              <a:rPr lang="en-US" dirty="0"/>
              <a:t>Pin Muxing: USART</a:t>
            </a:r>
          </a:p>
        </p:txBody>
      </p:sp>
      <p:sp>
        <p:nvSpPr>
          <p:cNvPr id="3" name="Content Placeholder 2"/>
          <p:cNvSpPr>
            <a:spLocks noGrp="1"/>
          </p:cNvSpPr>
          <p:nvPr>
            <p:ph idx="1"/>
          </p:nvPr>
        </p:nvSpPr>
        <p:spPr>
          <a:xfrm>
            <a:off x="503937" y="2028444"/>
            <a:ext cx="5462756" cy="3762756"/>
          </a:xfrm>
        </p:spPr>
        <p:txBody>
          <a:bodyPr>
            <a:normAutofit/>
          </a:bodyPr>
          <a:lstStyle/>
          <a:p>
            <a:r>
              <a:rPr lang="en-US" dirty="0"/>
              <a:t>If RX &amp; TX are connected, operation is in half duplex</a:t>
            </a:r>
          </a:p>
          <a:p>
            <a:r>
              <a:rPr lang="en-US" dirty="0"/>
              <a:t>XCK can be used for clock sync</a:t>
            </a:r>
          </a:p>
          <a:p>
            <a:pPr lvl="1"/>
            <a:r>
              <a:rPr lang="en-US" dirty="0"/>
              <a:t>Check special case with RX &amp; XCK sharing pin</a:t>
            </a:r>
          </a:p>
          <a:p>
            <a:pPr lvl="1"/>
            <a:r>
              <a:rPr lang="en-US" dirty="0"/>
              <a:t>For our CLI, we’re going to safely ignore this.</a:t>
            </a:r>
          </a:p>
          <a:p>
            <a:pPr lvl="1"/>
            <a:r>
              <a:rPr lang="en-US" dirty="0"/>
              <a:t>You may have a specific reason for it!</a:t>
            </a:r>
          </a:p>
          <a:p>
            <a:r>
              <a:rPr lang="en-US" dirty="0"/>
              <a:t>Your CLI UART will be full duplex.</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55724"/>
            <a:ext cx="5881472" cy="3935476"/>
          </a:xfrm>
          <a:prstGeom prst="rect">
            <a:avLst/>
          </a:prstGeom>
          <a:ln>
            <a:solidFill>
              <a:schemeClr val="tx1"/>
            </a:solidFill>
          </a:ln>
        </p:spPr>
      </p:pic>
    </p:spTree>
    <p:extLst>
      <p:ext uri="{BB962C8B-B14F-4D97-AF65-F5344CB8AC3E}">
        <p14:creationId xmlns:p14="http://schemas.microsoft.com/office/powerpoint/2010/main" val="337331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2" y="2243828"/>
            <a:ext cx="4486656" cy="1141497"/>
          </a:xfrm>
        </p:spPr>
        <p:txBody>
          <a:bodyPr/>
          <a:lstStyle/>
          <a:p>
            <a:r>
              <a:rPr lang="en-US" dirty="0"/>
              <a:t>agenda</a:t>
            </a:r>
          </a:p>
        </p:txBody>
      </p:sp>
      <p:sp>
        <p:nvSpPr>
          <p:cNvPr id="3" name="Content Placeholder 2"/>
          <p:cNvSpPr>
            <a:spLocks noGrp="1"/>
          </p:cNvSpPr>
          <p:nvPr>
            <p:ph idx="1"/>
          </p:nvPr>
        </p:nvSpPr>
        <p:spPr>
          <a:xfrm>
            <a:off x="6320901" y="115410"/>
            <a:ext cx="5492779" cy="6596108"/>
          </a:xfrm>
        </p:spPr>
        <p:txBody>
          <a:bodyPr>
            <a:normAutofit/>
          </a:bodyPr>
          <a:lstStyle/>
          <a:p>
            <a:endParaRPr lang="en-US" dirty="0"/>
          </a:p>
          <a:p>
            <a:r>
              <a:rPr lang="en-US" dirty="0"/>
              <a:t>Bill of Materials (BOM) next steps -&gt; Power</a:t>
            </a:r>
          </a:p>
          <a:p>
            <a:endParaRPr lang="en-US" dirty="0"/>
          </a:p>
          <a:p>
            <a:r>
              <a:rPr lang="en-US" dirty="0"/>
              <a:t>Tools to develop firmware in industry: Introduction to IDEs and HALs</a:t>
            </a:r>
          </a:p>
          <a:p>
            <a:endParaRPr lang="en-US" dirty="0"/>
          </a:p>
          <a:p>
            <a:r>
              <a:rPr lang="en-US" dirty="0"/>
              <a:t>Introduction to Atmel Studio 7 and ASF Lab</a:t>
            </a:r>
          </a:p>
          <a:p>
            <a:pPr marL="228600" lvl="1" indent="0">
              <a:buNone/>
            </a:pPr>
            <a:endParaRPr lang="en-US" dirty="0"/>
          </a:p>
          <a:p>
            <a:pPr lvl="1"/>
            <a:r>
              <a:rPr lang="en-US" dirty="0"/>
              <a:t>Good embedded coding practice #1 – Comments and Documentation with </a:t>
            </a:r>
            <a:r>
              <a:rPr lang="en-US" dirty="0" err="1"/>
              <a:t>Doxygen</a:t>
            </a:r>
            <a:r>
              <a:rPr lang="en-US" dirty="0"/>
              <a:t> – Moved to Monday 01/28/2019</a:t>
            </a:r>
          </a:p>
          <a:p>
            <a:pPr lvl="1"/>
            <a:endParaRPr lang="en-US" dirty="0"/>
          </a:p>
          <a:p>
            <a:pPr lvl="1"/>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586642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Pin Muxing: I2C</a:t>
            </a:r>
          </a:p>
        </p:txBody>
      </p:sp>
      <p:sp>
        <p:nvSpPr>
          <p:cNvPr id="3" name="Content Placeholder 2"/>
          <p:cNvSpPr>
            <a:spLocks noGrp="1"/>
          </p:cNvSpPr>
          <p:nvPr>
            <p:ph idx="1"/>
          </p:nvPr>
        </p:nvSpPr>
        <p:spPr/>
        <p:txBody>
          <a:bodyPr>
            <a:normAutofit/>
          </a:bodyPr>
          <a:lstStyle/>
          <a:p>
            <a:r>
              <a:rPr lang="en-US" dirty="0"/>
              <a:t>Only one configuration for I2C </a:t>
            </a:r>
            <a:r>
              <a:rPr lang="en-US" dirty="0" err="1"/>
              <a:t>muxing</a:t>
            </a:r>
            <a:endParaRPr lang="en-US" dirty="0"/>
          </a:p>
          <a:p>
            <a:pPr lvl="1"/>
            <a:r>
              <a:rPr lang="en-US" dirty="0"/>
              <a:t>PAD0 = SDA</a:t>
            </a:r>
          </a:p>
          <a:p>
            <a:pPr lvl="1"/>
            <a:r>
              <a:rPr lang="en-US" dirty="0"/>
              <a:t>PAD1 = SCL</a:t>
            </a:r>
          </a:p>
          <a:p>
            <a:r>
              <a:rPr lang="en-US" dirty="0"/>
              <a:t>Other two pads should be declared unused for the SERCOM.</a:t>
            </a:r>
          </a:p>
          <a:p>
            <a:pPr lvl="1"/>
            <a:r>
              <a:rPr lang="en-US" dirty="0"/>
              <a:t>Can be used as a GPIO, ADC, or other non-SERCOM function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077" y="4891202"/>
            <a:ext cx="10627845" cy="1432791"/>
          </a:xfrm>
          <a:prstGeom prst="rect">
            <a:avLst/>
          </a:prstGeom>
          <a:ln>
            <a:solidFill>
              <a:schemeClr val="tx1"/>
            </a:solidFill>
          </a:ln>
        </p:spPr>
      </p:pic>
    </p:spTree>
    <p:extLst>
      <p:ext uri="{BB962C8B-B14F-4D97-AF65-F5344CB8AC3E}">
        <p14:creationId xmlns:p14="http://schemas.microsoft.com/office/powerpoint/2010/main" val="486792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65DF-66F9-4F67-8052-063B653E35F6}"/>
              </a:ext>
            </a:extLst>
          </p:cNvPr>
          <p:cNvSpPr>
            <a:spLocks noGrp="1"/>
          </p:cNvSpPr>
          <p:nvPr>
            <p:ph type="title"/>
          </p:nvPr>
        </p:nvSpPr>
        <p:spPr/>
        <p:txBody>
          <a:bodyPr/>
          <a:lstStyle/>
          <a:p>
            <a:r>
              <a:rPr lang="en-US" dirty="0"/>
              <a:t>L2.0: Atmel Studio &amp; ASF</a:t>
            </a:r>
          </a:p>
        </p:txBody>
      </p:sp>
      <p:sp>
        <p:nvSpPr>
          <p:cNvPr id="3" name="Text Placeholder 2">
            <a:extLst>
              <a:ext uri="{FF2B5EF4-FFF2-40B4-BE49-F238E27FC236}">
                <a16:creationId xmlns:a16="http://schemas.microsoft.com/office/drawing/2014/main" id="{E8EFCFA7-3F73-4EB9-AF66-4BD7A739BE0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19911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p:txBody>
          <a:bodyPr/>
          <a:lstStyle/>
          <a:p>
            <a:r>
              <a:rPr lang="en-US" dirty="0"/>
              <a:t>L2.0: Atmel Studio &amp; ASF</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2231136" y="2638044"/>
            <a:ext cx="7729728" cy="3457956"/>
          </a:xfrm>
        </p:spPr>
        <p:txBody>
          <a:bodyPr>
            <a:normAutofit fontScale="92500"/>
          </a:bodyPr>
          <a:lstStyle/>
          <a:p>
            <a:r>
              <a:rPr lang="en-US" dirty="0"/>
              <a:t>Go through the rest of these slides – read through everything.</a:t>
            </a:r>
          </a:p>
          <a:p>
            <a:r>
              <a:rPr lang="en-US" dirty="0"/>
              <a:t>Open Atmel Studio and poke around.  Get comfortable.</a:t>
            </a:r>
          </a:p>
          <a:p>
            <a:r>
              <a:rPr lang="en-US" dirty="0"/>
              <a:t>Don’t be afraid to read code.  Get to know it.</a:t>
            </a:r>
          </a:p>
          <a:p>
            <a:pPr lvl="1"/>
            <a:r>
              <a:rPr lang="en-US" dirty="0"/>
              <a:t>Use “Find References” on functions to determine their function and routes.</a:t>
            </a:r>
          </a:p>
          <a:p>
            <a:r>
              <a:rPr lang="en-US" b="1" dirty="0"/>
              <a:t>ASF Explorer</a:t>
            </a:r>
            <a:r>
              <a:rPr lang="en-US" dirty="0"/>
              <a:t> has APIs and Quick Start Guides for all modules</a:t>
            </a:r>
          </a:p>
          <a:p>
            <a:endParaRPr lang="en-US" dirty="0"/>
          </a:p>
          <a:p>
            <a:pPr marL="0" indent="0">
              <a:buNone/>
            </a:pPr>
            <a:r>
              <a:rPr lang="en-US" dirty="0"/>
              <a:t>Comprehension Questions:</a:t>
            </a:r>
          </a:p>
          <a:p>
            <a:r>
              <a:rPr lang="en-US" dirty="0"/>
              <a:t>Do you understand how to set up a project?  Which MCU do you select?</a:t>
            </a:r>
          </a:p>
          <a:p>
            <a:r>
              <a:rPr lang="en-US" dirty="0"/>
              <a:t>What is an Atmel ICE?  Why don’t we need it for your SAM W25 </a:t>
            </a:r>
            <a:r>
              <a:rPr lang="en-US" dirty="0" err="1"/>
              <a:t>Xplained</a:t>
            </a:r>
            <a:r>
              <a:rPr lang="en-US" dirty="0"/>
              <a:t> boards?</a:t>
            </a:r>
          </a:p>
        </p:txBody>
      </p:sp>
    </p:spTree>
    <p:extLst>
      <p:ext uri="{BB962C8B-B14F-4D97-AF65-F5344CB8AC3E}">
        <p14:creationId xmlns:p14="http://schemas.microsoft.com/office/powerpoint/2010/main" val="3031556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65DF-66F9-4F67-8052-063B653E35F6}"/>
              </a:ext>
            </a:extLst>
          </p:cNvPr>
          <p:cNvSpPr>
            <a:spLocks noGrp="1"/>
          </p:cNvSpPr>
          <p:nvPr>
            <p:ph type="title"/>
          </p:nvPr>
        </p:nvSpPr>
        <p:spPr/>
        <p:txBody>
          <a:bodyPr/>
          <a:lstStyle/>
          <a:p>
            <a:r>
              <a:rPr lang="en-US" dirty="0"/>
              <a:t>Getting started – Exploring the IDE</a:t>
            </a:r>
          </a:p>
        </p:txBody>
      </p:sp>
      <p:sp>
        <p:nvSpPr>
          <p:cNvPr id="3" name="Text Placeholder 2">
            <a:extLst>
              <a:ext uri="{FF2B5EF4-FFF2-40B4-BE49-F238E27FC236}">
                <a16:creationId xmlns:a16="http://schemas.microsoft.com/office/drawing/2014/main" id="{E8EFCFA7-3F73-4EB9-AF66-4BD7A739BE0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28527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130469" y="167640"/>
            <a:ext cx="7729728" cy="1188720"/>
          </a:xfrm>
        </p:spPr>
        <p:txBody>
          <a:bodyPr/>
          <a:lstStyle/>
          <a:p>
            <a:r>
              <a:rPr lang="en-US" dirty="0"/>
              <a:t>GETTING STARTED</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419114" y="1513918"/>
            <a:ext cx="7729728" cy="4937215"/>
          </a:xfrm>
        </p:spPr>
        <p:txBody>
          <a:bodyPr>
            <a:normAutofit/>
          </a:bodyPr>
          <a:lstStyle/>
          <a:p>
            <a:r>
              <a:rPr lang="en-US" dirty="0"/>
              <a:t>Connect the SAMW25 board to the computed using the USB cable (use the port on the board that says “DEBUG USB”)</a:t>
            </a:r>
          </a:p>
          <a:p>
            <a:endParaRPr lang="en-US" dirty="0"/>
          </a:p>
          <a:p>
            <a:r>
              <a:rPr lang="en-US" dirty="0"/>
              <a:t>Open Atmel Studio</a:t>
            </a:r>
          </a:p>
          <a:p>
            <a:endParaRPr lang="en-US" dirty="0"/>
          </a:p>
          <a:p>
            <a:r>
              <a:rPr lang="en-US" dirty="0"/>
              <a:t>You will be greeted by the Initial SAMW25 greeting page as shown on the left.</a:t>
            </a:r>
          </a:p>
          <a:p>
            <a:endParaRPr lang="en-US" dirty="0"/>
          </a:p>
          <a:p>
            <a:endParaRPr lang="en-US" dirty="0"/>
          </a:p>
          <a:p>
            <a:endParaRPr lang="en-US" dirty="0"/>
          </a:p>
          <a:p>
            <a:endParaRPr lang="en-US" dirty="0"/>
          </a:p>
          <a:p>
            <a:r>
              <a:rPr lang="en-US" i="1" dirty="0"/>
              <a:t>If you do not see this, go to “View &gt;&gt; Available Atmel Tools”. A panel should appear – right click “EDBG MSD &gt;&gt; Show Info Window”</a:t>
            </a:r>
          </a:p>
        </p:txBody>
      </p:sp>
      <p:pic>
        <p:nvPicPr>
          <p:cNvPr id="4" name="Picture 3">
            <a:extLst>
              <a:ext uri="{FF2B5EF4-FFF2-40B4-BE49-F238E27FC236}">
                <a16:creationId xmlns:a16="http://schemas.microsoft.com/office/drawing/2014/main" id="{5839250B-026D-4DE8-BB2F-5428C8EAB5E4}"/>
              </a:ext>
            </a:extLst>
          </p:cNvPr>
          <p:cNvPicPr>
            <a:picLocks noChangeAspect="1"/>
          </p:cNvPicPr>
          <p:nvPr/>
        </p:nvPicPr>
        <p:blipFill>
          <a:blip r:embed="rId2"/>
          <a:stretch>
            <a:fillRect/>
          </a:stretch>
        </p:blipFill>
        <p:spPr>
          <a:xfrm>
            <a:off x="8724724" y="5246820"/>
            <a:ext cx="2432633" cy="1443540"/>
          </a:xfrm>
          <a:prstGeom prst="rect">
            <a:avLst/>
          </a:prstGeom>
        </p:spPr>
      </p:pic>
      <p:pic>
        <p:nvPicPr>
          <p:cNvPr id="5" name="Picture 4">
            <a:extLst>
              <a:ext uri="{FF2B5EF4-FFF2-40B4-BE49-F238E27FC236}">
                <a16:creationId xmlns:a16="http://schemas.microsoft.com/office/drawing/2014/main" id="{76092EA2-058E-42EE-BF90-4AFA7EF68BF2}"/>
              </a:ext>
            </a:extLst>
          </p:cNvPr>
          <p:cNvPicPr>
            <a:picLocks noChangeAspect="1"/>
          </p:cNvPicPr>
          <p:nvPr/>
        </p:nvPicPr>
        <p:blipFill>
          <a:blip r:embed="rId3"/>
          <a:stretch>
            <a:fillRect/>
          </a:stretch>
        </p:blipFill>
        <p:spPr>
          <a:xfrm>
            <a:off x="8603244" y="1426590"/>
            <a:ext cx="3169642" cy="3749999"/>
          </a:xfrm>
          <a:prstGeom prst="rect">
            <a:avLst/>
          </a:prstGeom>
        </p:spPr>
      </p:pic>
      <p:sp>
        <p:nvSpPr>
          <p:cNvPr id="6" name="Arrow: Right 5">
            <a:extLst>
              <a:ext uri="{FF2B5EF4-FFF2-40B4-BE49-F238E27FC236}">
                <a16:creationId xmlns:a16="http://schemas.microsoft.com/office/drawing/2014/main" id="{D5272C53-8FC7-4FF1-9ED0-1CEA21C8FF3C}"/>
              </a:ext>
            </a:extLst>
          </p:cNvPr>
          <p:cNvSpPr/>
          <p:nvPr/>
        </p:nvSpPr>
        <p:spPr>
          <a:xfrm>
            <a:off x="4907560" y="3867325"/>
            <a:ext cx="3036814" cy="520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5116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130469" y="167640"/>
            <a:ext cx="7729728" cy="1188720"/>
          </a:xfrm>
        </p:spPr>
        <p:txBody>
          <a:bodyPr/>
          <a:lstStyle/>
          <a:p>
            <a:r>
              <a:rPr lang="en-US" dirty="0"/>
              <a:t>GETTING STARTED</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419114" y="1513918"/>
            <a:ext cx="7729728" cy="4937215"/>
          </a:xfrm>
        </p:spPr>
        <p:txBody>
          <a:bodyPr>
            <a:normAutofit/>
          </a:bodyPr>
          <a:lstStyle/>
          <a:p>
            <a:r>
              <a:rPr lang="en-US" dirty="0"/>
              <a:t>Click on “New ASF Example Project…”</a:t>
            </a:r>
          </a:p>
          <a:p>
            <a:endParaRPr lang="en-US" i="1" dirty="0"/>
          </a:p>
          <a:p>
            <a:pPr lvl="1"/>
            <a:r>
              <a:rPr lang="en-US" i="1" dirty="0"/>
              <a:t>This will load a new window that will show you all the example project related to the WINC1500. As you can see, we have a lot of examples that exercise the Wi-Fi module!</a:t>
            </a:r>
          </a:p>
          <a:p>
            <a:pPr lvl="1"/>
            <a:endParaRPr lang="en-US" i="1" dirty="0"/>
          </a:p>
        </p:txBody>
      </p:sp>
      <p:pic>
        <p:nvPicPr>
          <p:cNvPr id="7" name="Picture 6">
            <a:extLst>
              <a:ext uri="{FF2B5EF4-FFF2-40B4-BE49-F238E27FC236}">
                <a16:creationId xmlns:a16="http://schemas.microsoft.com/office/drawing/2014/main" id="{EA2CBECB-54F8-4F9F-A0AE-8D0792EA2389}"/>
              </a:ext>
            </a:extLst>
          </p:cNvPr>
          <p:cNvPicPr>
            <a:picLocks noChangeAspect="1"/>
          </p:cNvPicPr>
          <p:nvPr/>
        </p:nvPicPr>
        <p:blipFill>
          <a:blip r:embed="rId2"/>
          <a:stretch>
            <a:fillRect/>
          </a:stretch>
        </p:blipFill>
        <p:spPr>
          <a:xfrm>
            <a:off x="8112490" y="1529837"/>
            <a:ext cx="3838575" cy="4905375"/>
          </a:xfrm>
          <a:prstGeom prst="rect">
            <a:avLst/>
          </a:prstGeom>
        </p:spPr>
      </p:pic>
      <p:pic>
        <p:nvPicPr>
          <p:cNvPr id="8" name="Picture 7">
            <a:extLst>
              <a:ext uri="{FF2B5EF4-FFF2-40B4-BE49-F238E27FC236}">
                <a16:creationId xmlns:a16="http://schemas.microsoft.com/office/drawing/2014/main" id="{AD5591B4-4C88-4CEB-AE5E-C0E5A3DD9B8E}"/>
              </a:ext>
            </a:extLst>
          </p:cNvPr>
          <p:cNvPicPr>
            <a:picLocks noChangeAspect="1"/>
          </p:cNvPicPr>
          <p:nvPr/>
        </p:nvPicPr>
        <p:blipFill>
          <a:blip r:embed="rId3"/>
          <a:stretch>
            <a:fillRect/>
          </a:stretch>
        </p:blipFill>
        <p:spPr>
          <a:xfrm>
            <a:off x="2130469" y="3239360"/>
            <a:ext cx="4671561" cy="3043469"/>
          </a:xfrm>
          <a:prstGeom prst="rect">
            <a:avLst/>
          </a:prstGeom>
        </p:spPr>
      </p:pic>
      <p:sp>
        <p:nvSpPr>
          <p:cNvPr id="10" name="Right Brace 9">
            <a:extLst>
              <a:ext uri="{FF2B5EF4-FFF2-40B4-BE49-F238E27FC236}">
                <a16:creationId xmlns:a16="http://schemas.microsoft.com/office/drawing/2014/main" id="{485F5C3D-8E81-42DA-957B-CBF5B0078B58}"/>
              </a:ext>
            </a:extLst>
          </p:cNvPr>
          <p:cNvSpPr/>
          <p:nvPr/>
        </p:nvSpPr>
        <p:spPr>
          <a:xfrm>
            <a:off x="7046751" y="3355596"/>
            <a:ext cx="1006679" cy="2692866"/>
          </a:xfrm>
          <a:prstGeom prst="rightBrace">
            <a:avLst>
              <a:gd name="adj1" fmla="val 8333"/>
              <a:gd name="adj2" fmla="val 742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14823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130469" y="167640"/>
            <a:ext cx="7729728" cy="1188720"/>
          </a:xfrm>
        </p:spPr>
        <p:txBody>
          <a:bodyPr/>
          <a:lstStyle/>
          <a:p>
            <a:r>
              <a:rPr lang="en-US" dirty="0"/>
              <a:t>Before GETTING STARTED…</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419114" y="1513918"/>
            <a:ext cx="7729728" cy="4937215"/>
          </a:xfrm>
        </p:spPr>
        <p:txBody>
          <a:bodyPr>
            <a:normAutofit/>
          </a:bodyPr>
          <a:lstStyle/>
          <a:p>
            <a:r>
              <a:rPr lang="en-US" dirty="0"/>
              <a:t>However, before we start we must deal with a reality that is too frequent on embedded systems with Wi-Fi modules…</a:t>
            </a:r>
          </a:p>
          <a:p>
            <a:endParaRPr lang="en-US" i="1" dirty="0"/>
          </a:p>
          <a:p>
            <a:r>
              <a:rPr lang="en-US" b="1" i="1" dirty="0"/>
              <a:t>Most probably, the firmware on your WINC1500 is out of date and must be updated! No worries, the next example will show you how to do this.</a:t>
            </a:r>
          </a:p>
          <a:p>
            <a:endParaRPr lang="en-US" b="1" i="1" dirty="0"/>
          </a:p>
          <a:p>
            <a:r>
              <a:rPr lang="en-US" i="1" dirty="0"/>
              <a:t>This will show you the general workflow of loading a project and running it. </a:t>
            </a:r>
            <a:r>
              <a:rPr lang="en-US" b="1" i="1" dirty="0"/>
              <a:t>We only need to do this process once to upgrade your WINC1500!</a:t>
            </a:r>
          </a:p>
          <a:p>
            <a:pPr lvl="1"/>
            <a:endParaRPr lang="en-US" i="1" dirty="0"/>
          </a:p>
        </p:txBody>
      </p:sp>
    </p:spTree>
    <p:extLst>
      <p:ext uri="{BB962C8B-B14F-4D97-AF65-F5344CB8AC3E}">
        <p14:creationId xmlns:p14="http://schemas.microsoft.com/office/powerpoint/2010/main" val="2576399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130469" y="167640"/>
            <a:ext cx="7729728" cy="1188720"/>
          </a:xfrm>
        </p:spPr>
        <p:txBody>
          <a:bodyPr/>
          <a:lstStyle/>
          <a:p>
            <a:r>
              <a:rPr lang="en-US" dirty="0"/>
              <a:t>Before GETTING STARTED</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419114" y="1513919"/>
            <a:ext cx="2802258" cy="4802992"/>
          </a:xfrm>
        </p:spPr>
        <p:txBody>
          <a:bodyPr>
            <a:normAutofit/>
          </a:bodyPr>
          <a:lstStyle/>
          <a:p>
            <a:r>
              <a:rPr lang="en-US" dirty="0"/>
              <a:t>Open the example “WINC1500 Firmware Update Project (v19.5.4) – SAMW25 </a:t>
            </a:r>
            <a:r>
              <a:rPr lang="en-US" dirty="0" err="1"/>
              <a:t>Xplained</a:t>
            </a:r>
            <a:r>
              <a:rPr lang="en-US" dirty="0"/>
              <a:t> Board Pro” and hit OK.</a:t>
            </a:r>
          </a:p>
          <a:p>
            <a:endParaRPr lang="en-US" i="1" dirty="0"/>
          </a:p>
          <a:p>
            <a:r>
              <a:rPr lang="en-US" i="1" dirty="0"/>
              <a:t>Hit “Accept” to any other windows that appear asking you to accept the terms and services.</a:t>
            </a:r>
          </a:p>
          <a:p>
            <a:pPr lvl="1"/>
            <a:endParaRPr lang="en-US" i="1" dirty="0"/>
          </a:p>
        </p:txBody>
      </p:sp>
      <p:pic>
        <p:nvPicPr>
          <p:cNvPr id="4" name="Picture 3">
            <a:extLst>
              <a:ext uri="{FF2B5EF4-FFF2-40B4-BE49-F238E27FC236}">
                <a16:creationId xmlns:a16="http://schemas.microsoft.com/office/drawing/2014/main" id="{DC63A373-353D-4338-9FBF-3E6E25F82527}"/>
              </a:ext>
            </a:extLst>
          </p:cNvPr>
          <p:cNvPicPr>
            <a:picLocks noChangeAspect="1"/>
          </p:cNvPicPr>
          <p:nvPr/>
        </p:nvPicPr>
        <p:blipFill>
          <a:blip r:embed="rId2"/>
          <a:stretch>
            <a:fillRect/>
          </a:stretch>
        </p:blipFill>
        <p:spPr>
          <a:xfrm>
            <a:off x="3941645" y="1513918"/>
            <a:ext cx="7324769" cy="5021579"/>
          </a:xfrm>
          <a:prstGeom prst="rect">
            <a:avLst/>
          </a:prstGeom>
        </p:spPr>
      </p:pic>
    </p:spTree>
    <p:extLst>
      <p:ext uri="{BB962C8B-B14F-4D97-AF65-F5344CB8AC3E}">
        <p14:creationId xmlns:p14="http://schemas.microsoft.com/office/powerpoint/2010/main" val="2246402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130469" y="167640"/>
            <a:ext cx="7729728" cy="1188720"/>
          </a:xfrm>
        </p:spPr>
        <p:txBody>
          <a:bodyPr/>
          <a:lstStyle/>
          <a:p>
            <a:r>
              <a:rPr lang="en-US" dirty="0"/>
              <a:t>Before GETTING STARTED</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419113" y="1513919"/>
            <a:ext cx="4580725" cy="4802992"/>
          </a:xfrm>
        </p:spPr>
        <p:txBody>
          <a:bodyPr>
            <a:normAutofit/>
          </a:bodyPr>
          <a:lstStyle/>
          <a:p>
            <a:r>
              <a:rPr lang="en-US" dirty="0"/>
              <a:t>The project will be loaded on the solution explorer.  You can expand the folders to view the files that comprise the project. </a:t>
            </a:r>
            <a:endParaRPr lang="en-US" i="1" dirty="0"/>
          </a:p>
        </p:txBody>
      </p:sp>
      <p:pic>
        <p:nvPicPr>
          <p:cNvPr id="5" name="Picture 4">
            <a:extLst>
              <a:ext uri="{FF2B5EF4-FFF2-40B4-BE49-F238E27FC236}">
                <a16:creationId xmlns:a16="http://schemas.microsoft.com/office/drawing/2014/main" id="{25184BE1-7146-4BC6-9A6C-9C875EB46C5C}"/>
              </a:ext>
            </a:extLst>
          </p:cNvPr>
          <p:cNvPicPr>
            <a:picLocks noChangeAspect="1"/>
          </p:cNvPicPr>
          <p:nvPr/>
        </p:nvPicPr>
        <p:blipFill>
          <a:blip r:embed="rId2"/>
          <a:stretch>
            <a:fillRect/>
          </a:stretch>
        </p:blipFill>
        <p:spPr>
          <a:xfrm>
            <a:off x="1036317" y="2932792"/>
            <a:ext cx="9918031" cy="3673538"/>
          </a:xfrm>
          <a:prstGeom prst="rect">
            <a:avLst/>
          </a:prstGeom>
        </p:spPr>
      </p:pic>
    </p:spTree>
    <p:extLst>
      <p:ext uri="{BB962C8B-B14F-4D97-AF65-F5344CB8AC3E}">
        <p14:creationId xmlns:p14="http://schemas.microsoft.com/office/powerpoint/2010/main" val="3346116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130469" y="167640"/>
            <a:ext cx="7729728" cy="1188720"/>
          </a:xfrm>
        </p:spPr>
        <p:txBody>
          <a:bodyPr/>
          <a:lstStyle/>
          <a:p>
            <a:r>
              <a:rPr lang="en-US" dirty="0"/>
              <a:t>Before GETTING STARTED</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419113" y="1513919"/>
            <a:ext cx="11073804" cy="4802992"/>
          </a:xfrm>
        </p:spPr>
        <p:txBody>
          <a:bodyPr>
            <a:normAutofit/>
          </a:bodyPr>
          <a:lstStyle/>
          <a:p>
            <a:r>
              <a:rPr lang="en-US" dirty="0"/>
              <a:t>Now that we have a project open, let’s load it into the SAMW25 and run it! For now we will only load the code and tell it to run – we will learn how to debug in a later session. This particular code will fail if we run it in debugger mode (the WINC1500 will not be able to update)</a:t>
            </a:r>
          </a:p>
          <a:p>
            <a:endParaRPr lang="en-US" dirty="0"/>
          </a:p>
          <a:p>
            <a:r>
              <a:rPr lang="en-US" dirty="0"/>
              <a:t>To build the code and load it, go to “Debug &gt;&gt; Start Without Debugging”. This will build the code and load it into the MCU. If successful, you will see the “Build succeeded” on the “Output” window.</a:t>
            </a:r>
          </a:p>
          <a:p>
            <a:r>
              <a:rPr lang="en-US" i="1" dirty="0"/>
              <a:t>Note: If  you get a window asking you to upgrade the debugger, hit “upgrade” and wait until it finishes, then try the previous step again.</a:t>
            </a:r>
          </a:p>
          <a:p>
            <a:endParaRPr lang="en-US" i="1" dirty="0"/>
          </a:p>
          <a:p>
            <a:endParaRPr lang="en-US" i="1" dirty="0"/>
          </a:p>
        </p:txBody>
      </p:sp>
      <p:pic>
        <p:nvPicPr>
          <p:cNvPr id="4" name="Picture 3">
            <a:extLst>
              <a:ext uri="{FF2B5EF4-FFF2-40B4-BE49-F238E27FC236}">
                <a16:creationId xmlns:a16="http://schemas.microsoft.com/office/drawing/2014/main" id="{D5EA5717-85FD-46EF-A9B0-504E8E9948EE}"/>
              </a:ext>
            </a:extLst>
          </p:cNvPr>
          <p:cNvPicPr>
            <a:picLocks noChangeAspect="1"/>
          </p:cNvPicPr>
          <p:nvPr/>
        </p:nvPicPr>
        <p:blipFill>
          <a:blip r:embed="rId2"/>
          <a:stretch>
            <a:fillRect/>
          </a:stretch>
        </p:blipFill>
        <p:spPr>
          <a:xfrm>
            <a:off x="699083" y="4716305"/>
            <a:ext cx="4419600" cy="1524000"/>
          </a:xfrm>
          <a:prstGeom prst="rect">
            <a:avLst/>
          </a:prstGeom>
        </p:spPr>
      </p:pic>
      <p:pic>
        <p:nvPicPr>
          <p:cNvPr id="6" name="Picture 5">
            <a:extLst>
              <a:ext uri="{FF2B5EF4-FFF2-40B4-BE49-F238E27FC236}">
                <a16:creationId xmlns:a16="http://schemas.microsoft.com/office/drawing/2014/main" id="{1C4BEBEF-1A09-40B7-8E69-3D320524C9A6}"/>
              </a:ext>
            </a:extLst>
          </p:cNvPr>
          <p:cNvPicPr>
            <a:picLocks noChangeAspect="1"/>
          </p:cNvPicPr>
          <p:nvPr/>
        </p:nvPicPr>
        <p:blipFill>
          <a:blip r:embed="rId3"/>
          <a:stretch>
            <a:fillRect/>
          </a:stretch>
        </p:blipFill>
        <p:spPr>
          <a:xfrm>
            <a:off x="5914239" y="4459207"/>
            <a:ext cx="6132352" cy="1857704"/>
          </a:xfrm>
          <a:prstGeom prst="rect">
            <a:avLst/>
          </a:prstGeom>
        </p:spPr>
      </p:pic>
      <p:sp>
        <p:nvSpPr>
          <p:cNvPr id="7" name="Arrow: Right 6">
            <a:extLst>
              <a:ext uri="{FF2B5EF4-FFF2-40B4-BE49-F238E27FC236}">
                <a16:creationId xmlns:a16="http://schemas.microsoft.com/office/drawing/2014/main" id="{6CF43D37-F058-48E9-8E62-FD9B998E72B1}"/>
              </a:ext>
            </a:extLst>
          </p:cNvPr>
          <p:cNvSpPr/>
          <p:nvPr/>
        </p:nvSpPr>
        <p:spPr>
          <a:xfrm>
            <a:off x="5341329" y="5922627"/>
            <a:ext cx="468210" cy="2086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7488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BA9F-2F5D-47F7-B7C8-1CCA2BD67A14}"/>
              </a:ext>
            </a:extLst>
          </p:cNvPr>
          <p:cNvSpPr>
            <a:spLocks noGrp="1"/>
          </p:cNvSpPr>
          <p:nvPr>
            <p:ph type="title"/>
          </p:nvPr>
        </p:nvSpPr>
        <p:spPr/>
        <p:txBody>
          <a:bodyPr/>
          <a:lstStyle/>
          <a:p>
            <a:r>
              <a:rPr lang="en-US" dirty="0"/>
              <a:t>BOM REVIEW</a:t>
            </a:r>
          </a:p>
        </p:txBody>
      </p:sp>
      <p:sp>
        <p:nvSpPr>
          <p:cNvPr id="3" name="Text Placeholder 2">
            <a:extLst>
              <a:ext uri="{FF2B5EF4-FFF2-40B4-BE49-F238E27FC236}">
                <a16:creationId xmlns:a16="http://schemas.microsoft.com/office/drawing/2014/main" id="{9F68FE89-B590-4542-98F0-C9020E52B5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09806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130469" y="167640"/>
            <a:ext cx="7729728" cy="1188720"/>
          </a:xfrm>
        </p:spPr>
        <p:txBody>
          <a:bodyPr/>
          <a:lstStyle/>
          <a:p>
            <a:r>
              <a:rPr lang="en-US" dirty="0"/>
              <a:t>Before GETTING STARTED</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419113" y="1513919"/>
            <a:ext cx="11073804" cy="4802992"/>
          </a:xfrm>
        </p:spPr>
        <p:txBody>
          <a:bodyPr>
            <a:normAutofit/>
          </a:bodyPr>
          <a:lstStyle/>
          <a:p>
            <a:r>
              <a:rPr lang="en-US" dirty="0"/>
              <a:t>Now you have a program running! The previous method shows you how to open a project and load it into an MCU. Before we continue to more exiting stuff, we need to finish upgrading the WINC1500</a:t>
            </a:r>
          </a:p>
          <a:p>
            <a:endParaRPr lang="en-US" i="1" dirty="0"/>
          </a:p>
          <a:p>
            <a:r>
              <a:rPr lang="en-US" i="1" dirty="0"/>
              <a:t>What we just did was upload a program that will allow us to upgrade the WINC1500. It is a program that turns the SAMD21, our MCU, into a communication bridge between our PC and the WINC1500</a:t>
            </a:r>
          </a:p>
          <a:p>
            <a:endParaRPr lang="en-US" i="1" dirty="0"/>
          </a:p>
          <a:p>
            <a:endParaRPr lang="en-US" i="1" dirty="0"/>
          </a:p>
        </p:txBody>
      </p:sp>
      <p:pic>
        <p:nvPicPr>
          <p:cNvPr id="5" name="Picture 4">
            <a:extLst>
              <a:ext uri="{FF2B5EF4-FFF2-40B4-BE49-F238E27FC236}">
                <a16:creationId xmlns:a16="http://schemas.microsoft.com/office/drawing/2014/main" id="{324E4166-343A-4BC3-B4CF-A05E0253B9A3}"/>
              </a:ext>
            </a:extLst>
          </p:cNvPr>
          <p:cNvPicPr>
            <a:picLocks noChangeAspect="1"/>
          </p:cNvPicPr>
          <p:nvPr/>
        </p:nvPicPr>
        <p:blipFill>
          <a:blip r:embed="rId2"/>
          <a:stretch>
            <a:fillRect/>
          </a:stretch>
        </p:blipFill>
        <p:spPr>
          <a:xfrm>
            <a:off x="2888216" y="3915415"/>
            <a:ext cx="5610225" cy="2752725"/>
          </a:xfrm>
          <a:prstGeom prst="rect">
            <a:avLst/>
          </a:prstGeom>
        </p:spPr>
      </p:pic>
    </p:spTree>
    <p:extLst>
      <p:ext uri="{BB962C8B-B14F-4D97-AF65-F5344CB8AC3E}">
        <p14:creationId xmlns:p14="http://schemas.microsoft.com/office/powerpoint/2010/main" val="2561555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130469" y="167640"/>
            <a:ext cx="7729728" cy="1188720"/>
          </a:xfrm>
        </p:spPr>
        <p:txBody>
          <a:bodyPr/>
          <a:lstStyle/>
          <a:p>
            <a:r>
              <a:rPr lang="en-US" dirty="0"/>
              <a:t>Before GETTING STARTED</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419113" y="1513919"/>
            <a:ext cx="7365870" cy="4802992"/>
          </a:xfrm>
        </p:spPr>
        <p:txBody>
          <a:bodyPr>
            <a:normAutofit/>
          </a:bodyPr>
          <a:lstStyle/>
          <a:p>
            <a:r>
              <a:rPr lang="en-US" dirty="0"/>
              <a:t>Now, search for “</a:t>
            </a:r>
            <a:r>
              <a:rPr lang="en-US" dirty="0" err="1"/>
              <a:t>main.c</a:t>
            </a:r>
            <a:r>
              <a:rPr lang="en-US" dirty="0"/>
              <a:t>” on the Solution Explorer and right click it. Select “Open File Location”</a:t>
            </a:r>
          </a:p>
          <a:p>
            <a:pPr lvl="1"/>
            <a:r>
              <a:rPr lang="en-US" i="1" dirty="0"/>
              <a:t>This is a good way to find where your project files are!</a:t>
            </a:r>
          </a:p>
          <a:p>
            <a:pPr lvl="1"/>
            <a:endParaRPr lang="en-US" i="1" dirty="0"/>
          </a:p>
          <a:p>
            <a:endParaRPr lang="en-US" i="1" dirty="0"/>
          </a:p>
          <a:p>
            <a:endParaRPr lang="en-US" i="1" dirty="0"/>
          </a:p>
          <a:p>
            <a:r>
              <a:rPr lang="en-US" dirty="0"/>
              <a:t>We need to run the batch file “samw25_xplained_pro_firmware_update.bat” to send the update. Double click this file. A CMD window should appear and take ~20 seconds outputting tests.</a:t>
            </a:r>
          </a:p>
        </p:txBody>
      </p:sp>
      <p:pic>
        <p:nvPicPr>
          <p:cNvPr id="4" name="Picture 3">
            <a:extLst>
              <a:ext uri="{FF2B5EF4-FFF2-40B4-BE49-F238E27FC236}">
                <a16:creationId xmlns:a16="http://schemas.microsoft.com/office/drawing/2014/main" id="{40BBDF8C-BDF8-43C2-A901-6FFC6610B6D0}"/>
              </a:ext>
            </a:extLst>
          </p:cNvPr>
          <p:cNvPicPr>
            <a:picLocks noChangeAspect="1"/>
          </p:cNvPicPr>
          <p:nvPr/>
        </p:nvPicPr>
        <p:blipFill>
          <a:blip r:embed="rId2"/>
          <a:stretch>
            <a:fillRect/>
          </a:stretch>
        </p:blipFill>
        <p:spPr>
          <a:xfrm>
            <a:off x="8038895" y="2189526"/>
            <a:ext cx="3792715" cy="2821147"/>
          </a:xfrm>
          <a:prstGeom prst="rect">
            <a:avLst/>
          </a:prstGeom>
        </p:spPr>
      </p:pic>
    </p:spTree>
    <p:extLst>
      <p:ext uri="{BB962C8B-B14F-4D97-AF65-F5344CB8AC3E}">
        <p14:creationId xmlns:p14="http://schemas.microsoft.com/office/powerpoint/2010/main" val="3705733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130469" y="167640"/>
            <a:ext cx="7729728" cy="1188720"/>
          </a:xfrm>
        </p:spPr>
        <p:txBody>
          <a:bodyPr/>
          <a:lstStyle/>
          <a:p>
            <a:r>
              <a:rPr lang="en-US" dirty="0"/>
              <a:t>Before GETTING STARTED</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419113" y="1513919"/>
            <a:ext cx="7365870" cy="4802992"/>
          </a:xfrm>
        </p:spPr>
        <p:txBody>
          <a:bodyPr>
            <a:normAutofit/>
          </a:bodyPr>
          <a:lstStyle/>
          <a:p>
            <a:r>
              <a:rPr lang="en-US" dirty="0"/>
              <a:t>IF YOU SEE “PASS” – Continue!</a:t>
            </a:r>
          </a:p>
          <a:p>
            <a:endParaRPr lang="en-US" dirty="0"/>
          </a:p>
          <a:p>
            <a:endParaRPr lang="en-US" dirty="0"/>
          </a:p>
          <a:p>
            <a:endParaRPr lang="en-US" dirty="0"/>
          </a:p>
          <a:p>
            <a:endParaRPr lang="en-US" dirty="0"/>
          </a:p>
          <a:p>
            <a:endParaRPr lang="en-US" dirty="0"/>
          </a:p>
          <a:p>
            <a:endParaRPr lang="en-US" dirty="0"/>
          </a:p>
          <a:p>
            <a:r>
              <a:rPr lang="en-US" dirty="0"/>
              <a:t>IF YOU SEE “FAIL” – Call me or call TAs!</a:t>
            </a:r>
          </a:p>
        </p:txBody>
      </p:sp>
      <p:pic>
        <p:nvPicPr>
          <p:cNvPr id="5" name="Picture 4">
            <a:extLst>
              <a:ext uri="{FF2B5EF4-FFF2-40B4-BE49-F238E27FC236}">
                <a16:creationId xmlns:a16="http://schemas.microsoft.com/office/drawing/2014/main" id="{93D6062B-CEB5-4D33-A753-6798F9BF8EC0}"/>
              </a:ext>
            </a:extLst>
          </p:cNvPr>
          <p:cNvPicPr>
            <a:picLocks noChangeAspect="1"/>
          </p:cNvPicPr>
          <p:nvPr/>
        </p:nvPicPr>
        <p:blipFill>
          <a:blip r:embed="rId2"/>
          <a:stretch>
            <a:fillRect/>
          </a:stretch>
        </p:blipFill>
        <p:spPr>
          <a:xfrm>
            <a:off x="4017016" y="1996580"/>
            <a:ext cx="3467185" cy="2176212"/>
          </a:xfrm>
          <a:prstGeom prst="rect">
            <a:avLst/>
          </a:prstGeom>
        </p:spPr>
      </p:pic>
      <p:pic>
        <p:nvPicPr>
          <p:cNvPr id="6" name="Picture 5">
            <a:extLst>
              <a:ext uri="{FF2B5EF4-FFF2-40B4-BE49-F238E27FC236}">
                <a16:creationId xmlns:a16="http://schemas.microsoft.com/office/drawing/2014/main" id="{8D5DF536-5FB8-40F5-8BF7-275E378F131A}"/>
              </a:ext>
            </a:extLst>
          </p:cNvPr>
          <p:cNvPicPr>
            <a:picLocks noChangeAspect="1"/>
          </p:cNvPicPr>
          <p:nvPr/>
        </p:nvPicPr>
        <p:blipFill>
          <a:blip r:embed="rId3"/>
          <a:stretch>
            <a:fillRect/>
          </a:stretch>
        </p:blipFill>
        <p:spPr>
          <a:xfrm>
            <a:off x="3236008" y="5164839"/>
            <a:ext cx="5029200" cy="1447800"/>
          </a:xfrm>
          <a:prstGeom prst="rect">
            <a:avLst/>
          </a:prstGeom>
        </p:spPr>
      </p:pic>
    </p:spTree>
    <p:extLst>
      <p:ext uri="{BB962C8B-B14F-4D97-AF65-F5344CB8AC3E}">
        <p14:creationId xmlns:p14="http://schemas.microsoft.com/office/powerpoint/2010/main" val="2289523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231136" y="2834640"/>
            <a:ext cx="7729728" cy="1188720"/>
          </a:xfrm>
        </p:spPr>
        <p:txBody>
          <a:bodyPr>
            <a:normAutofit fontScale="90000"/>
          </a:bodyPr>
          <a:lstStyle/>
          <a:p>
            <a:r>
              <a:rPr lang="en-US" dirty="0"/>
              <a:t>Winc1500 updated</a:t>
            </a:r>
            <a:br>
              <a:rPr lang="en-US" dirty="0"/>
            </a:br>
            <a:r>
              <a:rPr lang="en-US" dirty="0"/>
              <a:t>hopefully we never have to do that ever again</a:t>
            </a:r>
          </a:p>
        </p:txBody>
      </p:sp>
    </p:spTree>
    <p:extLst>
      <p:ext uri="{BB962C8B-B14F-4D97-AF65-F5344CB8AC3E}">
        <p14:creationId xmlns:p14="http://schemas.microsoft.com/office/powerpoint/2010/main" val="3768802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65DF-66F9-4F67-8052-063B653E35F6}"/>
              </a:ext>
            </a:extLst>
          </p:cNvPr>
          <p:cNvSpPr>
            <a:spLocks noGrp="1"/>
          </p:cNvSpPr>
          <p:nvPr>
            <p:ph type="title"/>
          </p:nvPr>
        </p:nvSpPr>
        <p:spPr/>
        <p:txBody>
          <a:bodyPr/>
          <a:lstStyle/>
          <a:p>
            <a:r>
              <a:rPr lang="en-US" dirty="0"/>
              <a:t>Running an </a:t>
            </a:r>
            <a:r>
              <a:rPr lang="en-US" dirty="0" err="1"/>
              <a:t>winc</a:t>
            </a:r>
            <a:r>
              <a:rPr lang="en-US" dirty="0"/>
              <a:t> example – debugging and breakpoints</a:t>
            </a:r>
          </a:p>
        </p:txBody>
      </p:sp>
      <p:sp>
        <p:nvSpPr>
          <p:cNvPr id="3" name="Text Placeholder 2">
            <a:extLst>
              <a:ext uri="{FF2B5EF4-FFF2-40B4-BE49-F238E27FC236}">
                <a16:creationId xmlns:a16="http://schemas.microsoft.com/office/drawing/2014/main" id="{E8EFCFA7-3F73-4EB9-AF66-4BD7A739BE07}"/>
              </a:ext>
            </a:extLst>
          </p:cNvPr>
          <p:cNvSpPr>
            <a:spLocks noGrp="1"/>
          </p:cNvSpPr>
          <p:nvPr>
            <p:ph type="body" idx="1"/>
          </p:nvPr>
        </p:nvSpPr>
        <p:spPr/>
        <p:txBody>
          <a:bodyPr/>
          <a:lstStyle/>
          <a:p>
            <a:r>
              <a:rPr lang="en-US" dirty="0"/>
              <a:t>If you are familiar with IDEs, proceed to next section.</a:t>
            </a:r>
          </a:p>
          <a:p>
            <a:r>
              <a:rPr lang="en-US" dirty="0"/>
              <a:t>However, the example we are using here might be of use for later assignments...!</a:t>
            </a:r>
          </a:p>
        </p:txBody>
      </p:sp>
    </p:spTree>
    <p:extLst>
      <p:ext uri="{BB962C8B-B14F-4D97-AF65-F5344CB8AC3E}">
        <p14:creationId xmlns:p14="http://schemas.microsoft.com/office/powerpoint/2010/main" val="3293951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130469" y="167640"/>
            <a:ext cx="7729728" cy="1188720"/>
          </a:xfrm>
        </p:spPr>
        <p:txBody>
          <a:bodyPr/>
          <a:lstStyle/>
          <a:p>
            <a:r>
              <a:rPr lang="en-US" dirty="0"/>
              <a:t>Running a winc1500 example</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419113" y="1513919"/>
            <a:ext cx="9068836" cy="4802992"/>
          </a:xfrm>
        </p:spPr>
        <p:txBody>
          <a:bodyPr>
            <a:normAutofit/>
          </a:bodyPr>
          <a:lstStyle/>
          <a:p>
            <a:r>
              <a:rPr lang="en-US" dirty="0"/>
              <a:t>Unload the “Firmware Update” project (right click on Project and do “Unload Project”.</a:t>
            </a:r>
          </a:p>
          <a:p>
            <a:pPr lvl="1"/>
            <a:r>
              <a:rPr lang="en-US" dirty="0"/>
              <a:t>You can also just remove it by doing “Right Click &gt;&gt; Remove”</a:t>
            </a:r>
          </a:p>
          <a:p>
            <a:pPr marL="0" indent="0">
              <a:buNone/>
            </a:pPr>
            <a:endParaRPr lang="en-US" dirty="0"/>
          </a:p>
          <a:p>
            <a:r>
              <a:rPr lang="en-US" dirty="0"/>
              <a:t>Go back to the “SAMW25” examples and choose the “AP Scan Example”</a:t>
            </a:r>
          </a:p>
        </p:txBody>
      </p:sp>
      <p:pic>
        <p:nvPicPr>
          <p:cNvPr id="5" name="Picture 4">
            <a:extLst>
              <a:ext uri="{FF2B5EF4-FFF2-40B4-BE49-F238E27FC236}">
                <a16:creationId xmlns:a16="http://schemas.microsoft.com/office/drawing/2014/main" id="{DFBAD1F5-BF06-47DE-9DC7-CB7B1DD89F72}"/>
              </a:ext>
            </a:extLst>
          </p:cNvPr>
          <p:cNvPicPr>
            <a:picLocks noChangeAspect="1"/>
          </p:cNvPicPr>
          <p:nvPr/>
        </p:nvPicPr>
        <p:blipFill>
          <a:blip r:embed="rId2"/>
          <a:stretch>
            <a:fillRect/>
          </a:stretch>
        </p:blipFill>
        <p:spPr>
          <a:xfrm>
            <a:off x="8250385" y="1923503"/>
            <a:ext cx="3522502" cy="3816044"/>
          </a:xfrm>
          <a:prstGeom prst="rect">
            <a:avLst/>
          </a:prstGeom>
        </p:spPr>
      </p:pic>
      <p:pic>
        <p:nvPicPr>
          <p:cNvPr id="6" name="Picture 5">
            <a:extLst>
              <a:ext uri="{FF2B5EF4-FFF2-40B4-BE49-F238E27FC236}">
                <a16:creationId xmlns:a16="http://schemas.microsoft.com/office/drawing/2014/main" id="{F75B0587-5CDE-4577-AA79-A533A628FE99}"/>
              </a:ext>
            </a:extLst>
          </p:cNvPr>
          <p:cNvPicPr>
            <a:picLocks noChangeAspect="1"/>
          </p:cNvPicPr>
          <p:nvPr/>
        </p:nvPicPr>
        <p:blipFill>
          <a:blip r:embed="rId3"/>
          <a:stretch>
            <a:fillRect/>
          </a:stretch>
        </p:blipFill>
        <p:spPr>
          <a:xfrm>
            <a:off x="1963811" y="3233570"/>
            <a:ext cx="4806105" cy="3324137"/>
          </a:xfrm>
          <a:prstGeom prst="rect">
            <a:avLst/>
          </a:prstGeom>
        </p:spPr>
      </p:pic>
    </p:spTree>
    <p:extLst>
      <p:ext uri="{BB962C8B-B14F-4D97-AF65-F5344CB8AC3E}">
        <p14:creationId xmlns:p14="http://schemas.microsoft.com/office/powerpoint/2010/main" val="2834114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130469" y="167640"/>
            <a:ext cx="7729728" cy="1188720"/>
          </a:xfrm>
        </p:spPr>
        <p:txBody>
          <a:bodyPr/>
          <a:lstStyle/>
          <a:p>
            <a:r>
              <a:rPr lang="en-US" dirty="0"/>
              <a:t>Running a winc1500 example</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419112" y="1513919"/>
            <a:ext cx="11367419" cy="4802992"/>
          </a:xfrm>
        </p:spPr>
        <p:txBody>
          <a:bodyPr>
            <a:normAutofit/>
          </a:bodyPr>
          <a:lstStyle/>
          <a:p>
            <a:r>
              <a:rPr lang="en-US" dirty="0"/>
              <a:t>Let’s run the code in debug mode and see what it does! Hit the “Debug” arrow on the top toolbar (or press F5). The IDE will compile and upload the code into the SAMD21</a:t>
            </a:r>
          </a:p>
          <a:p>
            <a:endParaRPr lang="en-US" dirty="0"/>
          </a:p>
          <a:p>
            <a:endParaRPr lang="en-US" dirty="0"/>
          </a:p>
        </p:txBody>
      </p:sp>
      <p:pic>
        <p:nvPicPr>
          <p:cNvPr id="4" name="Picture 3">
            <a:extLst>
              <a:ext uri="{FF2B5EF4-FFF2-40B4-BE49-F238E27FC236}">
                <a16:creationId xmlns:a16="http://schemas.microsoft.com/office/drawing/2014/main" id="{759A29C8-5C0F-460F-AB93-DD609EB9EF30}"/>
              </a:ext>
            </a:extLst>
          </p:cNvPr>
          <p:cNvPicPr>
            <a:picLocks noChangeAspect="1"/>
          </p:cNvPicPr>
          <p:nvPr/>
        </p:nvPicPr>
        <p:blipFill>
          <a:blip r:embed="rId2"/>
          <a:stretch>
            <a:fillRect/>
          </a:stretch>
        </p:blipFill>
        <p:spPr>
          <a:xfrm>
            <a:off x="1119931" y="2591296"/>
            <a:ext cx="9750804" cy="4099064"/>
          </a:xfrm>
          <a:prstGeom prst="rect">
            <a:avLst/>
          </a:prstGeom>
        </p:spPr>
      </p:pic>
    </p:spTree>
    <p:extLst>
      <p:ext uri="{BB962C8B-B14F-4D97-AF65-F5344CB8AC3E}">
        <p14:creationId xmlns:p14="http://schemas.microsoft.com/office/powerpoint/2010/main" val="4192857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130469" y="167640"/>
            <a:ext cx="7729728" cy="1188720"/>
          </a:xfrm>
        </p:spPr>
        <p:txBody>
          <a:bodyPr/>
          <a:lstStyle/>
          <a:p>
            <a:r>
              <a:rPr lang="en-US" dirty="0"/>
              <a:t>Running a winc1500 example – How to set a breakpoint</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419112" y="1513919"/>
            <a:ext cx="11367419" cy="4802992"/>
          </a:xfrm>
        </p:spPr>
        <p:txBody>
          <a:bodyPr>
            <a:normAutofit/>
          </a:bodyPr>
          <a:lstStyle/>
          <a:p>
            <a:r>
              <a:rPr lang="en-US" dirty="0"/>
              <a:t>The code will upload and instantly start running – You can tell by the status bar at the bottom that says “running”!</a:t>
            </a:r>
          </a:p>
          <a:p>
            <a:endParaRPr lang="en-US" dirty="0"/>
          </a:p>
          <a:p>
            <a:endParaRPr lang="en-US" dirty="0"/>
          </a:p>
          <a:p>
            <a:r>
              <a:rPr lang="en-US" dirty="0"/>
              <a:t>Let’s set a breakpoint and reinitialize the device. Open “main21.c” and on line 250 click on the left-column beside the code. A red dot, symbolizing the position of the breakpoint, will appear.</a:t>
            </a:r>
          </a:p>
          <a:p>
            <a:endParaRPr lang="en-US" dirty="0"/>
          </a:p>
          <a:p>
            <a:r>
              <a:rPr lang="en-US" dirty="0"/>
              <a:t>On the debugging toolbar, hit “Reset”  (Shift + f5)  and then “Continue” (f5). The debugger must have hit the breakpoint. The yellow arrow indicates the current position of the MCU on the code.</a:t>
            </a:r>
          </a:p>
          <a:p>
            <a:endParaRPr lang="en-US" dirty="0"/>
          </a:p>
        </p:txBody>
      </p:sp>
      <p:pic>
        <p:nvPicPr>
          <p:cNvPr id="5" name="Picture 4">
            <a:extLst>
              <a:ext uri="{FF2B5EF4-FFF2-40B4-BE49-F238E27FC236}">
                <a16:creationId xmlns:a16="http://schemas.microsoft.com/office/drawing/2014/main" id="{716408B1-589E-4CA8-81B6-7C3764527FC4}"/>
              </a:ext>
            </a:extLst>
          </p:cNvPr>
          <p:cNvPicPr>
            <a:picLocks noChangeAspect="1"/>
          </p:cNvPicPr>
          <p:nvPr/>
        </p:nvPicPr>
        <p:blipFill>
          <a:blip r:embed="rId2"/>
          <a:stretch>
            <a:fillRect/>
          </a:stretch>
        </p:blipFill>
        <p:spPr>
          <a:xfrm>
            <a:off x="332152" y="4871037"/>
            <a:ext cx="4933950" cy="1609725"/>
          </a:xfrm>
          <a:prstGeom prst="rect">
            <a:avLst/>
          </a:prstGeom>
        </p:spPr>
      </p:pic>
      <p:pic>
        <p:nvPicPr>
          <p:cNvPr id="6" name="Picture 5">
            <a:extLst>
              <a:ext uri="{FF2B5EF4-FFF2-40B4-BE49-F238E27FC236}">
                <a16:creationId xmlns:a16="http://schemas.microsoft.com/office/drawing/2014/main" id="{CEA14668-15EF-4082-BB11-468CD54066C3}"/>
              </a:ext>
            </a:extLst>
          </p:cNvPr>
          <p:cNvPicPr>
            <a:picLocks noChangeAspect="1"/>
          </p:cNvPicPr>
          <p:nvPr/>
        </p:nvPicPr>
        <p:blipFill>
          <a:blip r:embed="rId3"/>
          <a:stretch>
            <a:fillRect/>
          </a:stretch>
        </p:blipFill>
        <p:spPr>
          <a:xfrm>
            <a:off x="7053841" y="4931987"/>
            <a:ext cx="4819650" cy="1466850"/>
          </a:xfrm>
          <a:prstGeom prst="rect">
            <a:avLst/>
          </a:prstGeom>
        </p:spPr>
      </p:pic>
      <p:sp>
        <p:nvSpPr>
          <p:cNvPr id="7" name="Arrow: Right 6">
            <a:extLst>
              <a:ext uri="{FF2B5EF4-FFF2-40B4-BE49-F238E27FC236}">
                <a16:creationId xmlns:a16="http://schemas.microsoft.com/office/drawing/2014/main" id="{ECFB6EE0-F89C-4EEE-AA56-31023A607007}"/>
              </a:ext>
            </a:extLst>
          </p:cNvPr>
          <p:cNvSpPr/>
          <p:nvPr/>
        </p:nvSpPr>
        <p:spPr>
          <a:xfrm>
            <a:off x="5396542" y="5135419"/>
            <a:ext cx="1467188" cy="259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0008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130469" y="167640"/>
            <a:ext cx="7729728" cy="1188720"/>
          </a:xfrm>
        </p:spPr>
        <p:txBody>
          <a:bodyPr/>
          <a:lstStyle/>
          <a:p>
            <a:r>
              <a:rPr lang="en-US" dirty="0"/>
              <a:t>Running a winc1500 example – How to watch a variable</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419112" y="1513919"/>
            <a:ext cx="6770253" cy="4802992"/>
          </a:xfrm>
        </p:spPr>
        <p:txBody>
          <a:bodyPr>
            <a:normAutofit/>
          </a:bodyPr>
          <a:lstStyle/>
          <a:p>
            <a:r>
              <a:rPr lang="en-US" dirty="0"/>
              <a:t>To watch a variable, right click on a variable name and hit “Add Watch”. This will add them to the watch window, where you can see their value change as you progress through the code.</a:t>
            </a:r>
          </a:p>
          <a:p>
            <a:endParaRPr lang="en-US" dirty="0"/>
          </a:p>
          <a:p>
            <a:r>
              <a:rPr lang="en-US" dirty="0"/>
              <a:t> For example, add the variable “param” and put a breakpoint on line 250. Restart the code. Watch as the variable is assigned a value on lines 250-251</a:t>
            </a:r>
          </a:p>
          <a:p>
            <a:endParaRPr lang="en-US" dirty="0"/>
          </a:p>
          <a:p>
            <a:r>
              <a:rPr lang="en-US" dirty="0"/>
              <a:t>You can also change the value of a variable – good for debugging (sometimes)</a:t>
            </a:r>
          </a:p>
        </p:txBody>
      </p:sp>
      <p:pic>
        <p:nvPicPr>
          <p:cNvPr id="4" name="Picture 3">
            <a:extLst>
              <a:ext uri="{FF2B5EF4-FFF2-40B4-BE49-F238E27FC236}">
                <a16:creationId xmlns:a16="http://schemas.microsoft.com/office/drawing/2014/main" id="{04D8D5AC-0BDC-4847-917C-C6E41FC9E26A}"/>
              </a:ext>
            </a:extLst>
          </p:cNvPr>
          <p:cNvPicPr>
            <a:picLocks noChangeAspect="1"/>
          </p:cNvPicPr>
          <p:nvPr/>
        </p:nvPicPr>
        <p:blipFill>
          <a:blip r:embed="rId2"/>
          <a:stretch>
            <a:fillRect/>
          </a:stretch>
        </p:blipFill>
        <p:spPr>
          <a:xfrm>
            <a:off x="7411147" y="1581150"/>
            <a:ext cx="4486275" cy="1847850"/>
          </a:xfrm>
          <a:prstGeom prst="rect">
            <a:avLst/>
          </a:prstGeom>
        </p:spPr>
      </p:pic>
      <p:pic>
        <p:nvPicPr>
          <p:cNvPr id="8" name="Picture 7">
            <a:extLst>
              <a:ext uri="{FF2B5EF4-FFF2-40B4-BE49-F238E27FC236}">
                <a16:creationId xmlns:a16="http://schemas.microsoft.com/office/drawing/2014/main" id="{75631B7B-D9CA-4B06-A83F-5C2D0F46AAD2}"/>
              </a:ext>
            </a:extLst>
          </p:cNvPr>
          <p:cNvPicPr>
            <a:picLocks noChangeAspect="1"/>
          </p:cNvPicPr>
          <p:nvPr/>
        </p:nvPicPr>
        <p:blipFill>
          <a:blip r:embed="rId3"/>
          <a:stretch>
            <a:fillRect/>
          </a:stretch>
        </p:blipFill>
        <p:spPr>
          <a:xfrm>
            <a:off x="464309" y="4913354"/>
            <a:ext cx="4562475" cy="1257300"/>
          </a:xfrm>
          <a:prstGeom prst="rect">
            <a:avLst/>
          </a:prstGeom>
        </p:spPr>
      </p:pic>
      <p:sp>
        <p:nvSpPr>
          <p:cNvPr id="9" name="Arrow: Right 8">
            <a:extLst>
              <a:ext uri="{FF2B5EF4-FFF2-40B4-BE49-F238E27FC236}">
                <a16:creationId xmlns:a16="http://schemas.microsoft.com/office/drawing/2014/main" id="{BCBFEC52-15D9-493F-8AFF-B2428296B3B7}"/>
              </a:ext>
            </a:extLst>
          </p:cNvPr>
          <p:cNvSpPr/>
          <p:nvPr/>
        </p:nvSpPr>
        <p:spPr>
          <a:xfrm>
            <a:off x="5326144" y="5403585"/>
            <a:ext cx="1929468" cy="2768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7E1D156-319E-4B76-B064-4AF28767CDE3}"/>
              </a:ext>
            </a:extLst>
          </p:cNvPr>
          <p:cNvPicPr>
            <a:picLocks noChangeAspect="1"/>
          </p:cNvPicPr>
          <p:nvPr/>
        </p:nvPicPr>
        <p:blipFill>
          <a:blip r:embed="rId4"/>
          <a:stretch>
            <a:fillRect/>
          </a:stretch>
        </p:blipFill>
        <p:spPr>
          <a:xfrm>
            <a:off x="7543788" y="4913354"/>
            <a:ext cx="4229100" cy="1123950"/>
          </a:xfrm>
          <a:prstGeom prst="rect">
            <a:avLst/>
          </a:prstGeom>
        </p:spPr>
      </p:pic>
      <p:sp>
        <p:nvSpPr>
          <p:cNvPr id="12" name="TextBox 11">
            <a:extLst>
              <a:ext uri="{FF2B5EF4-FFF2-40B4-BE49-F238E27FC236}">
                <a16:creationId xmlns:a16="http://schemas.microsoft.com/office/drawing/2014/main" id="{8E53B601-CD24-4D0F-847F-EB3760CE7F6A}"/>
              </a:ext>
            </a:extLst>
          </p:cNvPr>
          <p:cNvSpPr txBox="1"/>
          <p:nvPr/>
        </p:nvSpPr>
        <p:spPr>
          <a:xfrm>
            <a:off x="2175666" y="6321028"/>
            <a:ext cx="986167" cy="369332"/>
          </a:xfrm>
          <a:prstGeom prst="rect">
            <a:avLst/>
          </a:prstGeom>
          <a:noFill/>
        </p:spPr>
        <p:txBody>
          <a:bodyPr wrap="none" rtlCol="0">
            <a:spAutoFit/>
          </a:bodyPr>
          <a:lstStyle/>
          <a:p>
            <a:r>
              <a:rPr lang="en-US" dirty="0"/>
              <a:t>Line 250</a:t>
            </a:r>
          </a:p>
        </p:txBody>
      </p:sp>
      <p:sp>
        <p:nvSpPr>
          <p:cNvPr id="13" name="TextBox 12">
            <a:extLst>
              <a:ext uri="{FF2B5EF4-FFF2-40B4-BE49-F238E27FC236}">
                <a16:creationId xmlns:a16="http://schemas.microsoft.com/office/drawing/2014/main" id="{F4CCFD15-F447-474C-937F-59E9E4179CE6}"/>
              </a:ext>
            </a:extLst>
          </p:cNvPr>
          <p:cNvSpPr txBox="1"/>
          <p:nvPr/>
        </p:nvSpPr>
        <p:spPr>
          <a:xfrm>
            <a:off x="9165254" y="6321028"/>
            <a:ext cx="986167" cy="369332"/>
          </a:xfrm>
          <a:prstGeom prst="rect">
            <a:avLst/>
          </a:prstGeom>
          <a:noFill/>
        </p:spPr>
        <p:txBody>
          <a:bodyPr wrap="none" rtlCol="0">
            <a:spAutoFit/>
          </a:bodyPr>
          <a:lstStyle/>
          <a:p>
            <a:r>
              <a:rPr lang="en-US" dirty="0"/>
              <a:t>Line 252</a:t>
            </a:r>
          </a:p>
        </p:txBody>
      </p:sp>
    </p:spTree>
    <p:extLst>
      <p:ext uri="{BB962C8B-B14F-4D97-AF65-F5344CB8AC3E}">
        <p14:creationId xmlns:p14="http://schemas.microsoft.com/office/powerpoint/2010/main" val="1512949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130469" y="167640"/>
            <a:ext cx="7729728" cy="1188720"/>
          </a:xfrm>
        </p:spPr>
        <p:txBody>
          <a:bodyPr/>
          <a:lstStyle/>
          <a:p>
            <a:r>
              <a:rPr lang="en-US" dirty="0"/>
              <a:t>Continuing with a winc1500 example</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419112" y="1513919"/>
            <a:ext cx="11367419" cy="4802992"/>
          </a:xfrm>
        </p:spPr>
        <p:txBody>
          <a:bodyPr>
            <a:normAutofit/>
          </a:bodyPr>
          <a:lstStyle/>
          <a:p>
            <a:r>
              <a:rPr lang="en-US" dirty="0"/>
              <a:t>Let’s continue with the example. As you can read in the comments, this example scans for APs (Internet Access Points) and will print them to the UART.</a:t>
            </a:r>
          </a:p>
          <a:p>
            <a:endParaRPr lang="en-US" dirty="0"/>
          </a:p>
          <a:p>
            <a:r>
              <a:rPr lang="en-US" dirty="0"/>
              <a:t>To read the </a:t>
            </a:r>
            <a:r>
              <a:rPr lang="en-US" dirty="0" err="1"/>
              <a:t>uart</a:t>
            </a:r>
            <a:r>
              <a:rPr lang="en-US" dirty="0"/>
              <a:t>, open a terminal program (like </a:t>
            </a:r>
            <a:r>
              <a:rPr lang="en-US" dirty="0" err="1"/>
              <a:t>TeraTerm</a:t>
            </a:r>
            <a:r>
              <a:rPr lang="en-US" dirty="0"/>
              <a:t>) and set it up to listen the COM por of the SAMW25 board (in this case, it is COM6) </a:t>
            </a:r>
          </a:p>
          <a:p>
            <a:endParaRPr lang="en-US" dirty="0"/>
          </a:p>
          <a:p>
            <a:endParaRPr lang="en-US" dirty="0"/>
          </a:p>
        </p:txBody>
      </p:sp>
      <p:pic>
        <p:nvPicPr>
          <p:cNvPr id="5" name="Picture 4">
            <a:extLst>
              <a:ext uri="{FF2B5EF4-FFF2-40B4-BE49-F238E27FC236}">
                <a16:creationId xmlns:a16="http://schemas.microsoft.com/office/drawing/2014/main" id="{4BFBF6B2-84DE-4257-A107-299B52FDA582}"/>
              </a:ext>
            </a:extLst>
          </p:cNvPr>
          <p:cNvPicPr>
            <a:picLocks noChangeAspect="1"/>
          </p:cNvPicPr>
          <p:nvPr/>
        </p:nvPicPr>
        <p:blipFill>
          <a:blip r:embed="rId2"/>
          <a:stretch>
            <a:fillRect/>
          </a:stretch>
        </p:blipFill>
        <p:spPr>
          <a:xfrm>
            <a:off x="2861608" y="3581400"/>
            <a:ext cx="6267450" cy="3276600"/>
          </a:xfrm>
          <a:prstGeom prst="rect">
            <a:avLst/>
          </a:prstGeom>
        </p:spPr>
      </p:pic>
    </p:spTree>
    <p:extLst>
      <p:ext uri="{BB962C8B-B14F-4D97-AF65-F5344CB8AC3E}">
        <p14:creationId xmlns:p14="http://schemas.microsoft.com/office/powerpoint/2010/main" val="2114165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2" y="2243828"/>
            <a:ext cx="4486656" cy="1141497"/>
          </a:xfrm>
        </p:spPr>
        <p:txBody>
          <a:bodyPr/>
          <a:lstStyle/>
          <a:p>
            <a:r>
              <a:rPr lang="en-US" dirty="0"/>
              <a:t>BOM REVIEW</a:t>
            </a:r>
          </a:p>
        </p:txBody>
      </p:sp>
      <p:sp>
        <p:nvSpPr>
          <p:cNvPr id="3" name="Content Placeholder 2"/>
          <p:cNvSpPr>
            <a:spLocks noGrp="1"/>
          </p:cNvSpPr>
          <p:nvPr>
            <p:ph idx="1"/>
          </p:nvPr>
        </p:nvSpPr>
        <p:spPr>
          <a:xfrm>
            <a:off x="6320901" y="115410"/>
            <a:ext cx="5492779" cy="6596108"/>
          </a:xfrm>
        </p:spPr>
        <p:txBody>
          <a:bodyPr>
            <a:normAutofit/>
          </a:bodyPr>
          <a:lstStyle/>
          <a:p>
            <a:endParaRPr lang="en-US" dirty="0"/>
          </a:p>
          <a:p>
            <a:r>
              <a:rPr lang="en-US" dirty="0"/>
              <a:t>Making a tentative BOM for an idea has the following benefits:</a:t>
            </a:r>
          </a:p>
          <a:p>
            <a:endParaRPr lang="en-US" dirty="0"/>
          </a:p>
          <a:p>
            <a:pPr lvl="1"/>
            <a:r>
              <a:rPr lang="en-US" dirty="0"/>
              <a:t>Answers, “Can a product be made with components on the market?”</a:t>
            </a:r>
          </a:p>
          <a:p>
            <a:pPr lvl="2"/>
            <a:endParaRPr lang="en-US" dirty="0"/>
          </a:p>
          <a:p>
            <a:pPr lvl="2"/>
            <a:r>
              <a:rPr lang="en-US" dirty="0"/>
              <a:t>If not, are we willing to do the components (plus R&amp;D) ourselves?</a:t>
            </a:r>
          </a:p>
          <a:p>
            <a:pPr lvl="2"/>
            <a:endParaRPr lang="en-US" dirty="0"/>
          </a:p>
          <a:p>
            <a:pPr lvl="1"/>
            <a:r>
              <a:rPr lang="en-US" dirty="0"/>
              <a:t>Grounds us to reality</a:t>
            </a:r>
          </a:p>
          <a:p>
            <a:pPr lvl="2"/>
            <a:r>
              <a:rPr lang="en-US" dirty="0"/>
              <a:t>Is it feasible to take to market?</a:t>
            </a:r>
          </a:p>
          <a:p>
            <a:pPr lvl="2"/>
            <a:r>
              <a:rPr lang="en-US" dirty="0"/>
              <a:t>How much would it cost approximately?</a:t>
            </a:r>
          </a:p>
          <a:p>
            <a:pPr lvl="2"/>
            <a:r>
              <a:rPr lang="en-US" dirty="0"/>
              <a:t>Can we get the components needed? What is the market availability</a:t>
            </a:r>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743087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130469" y="167640"/>
            <a:ext cx="7729728" cy="1188720"/>
          </a:xfrm>
        </p:spPr>
        <p:txBody>
          <a:bodyPr/>
          <a:lstStyle/>
          <a:p>
            <a:r>
              <a:rPr lang="en-US" dirty="0"/>
              <a:t>Continuing with a winc1500 example</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419112" y="1513919"/>
            <a:ext cx="11367419" cy="4802992"/>
          </a:xfrm>
        </p:spPr>
        <p:txBody>
          <a:bodyPr>
            <a:normAutofit/>
          </a:bodyPr>
          <a:lstStyle/>
          <a:p>
            <a:r>
              <a:rPr lang="en-US" dirty="0"/>
              <a:t>Once </a:t>
            </a:r>
            <a:r>
              <a:rPr lang="en-US" dirty="0" err="1"/>
              <a:t>TeraTerm</a:t>
            </a:r>
            <a:r>
              <a:rPr lang="en-US" dirty="0"/>
              <a:t> is open, we need to set it up to the same BAUD RATE as the example uses – this is 115200 8N1 </a:t>
            </a:r>
          </a:p>
          <a:p>
            <a:pPr lvl="1"/>
            <a:r>
              <a:rPr lang="en-US" dirty="0"/>
              <a:t>8N1 is shorthand for “8 bit data, no stop bit, one parity bit – a old timey notation! More on </a:t>
            </a:r>
            <a:r>
              <a:rPr lang="en-US" dirty="0">
                <a:hlinkClick r:id="rId2"/>
              </a:rPr>
              <a:t>8N1</a:t>
            </a:r>
            <a:r>
              <a:rPr lang="en-US" dirty="0"/>
              <a:t> notation</a:t>
            </a:r>
          </a:p>
          <a:p>
            <a:pPr lvl="1"/>
            <a:endParaRPr lang="en-US" dirty="0"/>
          </a:p>
          <a:p>
            <a:pPr lvl="1"/>
            <a:r>
              <a:rPr lang="en-US" dirty="0"/>
              <a:t>Once set up, you should be able to see APs being displayed on the console!</a:t>
            </a:r>
          </a:p>
          <a:p>
            <a:endParaRPr lang="en-US" dirty="0"/>
          </a:p>
          <a:p>
            <a:endParaRPr lang="en-US" dirty="0"/>
          </a:p>
        </p:txBody>
      </p:sp>
      <p:pic>
        <p:nvPicPr>
          <p:cNvPr id="6" name="Picture 5">
            <a:extLst>
              <a:ext uri="{FF2B5EF4-FFF2-40B4-BE49-F238E27FC236}">
                <a16:creationId xmlns:a16="http://schemas.microsoft.com/office/drawing/2014/main" id="{4AFD2EB9-4F97-41B5-8002-642F39849DAB}"/>
              </a:ext>
            </a:extLst>
          </p:cNvPr>
          <p:cNvPicPr>
            <a:picLocks noChangeAspect="1"/>
          </p:cNvPicPr>
          <p:nvPr/>
        </p:nvPicPr>
        <p:blipFill>
          <a:blip r:embed="rId3"/>
          <a:stretch>
            <a:fillRect/>
          </a:stretch>
        </p:blipFill>
        <p:spPr>
          <a:xfrm>
            <a:off x="487173" y="3106678"/>
            <a:ext cx="3600450" cy="2943225"/>
          </a:xfrm>
          <a:prstGeom prst="rect">
            <a:avLst/>
          </a:prstGeom>
        </p:spPr>
      </p:pic>
      <p:pic>
        <p:nvPicPr>
          <p:cNvPr id="7" name="Picture 6">
            <a:extLst>
              <a:ext uri="{FF2B5EF4-FFF2-40B4-BE49-F238E27FC236}">
                <a16:creationId xmlns:a16="http://schemas.microsoft.com/office/drawing/2014/main" id="{62EF7CCF-9971-4D64-8A17-BF6F5CF60E49}"/>
              </a:ext>
            </a:extLst>
          </p:cNvPr>
          <p:cNvPicPr>
            <a:picLocks noChangeAspect="1"/>
          </p:cNvPicPr>
          <p:nvPr/>
        </p:nvPicPr>
        <p:blipFill>
          <a:blip r:embed="rId4"/>
          <a:stretch>
            <a:fillRect/>
          </a:stretch>
        </p:blipFill>
        <p:spPr>
          <a:xfrm>
            <a:off x="6788354" y="3106678"/>
            <a:ext cx="4998177" cy="2617366"/>
          </a:xfrm>
          <a:prstGeom prst="rect">
            <a:avLst/>
          </a:prstGeom>
        </p:spPr>
      </p:pic>
      <p:sp>
        <p:nvSpPr>
          <p:cNvPr id="8" name="Arrow: Right 7">
            <a:extLst>
              <a:ext uri="{FF2B5EF4-FFF2-40B4-BE49-F238E27FC236}">
                <a16:creationId xmlns:a16="http://schemas.microsoft.com/office/drawing/2014/main" id="{D3F2803C-8E46-4EB5-9B5E-BCFF5EA20090}"/>
              </a:ext>
            </a:extLst>
          </p:cNvPr>
          <p:cNvSpPr/>
          <p:nvPr/>
        </p:nvSpPr>
        <p:spPr>
          <a:xfrm>
            <a:off x="4823670" y="4236440"/>
            <a:ext cx="1644242" cy="679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8163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65DF-66F9-4F67-8052-063B653E35F6}"/>
              </a:ext>
            </a:extLst>
          </p:cNvPr>
          <p:cNvSpPr>
            <a:spLocks noGrp="1"/>
          </p:cNvSpPr>
          <p:nvPr>
            <p:ph type="title"/>
          </p:nvPr>
        </p:nvSpPr>
        <p:spPr/>
        <p:txBody>
          <a:bodyPr/>
          <a:lstStyle/>
          <a:p>
            <a:r>
              <a:rPr lang="en-US" dirty="0"/>
              <a:t>MAKING YOUR OWN PROJECT FOR THE SAMW25 DEV BOARD</a:t>
            </a:r>
          </a:p>
        </p:txBody>
      </p:sp>
      <p:sp>
        <p:nvSpPr>
          <p:cNvPr id="5" name="Text Placeholder 4">
            <a:extLst>
              <a:ext uri="{FF2B5EF4-FFF2-40B4-BE49-F238E27FC236}">
                <a16:creationId xmlns:a16="http://schemas.microsoft.com/office/drawing/2014/main" id="{FADAA2B3-4902-41EC-8E8E-2BEEF641B6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05336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130469" y="167640"/>
            <a:ext cx="7729728" cy="1188720"/>
          </a:xfrm>
        </p:spPr>
        <p:txBody>
          <a:bodyPr/>
          <a:lstStyle/>
          <a:p>
            <a:r>
              <a:rPr lang="en-US" dirty="0"/>
              <a:t>Making a blank project for the samw25 dev board</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419113" y="1513918"/>
            <a:ext cx="10780189" cy="4937215"/>
          </a:xfrm>
        </p:spPr>
        <p:txBody>
          <a:bodyPr>
            <a:normAutofit/>
          </a:bodyPr>
          <a:lstStyle/>
          <a:p>
            <a:r>
              <a:rPr lang="en-US" dirty="0"/>
              <a:t>You can also make you own project for the SAMW25 Dev board</a:t>
            </a:r>
          </a:p>
          <a:p>
            <a:endParaRPr lang="en-US" b="1" i="1" dirty="0"/>
          </a:p>
          <a:p>
            <a:pPr lvl="1"/>
            <a:r>
              <a:rPr lang="en-US" b="1" i="1" dirty="0"/>
              <a:t>This takes into advantage the mapping of the physical board – It has a Board Support Package (BSP) that designates MCU pins to the hardware on the system (example – GPIO to LEDs on board, UART to on board EDBG bridge, </a:t>
            </a:r>
            <a:r>
              <a:rPr lang="en-US" b="1" i="1" dirty="0" err="1"/>
              <a:t>etc</a:t>
            </a:r>
            <a:r>
              <a:rPr lang="en-US" b="1" i="1" dirty="0"/>
              <a:t>).</a:t>
            </a:r>
          </a:p>
          <a:p>
            <a:pPr lvl="1"/>
            <a:endParaRPr lang="en-US" b="1" i="1" dirty="0"/>
          </a:p>
          <a:p>
            <a:pPr lvl="1"/>
            <a:r>
              <a:rPr lang="en-US" b="1" i="1" dirty="0"/>
              <a:t>Later in the course we will see how to do a project for a completely custom board, such as the one you will be doing</a:t>
            </a:r>
          </a:p>
          <a:p>
            <a:pPr lvl="1"/>
            <a:endParaRPr lang="en-US" i="1" dirty="0"/>
          </a:p>
        </p:txBody>
      </p:sp>
    </p:spTree>
    <p:extLst>
      <p:ext uri="{BB962C8B-B14F-4D97-AF65-F5344CB8AC3E}">
        <p14:creationId xmlns:p14="http://schemas.microsoft.com/office/powerpoint/2010/main" val="367393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130469" y="167640"/>
            <a:ext cx="7729728" cy="1188720"/>
          </a:xfrm>
        </p:spPr>
        <p:txBody>
          <a:bodyPr/>
          <a:lstStyle/>
          <a:p>
            <a:r>
              <a:rPr lang="en-US" dirty="0"/>
              <a:t>Making a blank project for the samw25 dev board</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419114" y="1513918"/>
            <a:ext cx="7729728" cy="4937215"/>
          </a:xfrm>
        </p:spPr>
        <p:txBody>
          <a:bodyPr>
            <a:normAutofit/>
          </a:bodyPr>
          <a:lstStyle/>
          <a:p>
            <a:r>
              <a:rPr lang="en-US" dirty="0"/>
              <a:t>Click on “New &gt;&gt; Project…”</a:t>
            </a:r>
          </a:p>
          <a:p>
            <a:r>
              <a:rPr lang="en-US" dirty="0"/>
              <a:t>Choose “GCC C ASF Board Project, give it a name and location, and hit “Ok”</a:t>
            </a:r>
          </a:p>
          <a:p>
            <a:pPr lvl="1"/>
            <a:endParaRPr lang="en-US" i="1" dirty="0"/>
          </a:p>
        </p:txBody>
      </p:sp>
      <p:pic>
        <p:nvPicPr>
          <p:cNvPr id="4" name="Picture 3">
            <a:extLst>
              <a:ext uri="{FF2B5EF4-FFF2-40B4-BE49-F238E27FC236}">
                <a16:creationId xmlns:a16="http://schemas.microsoft.com/office/drawing/2014/main" id="{57CD3A7D-7712-4847-8175-FC63A12716DC}"/>
              </a:ext>
            </a:extLst>
          </p:cNvPr>
          <p:cNvPicPr>
            <a:picLocks noChangeAspect="1"/>
          </p:cNvPicPr>
          <p:nvPr/>
        </p:nvPicPr>
        <p:blipFill>
          <a:blip r:embed="rId2"/>
          <a:stretch>
            <a:fillRect/>
          </a:stretch>
        </p:blipFill>
        <p:spPr>
          <a:xfrm>
            <a:off x="297591" y="3345574"/>
            <a:ext cx="4291188" cy="2391927"/>
          </a:xfrm>
          <a:prstGeom prst="rect">
            <a:avLst/>
          </a:prstGeom>
        </p:spPr>
      </p:pic>
      <p:pic>
        <p:nvPicPr>
          <p:cNvPr id="5" name="Picture 4">
            <a:extLst>
              <a:ext uri="{FF2B5EF4-FFF2-40B4-BE49-F238E27FC236}">
                <a16:creationId xmlns:a16="http://schemas.microsoft.com/office/drawing/2014/main" id="{2AC1BD27-3E7E-42F4-A5DF-8A609180E15A}"/>
              </a:ext>
            </a:extLst>
          </p:cNvPr>
          <p:cNvPicPr>
            <a:picLocks noChangeAspect="1"/>
          </p:cNvPicPr>
          <p:nvPr/>
        </p:nvPicPr>
        <p:blipFill>
          <a:blip r:embed="rId3"/>
          <a:stretch>
            <a:fillRect/>
          </a:stretch>
        </p:blipFill>
        <p:spPr>
          <a:xfrm>
            <a:off x="6873890" y="3042683"/>
            <a:ext cx="4898996" cy="3408450"/>
          </a:xfrm>
          <a:prstGeom prst="rect">
            <a:avLst/>
          </a:prstGeom>
        </p:spPr>
      </p:pic>
      <p:sp>
        <p:nvSpPr>
          <p:cNvPr id="6" name="Arrow: Right 5">
            <a:extLst>
              <a:ext uri="{FF2B5EF4-FFF2-40B4-BE49-F238E27FC236}">
                <a16:creationId xmlns:a16="http://schemas.microsoft.com/office/drawing/2014/main" id="{69944084-57DA-4CAE-96B5-F2A287658D10}"/>
              </a:ext>
            </a:extLst>
          </p:cNvPr>
          <p:cNvSpPr/>
          <p:nvPr/>
        </p:nvSpPr>
        <p:spPr>
          <a:xfrm>
            <a:off x="5075338" y="4882687"/>
            <a:ext cx="1526797" cy="461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37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130469" y="167640"/>
            <a:ext cx="7729728" cy="1188720"/>
          </a:xfrm>
        </p:spPr>
        <p:txBody>
          <a:bodyPr/>
          <a:lstStyle/>
          <a:p>
            <a:r>
              <a:rPr lang="en-US" dirty="0"/>
              <a:t>Making a blank project for the samw25 dev board</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419114" y="1513918"/>
            <a:ext cx="7729728" cy="4937215"/>
          </a:xfrm>
        </p:spPr>
        <p:txBody>
          <a:bodyPr>
            <a:normAutofit/>
          </a:bodyPr>
          <a:lstStyle/>
          <a:p>
            <a:r>
              <a:rPr lang="en-US" dirty="0"/>
              <a:t>Choose “Select by Board” to show options based on Atmel Dev Boards</a:t>
            </a:r>
          </a:p>
          <a:p>
            <a:r>
              <a:rPr lang="en-US" dirty="0"/>
              <a:t>Search for “w25”</a:t>
            </a:r>
          </a:p>
          <a:p>
            <a:r>
              <a:rPr lang="en-US" dirty="0"/>
              <a:t>Select “Sam W25 </a:t>
            </a:r>
            <a:r>
              <a:rPr lang="en-US" dirty="0" err="1"/>
              <a:t>Xplained</a:t>
            </a:r>
            <a:r>
              <a:rPr lang="en-US" dirty="0"/>
              <a:t> Pro – ATSAMD21G18A” and hit “Ok”. Atmel Studio will create a project</a:t>
            </a:r>
          </a:p>
          <a:p>
            <a:pPr lvl="1"/>
            <a:endParaRPr lang="en-US" i="1" dirty="0"/>
          </a:p>
        </p:txBody>
      </p:sp>
      <p:pic>
        <p:nvPicPr>
          <p:cNvPr id="7" name="Picture 6">
            <a:extLst>
              <a:ext uri="{FF2B5EF4-FFF2-40B4-BE49-F238E27FC236}">
                <a16:creationId xmlns:a16="http://schemas.microsoft.com/office/drawing/2014/main" id="{AD711391-77CB-491D-8884-F817067BCEE5}"/>
              </a:ext>
            </a:extLst>
          </p:cNvPr>
          <p:cNvPicPr>
            <a:picLocks noChangeAspect="1"/>
          </p:cNvPicPr>
          <p:nvPr/>
        </p:nvPicPr>
        <p:blipFill>
          <a:blip r:embed="rId2"/>
          <a:stretch>
            <a:fillRect/>
          </a:stretch>
        </p:blipFill>
        <p:spPr>
          <a:xfrm>
            <a:off x="294926" y="3044395"/>
            <a:ext cx="5191475" cy="3564296"/>
          </a:xfrm>
          <a:prstGeom prst="rect">
            <a:avLst/>
          </a:prstGeom>
        </p:spPr>
      </p:pic>
      <p:pic>
        <p:nvPicPr>
          <p:cNvPr id="8" name="Picture 7">
            <a:extLst>
              <a:ext uri="{FF2B5EF4-FFF2-40B4-BE49-F238E27FC236}">
                <a16:creationId xmlns:a16="http://schemas.microsoft.com/office/drawing/2014/main" id="{9C2D1FAF-C80E-4B60-9BF3-CAAFB33F6073}"/>
              </a:ext>
            </a:extLst>
          </p:cNvPr>
          <p:cNvPicPr>
            <a:picLocks noChangeAspect="1"/>
          </p:cNvPicPr>
          <p:nvPr/>
        </p:nvPicPr>
        <p:blipFill>
          <a:blip r:embed="rId3"/>
          <a:stretch>
            <a:fillRect/>
          </a:stretch>
        </p:blipFill>
        <p:spPr>
          <a:xfrm>
            <a:off x="7277086" y="3982525"/>
            <a:ext cx="4495800" cy="1276350"/>
          </a:xfrm>
          <a:prstGeom prst="rect">
            <a:avLst/>
          </a:prstGeom>
        </p:spPr>
      </p:pic>
      <p:sp>
        <p:nvSpPr>
          <p:cNvPr id="9" name="Arrow: Right 8">
            <a:extLst>
              <a:ext uri="{FF2B5EF4-FFF2-40B4-BE49-F238E27FC236}">
                <a16:creationId xmlns:a16="http://schemas.microsoft.com/office/drawing/2014/main" id="{1B64FE4B-B130-4BC9-B7BE-4F552E916F98}"/>
              </a:ext>
            </a:extLst>
          </p:cNvPr>
          <p:cNvSpPr/>
          <p:nvPr/>
        </p:nvSpPr>
        <p:spPr>
          <a:xfrm>
            <a:off x="5688195" y="4422849"/>
            <a:ext cx="1526797" cy="461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2955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130469" y="167640"/>
            <a:ext cx="7729728" cy="1188720"/>
          </a:xfrm>
        </p:spPr>
        <p:txBody>
          <a:bodyPr/>
          <a:lstStyle/>
          <a:p>
            <a:r>
              <a:rPr lang="en-US" dirty="0"/>
              <a:t>Making a blank project for the samw25 dev board</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419113" y="1513918"/>
            <a:ext cx="11023469" cy="4937215"/>
          </a:xfrm>
        </p:spPr>
        <p:txBody>
          <a:bodyPr>
            <a:normAutofit/>
          </a:bodyPr>
          <a:lstStyle/>
          <a:p>
            <a:r>
              <a:rPr lang="en-US" dirty="0"/>
              <a:t>You will now have a blank project with very basic code to start with. Now, explore “</a:t>
            </a:r>
            <a:r>
              <a:rPr lang="en-US" dirty="0" err="1"/>
              <a:t>main.c</a:t>
            </a:r>
            <a:r>
              <a:rPr lang="en-US" dirty="0"/>
              <a:t>” and get familiar with what is done:</a:t>
            </a:r>
          </a:p>
          <a:p>
            <a:endParaRPr lang="en-US" dirty="0"/>
          </a:p>
          <a:p>
            <a:r>
              <a:rPr lang="en-US" dirty="0"/>
              <a:t>- What does “</a:t>
            </a:r>
            <a:r>
              <a:rPr lang="en-US" dirty="0" err="1"/>
              <a:t>system_init</a:t>
            </a:r>
            <a:r>
              <a:rPr lang="en-US" dirty="0"/>
              <a:t>()” do? Where is it defined?</a:t>
            </a:r>
          </a:p>
          <a:p>
            <a:r>
              <a:rPr lang="en-US" dirty="0"/>
              <a:t>What does the code in the while loop in main do?</a:t>
            </a:r>
          </a:p>
          <a:p>
            <a:endParaRPr lang="en-US" dirty="0"/>
          </a:p>
          <a:p>
            <a:r>
              <a:rPr lang="en-US" dirty="0"/>
              <a:t>Go to “</a:t>
            </a:r>
            <a:r>
              <a:rPr lang="en-US" dirty="0" err="1"/>
              <a:t>src</a:t>
            </a:r>
            <a:r>
              <a:rPr lang="en-US" dirty="0"/>
              <a:t> &gt;&gt; ASF &gt;&gt; sam0 &gt;&gt; boards &gt;&gt; samw25_xplained_pro &gt;&gt; samw25_xplained_pro.h”. What does this file do?</a:t>
            </a:r>
          </a:p>
          <a:p>
            <a:endParaRPr lang="en-US" dirty="0"/>
          </a:p>
          <a:p>
            <a:pPr marL="0" indent="0">
              <a:buNone/>
            </a:pPr>
            <a:endParaRPr lang="en-US" dirty="0"/>
          </a:p>
          <a:p>
            <a:pPr lvl="1"/>
            <a:endParaRPr lang="en-US" i="1" dirty="0"/>
          </a:p>
        </p:txBody>
      </p:sp>
      <p:pic>
        <p:nvPicPr>
          <p:cNvPr id="4" name="Picture 3">
            <a:extLst>
              <a:ext uri="{FF2B5EF4-FFF2-40B4-BE49-F238E27FC236}">
                <a16:creationId xmlns:a16="http://schemas.microsoft.com/office/drawing/2014/main" id="{AE86E436-74FB-470A-A187-5B5AF0319D58}"/>
              </a:ext>
            </a:extLst>
          </p:cNvPr>
          <p:cNvPicPr>
            <a:picLocks noChangeAspect="1"/>
          </p:cNvPicPr>
          <p:nvPr/>
        </p:nvPicPr>
        <p:blipFill>
          <a:blip r:embed="rId2"/>
          <a:stretch>
            <a:fillRect/>
          </a:stretch>
        </p:blipFill>
        <p:spPr>
          <a:xfrm>
            <a:off x="4300581" y="4226763"/>
            <a:ext cx="2276388" cy="2631237"/>
          </a:xfrm>
          <a:prstGeom prst="rect">
            <a:avLst/>
          </a:prstGeom>
        </p:spPr>
      </p:pic>
    </p:spTree>
    <p:extLst>
      <p:ext uri="{BB962C8B-B14F-4D97-AF65-F5344CB8AC3E}">
        <p14:creationId xmlns:p14="http://schemas.microsoft.com/office/powerpoint/2010/main" val="2401453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130469" y="167640"/>
            <a:ext cx="7729728" cy="1188720"/>
          </a:xfrm>
        </p:spPr>
        <p:txBody>
          <a:bodyPr/>
          <a:lstStyle/>
          <a:p>
            <a:r>
              <a:rPr lang="en-US" dirty="0"/>
              <a:t>Adding </a:t>
            </a:r>
            <a:r>
              <a:rPr lang="en-US" dirty="0" err="1"/>
              <a:t>asf</a:t>
            </a:r>
            <a:r>
              <a:rPr lang="en-US" dirty="0"/>
              <a:t> modules to your samw25 dev board project</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419114" y="1513918"/>
            <a:ext cx="8087324" cy="4937215"/>
          </a:xfrm>
        </p:spPr>
        <p:txBody>
          <a:bodyPr>
            <a:normAutofit/>
          </a:bodyPr>
          <a:lstStyle/>
          <a:p>
            <a:r>
              <a:rPr lang="en-US" dirty="0"/>
              <a:t>Now that we have a blank project, let’s add ASF modules to it!</a:t>
            </a:r>
          </a:p>
          <a:p>
            <a:endParaRPr lang="en-US" dirty="0"/>
          </a:p>
          <a:p>
            <a:r>
              <a:rPr lang="en-US" dirty="0"/>
              <a:t>Go to “ASF &gt;&gt; ASF Wizard”. This will open a window that will show all the ASF modules available for your platform (left) and the modules that are currently present in your project (right). Take some time to go through and read the modules ASF has for you.</a:t>
            </a:r>
          </a:p>
          <a:p>
            <a:endParaRPr lang="en-US" dirty="0"/>
          </a:p>
          <a:p>
            <a:pPr marL="0" indent="0">
              <a:buNone/>
            </a:pPr>
            <a:endParaRPr lang="en-US" dirty="0"/>
          </a:p>
          <a:p>
            <a:pPr lvl="1"/>
            <a:endParaRPr lang="en-US" i="1" dirty="0"/>
          </a:p>
        </p:txBody>
      </p:sp>
      <p:pic>
        <p:nvPicPr>
          <p:cNvPr id="5" name="Picture 4">
            <a:extLst>
              <a:ext uri="{FF2B5EF4-FFF2-40B4-BE49-F238E27FC236}">
                <a16:creationId xmlns:a16="http://schemas.microsoft.com/office/drawing/2014/main" id="{A13A9045-AC97-4B46-8F5C-12BE84EB3DB8}"/>
              </a:ext>
            </a:extLst>
          </p:cNvPr>
          <p:cNvPicPr>
            <a:picLocks noChangeAspect="1"/>
          </p:cNvPicPr>
          <p:nvPr/>
        </p:nvPicPr>
        <p:blipFill>
          <a:blip r:embed="rId2"/>
          <a:stretch>
            <a:fillRect/>
          </a:stretch>
        </p:blipFill>
        <p:spPr>
          <a:xfrm>
            <a:off x="8604658" y="1989108"/>
            <a:ext cx="2667000" cy="1285875"/>
          </a:xfrm>
          <a:prstGeom prst="rect">
            <a:avLst/>
          </a:prstGeom>
        </p:spPr>
      </p:pic>
      <p:pic>
        <p:nvPicPr>
          <p:cNvPr id="6" name="Picture 5">
            <a:extLst>
              <a:ext uri="{FF2B5EF4-FFF2-40B4-BE49-F238E27FC236}">
                <a16:creationId xmlns:a16="http://schemas.microsoft.com/office/drawing/2014/main" id="{6DB89DDD-E6A0-4FB3-99F9-9DC92BB6528D}"/>
              </a:ext>
            </a:extLst>
          </p:cNvPr>
          <p:cNvPicPr>
            <a:picLocks noChangeAspect="1"/>
          </p:cNvPicPr>
          <p:nvPr/>
        </p:nvPicPr>
        <p:blipFill>
          <a:blip r:embed="rId3"/>
          <a:stretch>
            <a:fillRect/>
          </a:stretch>
        </p:blipFill>
        <p:spPr>
          <a:xfrm>
            <a:off x="1979802" y="3750173"/>
            <a:ext cx="7726261" cy="3406737"/>
          </a:xfrm>
          <a:prstGeom prst="rect">
            <a:avLst/>
          </a:prstGeom>
        </p:spPr>
      </p:pic>
    </p:spTree>
    <p:extLst>
      <p:ext uri="{BB962C8B-B14F-4D97-AF65-F5344CB8AC3E}">
        <p14:creationId xmlns:p14="http://schemas.microsoft.com/office/powerpoint/2010/main" val="3263989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130469" y="167640"/>
            <a:ext cx="7729728" cy="1188720"/>
          </a:xfrm>
        </p:spPr>
        <p:txBody>
          <a:bodyPr/>
          <a:lstStyle/>
          <a:p>
            <a:r>
              <a:rPr lang="en-US" dirty="0"/>
              <a:t>Finding examples for </a:t>
            </a:r>
            <a:r>
              <a:rPr lang="en-US" dirty="0" err="1"/>
              <a:t>asf</a:t>
            </a:r>
            <a:r>
              <a:rPr lang="en-US" dirty="0"/>
              <a:t> modules you just added</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419113" y="1513918"/>
            <a:ext cx="11275139" cy="4937215"/>
          </a:xfrm>
        </p:spPr>
        <p:txBody>
          <a:bodyPr>
            <a:normAutofit/>
          </a:bodyPr>
          <a:lstStyle/>
          <a:p>
            <a:r>
              <a:rPr lang="en-US" sz="1600" dirty="0"/>
              <a:t>Microchip has multiple examples as well as API documentation online:</a:t>
            </a:r>
          </a:p>
          <a:p>
            <a:pPr lvl="4"/>
            <a:r>
              <a:rPr lang="en-US" sz="3000" dirty="0">
                <a:hlinkClick r:id="rId2"/>
              </a:rPr>
              <a:t>http://asf.atmel.com/docs/latest/samd21/html/index.html</a:t>
            </a:r>
            <a:r>
              <a:rPr lang="en-US" sz="3000" dirty="0"/>
              <a:t> </a:t>
            </a:r>
          </a:p>
          <a:p>
            <a:r>
              <a:rPr lang="en-US" sz="1600" dirty="0"/>
              <a:t>This will be one of the best resources for you in this class!</a:t>
            </a:r>
          </a:p>
          <a:p>
            <a:endParaRPr lang="en-US" sz="1600" dirty="0"/>
          </a:p>
          <a:p>
            <a:r>
              <a:rPr lang="en-US" sz="1600" dirty="0"/>
              <a:t>To learn more about the UART driver we just added, read </a:t>
            </a:r>
            <a:r>
              <a:rPr lang="en-US" sz="1600" dirty="0">
                <a:hlinkClick r:id="rId3"/>
              </a:rPr>
              <a:t>http://asf.atmel.com/docs/latest/samd21/html/group__asfdoc__sam0__sercom__usart__group.html#asfdoc_sam0_sercom_usart_special_considerations</a:t>
            </a:r>
            <a:r>
              <a:rPr lang="en-US" sz="1600" dirty="0"/>
              <a:t> </a:t>
            </a:r>
          </a:p>
          <a:p>
            <a:endParaRPr lang="en-US" sz="1600" dirty="0"/>
          </a:p>
          <a:p>
            <a:r>
              <a:rPr lang="en-US" sz="1600" dirty="0"/>
              <a:t>Implement the example mentioned on the following page in your project</a:t>
            </a:r>
          </a:p>
          <a:p>
            <a:endParaRPr lang="en-US" sz="1600" dirty="0"/>
          </a:p>
          <a:p>
            <a:r>
              <a:rPr lang="en-US" sz="1600" dirty="0">
                <a:hlinkClick r:id="rId4"/>
              </a:rPr>
              <a:t>http://asf.atmel.com/docs/latest/samd21/html/asfdoc_sam0_sercom_usart_callback_use_case.html</a:t>
            </a:r>
            <a:r>
              <a:rPr lang="en-US" sz="1600" dirty="0"/>
              <a:t> </a:t>
            </a:r>
          </a:p>
          <a:p>
            <a:endParaRPr lang="en-US" dirty="0"/>
          </a:p>
          <a:p>
            <a:pPr marL="0" indent="0">
              <a:buNone/>
            </a:pPr>
            <a:endParaRPr lang="en-US" dirty="0"/>
          </a:p>
          <a:p>
            <a:pPr lvl="1"/>
            <a:endParaRPr lang="en-US" i="1" dirty="0"/>
          </a:p>
        </p:txBody>
      </p:sp>
    </p:spTree>
    <p:extLst>
      <p:ext uri="{BB962C8B-B14F-4D97-AF65-F5344CB8AC3E}">
        <p14:creationId xmlns:p14="http://schemas.microsoft.com/office/powerpoint/2010/main" val="13277633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130469" y="167640"/>
            <a:ext cx="7729728" cy="1188720"/>
          </a:xfrm>
        </p:spPr>
        <p:txBody>
          <a:bodyPr/>
          <a:lstStyle/>
          <a:p>
            <a:r>
              <a:rPr lang="en-US" dirty="0"/>
              <a:t>Finding examples for </a:t>
            </a:r>
            <a:r>
              <a:rPr lang="en-US" dirty="0" err="1"/>
              <a:t>asf</a:t>
            </a:r>
            <a:r>
              <a:rPr lang="en-US" dirty="0"/>
              <a:t> modules you just added</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419113" y="1513918"/>
            <a:ext cx="11275139" cy="4937215"/>
          </a:xfrm>
        </p:spPr>
        <p:txBody>
          <a:bodyPr>
            <a:normAutofit/>
          </a:bodyPr>
          <a:lstStyle/>
          <a:p>
            <a:r>
              <a:rPr lang="en-US" sz="1600" dirty="0"/>
              <a:t>Read the previous example code and understand what it tries to do.</a:t>
            </a:r>
          </a:p>
          <a:p>
            <a:r>
              <a:rPr lang="en-US" sz="1600" dirty="0"/>
              <a:t>Open a terminal program, like </a:t>
            </a:r>
            <a:r>
              <a:rPr lang="en-US" sz="1600" dirty="0" err="1"/>
              <a:t>TeraTerm</a:t>
            </a:r>
            <a:r>
              <a:rPr lang="en-US" sz="1600" dirty="0"/>
              <a:t>, and play with the example</a:t>
            </a:r>
          </a:p>
          <a:p>
            <a:endParaRPr lang="en-US" sz="1600" dirty="0"/>
          </a:p>
          <a:p>
            <a:r>
              <a:rPr lang="en-US" sz="1600" dirty="0"/>
              <a:t>Comprehension questions</a:t>
            </a:r>
          </a:p>
          <a:p>
            <a:pPr lvl="1"/>
            <a:r>
              <a:rPr lang="en-US" sz="1400" dirty="0"/>
              <a:t>How many characters does it need before it replies a response?</a:t>
            </a:r>
          </a:p>
          <a:p>
            <a:pPr lvl="1"/>
            <a:r>
              <a:rPr lang="en-US" dirty="0"/>
              <a:t>Does this example allow for the device to perform other tasks in the meanwhile? Is it blocking?</a:t>
            </a:r>
          </a:p>
          <a:p>
            <a:pPr lvl="1"/>
            <a:r>
              <a:rPr lang="en-US" dirty="0"/>
              <a:t>How would you change it to make the system non-blocking?</a:t>
            </a:r>
          </a:p>
          <a:p>
            <a:pPr marL="0" indent="0">
              <a:buNone/>
            </a:pPr>
            <a:endParaRPr lang="en-US" dirty="0"/>
          </a:p>
          <a:p>
            <a:pPr lvl="1"/>
            <a:endParaRPr lang="en-US" i="1" dirty="0"/>
          </a:p>
        </p:txBody>
      </p:sp>
    </p:spTree>
    <p:extLst>
      <p:ext uri="{BB962C8B-B14F-4D97-AF65-F5344CB8AC3E}">
        <p14:creationId xmlns:p14="http://schemas.microsoft.com/office/powerpoint/2010/main" val="24752692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316C-5B06-4F01-A68A-984B5CBE5D9C}"/>
              </a:ext>
            </a:extLst>
          </p:cNvPr>
          <p:cNvSpPr>
            <a:spLocks noGrp="1"/>
          </p:cNvSpPr>
          <p:nvPr>
            <p:ph type="title"/>
          </p:nvPr>
        </p:nvSpPr>
        <p:spPr>
          <a:xfrm>
            <a:off x="2130469" y="167640"/>
            <a:ext cx="7729728" cy="1188720"/>
          </a:xfrm>
        </p:spPr>
        <p:txBody>
          <a:bodyPr/>
          <a:lstStyle/>
          <a:p>
            <a:r>
              <a:rPr lang="en-US" dirty="0"/>
              <a:t>Conclusion</a:t>
            </a:r>
          </a:p>
        </p:txBody>
      </p:sp>
      <p:sp>
        <p:nvSpPr>
          <p:cNvPr id="3" name="Content Placeholder 2">
            <a:extLst>
              <a:ext uri="{FF2B5EF4-FFF2-40B4-BE49-F238E27FC236}">
                <a16:creationId xmlns:a16="http://schemas.microsoft.com/office/drawing/2014/main" id="{95C9D871-47DF-4D4B-8376-071C513D067F}"/>
              </a:ext>
            </a:extLst>
          </p:cNvPr>
          <p:cNvSpPr>
            <a:spLocks noGrp="1"/>
          </p:cNvSpPr>
          <p:nvPr>
            <p:ph idx="1"/>
          </p:nvPr>
        </p:nvSpPr>
        <p:spPr>
          <a:xfrm>
            <a:off x="419113" y="1513918"/>
            <a:ext cx="11275139" cy="4937215"/>
          </a:xfrm>
        </p:spPr>
        <p:txBody>
          <a:bodyPr>
            <a:normAutofit/>
          </a:bodyPr>
          <a:lstStyle/>
          <a:p>
            <a:r>
              <a:rPr lang="en-US" sz="1600" dirty="0"/>
              <a:t>As you saw in the previous slide, finding toy examples and trying them out is a very common step in integrating new ASF modules into your code and making them work!</a:t>
            </a:r>
          </a:p>
          <a:p>
            <a:endParaRPr lang="en-US" sz="1600" dirty="0"/>
          </a:p>
          <a:p>
            <a:endParaRPr lang="en-US" sz="1600" dirty="0"/>
          </a:p>
          <a:p>
            <a:r>
              <a:rPr lang="en-US" sz="1600" dirty="0"/>
              <a:t>The LAB0 assignment will be your fist programming challenge in this class and will be a warmup for the A1 assignment – the Command Line Interface</a:t>
            </a:r>
          </a:p>
          <a:p>
            <a:endParaRPr lang="en-US" dirty="0"/>
          </a:p>
          <a:p>
            <a:pPr marL="0" indent="0">
              <a:buNone/>
            </a:pPr>
            <a:endParaRPr lang="en-US" dirty="0"/>
          </a:p>
          <a:p>
            <a:pPr lvl="1"/>
            <a:endParaRPr lang="en-US" i="1" dirty="0"/>
          </a:p>
        </p:txBody>
      </p:sp>
    </p:spTree>
    <p:extLst>
      <p:ext uri="{BB962C8B-B14F-4D97-AF65-F5344CB8AC3E}">
        <p14:creationId xmlns:p14="http://schemas.microsoft.com/office/powerpoint/2010/main" val="269049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cdn-images-1.medium.com/max/2000/1*zkMWkTJVSUBs2kgvf7N88Q.jpeg">
            <a:extLst>
              <a:ext uri="{FF2B5EF4-FFF2-40B4-BE49-F238E27FC236}">
                <a16:creationId xmlns:a16="http://schemas.microsoft.com/office/drawing/2014/main" id="{907E633E-35A4-4F5B-9632-D0A8108494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0969"/>
            <a:ext cx="12192000" cy="72199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31136" y="964692"/>
            <a:ext cx="7729728" cy="858665"/>
          </a:xfrm>
        </p:spPr>
        <p:txBody>
          <a:bodyPr/>
          <a:lstStyle/>
          <a:p>
            <a:r>
              <a:rPr lang="en-US" dirty="0" err="1"/>
              <a:t>Juicero</a:t>
            </a:r>
            <a:endParaRPr lang="en-US" dirty="0"/>
          </a:p>
        </p:txBody>
      </p:sp>
      <p:sp>
        <p:nvSpPr>
          <p:cNvPr id="5" name="Content Placeholder 2"/>
          <p:cNvSpPr txBox="1">
            <a:spLocks/>
          </p:cNvSpPr>
          <p:nvPr/>
        </p:nvSpPr>
        <p:spPr>
          <a:xfrm>
            <a:off x="2231136" y="5597236"/>
            <a:ext cx="7729728" cy="618838"/>
          </a:xfrm>
          <a:prstGeom prst="rect">
            <a:avLst/>
          </a:prstGeom>
          <a:solidFill>
            <a:schemeClr val="bg1"/>
          </a:solidFill>
          <a:ln>
            <a:solidFill>
              <a:schemeClr val="tx1"/>
            </a:solidFill>
          </a:ln>
        </p:spPr>
        <p:txBody>
          <a:bodyPr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dirty="0">
                <a:hlinkClick r:id="rId4"/>
              </a:rPr>
              <a:t>https://blog.bolt.io/heres-why-juicero-s-press-is-so-expensive-6add74594e50</a:t>
            </a:r>
            <a:endParaRPr lang="en-US" dirty="0"/>
          </a:p>
        </p:txBody>
      </p:sp>
    </p:spTree>
    <p:extLst>
      <p:ext uri="{BB962C8B-B14F-4D97-AF65-F5344CB8AC3E}">
        <p14:creationId xmlns:p14="http://schemas.microsoft.com/office/powerpoint/2010/main" val="22340120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D0D7-E54E-4C7C-819E-696AB310C5C5}"/>
              </a:ext>
            </a:extLst>
          </p:cNvPr>
          <p:cNvSpPr>
            <a:spLocks noGrp="1"/>
          </p:cNvSpPr>
          <p:nvPr>
            <p:ph type="title"/>
          </p:nvPr>
        </p:nvSpPr>
        <p:spPr/>
        <p:txBody>
          <a:bodyPr/>
          <a:lstStyle/>
          <a:p>
            <a:r>
              <a:rPr lang="en-US" dirty="0"/>
              <a:t>Office Hours</a:t>
            </a:r>
          </a:p>
        </p:txBody>
      </p:sp>
      <p:sp>
        <p:nvSpPr>
          <p:cNvPr id="3" name="Content Placeholder 2">
            <a:extLst>
              <a:ext uri="{FF2B5EF4-FFF2-40B4-BE49-F238E27FC236}">
                <a16:creationId xmlns:a16="http://schemas.microsoft.com/office/drawing/2014/main" id="{9FC91F70-4D59-434D-BF02-707407E3A6C9}"/>
              </a:ext>
            </a:extLst>
          </p:cNvPr>
          <p:cNvSpPr>
            <a:spLocks noGrp="1"/>
          </p:cNvSpPr>
          <p:nvPr>
            <p:ph idx="1"/>
          </p:nvPr>
        </p:nvSpPr>
        <p:spPr>
          <a:xfrm>
            <a:off x="2231136" y="2638044"/>
            <a:ext cx="7729728" cy="3101983"/>
          </a:xfrm>
        </p:spPr>
        <p:txBody>
          <a:bodyPr/>
          <a:lstStyle/>
          <a:p>
            <a:r>
              <a:rPr lang="en-US" dirty="0"/>
              <a:t>We’re finishing choosing these.  Most likely a Wednesday + a weekend.</a:t>
            </a:r>
          </a:p>
          <a:p>
            <a:r>
              <a:rPr lang="en-US" dirty="0"/>
              <a:t>These will also be on the class calendar.</a:t>
            </a:r>
          </a:p>
          <a:p>
            <a:endParaRPr lang="en-US" dirty="0"/>
          </a:p>
          <a:p>
            <a:r>
              <a:rPr lang="en-US" dirty="0"/>
              <a:t>Keep using Piazza!  Great community being developed already.</a:t>
            </a:r>
          </a:p>
        </p:txBody>
      </p:sp>
    </p:spTree>
    <p:extLst>
      <p:ext uri="{BB962C8B-B14F-4D97-AF65-F5344CB8AC3E}">
        <p14:creationId xmlns:p14="http://schemas.microsoft.com/office/powerpoint/2010/main" val="346562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2" y="2243828"/>
            <a:ext cx="4486656" cy="1141497"/>
          </a:xfrm>
        </p:spPr>
        <p:txBody>
          <a:bodyPr/>
          <a:lstStyle/>
          <a:p>
            <a:r>
              <a:rPr lang="en-US" dirty="0"/>
              <a:t>BOM next steps - power</a:t>
            </a:r>
          </a:p>
        </p:txBody>
      </p:sp>
      <p:sp>
        <p:nvSpPr>
          <p:cNvPr id="3" name="Content Placeholder 2"/>
          <p:cNvSpPr>
            <a:spLocks noGrp="1"/>
          </p:cNvSpPr>
          <p:nvPr>
            <p:ph idx="1"/>
          </p:nvPr>
        </p:nvSpPr>
        <p:spPr>
          <a:xfrm>
            <a:off x="6320901" y="115410"/>
            <a:ext cx="5492779" cy="6596108"/>
          </a:xfrm>
        </p:spPr>
        <p:txBody>
          <a:bodyPr>
            <a:normAutofit/>
          </a:bodyPr>
          <a:lstStyle/>
          <a:p>
            <a:endParaRPr lang="en-US" dirty="0"/>
          </a:p>
          <a:p>
            <a:r>
              <a:rPr lang="en-US" dirty="0"/>
              <a:t>Making a tentative BOM allows us to answer a very important question for embedded devices (specially IoT):</a:t>
            </a:r>
          </a:p>
          <a:p>
            <a:endParaRPr lang="en-US" dirty="0"/>
          </a:p>
          <a:p>
            <a:pPr marL="0" indent="0" algn="ctr">
              <a:buNone/>
            </a:pPr>
            <a:r>
              <a:rPr lang="en-US" b="1" dirty="0"/>
              <a:t>How much power do we need?</a:t>
            </a:r>
          </a:p>
          <a:p>
            <a:pPr marL="0" indent="0" algn="ctr">
              <a:buNone/>
            </a:pPr>
            <a:endParaRPr lang="en-US" b="1" dirty="0"/>
          </a:p>
          <a:p>
            <a:pPr marL="0" indent="0">
              <a:buNone/>
            </a:pPr>
            <a:endParaRPr lang="en-US" b="1" dirty="0"/>
          </a:p>
          <a:p>
            <a:pPr marL="0" indent="0">
              <a:buNone/>
            </a:pPr>
            <a:r>
              <a:rPr lang="en-US" dirty="0"/>
              <a:t>This question determines:</a:t>
            </a:r>
            <a:br>
              <a:rPr lang="en-US" dirty="0"/>
            </a:br>
            <a:endParaRPr lang="en-US" dirty="0"/>
          </a:p>
          <a:p>
            <a:r>
              <a:rPr lang="en-US" dirty="0"/>
              <a:t>Power source sizing</a:t>
            </a:r>
          </a:p>
          <a:p>
            <a:endParaRPr lang="en-US" dirty="0"/>
          </a:p>
          <a:p>
            <a:r>
              <a:rPr lang="en-US" dirty="0"/>
              <a:t>Can our preferred power source handle this power requirement?</a:t>
            </a:r>
          </a:p>
          <a:p>
            <a:endParaRPr lang="en-US" dirty="0"/>
          </a:p>
          <a:p>
            <a:r>
              <a:rPr lang="en-US" dirty="0"/>
              <a:t>How long does our product last when on?</a:t>
            </a:r>
          </a:p>
          <a:p>
            <a:endParaRPr lang="en-US" dirty="0"/>
          </a:p>
          <a:p>
            <a:endParaRPr lang="en-US" dirty="0"/>
          </a:p>
          <a:p>
            <a:pPr marL="0" indent="0" algn="ctr">
              <a:buNone/>
            </a:pPr>
            <a:endParaRPr lang="en-US" b="1"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4209996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2" y="2243828"/>
            <a:ext cx="4486656" cy="1141497"/>
          </a:xfrm>
        </p:spPr>
        <p:txBody>
          <a:bodyPr/>
          <a:lstStyle/>
          <a:p>
            <a:r>
              <a:rPr lang="en-US" dirty="0"/>
              <a:t>BOM next steps - power</a:t>
            </a:r>
          </a:p>
        </p:txBody>
      </p:sp>
      <p:sp>
        <p:nvSpPr>
          <p:cNvPr id="3" name="Content Placeholder 2"/>
          <p:cNvSpPr>
            <a:spLocks noGrp="1"/>
          </p:cNvSpPr>
          <p:nvPr>
            <p:ph idx="1"/>
          </p:nvPr>
        </p:nvSpPr>
        <p:spPr>
          <a:xfrm>
            <a:off x="6320901" y="115410"/>
            <a:ext cx="5492779" cy="6596108"/>
          </a:xfrm>
        </p:spPr>
        <p:txBody>
          <a:bodyPr>
            <a:normAutofit/>
          </a:bodyPr>
          <a:lstStyle/>
          <a:p>
            <a:endParaRPr lang="en-US" dirty="0"/>
          </a:p>
          <a:p>
            <a:r>
              <a:rPr lang="en-US" dirty="0"/>
              <a:t>For next Monday (January 28</a:t>
            </a:r>
            <a:r>
              <a:rPr lang="en-US" baseline="30000" dirty="0"/>
              <a:t>th</a:t>
            </a:r>
            <a:r>
              <a:rPr lang="en-US" dirty="0"/>
              <a:t>, 2019):</a:t>
            </a:r>
          </a:p>
          <a:p>
            <a:endParaRPr lang="en-US" dirty="0"/>
          </a:p>
          <a:p>
            <a:pPr lvl="1"/>
            <a:r>
              <a:rPr lang="en-US" dirty="0"/>
              <a:t>Power budget for device</a:t>
            </a:r>
          </a:p>
          <a:p>
            <a:pPr lvl="1"/>
            <a:endParaRPr lang="en-US" dirty="0"/>
          </a:p>
          <a:p>
            <a:pPr lvl="1"/>
            <a:endParaRPr lang="en-US" dirty="0"/>
          </a:p>
          <a:p>
            <a:pPr lvl="1"/>
            <a:r>
              <a:rPr lang="en-US" dirty="0"/>
              <a:t>Power architecture (Do we need a Buck and/or a boost converter? LDOs?</a:t>
            </a:r>
          </a:p>
          <a:p>
            <a:pPr lvl="1"/>
            <a:endParaRPr lang="en-US" dirty="0"/>
          </a:p>
          <a:p>
            <a:pPr lvl="1"/>
            <a:endParaRPr lang="en-US" dirty="0"/>
          </a:p>
          <a:p>
            <a:pPr lvl="1"/>
            <a:r>
              <a:rPr lang="en-US" dirty="0"/>
              <a:t>More detail in project deliverable document</a:t>
            </a:r>
          </a:p>
          <a:p>
            <a:endParaRPr lang="en-US" dirty="0"/>
          </a:p>
          <a:p>
            <a:endParaRPr lang="en-US" dirty="0"/>
          </a:p>
          <a:p>
            <a:pPr marL="0" indent="0" algn="ctr">
              <a:buNone/>
            </a:pPr>
            <a:endParaRPr lang="en-US" b="1"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556475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8511-ECEE-4762-8D13-734099C34C3A}"/>
              </a:ext>
            </a:extLst>
          </p:cNvPr>
          <p:cNvSpPr>
            <a:spLocks noGrp="1"/>
          </p:cNvSpPr>
          <p:nvPr>
            <p:ph type="title"/>
          </p:nvPr>
        </p:nvSpPr>
        <p:spPr/>
        <p:txBody>
          <a:bodyPr/>
          <a:lstStyle/>
          <a:p>
            <a:r>
              <a:rPr lang="en-US" dirty="0"/>
              <a:t>Integrated Development Environment (IDE)</a:t>
            </a:r>
          </a:p>
        </p:txBody>
      </p:sp>
      <p:sp>
        <p:nvSpPr>
          <p:cNvPr id="3" name="Text Placeholder 2">
            <a:extLst>
              <a:ext uri="{FF2B5EF4-FFF2-40B4-BE49-F238E27FC236}">
                <a16:creationId xmlns:a16="http://schemas.microsoft.com/office/drawing/2014/main" id="{681C4C57-BD9F-4E92-A9EC-52A66864E83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85801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0012-1447-440D-81C8-0C34FE612FA4}"/>
              </a:ext>
            </a:extLst>
          </p:cNvPr>
          <p:cNvSpPr>
            <a:spLocks noGrp="1"/>
          </p:cNvSpPr>
          <p:nvPr>
            <p:ph type="title"/>
          </p:nvPr>
        </p:nvSpPr>
        <p:spPr/>
        <p:txBody>
          <a:bodyPr/>
          <a:lstStyle/>
          <a:p>
            <a:r>
              <a:rPr lang="en-US" dirty="0"/>
              <a:t>What’s an IDE?</a:t>
            </a:r>
          </a:p>
        </p:txBody>
      </p:sp>
      <p:sp>
        <p:nvSpPr>
          <p:cNvPr id="3" name="Content Placeholder 2">
            <a:extLst>
              <a:ext uri="{FF2B5EF4-FFF2-40B4-BE49-F238E27FC236}">
                <a16:creationId xmlns:a16="http://schemas.microsoft.com/office/drawing/2014/main" id="{9D3FA982-5853-4D0C-BD07-8B6F32D6AB4D}"/>
              </a:ext>
            </a:extLst>
          </p:cNvPr>
          <p:cNvSpPr>
            <a:spLocks noGrp="1"/>
          </p:cNvSpPr>
          <p:nvPr>
            <p:ph idx="1"/>
          </p:nvPr>
        </p:nvSpPr>
        <p:spPr>
          <a:xfrm>
            <a:off x="648928" y="2438999"/>
            <a:ext cx="4848357" cy="3774948"/>
          </a:xfrm>
        </p:spPr>
        <p:txBody>
          <a:bodyPr/>
          <a:lstStyle/>
          <a:p>
            <a:r>
              <a:rPr lang="en-US" dirty="0"/>
              <a:t>Swiss army knife for development</a:t>
            </a:r>
          </a:p>
          <a:p>
            <a:pPr lvl="1"/>
            <a:r>
              <a:rPr lang="en-US" dirty="0"/>
              <a:t>Code Editor</a:t>
            </a:r>
          </a:p>
          <a:p>
            <a:pPr lvl="1"/>
            <a:r>
              <a:rPr lang="en-US" dirty="0"/>
              <a:t>Build automation tools</a:t>
            </a:r>
          </a:p>
          <a:p>
            <a:pPr lvl="1"/>
            <a:r>
              <a:rPr lang="en-US" dirty="0"/>
              <a:t>Debugging</a:t>
            </a:r>
          </a:p>
          <a:p>
            <a:r>
              <a:rPr lang="en-US" dirty="0"/>
              <a:t>Household names:  Visual Studio, Eclipse, </a:t>
            </a:r>
            <a:r>
              <a:rPr lang="en-US" dirty="0" err="1"/>
              <a:t>Xcode</a:t>
            </a:r>
            <a:endParaRPr lang="en-US" dirty="0"/>
          </a:p>
          <a:p>
            <a:r>
              <a:rPr lang="en-US" dirty="0"/>
              <a:t>Atmel Studio 7 is our choice</a:t>
            </a:r>
          </a:p>
          <a:p>
            <a:pPr lvl="1"/>
            <a:r>
              <a:rPr lang="en-US" dirty="0"/>
              <a:t>Free to use, built for our MCU</a:t>
            </a:r>
          </a:p>
          <a:p>
            <a:pPr lvl="1"/>
            <a:r>
              <a:rPr lang="en-US" dirty="0"/>
              <a:t>Only works with Atmel MCUs</a:t>
            </a:r>
          </a:p>
        </p:txBody>
      </p:sp>
      <p:pic>
        <p:nvPicPr>
          <p:cNvPr id="4" name="Picture 3">
            <a:extLst>
              <a:ext uri="{FF2B5EF4-FFF2-40B4-BE49-F238E27FC236}">
                <a16:creationId xmlns:a16="http://schemas.microsoft.com/office/drawing/2014/main" id="{081BD850-1973-40C8-AB93-7B9ABE1C345D}"/>
              </a:ext>
            </a:extLst>
          </p:cNvPr>
          <p:cNvPicPr>
            <a:picLocks noChangeAspect="1"/>
          </p:cNvPicPr>
          <p:nvPr/>
        </p:nvPicPr>
        <p:blipFill>
          <a:blip r:embed="rId2"/>
          <a:stretch>
            <a:fillRect/>
          </a:stretch>
        </p:blipFill>
        <p:spPr>
          <a:xfrm>
            <a:off x="5616141" y="997148"/>
            <a:ext cx="6355424" cy="4863703"/>
          </a:xfrm>
          <a:prstGeom prst="rect">
            <a:avLst/>
          </a:prstGeom>
          <a:ln>
            <a:solidFill>
              <a:schemeClr val="tx1"/>
            </a:solidFill>
          </a:ln>
        </p:spPr>
      </p:pic>
    </p:spTree>
    <p:extLst>
      <p:ext uri="{BB962C8B-B14F-4D97-AF65-F5344CB8AC3E}">
        <p14:creationId xmlns:p14="http://schemas.microsoft.com/office/powerpoint/2010/main" val="922524494"/>
      </p:ext>
    </p:extLst>
  </p:cSld>
  <p:clrMapOvr>
    <a:masterClrMapping/>
  </p:clrMapOvr>
</p:sld>
</file>

<file path=ppt/theme/theme1.xml><?xml version="1.0" encoding="utf-8"?>
<a:theme xmlns:a="http://schemas.openxmlformats.org/drawingml/2006/main" name="ESE292-2017F_PPT_Them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ESE292-2017F_PPT_Theme" id="{61B5FC04-CD90-4A0C-9165-BF70A8E82FD3}" vid="{B8F369C0-DAD7-4BCA-A31B-8B29FF4983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ESE292-2017F_PPT_Theme</Template>
  <TotalTime>5921</TotalTime>
  <Words>2623</Words>
  <Application>Microsoft Office PowerPoint</Application>
  <PresentationFormat>Widescreen</PresentationFormat>
  <Paragraphs>275</Paragraphs>
  <Slides>50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Gill Sans MT</vt:lpstr>
      <vt:lpstr>ESE292-2017F_PPT_Theme</vt:lpstr>
      <vt:lpstr>L1: power considerations AND ide basics</vt:lpstr>
      <vt:lpstr>agenda</vt:lpstr>
      <vt:lpstr>BOM REVIEW</vt:lpstr>
      <vt:lpstr>BOM REVIEW</vt:lpstr>
      <vt:lpstr>Juicero</vt:lpstr>
      <vt:lpstr>BOM next steps - power</vt:lpstr>
      <vt:lpstr>BOM next steps - power</vt:lpstr>
      <vt:lpstr>Integrated Development Environment (IDE)</vt:lpstr>
      <vt:lpstr>What’s an IDE?</vt:lpstr>
      <vt:lpstr>Why Atmel Studio?</vt:lpstr>
      <vt:lpstr>Atmel Studio Framework (ASF)</vt:lpstr>
      <vt:lpstr>ASF vs direct register coding</vt:lpstr>
      <vt:lpstr>Scenario: Breakpoints</vt:lpstr>
      <vt:lpstr>Scenario: Variable Watch</vt:lpstr>
      <vt:lpstr>Pin Mapping</vt:lpstr>
      <vt:lpstr>Pin Muxing: SERCOM</vt:lpstr>
      <vt:lpstr>Pin Muxing</vt:lpstr>
      <vt:lpstr>Pin Muxing: SPI</vt:lpstr>
      <vt:lpstr>Pin Muxing: USART</vt:lpstr>
      <vt:lpstr>Pin Muxing: I2C</vt:lpstr>
      <vt:lpstr>L2.0: Atmel Studio &amp; ASF</vt:lpstr>
      <vt:lpstr>L2.0: Atmel Studio &amp; ASF</vt:lpstr>
      <vt:lpstr>Getting started – Exploring the IDE</vt:lpstr>
      <vt:lpstr>GETTING STARTED</vt:lpstr>
      <vt:lpstr>GETTING STARTED</vt:lpstr>
      <vt:lpstr>Before GETTING STARTED…</vt:lpstr>
      <vt:lpstr>Before GETTING STARTED</vt:lpstr>
      <vt:lpstr>Before GETTING STARTED</vt:lpstr>
      <vt:lpstr>Before GETTING STARTED</vt:lpstr>
      <vt:lpstr>Before GETTING STARTED</vt:lpstr>
      <vt:lpstr>Before GETTING STARTED</vt:lpstr>
      <vt:lpstr>Before GETTING STARTED</vt:lpstr>
      <vt:lpstr>Winc1500 updated hopefully we never have to do that ever again</vt:lpstr>
      <vt:lpstr>Running an winc example – debugging and breakpoints</vt:lpstr>
      <vt:lpstr>Running a winc1500 example</vt:lpstr>
      <vt:lpstr>Running a winc1500 example</vt:lpstr>
      <vt:lpstr>Running a winc1500 example – How to set a breakpoint</vt:lpstr>
      <vt:lpstr>Running a winc1500 example – How to watch a variable</vt:lpstr>
      <vt:lpstr>Continuing with a winc1500 example</vt:lpstr>
      <vt:lpstr>Continuing with a winc1500 example</vt:lpstr>
      <vt:lpstr>MAKING YOUR OWN PROJECT FOR THE SAMW25 DEV BOARD</vt:lpstr>
      <vt:lpstr>Making a blank project for the samw25 dev board</vt:lpstr>
      <vt:lpstr>Making a blank project for the samw25 dev board</vt:lpstr>
      <vt:lpstr>Making a blank project for the samw25 dev board</vt:lpstr>
      <vt:lpstr>Making a blank project for the samw25 dev board</vt:lpstr>
      <vt:lpstr>Adding asf modules to your samw25 dev board project</vt:lpstr>
      <vt:lpstr>Finding examples for asf modules you just added</vt:lpstr>
      <vt:lpstr>Finding examples for asf modules you just added</vt:lpstr>
      <vt:lpstr>Conclusion</vt:lpstr>
      <vt:lpstr>Office Hours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l1</dc:title>
  <dc:creator>nmcgill</dc:creator>
  <cp:lastModifiedBy>Eduardo Garcia</cp:lastModifiedBy>
  <cp:revision>253</cp:revision>
  <dcterms:created xsi:type="dcterms:W3CDTF">2017-01-01T21:16:15Z</dcterms:created>
  <dcterms:modified xsi:type="dcterms:W3CDTF">2019-01-23T23:23:10Z</dcterms:modified>
</cp:coreProperties>
</file>