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Lst>
  <p:sldSz cy="5143500" cx="9144000"/>
  <p:notesSz cx="6858000" cy="9144000"/>
  <p:embeddedFontLst>
    <p:embeddedFont>
      <p:font typeface="Roboto"/>
      <p:regular r:id="rId70"/>
      <p:bold r:id="rId71"/>
      <p:italic r:id="rId72"/>
      <p:boldItalic r:id="rId73"/>
    </p:embeddedFont>
    <p:embeddedFont>
      <p:font typeface="Roboto Mono"/>
      <p:regular r:id="rId74"/>
      <p:bold r:id="rId75"/>
      <p:italic r:id="rId76"/>
      <p:boldItalic r:id="rId7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52878C4-6251-4279-9A13-EFB8D2F70245}">
  <a:tblStyle styleId="{A52878C4-6251-4279-9A13-EFB8D2F70245}"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04C47ED6-0B8D-42BB-B285-DE6A0127428A}"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Roboto-boldItalic.fntdata"/><Relationship Id="rId72" Type="http://schemas.openxmlformats.org/officeDocument/2006/relationships/font" Target="fonts/Roboto-italic.fntdata"/><Relationship Id="rId31" Type="http://schemas.openxmlformats.org/officeDocument/2006/relationships/slide" Target="slides/slide25.xml"/><Relationship Id="rId75" Type="http://schemas.openxmlformats.org/officeDocument/2006/relationships/font" Target="fonts/RobotoMono-bold.fntdata"/><Relationship Id="rId30" Type="http://schemas.openxmlformats.org/officeDocument/2006/relationships/slide" Target="slides/slide24.xml"/><Relationship Id="rId74" Type="http://schemas.openxmlformats.org/officeDocument/2006/relationships/font" Target="fonts/RobotoMono-regular.fntdata"/><Relationship Id="rId33" Type="http://schemas.openxmlformats.org/officeDocument/2006/relationships/slide" Target="slides/slide27.xml"/><Relationship Id="rId77" Type="http://schemas.openxmlformats.org/officeDocument/2006/relationships/font" Target="fonts/RobotoMono-boldItalic.fntdata"/><Relationship Id="rId32" Type="http://schemas.openxmlformats.org/officeDocument/2006/relationships/slide" Target="slides/slide26.xml"/><Relationship Id="rId76" Type="http://schemas.openxmlformats.org/officeDocument/2006/relationships/font" Target="fonts/RobotoMono-italic.fntdata"/><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Roboto-bold.fntdata"/><Relationship Id="rId70" Type="http://schemas.openxmlformats.org/officeDocument/2006/relationships/font" Target="fonts/Roboto-regular.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ecedfb5ca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eecedfb5ca_0_1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ee856a32d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ee856a32d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ecedfb5ca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eecedfb5ca_0_1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ecedfb5ca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eecedfb5ca_0_2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ecedfb5ca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eecedfb5ca_0_2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Important LATER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ecedfb5ca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eecedfb5ca_0_2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ecedfb5ca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eecedfb5ca_0_2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eecedfb5ca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eecedfb5ca_0_2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Speaker: Will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ecedfb5ca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eecedfb5ca_0_2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solidFill>
                  <a:schemeClr val="dk1"/>
                </a:solidFill>
              </a:rPr>
              <a:t>Speaker: Sheil</a:t>
            </a:r>
            <a:endParaRPr/>
          </a:p>
          <a:p>
            <a:pPr indent="0" lvl="0" marL="0" rtl="0" algn="l">
              <a:lnSpc>
                <a:spcPct val="100000"/>
              </a:lnSpc>
              <a:spcBef>
                <a:spcPts val="0"/>
              </a:spcBef>
              <a:spcAft>
                <a:spcPts val="0"/>
              </a:spcAft>
              <a:buSzPts val="1100"/>
              <a:buNone/>
            </a:pPr>
            <a:r>
              <a:rPr lang="en"/>
              <a:t>Similar to the concept of the main function Will introduced a few slides ago, you are free to build your own custom C functions and we’ll walk you through how to do that.</a:t>
            </a:r>
            <a:endParaRPr/>
          </a:p>
          <a:p>
            <a:pPr indent="0" lvl="0" marL="0" rtl="0" algn="l">
              <a:lnSpc>
                <a:spcPct val="100000"/>
              </a:lnSpc>
              <a:spcBef>
                <a:spcPts val="0"/>
              </a:spcBef>
              <a:spcAft>
                <a:spcPts val="0"/>
              </a:spcAft>
              <a:buSzPts val="1100"/>
              <a:buNone/>
            </a:pPr>
            <a:r>
              <a:rPr lang="en"/>
              <a:t>The purpose of a function is to organize your program into modular building blocks which can be reused throughout the program execution.</a:t>
            </a:r>
            <a:endParaRPr/>
          </a:p>
          <a:p>
            <a:pPr indent="0" lvl="0" marL="0" rtl="0" algn="l">
              <a:lnSpc>
                <a:spcPct val="100000"/>
              </a:lnSpc>
              <a:spcBef>
                <a:spcPts val="0"/>
              </a:spcBef>
              <a:spcAft>
                <a:spcPts val="0"/>
              </a:spcAft>
              <a:buSzPts val="1100"/>
              <a:buNone/>
            </a:pPr>
            <a:r>
              <a:rPr lang="en"/>
              <a:t>A good rule of thumb is: a</a:t>
            </a:r>
            <a:r>
              <a:rPr lang="en"/>
              <a:t>ny time you find yourself copy-pasting. Could a function be handling this?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Universally, a custom function you write will have 2 parts: the function declaration, the body (w/ return statement)</a:t>
            </a:r>
            <a:endParaRPr/>
          </a:p>
          <a:p>
            <a:pPr indent="0" lvl="0" marL="0" rtl="0" algn="l">
              <a:lnSpc>
                <a:spcPct val="100000"/>
              </a:lnSpc>
              <a:spcBef>
                <a:spcPts val="0"/>
              </a:spcBef>
              <a:spcAft>
                <a:spcPts val="0"/>
              </a:spcAft>
              <a:buSzPts val="1100"/>
              <a:buNone/>
            </a:pPr>
            <a:r>
              <a:rPr lang="en"/>
              <a:t>Once you create your function, it’s ready to be used somewhere else in your program-- and you can call it with the specified params</a:t>
            </a:r>
            <a:endParaRPr/>
          </a:p>
          <a:p>
            <a:pPr indent="0" lvl="0" marL="0" rtl="0" algn="l">
              <a:lnSpc>
                <a:spcPct val="100000"/>
              </a:lnSpc>
              <a:spcBef>
                <a:spcPts val="0"/>
              </a:spcBef>
              <a:spcAft>
                <a:spcPts val="0"/>
              </a:spcAft>
              <a:buSzPts val="1100"/>
              <a:buNone/>
            </a:pPr>
            <a:r>
              <a:rPr lang="en"/>
              <a:t>Pass by value by default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eecedfb5ca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eecedfb5ca_0_2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rgbClr val="595959"/>
                </a:solidFill>
              </a:rPr>
              <a:t>A function has four main components</a:t>
            </a:r>
            <a:endParaRPr sz="1000">
              <a:solidFill>
                <a:srgbClr val="595959"/>
              </a:solidFill>
            </a:endParaRPr>
          </a:p>
          <a:p>
            <a:pPr indent="-292100" lvl="0" marL="457200" rtl="0" algn="l">
              <a:lnSpc>
                <a:spcPct val="115000"/>
              </a:lnSpc>
              <a:spcBef>
                <a:spcPts val="0"/>
              </a:spcBef>
              <a:spcAft>
                <a:spcPts val="0"/>
              </a:spcAft>
              <a:buClr>
                <a:srgbClr val="595959"/>
              </a:buClr>
              <a:buSzPts val="1000"/>
              <a:buChar char="-"/>
            </a:pPr>
            <a:r>
              <a:rPr lang="en" sz="1000">
                <a:solidFill>
                  <a:srgbClr val="595959"/>
                </a:solidFill>
              </a:rPr>
              <a:t>Return type: int</a:t>
            </a:r>
            <a:endParaRPr sz="1000">
              <a:solidFill>
                <a:srgbClr val="595959"/>
              </a:solidFill>
            </a:endParaRPr>
          </a:p>
          <a:p>
            <a:pPr indent="-292100" lvl="0" marL="457200" rtl="0" algn="l">
              <a:lnSpc>
                <a:spcPct val="115000"/>
              </a:lnSpc>
              <a:spcBef>
                <a:spcPts val="0"/>
              </a:spcBef>
              <a:spcAft>
                <a:spcPts val="0"/>
              </a:spcAft>
              <a:buClr>
                <a:srgbClr val="595959"/>
              </a:buClr>
              <a:buSzPts val="1000"/>
              <a:buChar char="-"/>
            </a:pPr>
            <a:r>
              <a:rPr lang="en" sz="1000">
                <a:solidFill>
                  <a:srgbClr val="595959"/>
                </a:solidFill>
              </a:rPr>
              <a:t>Name: add</a:t>
            </a:r>
            <a:endParaRPr sz="1000">
              <a:solidFill>
                <a:srgbClr val="595959"/>
              </a:solidFill>
            </a:endParaRPr>
          </a:p>
          <a:p>
            <a:pPr indent="-292100" lvl="0" marL="457200" rtl="0" algn="l">
              <a:lnSpc>
                <a:spcPct val="115000"/>
              </a:lnSpc>
              <a:spcBef>
                <a:spcPts val="0"/>
              </a:spcBef>
              <a:spcAft>
                <a:spcPts val="0"/>
              </a:spcAft>
              <a:buClr>
                <a:srgbClr val="595959"/>
              </a:buClr>
              <a:buSzPts val="1000"/>
              <a:buChar char="-"/>
            </a:pPr>
            <a:r>
              <a:rPr lang="en" sz="1000">
                <a:solidFill>
                  <a:srgbClr val="595959"/>
                </a:solidFill>
              </a:rPr>
              <a:t>Inputs: a, b</a:t>
            </a:r>
            <a:endParaRPr sz="1000">
              <a:solidFill>
                <a:srgbClr val="595959"/>
              </a:solidFill>
            </a:endParaRPr>
          </a:p>
          <a:p>
            <a:pPr indent="-292100" lvl="0" marL="457200" rtl="0" algn="l">
              <a:lnSpc>
                <a:spcPct val="115000"/>
              </a:lnSpc>
              <a:spcBef>
                <a:spcPts val="0"/>
              </a:spcBef>
              <a:spcAft>
                <a:spcPts val="0"/>
              </a:spcAft>
              <a:buClr>
                <a:srgbClr val="595959"/>
              </a:buClr>
              <a:buSzPts val="1000"/>
              <a:buChar char="-"/>
            </a:pPr>
            <a:r>
              <a:rPr lang="en" sz="1000">
                <a:solidFill>
                  <a:srgbClr val="595959"/>
                </a:solidFill>
              </a:rPr>
              <a:t>Body: return a + b</a:t>
            </a:r>
            <a:endParaRPr sz="1000">
              <a:solidFill>
                <a:srgbClr val="595959"/>
              </a:solidFill>
            </a:endParaRPr>
          </a:p>
          <a:p>
            <a:pPr indent="0" lvl="0" marL="0" rtl="0" algn="l">
              <a:lnSpc>
                <a:spcPct val="115000"/>
              </a:lnSpc>
              <a:spcBef>
                <a:spcPts val="0"/>
              </a:spcBef>
              <a:spcAft>
                <a:spcPts val="0"/>
              </a:spcAft>
              <a:buNone/>
            </a:pPr>
            <a:r>
              <a:rPr lang="en" sz="1000">
                <a:solidFill>
                  <a:srgbClr val="595959"/>
                </a:solidFill>
              </a:rPr>
              <a:t>Side note: you can skip the function prototype altogether and just define the function before the main function for convenience</a:t>
            </a:r>
            <a:endParaRPr sz="1000">
              <a:solidFill>
                <a:srgbClr val="595959"/>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e856a32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e856a32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eecedfb5ca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eecedfb5ca_0_3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Adjacent to functions, you also have macros in C. Both are meant to make your code modular and making code re-usable.</a:t>
            </a:r>
            <a:endParaRPr/>
          </a:p>
          <a:p>
            <a:pPr indent="0" lvl="0" marL="0" rtl="0" algn="l">
              <a:lnSpc>
                <a:spcPct val="100000"/>
              </a:lnSpc>
              <a:spcBef>
                <a:spcPts val="0"/>
              </a:spcBef>
              <a:spcAft>
                <a:spcPts val="0"/>
              </a:spcAft>
              <a:buSzPts val="1100"/>
              <a:buNone/>
            </a:pPr>
            <a:r>
              <a:rPr lang="en"/>
              <a:t>Where macros help most is defining constants, be it what pin you have your LEDs connected to, or what your PWM duty cycle is. That way, if you want to change those values down the road, it’s a one line change instead of a 10 line change.</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eecedfb5ca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eecedfb5ca_0_2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Now we’ll touch on loops, which is it’s own </a:t>
            </a:r>
            <a:r>
              <a:rPr lang="en"/>
              <a:t>section in the </a:t>
            </a:r>
            <a:r>
              <a:rPr lang="en"/>
              <a:t>upcoming assignment. </a:t>
            </a:r>
            <a:endParaRPr/>
          </a:p>
          <a:p>
            <a:pPr indent="0" lvl="0" marL="0" rtl="0" algn="l">
              <a:lnSpc>
                <a:spcPct val="100000"/>
              </a:lnSpc>
              <a:spcBef>
                <a:spcPts val="0"/>
              </a:spcBef>
              <a:spcAft>
                <a:spcPts val="0"/>
              </a:spcAft>
              <a:buSzPts val="1100"/>
              <a:buNone/>
            </a:pPr>
            <a:r>
              <a:rPr lang="en"/>
              <a:t>Let’s start with what are loops: loops are a way to repeat code like arithmetic operations, function calls, etc. without copying and pasting the same line over and over</a:t>
            </a:r>
            <a:endParaRPr/>
          </a:p>
          <a:p>
            <a:pPr indent="0" lvl="0" marL="0" rtl="0" algn="l">
              <a:lnSpc>
                <a:spcPct val="100000"/>
              </a:lnSpc>
              <a:spcBef>
                <a:spcPts val="0"/>
              </a:spcBef>
              <a:spcAft>
                <a:spcPts val="0"/>
              </a:spcAft>
              <a:buSzPts val="1100"/>
              <a:buNone/>
            </a:pPr>
            <a:r>
              <a:rPr lang="en"/>
              <a:t>C supports 3 main types of loops, and you can nest them to support your use case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On a high level, what you need to know </a:t>
            </a:r>
            <a:r>
              <a:rPr lang="en"/>
              <a:t>about</a:t>
            </a:r>
            <a:r>
              <a:rPr lang="en"/>
              <a:t> each type of loop is:</a:t>
            </a:r>
            <a:endParaRPr/>
          </a:p>
          <a:p>
            <a:pPr indent="0" lvl="0" marL="0" rtl="0" algn="l">
              <a:lnSpc>
                <a:spcPct val="100000"/>
              </a:lnSpc>
              <a:spcBef>
                <a:spcPts val="0"/>
              </a:spcBef>
              <a:spcAft>
                <a:spcPts val="0"/>
              </a:spcAft>
              <a:buSzPts val="1100"/>
              <a:buNone/>
            </a:pPr>
            <a:r>
              <a:rPr lang="en"/>
              <a:t>In the next few slides, we’ll see examples of all of them</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eecedfb5ca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eecedfb5ca_0_2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Value of j after the loop: 2^3= 8 (zero-indexed)</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eecedfb5ca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eecedfb5ca_0_2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Very important to have inside main, otherwise program exits almost immediately (after 1 run), which might not even be enough time for all the hardware initialization to happen</a:t>
            </a:r>
            <a:endParaRPr>
              <a:solidFill>
                <a:schemeClr val="dk1"/>
              </a:solidFill>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What is the size of an int? 16bit</a:t>
            </a:r>
            <a:endParaRPr/>
          </a:p>
          <a:p>
            <a:pPr indent="0" lvl="0" marL="0" rtl="0" algn="l">
              <a:lnSpc>
                <a:spcPct val="100000"/>
              </a:lnSpc>
              <a:spcBef>
                <a:spcPts val="0"/>
              </a:spcBef>
              <a:spcAft>
                <a:spcPts val="0"/>
              </a:spcAft>
              <a:buSzPts val="1100"/>
              <a:buNone/>
            </a:pPr>
            <a:r>
              <a:rPr lang="en"/>
              <a:t>Range = - to + 32768; so after overflow, it’s undefined</a:t>
            </a:r>
            <a:endParaRPr/>
          </a:p>
          <a:p>
            <a:pPr indent="0" lvl="0" marL="0" rtl="0" algn="l">
              <a:lnSpc>
                <a:spcPct val="100000"/>
              </a:lnSpc>
              <a:spcBef>
                <a:spcPts val="0"/>
              </a:spcBef>
              <a:spcAft>
                <a:spcPts val="0"/>
              </a:spcAft>
              <a:buSzPts val="1100"/>
              <a:buNone/>
            </a:pPr>
            <a:r>
              <a:rPr b="1" lang="en">
                <a:solidFill>
                  <a:schemeClr val="dk1"/>
                </a:solidFill>
              </a:rPr>
              <a:t>Signed integer variables do not have wrap-around </a:t>
            </a:r>
            <a:r>
              <a:rPr b="1" lang="en">
                <a:solidFill>
                  <a:schemeClr val="dk1"/>
                </a:solidFill>
              </a:rPr>
              <a:t>behavior</a:t>
            </a:r>
            <a:r>
              <a:rPr lang="en">
                <a:solidFill>
                  <a:schemeClr val="dk1"/>
                </a:solidFill>
              </a:rPr>
              <a:t> in C language. Signed integer overflow during arithmetic computations produces undefined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eecedfb5ca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eecedfb5ca_0_3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Note - no “strings”</a:t>
            </a:r>
            <a:endParaRPr/>
          </a:p>
          <a:p>
            <a:pPr indent="0" lvl="0" marL="0" rtl="0" algn="l">
              <a:lnSpc>
                <a:spcPct val="100000"/>
              </a:lnSpc>
              <a:spcBef>
                <a:spcPts val="0"/>
              </a:spcBef>
              <a:spcAft>
                <a:spcPts val="0"/>
              </a:spcAft>
              <a:buSzPts val="1100"/>
              <a:buNone/>
            </a:pPr>
            <a:r>
              <a:rPr lang="en"/>
              <a:t>Zero Indexed (NOT like MATLAB)</a:t>
            </a:r>
            <a:endParaRPr/>
          </a:p>
          <a:p>
            <a:pPr indent="0" lvl="0" marL="0" rtl="0" algn="l">
              <a:lnSpc>
                <a:spcPct val="100000"/>
              </a:lnSpc>
              <a:spcBef>
                <a:spcPts val="0"/>
              </a:spcBef>
              <a:spcAft>
                <a:spcPts val="0"/>
              </a:spcAft>
              <a:buSzPts val="1100"/>
              <a:buNone/>
            </a:pPr>
            <a:r>
              <a:rPr lang="en"/>
              <a:t>Careful accessing values outside of your array (may not throw an error) :  </a:t>
            </a:r>
            <a:r>
              <a:rPr lang="en" sz="1150">
                <a:solidFill>
                  <a:srgbClr val="232629"/>
                </a:solidFill>
                <a:highlight>
                  <a:srgbClr val="FFFFFF"/>
                </a:highlight>
              </a:rPr>
              <a:t>undefined behaviour</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eecedfb5ca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eecedfb5ca_0_3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ef0585743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ef05857433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eecedfb5ca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eecedfb5ca_0_3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eecedfb5ca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eecedfb5ca_0_3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eecedfb5c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eecedfb5c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e856a32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e856a32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eecedfb5ca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eecedfb5ca_0_4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ef0585743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gef05857433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eecedfb5ca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geecedfb5ca_0_4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eecedfb5ca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geecedfb5ca_0_4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ef0585743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gef05857433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ef0585743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gef05857433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ef0585743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gef05857433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ef0585743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ef05857433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ef0585743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gef05857433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ef05857433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gef05857433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eec264caf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eec264caf6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ef0585743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gef05857433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ef0585743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gef05857433_0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eecedfb5ca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geecedfb5ca_0_4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eecedfb5ca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geecedfb5ca_0_4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eecedfb5ca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7" name="Google Shape;437;geecedfb5ca_0_4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eecedfb5ca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geecedfb5ca_0_4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eecedfb5ca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geecedfb5ca_0_4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eecedfb5ca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7" name="Google Shape;467;geecedfb5ca_0_4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eecedfb5ca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2" name="Google Shape;482;geecedfb5ca_0_4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eecedfb5ca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geecedfb5ca_0_4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eec264ca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geec264caf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WALKER</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eecedfb5ca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2" name="Google Shape;502;geecedfb5ca_0_5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eecedfb5ca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0" name="Google Shape;510;geecedfb5ca_0_5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eecedfb5ca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8" name="Google Shape;518;geecedfb5ca_0_5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eecedfb5ca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0" name="Google Shape;530;geecedfb5ca_0_5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eecedfb5ca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7" name="Google Shape;537;geecedfb5ca_0_5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eecedfb5ca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7" name="Google Shape;547;geecedfb5ca_0_5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eecedfb5ca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5" name="Google Shape;555;geecedfb5ca_0_5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eecedfb5ca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2" name="Google Shape;562;geecedfb5ca_0_5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eecedfb5ca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0" name="Google Shape;570;geecedfb5ca_0_5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eecedfb5ca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2" name="Google Shape;582;geecedfb5ca_0_5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ec264caf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eec264caf6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eecedfb5ca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4" name="Google Shape;594;geecedfb5ca_0_5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eecedfb5ca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3" name="Google Shape;603;geecedfb5ca_0_5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eecedfb5ca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1" name="Google Shape;611;geecedfb5ca_0_6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eecedfb5ca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8" name="Google Shape;618;geecedfb5ca_0_6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ec264caf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eec264caf6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ec264caf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eec264caf6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ecedfb5ca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eecedfb5ca_0_4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hyperlink" Target="https://www.circuitlab.com/editor/"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png"/><Relationship Id="rId4" Type="http://schemas.openxmlformats.org/officeDocument/2006/relationships/image" Target="../media/image17.png"/><Relationship Id="rId5" Type="http://schemas.openxmlformats.org/officeDocument/2006/relationships/hyperlink" Target="http://medesign.seas.upenn.edu/index.php/Guides/Teensy-pin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igikey.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3.png"/><Relationship Id="rId4" Type="http://schemas.openxmlformats.org/officeDocument/2006/relationships/image" Target="../media/image25.png"/><Relationship Id="rId5"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9.png"/><Relationship Id="rId4" Type="http://schemas.openxmlformats.org/officeDocument/2006/relationships/image" Target="../media/image32.png"/><Relationship Id="rId5"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youtube.com/watch?v=XYIqK4uzNYQ"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3.png"/><Relationship Id="rId4" Type="http://schemas.openxmlformats.org/officeDocument/2006/relationships/image" Target="../media/image34.png"/><Relationship Id="rId5" Type="http://schemas.openxmlformats.org/officeDocument/2006/relationships/image" Target="../media/image3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5.png"/><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5.png"/><Relationship Id="rId4" Type="http://schemas.openxmlformats.org/officeDocument/2006/relationships/image" Target="../media/image4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6.png"/><Relationship Id="rId4" Type="http://schemas.openxmlformats.org/officeDocument/2006/relationships/image" Target="../media/image3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9.png"/><Relationship Id="rId4" Type="http://schemas.openxmlformats.org/officeDocument/2006/relationships/image" Target="../media/image3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3.png"/><Relationship Id="rId4" Type="http://schemas.openxmlformats.org/officeDocument/2006/relationships/image" Target="../media/image25.png"/><Relationship Id="rId5"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3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9.png"/><Relationship Id="rId4" Type="http://schemas.openxmlformats.org/officeDocument/2006/relationships/image" Target="../media/image32.png"/><Relationship Id="rId5" Type="http://schemas.openxmlformats.org/officeDocument/2006/relationships/image" Target="../media/image3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3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36.png"/><Relationship Id="rId4" Type="http://schemas.openxmlformats.org/officeDocument/2006/relationships/image" Target="../media/image3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3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4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4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4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4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Recitation 1</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9/10/21</a:t>
            </a:r>
            <a:endParaRPr/>
          </a:p>
          <a:p>
            <a:pPr indent="0" lvl="0" marL="0" rtl="0" algn="ctr">
              <a:spcBef>
                <a:spcPts val="0"/>
              </a:spcBef>
              <a:spcAft>
                <a:spcPts val="0"/>
              </a:spcAft>
              <a:buNone/>
            </a:pPr>
            <a:r>
              <a:rPr lang="en"/>
              <a:t>Greg, Will, &amp; Sheil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C Programming</a:t>
            </a:r>
            <a:endParaRPr/>
          </a:p>
        </p:txBody>
      </p:sp>
      <p:sp>
        <p:nvSpPr>
          <p:cNvPr id="125" name="Google Shape;125;p2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sp>
        <p:nvSpPr>
          <p:cNvPr id="126" name="Google Shape;12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Makefiles</a:t>
            </a:r>
            <a:endParaRPr/>
          </a:p>
        </p:txBody>
      </p:sp>
      <p:sp>
        <p:nvSpPr>
          <p:cNvPr id="132" name="Google Shape;13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Quick explanation</a:t>
            </a:r>
            <a:endParaRPr/>
          </a:p>
          <a:p>
            <a:pPr indent="-342900" lvl="0" marL="457200" rtl="0" algn="l">
              <a:spcBef>
                <a:spcPts val="1200"/>
              </a:spcBef>
              <a:spcAft>
                <a:spcPts val="0"/>
              </a:spcAft>
              <a:buSzPts val="1800"/>
              <a:buChar char="●"/>
            </a:pPr>
            <a:r>
              <a:rPr lang="en"/>
              <a:t>Smarter way to compile code (though smarter and more complex systems exist)</a:t>
            </a:r>
            <a:endParaRPr/>
          </a:p>
          <a:p>
            <a:pPr indent="-317500" lvl="1" marL="914400" rtl="0" algn="l">
              <a:spcBef>
                <a:spcPts val="0"/>
              </a:spcBef>
              <a:spcAft>
                <a:spcPts val="0"/>
              </a:spcAft>
              <a:buSzPts val="1400"/>
              <a:buChar char="○"/>
            </a:pPr>
            <a:r>
              <a:rPr lang="en"/>
              <a:t>Only recompile programs whose source code has changed</a:t>
            </a:r>
            <a:endParaRPr/>
          </a:p>
          <a:p>
            <a:pPr indent="-317500" lvl="1" marL="914400" rtl="0" algn="l">
              <a:spcBef>
                <a:spcPts val="0"/>
              </a:spcBef>
              <a:spcAft>
                <a:spcPts val="0"/>
              </a:spcAft>
              <a:buSzPts val="1400"/>
              <a:buChar char="○"/>
            </a:pPr>
            <a:r>
              <a:rPr lang="en"/>
              <a:t>Reference code from other files without having to manually specify them</a:t>
            </a:r>
            <a:endParaRPr/>
          </a:p>
          <a:p>
            <a:pPr indent="-342900" lvl="0" marL="457200" rtl="0" algn="l">
              <a:spcBef>
                <a:spcPts val="0"/>
              </a:spcBef>
              <a:spcAft>
                <a:spcPts val="0"/>
              </a:spcAft>
              <a:buSzPts val="1800"/>
              <a:buChar char="●"/>
            </a:pPr>
            <a:r>
              <a:rPr lang="en"/>
              <a:t>No need to modify the Makefile for lab 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Sample C Program</a:t>
            </a:r>
            <a:endParaRPr/>
          </a:p>
        </p:txBody>
      </p:sp>
      <p:sp>
        <p:nvSpPr>
          <p:cNvPr id="138" name="Google Shape;13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9" name="Google Shape;139;p24"/>
          <p:cNvPicPr preferRelativeResize="0"/>
          <p:nvPr/>
        </p:nvPicPr>
        <p:blipFill>
          <a:blip r:embed="rId3">
            <a:alphaModFix/>
          </a:blip>
          <a:stretch>
            <a:fillRect/>
          </a:stretch>
        </p:blipFill>
        <p:spPr>
          <a:xfrm>
            <a:off x="1977400" y="1319650"/>
            <a:ext cx="5887424" cy="2565050"/>
          </a:xfrm>
          <a:prstGeom prst="rect">
            <a:avLst/>
          </a:prstGeom>
          <a:noFill/>
          <a:ln>
            <a:noFill/>
          </a:ln>
        </p:spPr>
      </p:pic>
      <p:cxnSp>
        <p:nvCxnSpPr>
          <p:cNvPr id="140" name="Google Shape;140;p24"/>
          <p:cNvCxnSpPr/>
          <p:nvPr/>
        </p:nvCxnSpPr>
        <p:spPr>
          <a:xfrm flipH="1" rot="10800000">
            <a:off x="1674150" y="1716775"/>
            <a:ext cx="555900" cy="7200"/>
          </a:xfrm>
          <a:prstGeom prst="straightConnector1">
            <a:avLst/>
          </a:prstGeom>
          <a:noFill/>
          <a:ln cap="flat" cmpd="sng" w="38100">
            <a:solidFill>
              <a:srgbClr val="FF0000"/>
            </a:solidFill>
            <a:prstDash val="solid"/>
            <a:round/>
            <a:headEnd len="med" w="med" type="none"/>
            <a:tailEnd len="med" w="med" type="triangle"/>
          </a:ln>
        </p:spPr>
      </p:cxnSp>
      <p:sp>
        <p:nvSpPr>
          <p:cNvPr id="141" name="Google Shape;141;p24"/>
          <p:cNvSpPr txBox="1"/>
          <p:nvPr/>
        </p:nvSpPr>
        <p:spPr>
          <a:xfrm>
            <a:off x="42725" y="1227050"/>
            <a:ext cx="1823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Start of the program.</a:t>
            </a:r>
            <a:endParaRPr>
              <a:solidFill>
                <a:srgbClr val="FF0000"/>
              </a:solidFill>
            </a:endParaRPr>
          </a:p>
          <a:p>
            <a:pPr indent="0" lvl="0" marL="0" rtl="0" algn="l">
              <a:spcBef>
                <a:spcPts val="0"/>
              </a:spcBef>
              <a:spcAft>
                <a:spcPts val="0"/>
              </a:spcAft>
              <a:buNone/>
            </a:pPr>
            <a:r>
              <a:rPr lang="en">
                <a:solidFill>
                  <a:srgbClr val="FF0000"/>
                </a:solidFill>
              </a:rPr>
              <a:t>Each program can only have a single main function defined</a:t>
            </a:r>
            <a:endParaRPr>
              <a:solidFill>
                <a:srgbClr val="FF0000"/>
              </a:solidFill>
            </a:endParaRPr>
          </a:p>
        </p:txBody>
      </p:sp>
      <p:cxnSp>
        <p:nvCxnSpPr>
          <p:cNvPr id="142" name="Google Shape;142;p24"/>
          <p:cNvCxnSpPr/>
          <p:nvPr/>
        </p:nvCxnSpPr>
        <p:spPr>
          <a:xfrm>
            <a:off x="1859350" y="3621600"/>
            <a:ext cx="787200" cy="0"/>
          </a:xfrm>
          <a:prstGeom prst="straightConnector1">
            <a:avLst/>
          </a:prstGeom>
          <a:noFill/>
          <a:ln cap="flat" cmpd="sng" w="38100">
            <a:solidFill>
              <a:srgbClr val="FF0000"/>
            </a:solidFill>
            <a:prstDash val="solid"/>
            <a:round/>
            <a:headEnd len="med" w="med" type="none"/>
            <a:tailEnd len="med" w="med" type="triangle"/>
          </a:ln>
        </p:spPr>
      </p:cxnSp>
      <p:sp>
        <p:nvSpPr>
          <p:cNvPr id="143" name="Google Shape;143;p24"/>
          <p:cNvSpPr txBox="1"/>
          <p:nvPr/>
        </p:nvSpPr>
        <p:spPr>
          <a:xfrm>
            <a:off x="153688" y="3214050"/>
            <a:ext cx="1823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Return value of the function. 0 means the program exited without error.</a:t>
            </a:r>
            <a:endParaRPr>
              <a:solidFill>
                <a:srgbClr val="FF0000"/>
              </a:solidFill>
            </a:endParaRPr>
          </a:p>
        </p:txBody>
      </p:sp>
      <p:sp>
        <p:nvSpPr>
          <p:cNvPr id="144" name="Google Shape;144;p24"/>
          <p:cNvSpPr txBox="1"/>
          <p:nvPr/>
        </p:nvSpPr>
        <p:spPr>
          <a:xfrm>
            <a:off x="4950963" y="617525"/>
            <a:ext cx="182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function/subroutine</a:t>
            </a:r>
            <a:endParaRPr>
              <a:solidFill>
                <a:srgbClr val="FF0000"/>
              </a:solidFill>
            </a:endParaRPr>
          </a:p>
        </p:txBody>
      </p:sp>
      <p:cxnSp>
        <p:nvCxnSpPr>
          <p:cNvPr id="145" name="Google Shape;145;p24"/>
          <p:cNvCxnSpPr/>
          <p:nvPr/>
        </p:nvCxnSpPr>
        <p:spPr>
          <a:xfrm flipH="1">
            <a:off x="4174450" y="947475"/>
            <a:ext cx="719700" cy="1040100"/>
          </a:xfrm>
          <a:prstGeom prst="straightConnector1">
            <a:avLst/>
          </a:prstGeom>
          <a:noFill/>
          <a:ln cap="flat" cmpd="sng" w="38100">
            <a:solidFill>
              <a:srgbClr val="FF0000"/>
            </a:solidFill>
            <a:prstDash val="solid"/>
            <a:round/>
            <a:headEnd len="med" w="med" type="none"/>
            <a:tailEnd len="med" w="med" type="triangle"/>
          </a:ln>
        </p:spPr>
      </p:cxnSp>
      <p:sp>
        <p:nvSpPr>
          <p:cNvPr id="146" name="Google Shape;146;p24"/>
          <p:cNvSpPr txBox="1"/>
          <p:nvPr/>
        </p:nvSpPr>
        <p:spPr>
          <a:xfrm>
            <a:off x="7197451" y="712925"/>
            <a:ext cx="1946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Comment, has no effect on the program</a:t>
            </a:r>
            <a:endParaRPr>
              <a:solidFill>
                <a:srgbClr val="FF0000"/>
              </a:solidFill>
            </a:endParaRPr>
          </a:p>
        </p:txBody>
      </p:sp>
      <p:cxnSp>
        <p:nvCxnSpPr>
          <p:cNvPr id="147" name="Google Shape;147;p24"/>
          <p:cNvCxnSpPr/>
          <p:nvPr/>
        </p:nvCxnSpPr>
        <p:spPr>
          <a:xfrm flipH="1">
            <a:off x="6575425" y="1042875"/>
            <a:ext cx="565200" cy="10374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Variables</a:t>
            </a:r>
            <a:endParaRPr/>
          </a:p>
        </p:txBody>
      </p:sp>
      <p:pic>
        <p:nvPicPr>
          <p:cNvPr id="153" name="Google Shape;153;p25"/>
          <p:cNvPicPr preferRelativeResize="0"/>
          <p:nvPr/>
        </p:nvPicPr>
        <p:blipFill>
          <a:blip r:embed="rId3">
            <a:alphaModFix/>
          </a:blip>
          <a:stretch>
            <a:fillRect/>
          </a:stretch>
        </p:blipFill>
        <p:spPr>
          <a:xfrm>
            <a:off x="1014425" y="1512523"/>
            <a:ext cx="6658099" cy="2697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Datatypes</a:t>
            </a:r>
            <a:endParaRPr/>
          </a:p>
        </p:txBody>
      </p:sp>
      <p:graphicFrame>
        <p:nvGraphicFramePr>
          <p:cNvPr id="159" name="Google Shape;159;p26"/>
          <p:cNvGraphicFramePr/>
          <p:nvPr/>
        </p:nvGraphicFramePr>
        <p:xfrm>
          <a:off x="286300" y="1067542"/>
          <a:ext cx="3000000" cy="3000000"/>
        </p:xfrm>
        <a:graphic>
          <a:graphicData uri="http://schemas.openxmlformats.org/drawingml/2006/table">
            <a:tbl>
              <a:tblPr>
                <a:noFill/>
                <a:tableStyleId>{A52878C4-6251-4279-9A13-EFB8D2F70245}</a:tableStyleId>
              </a:tblPr>
              <a:tblGrid>
                <a:gridCol w="1758625"/>
                <a:gridCol w="2886500"/>
                <a:gridCol w="1783425"/>
                <a:gridCol w="214285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Data Type</a:t>
                      </a:r>
                      <a:endParaRPr sz="1400" u="none" cap="none" strike="noStrike"/>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Can represent</a:t>
                      </a:r>
                      <a:endParaRPr sz="1400" u="none" cap="none" strike="noStrike"/>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Storage size</a:t>
                      </a:r>
                      <a:endParaRPr sz="1400" u="none" cap="none" strike="noStrike"/>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Range of values</a:t>
                      </a:r>
                      <a:endParaRPr sz="1400" u="none" cap="none" strike="noStrike"/>
                    </a:p>
                  </a:txBody>
                  <a:tcPr marT="91425" marB="91425" marR="91425" marL="91425">
                    <a:solidFill>
                      <a:srgbClr val="D9D9D9"/>
                    </a:solidFill>
                  </a:tcP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int</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Integers</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16 bits (2 bytes)</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 sz="1400" u="none" cap="none" strike="noStrike">
                          <a:solidFill>
                            <a:schemeClr val="dk1"/>
                          </a:solidFill>
                        </a:rPr>
                        <a:t>-(2</a:t>
                      </a:r>
                      <a:r>
                        <a:rPr baseline="30000" lang="en" sz="1400" u="none" cap="none" strike="noStrike">
                          <a:solidFill>
                            <a:schemeClr val="dk1"/>
                          </a:solidFill>
                        </a:rPr>
                        <a:t>15</a:t>
                      </a:r>
                      <a:r>
                        <a:rPr lang="en" sz="1400" u="none" cap="none" strike="noStrike">
                          <a:solidFill>
                            <a:schemeClr val="dk1"/>
                          </a:solidFill>
                        </a:rPr>
                        <a:t>) to 2</a:t>
                      </a:r>
                      <a:r>
                        <a:rPr baseline="30000" lang="en" sz="1400" u="none" cap="none" strike="noStrike">
                          <a:solidFill>
                            <a:schemeClr val="dk1"/>
                          </a:solidFill>
                        </a:rPr>
                        <a:t>15</a:t>
                      </a:r>
                      <a:r>
                        <a:rPr lang="en" sz="1400" u="none" cap="none" strike="noStrike">
                          <a:solidFill>
                            <a:schemeClr val="dk1"/>
                          </a:solidFill>
                        </a:rPr>
                        <a:t>-1 </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B45F06"/>
                          </a:solidFill>
                        </a:rPr>
                        <a:t>unsigned</a:t>
                      </a:r>
                      <a:r>
                        <a:rPr lang="en" sz="1400" u="none" cap="none" strike="noStrike"/>
                        <a:t> int</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Positive integers</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16 bits (2 bytes)</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0 to 2</a:t>
                      </a:r>
                      <a:r>
                        <a:rPr baseline="30000" lang="en" sz="1400" u="none" cap="none" strike="noStrike"/>
                        <a:t>16</a:t>
                      </a:r>
                      <a:r>
                        <a:rPr lang="en" sz="1400" u="none" cap="none" strike="noStrike"/>
                        <a:t>-1</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long</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Integers</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32 bits (4 bytes)</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-(2</a:t>
                      </a:r>
                      <a:r>
                        <a:rPr baseline="30000" lang="en" sz="1400" u="none" cap="none" strike="noStrike"/>
                        <a:t>31</a:t>
                      </a:r>
                      <a:r>
                        <a:rPr lang="en" sz="1400" u="none" cap="none" strike="noStrike"/>
                        <a:t>) to </a:t>
                      </a:r>
                      <a:r>
                        <a:rPr lang="en" sz="1400" u="none" cap="none" strike="noStrike">
                          <a:solidFill>
                            <a:schemeClr val="dk1"/>
                          </a:solidFill>
                        </a:rPr>
                        <a:t>2</a:t>
                      </a:r>
                      <a:r>
                        <a:rPr baseline="30000" lang="en" sz="1400" u="none" cap="none" strike="noStrike">
                          <a:solidFill>
                            <a:schemeClr val="dk1"/>
                          </a:solidFill>
                        </a:rPr>
                        <a:t>31</a:t>
                      </a:r>
                      <a:r>
                        <a:rPr lang="en" sz="1400" u="none" cap="none" strike="noStrike">
                          <a:solidFill>
                            <a:schemeClr val="dk1"/>
                          </a:solidFill>
                        </a:rPr>
                        <a:t>-1</a:t>
                      </a:r>
                      <a:r>
                        <a:rPr lang="en" sz="1400" u="none" cap="none" strike="noStrike"/>
                        <a:t> </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B45F06"/>
                          </a:solidFill>
                        </a:rPr>
                        <a:t>unsigned</a:t>
                      </a:r>
                      <a:r>
                        <a:rPr lang="en" sz="1400" u="none" cap="none" strike="noStrike"/>
                        <a:t> long</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Positive integers</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32 bits (4 bytes)</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0 to 2</a:t>
                      </a:r>
                      <a:r>
                        <a:rPr baseline="30000" lang="en" sz="1400" u="none" cap="none" strike="noStrike"/>
                        <a:t>32</a:t>
                      </a:r>
                      <a:r>
                        <a:rPr lang="en" sz="1400" u="none" cap="none" strike="noStrike"/>
                        <a:t>-1</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float</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Decimals (6 decimal places)</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32 bits (4 bytes)</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1.2e</a:t>
                      </a:r>
                      <a:r>
                        <a:rPr baseline="30000" lang="en" sz="1400" u="none" cap="none" strike="noStrike"/>
                        <a:t>-38</a:t>
                      </a:r>
                      <a:r>
                        <a:rPr lang="en" sz="1400" u="none" cap="none" strike="noStrike"/>
                        <a:t> to 3.4e</a:t>
                      </a:r>
                      <a:r>
                        <a:rPr baseline="30000" lang="en" sz="1400" u="none" cap="none" strike="noStrike"/>
                        <a:t>+38</a:t>
                      </a:r>
                      <a:endParaRPr baseline="30000"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double</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Decimals (15 decimal places)</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64 bits (8 bytes)</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2.3e</a:t>
                      </a:r>
                      <a:r>
                        <a:rPr baseline="30000" lang="en" sz="1400" u="none" cap="none" strike="noStrike"/>
                        <a:t>-308</a:t>
                      </a:r>
                      <a:r>
                        <a:rPr lang="en" sz="1400" u="none" cap="none" strike="noStrike"/>
                        <a:t> to 1.7e</a:t>
                      </a:r>
                      <a:r>
                        <a:rPr baseline="30000" lang="en" sz="1400" u="none" cap="none" strike="noStrike"/>
                        <a:t>+308</a:t>
                      </a:r>
                      <a:endParaRPr baseline="30000"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char</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Integers in ASCII encoding</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8 bits (1 byte)</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-128 to 127 OR 0 to 255</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B45F06"/>
                          </a:solidFill>
                        </a:rPr>
                        <a:t>signed</a:t>
                      </a:r>
                      <a:r>
                        <a:rPr lang="en" sz="1400" u="none" cap="none" strike="noStrike"/>
                        <a:t> char</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Integers in ASCII encoding</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 sz="1400" u="none" cap="none" strike="noStrike">
                          <a:solidFill>
                            <a:schemeClr val="dk1"/>
                          </a:solidFill>
                        </a:rPr>
                        <a:t>8 bits (1 byte)</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-128 to 127</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B45F06"/>
                          </a:solidFill>
                        </a:rPr>
                        <a:t>unsigned</a:t>
                      </a:r>
                      <a:r>
                        <a:rPr lang="en" sz="1400" u="none" cap="none" strike="noStrike"/>
                        <a:t> char</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Integers in ASCII encoding</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 sz="1400" u="none" cap="none" strike="noStrike">
                          <a:solidFill>
                            <a:schemeClr val="dk1"/>
                          </a:solidFill>
                        </a:rPr>
                        <a:t>8 bits (1 byte)</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0 to 255</a:t>
                      </a:r>
                      <a:endParaRPr sz="1400" u="none" cap="none" strike="noStrike"/>
                    </a:p>
                  </a:txBody>
                  <a:tcPr marT="91425" marB="91425" marR="91425" marL="91425"/>
                </a:tc>
              </a:tr>
            </a:tbl>
          </a:graphicData>
        </a:graphic>
      </p:graphicFrame>
      <p:sp>
        <p:nvSpPr>
          <p:cNvPr id="160" name="Google Shape;160;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Basic Operations</a:t>
            </a:r>
            <a:endParaRPr/>
          </a:p>
        </p:txBody>
      </p:sp>
      <p:sp>
        <p:nvSpPr>
          <p:cNvPr id="166" name="Google Shape;166;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 </a:t>
            </a:r>
            <a:endParaRPr/>
          </a:p>
          <a:p>
            <a:pPr indent="-342900" lvl="0" marL="457200" rtl="0" algn="l">
              <a:lnSpc>
                <a:spcPct val="115000"/>
              </a:lnSpc>
              <a:spcBef>
                <a:spcPts val="0"/>
              </a:spcBef>
              <a:spcAft>
                <a:spcPts val="0"/>
              </a:spcAft>
              <a:buSzPts val="1800"/>
              <a:buChar char="●"/>
            </a:pPr>
            <a:r>
              <a:rPr lang="en"/>
              <a:t>+, -, *</a:t>
            </a:r>
            <a:endParaRPr/>
          </a:p>
          <a:p>
            <a:pPr indent="-342900" lvl="0" marL="457200" rtl="0" algn="l">
              <a:lnSpc>
                <a:spcPct val="115000"/>
              </a:lnSpc>
              <a:spcBef>
                <a:spcPts val="0"/>
              </a:spcBef>
              <a:spcAft>
                <a:spcPts val="0"/>
              </a:spcAft>
              <a:buSzPts val="1800"/>
              <a:buChar char="●"/>
            </a:pPr>
            <a:r>
              <a:rPr lang="en"/>
              <a:t>/, %</a:t>
            </a:r>
            <a:endParaRPr/>
          </a:p>
          <a:p>
            <a:pPr indent="-342900" lvl="0" marL="457200" rtl="0" algn="l">
              <a:lnSpc>
                <a:spcPct val="115000"/>
              </a:lnSpc>
              <a:spcBef>
                <a:spcPts val="0"/>
              </a:spcBef>
              <a:spcAft>
                <a:spcPts val="0"/>
              </a:spcAft>
              <a:buSzPts val="1800"/>
              <a:buChar char="●"/>
            </a:pPr>
            <a:r>
              <a:rPr lang="en"/>
              <a:t>&lt;, &lt;=, ==, &gt;=, &gt;, != (comparisons)</a:t>
            </a:r>
            <a:endParaRPr/>
          </a:p>
          <a:p>
            <a:pPr indent="-342900" lvl="0" marL="457200" rtl="0" algn="l">
              <a:lnSpc>
                <a:spcPct val="115000"/>
              </a:lnSpc>
              <a:spcBef>
                <a:spcPts val="0"/>
              </a:spcBef>
              <a:spcAft>
                <a:spcPts val="0"/>
              </a:spcAft>
              <a:buSzPts val="1800"/>
              <a:buChar char="●"/>
            </a:pPr>
            <a:r>
              <a:rPr lang="en"/>
              <a:t>&amp;, |, ^ , ~, &lt;&lt;, &gt;&gt; (bitwise operations)</a:t>
            </a:r>
            <a:endParaRPr/>
          </a:p>
          <a:p>
            <a:pPr indent="-317500" lvl="1" marL="914400" rtl="0" algn="l">
              <a:lnSpc>
                <a:spcPct val="115000"/>
              </a:lnSpc>
              <a:spcBef>
                <a:spcPts val="0"/>
              </a:spcBef>
              <a:spcAft>
                <a:spcPts val="0"/>
              </a:spcAft>
              <a:buSzPts val="1400"/>
              <a:buChar char="○"/>
            </a:pPr>
            <a:r>
              <a:rPr lang="en"/>
              <a:t>In order: and, or, xor, invert/not, shift left, shift right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
              <a:t>Operators do different things for different datatypes!</a:t>
            </a:r>
            <a:endParaRPr/>
          </a:p>
          <a:p>
            <a:pPr indent="0" lvl="0" marL="0" rtl="0" algn="l">
              <a:lnSpc>
                <a:spcPct val="115000"/>
              </a:lnSpc>
              <a:spcBef>
                <a:spcPts val="0"/>
              </a:spcBef>
              <a:spcAft>
                <a:spcPts val="0"/>
              </a:spcAft>
              <a:buSzPts val="1800"/>
              <a:buNone/>
            </a:pPr>
            <a:r>
              <a:rPr lang="en"/>
              <a:t>int x = 5/2; → x = 2;</a:t>
            </a:r>
            <a:endParaRPr/>
          </a:p>
          <a:p>
            <a:pPr indent="0" lvl="0" marL="0" rtl="0" algn="l">
              <a:lnSpc>
                <a:spcPct val="115000"/>
              </a:lnSpc>
              <a:spcBef>
                <a:spcPts val="0"/>
              </a:spcBef>
              <a:spcAft>
                <a:spcPts val="0"/>
              </a:spcAft>
              <a:buSzPts val="1800"/>
              <a:buNone/>
            </a:pPr>
            <a:r>
              <a:rPr lang="en"/>
              <a:t>float x = 5.0/2.0 → 2.5;</a:t>
            </a:r>
            <a:endParaRPr/>
          </a:p>
          <a:p>
            <a:pPr indent="0" lvl="0" marL="0" rtl="0" algn="l">
              <a:lnSpc>
                <a:spcPct val="115000"/>
              </a:lnSpc>
              <a:spcBef>
                <a:spcPts val="0"/>
              </a:spcBef>
              <a:spcAft>
                <a:spcPts val="1600"/>
              </a:spcAft>
              <a:buSzPts val="1800"/>
              <a:buNone/>
            </a:pPr>
            <a:r>
              <a:t/>
            </a:r>
            <a:endParaRPr/>
          </a:p>
        </p:txBody>
      </p:sp>
      <p:cxnSp>
        <p:nvCxnSpPr>
          <p:cNvPr id="167" name="Google Shape;167;p27"/>
          <p:cNvCxnSpPr>
            <a:stCxn id="168" idx="1"/>
          </p:cNvCxnSpPr>
          <p:nvPr/>
        </p:nvCxnSpPr>
        <p:spPr>
          <a:xfrm rot="10800000">
            <a:off x="2778300" y="2422275"/>
            <a:ext cx="3265500" cy="732000"/>
          </a:xfrm>
          <a:prstGeom prst="straightConnector1">
            <a:avLst/>
          </a:prstGeom>
          <a:noFill/>
          <a:ln cap="flat" cmpd="sng" w="9525">
            <a:solidFill>
              <a:schemeClr val="dk2"/>
            </a:solidFill>
            <a:prstDash val="solid"/>
            <a:round/>
            <a:headEnd len="sm" w="sm" type="none"/>
            <a:tailEnd len="med" w="med" type="triangle"/>
          </a:ln>
        </p:spPr>
      </p:cxnSp>
      <p:sp>
        <p:nvSpPr>
          <p:cNvPr id="168" name="Google Shape;168;p27"/>
          <p:cNvSpPr txBox="1"/>
          <p:nvPr/>
        </p:nvSpPr>
        <p:spPr>
          <a:xfrm>
            <a:off x="6043800" y="2950275"/>
            <a:ext cx="1298400" cy="40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means “not”</a:t>
            </a:r>
            <a:endParaRPr b="0" i="0" sz="1400" u="none" cap="none" strike="noStrike">
              <a:solidFill>
                <a:srgbClr val="000000"/>
              </a:solidFill>
              <a:latin typeface="Arial"/>
              <a:ea typeface="Arial"/>
              <a:cs typeface="Arial"/>
              <a:sym typeface="Arial"/>
            </a:endParaRPr>
          </a:p>
        </p:txBody>
      </p:sp>
      <p:cxnSp>
        <p:nvCxnSpPr>
          <p:cNvPr id="169" name="Google Shape;169;p27"/>
          <p:cNvCxnSpPr/>
          <p:nvPr/>
        </p:nvCxnSpPr>
        <p:spPr>
          <a:xfrm flipH="1">
            <a:off x="1275300" y="1746050"/>
            <a:ext cx="1370700" cy="241800"/>
          </a:xfrm>
          <a:prstGeom prst="straightConnector1">
            <a:avLst/>
          </a:prstGeom>
          <a:noFill/>
          <a:ln cap="flat" cmpd="sng" w="9525">
            <a:solidFill>
              <a:schemeClr val="dk2"/>
            </a:solidFill>
            <a:prstDash val="solid"/>
            <a:round/>
            <a:headEnd len="sm" w="sm" type="none"/>
            <a:tailEnd len="med" w="med" type="triangle"/>
          </a:ln>
        </p:spPr>
      </p:cxnSp>
      <p:sp>
        <p:nvSpPr>
          <p:cNvPr id="170" name="Google Shape;170;p27"/>
          <p:cNvSpPr txBox="1"/>
          <p:nvPr/>
        </p:nvSpPr>
        <p:spPr>
          <a:xfrm>
            <a:off x="2610400" y="1433100"/>
            <a:ext cx="4772700" cy="59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means “modulo”, returns the remainder of the division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E.g. 22%5 =&gt; 2, 50%2 =&gt; 0, 27%4 =&gt; 3</a:t>
            </a:r>
            <a:endParaRPr b="0" i="0" sz="1400" u="none" cap="none" strike="noStrike">
              <a:solidFill>
                <a:srgbClr val="000000"/>
              </a:solidFill>
              <a:latin typeface="Arial"/>
              <a:ea typeface="Arial"/>
              <a:cs typeface="Arial"/>
              <a:sym typeface="Arial"/>
            </a:endParaRPr>
          </a:p>
        </p:txBody>
      </p:sp>
      <p:sp>
        <p:nvSpPr>
          <p:cNvPr id="171" name="Google Shape;171;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Comments! (Pseudocode)</a:t>
            </a:r>
            <a:endParaRPr/>
          </a:p>
        </p:txBody>
      </p:sp>
      <p:sp>
        <p:nvSpPr>
          <p:cNvPr id="177" name="Google Shape;177;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Legible pseudocode is a great way to plan your program</a:t>
            </a:r>
            <a:endParaRPr/>
          </a:p>
          <a:p>
            <a:pPr indent="-342900" lvl="0" marL="457200" rtl="0" algn="l">
              <a:lnSpc>
                <a:spcPct val="150000"/>
              </a:lnSpc>
              <a:spcBef>
                <a:spcPts val="0"/>
              </a:spcBef>
              <a:spcAft>
                <a:spcPts val="0"/>
              </a:spcAft>
              <a:buSzPts val="1800"/>
              <a:buChar char="●"/>
            </a:pPr>
            <a:r>
              <a:rPr lang="en"/>
              <a:t>Comments make debugging easier</a:t>
            </a:r>
            <a:endParaRPr/>
          </a:p>
          <a:p>
            <a:pPr indent="-317500" lvl="1" marL="914400" rtl="0" algn="l">
              <a:lnSpc>
                <a:spcPct val="150000"/>
              </a:lnSpc>
              <a:spcBef>
                <a:spcPts val="0"/>
              </a:spcBef>
              <a:spcAft>
                <a:spcPts val="0"/>
              </a:spcAft>
              <a:buSzPts val="1400"/>
              <a:buChar char="○"/>
            </a:pPr>
            <a:r>
              <a:rPr lang="en"/>
              <a:t>Is this line of code doing what the comment says it should be doing?</a:t>
            </a:r>
            <a:endParaRPr/>
          </a:p>
          <a:p>
            <a:pPr indent="-342900" lvl="0" marL="457200" rtl="0" algn="l">
              <a:lnSpc>
                <a:spcPct val="150000"/>
              </a:lnSpc>
              <a:spcBef>
                <a:spcPts val="0"/>
              </a:spcBef>
              <a:spcAft>
                <a:spcPts val="0"/>
              </a:spcAft>
              <a:buSzPts val="1800"/>
              <a:buChar char="●"/>
            </a:pPr>
            <a:r>
              <a:rPr lang="en"/>
              <a:t>Leaving that pseudocode in your code as comments helps other people (including your current/future self) understand what the code is doing</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rPr lang="en"/>
              <a:t>TAs love well-commented code!</a:t>
            </a:r>
            <a:endParaRPr/>
          </a:p>
        </p:txBody>
      </p:sp>
      <p:sp>
        <p:nvSpPr>
          <p:cNvPr id="178" name="Google Shape;178;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idx="1" type="body"/>
          </p:nvPr>
        </p:nvSpPr>
        <p:spPr>
          <a:xfrm>
            <a:off x="311700" y="1152475"/>
            <a:ext cx="8520600" cy="395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Line comments:</a:t>
            </a:r>
            <a:endParaRPr/>
          </a:p>
          <a:p>
            <a:pPr indent="-342900" lvl="0" marL="457200" rtl="0" algn="l">
              <a:spcBef>
                <a:spcPts val="0"/>
              </a:spcBef>
              <a:spcAft>
                <a:spcPts val="0"/>
              </a:spcAft>
              <a:buSzPts val="1800"/>
              <a:buChar char="●"/>
            </a:pPr>
            <a:r>
              <a:rPr lang="en"/>
              <a:t>Comments start from “//” and end at the end of the line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Block comments:</a:t>
            </a:r>
            <a:endParaRPr/>
          </a:p>
          <a:p>
            <a:pPr indent="-342900" lvl="0" marL="457200" rtl="0" algn="l">
              <a:spcBef>
                <a:spcPts val="0"/>
              </a:spcBef>
              <a:spcAft>
                <a:spcPts val="0"/>
              </a:spcAft>
              <a:buSzPts val="1800"/>
              <a:buChar char="●"/>
            </a:pPr>
            <a:r>
              <a:rPr lang="en"/>
              <a:t>Comments start from “/*” and end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Can also “comment out” code that you’re not currently using but want to keep for use in the future.</a:t>
            </a:r>
            <a:endParaRPr b="1"/>
          </a:p>
        </p:txBody>
      </p:sp>
      <p:sp>
        <p:nvSpPr>
          <p:cNvPr id="184" name="Google Shape;184;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Comments in Code</a:t>
            </a:r>
            <a:endParaRPr/>
          </a:p>
        </p:txBody>
      </p:sp>
      <p:sp>
        <p:nvSpPr>
          <p:cNvPr id="185" name="Google Shape;185;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6" name="Google Shape;186;p29"/>
          <p:cNvPicPr preferRelativeResize="0"/>
          <p:nvPr/>
        </p:nvPicPr>
        <p:blipFill>
          <a:blip r:embed="rId3">
            <a:alphaModFix/>
          </a:blip>
          <a:stretch>
            <a:fillRect/>
          </a:stretch>
        </p:blipFill>
        <p:spPr>
          <a:xfrm>
            <a:off x="907575" y="3123850"/>
            <a:ext cx="5316126" cy="1095975"/>
          </a:xfrm>
          <a:prstGeom prst="rect">
            <a:avLst/>
          </a:prstGeom>
          <a:noFill/>
          <a:ln>
            <a:noFill/>
          </a:ln>
        </p:spPr>
      </p:pic>
      <p:pic>
        <p:nvPicPr>
          <p:cNvPr id="187" name="Google Shape;187;p29"/>
          <p:cNvPicPr preferRelativeResize="0"/>
          <p:nvPr/>
        </p:nvPicPr>
        <p:blipFill rotWithShape="1">
          <a:blip r:embed="rId4">
            <a:alphaModFix/>
          </a:blip>
          <a:srcRect b="52581" l="0" r="0" t="26674"/>
          <a:stretch/>
        </p:blipFill>
        <p:spPr>
          <a:xfrm>
            <a:off x="907575" y="2009338"/>
            <a:ext cx="4355106" cy="393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nvSpPr>
        <p:spPr>
          <a:xfrm>
            <a:off x="4648200" y="1170125"/>
            <a:ext cx="4260300" cy="200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dk2"/>
                </a:solidFill>
              </a:rPr>
              <a:t>How to create and use a function?</a:t>
            </a:r>
            <a:endParaRPr sz="1500">
              <a:solidFill>
                <a:schemeClr val="dk2"/>
              </a:solidFill>
            </a:endParaRPr>
          </a:p>
          <a:p>
            <a:pPr indent="-323850" lvl="0" marL="457200" rtl="0" algn="l">
              <a:lnSpc>
                <a:spcPct val="115000"/>
              </a:lnSpc>
              <a:spcBef>
                <a:spcPts val="0"/>
              </a:spcBef>
              <a:spcAft>
                <a:spcPts val="0"/>
              </a:spcAft>
              <a:buClr>
                <a:schemeClr val="dk2"/>
              </a:buClr>
              <a:buSzPts val="1500"/>
              <a:buChar char="●"/>
            </a:pPr>
            <a:r>
              <a:rPr lang="en" sz="1500">
                <a:solidFill>
                  <a:schemeClr val="dk2"/>
                </a:solidFill>
              </a:rPr>
              <a:t>Declare the function </a:t>
            </a:r>
            <a:endParaRPr sz="1500">
              <a:solidFill>
                <a:schemeClr val="dk2"/>
              </a:solidFill>
            </a:endParaRPr>
          </a:p>
          <a:p>
            <a:pPr indent="-323850" lvl="0" marL="457200" rtl="0" algn="l">
              <a:lnSpc>
                <a:spcPct val="115000"/>
              </a:lnSpc>
              <a:spcBef>
                <a:spcPts val="0"/>
              </a:spcBef>
              <a:spcAft>
                <a:spcPts val="0"/>
              </a:spcAft>
              <a:buClr>
                <a:schemeClr val="dk2"/>
              </a:buClr>
              <a:buSzPts val="1500"/>
              <a:buChar char="●"/>
            </a:pPr>
            <a:r>
              <a:rPr lang="en" sz="1500">
                <a:solidFill>
                  <a:schemeClr val="dk2"/>
                </a:solidFill>
              </a:rPr>
              <a:t>Write body</a:t>
            </a:r>
            <a:endParaRPr sz="1500">
              <a:solidFill>
                <a:schemeClr val="dk2"/>
              </a:solidFill>
            </a:endParaRPr>
          </a:p>
          <a:p>
            <a:pPr indent="-323850" lvl="1" marL="914400" rtl="0" algn="l">
              <a:lnSpc>
                <a:spcPct val="115000"/>
              </a:lnSpc>
              <a:spcBef>
                <a:spcPts val="0"/>
              </a:spcBef>
              <a:spcAft>
                <a:spcPts val="0"/>
              </a:spcAft>
              <a:buClr>
                <a:schemeClr val="dk2"/>
              </a:buClr>
              <a:buSzPts val="1500"/>
              <a:buChar char="○"/>
            </a:pPr>
            <a:r>
              <a:rPr lang="en" sz="1500">
                <a:solidFill>
                  <a:schemeClr val="dk2"/>
                </a:solidFill>
              </a:rPr>
              <a:t>Perform some task on input arguments (copies)</a:t>
            </a:r>
            <a:endParaRPr sz="1500">
              <a:solidFill>
                <a:schemeClr val="dk2"/>
              </a:solidFill>
            </a:endParaRPr>
          </a:p>
          <a:p>
            <a:pPr indent="-323850" lvl="1" marL="914400" rtl="0" algn="l">
              <a:lnSpc>
                <a:spcPct val="115000"/>
              </a:lnSpc>
              <a:spcBef>
                <a:spcPts val="0"/>
              </a:spcBef>
              <a:spcAft>
                <a:spcPts val="0"/>
              </a:spcAft>
              <a:buClr>
                <a:schemeClr val="dk2"/>
              </a:buClr>
              <a:buSzPts val="1500"/>
              <a:buChar char="○"/>
            </a:pPr>
            <a:r>
              <a:rPr lang="en" sz="1500">
                <a:solidFill>
                  <a:schemeClr val="dk2"/>
                </a:solidFill>
              </a:rPr>
              <a:t>Return a value</a:t>
            </a:r>
            <a:endParaRPr sz="1500">
              <a:solidFill>
                <a:schemeClr val="dk2"/>
              </a:solidFill>
            </a:endParaRPr>
          </a:p>
          <a:p>
            <a:pPr indent="-323850" lvl="0" marL="457200" rtl="0" algn="l">
              <a:lnSpc>
                <a:spcPct val="115000"/>
              </a:lnSpc>
              <a:spcBef>
                <a:spcPts val="0"/>
              </a:spcBef>
              <a:spcAft>
                <a:spcPts val="0"/>
              </a:spcAft>
              <a:buClr>
                <a:schemeClr val="dk2"/>
              </a:buClr>
              <a:buSzPts val="1500"/>
              <a:buChar char="●"/>
            </a:pPr>
            <a:r>
              <a:rPr lang="en" sz="1500">
                <a:solidFill>
                  <a:schemeClr val="dk2"/>
                </a:solidFill>
              </a:rPr>
              <a:t>Ready for use : Call function with params</a:t>
            </a:r>
            <a:endParaRPr sz="1500">
              <a:solidFill>
                <a:schemeClr val="dk2"/>
              </a:solidFill>
            </a:endParaRPr>
          </a:p>
        </p:txBody>
      </p:sp>
      <p:sp>
        <p:nvSpPr>
          <p:cNvPr id="193" name="Google Shape;193;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Custom C </a:t>
            </a:r>
            <a:r>
              <a:rPr lang="en"/>
              <a:t>Functions</a:t>
            </a:r>
            <a:endParaRPr/>
          </a:p>
        </p:txBody>
      </p:sp>
      <p:sp>
        <p:nvSpPr>
          <p:cNvPr id="194" name="Google Shape;194;p30"/>
          <p:cNvSpPr txBox="1"/>
          <p:nvPr>
            <p:ph idx="1" type="body"/>
          </p:nvPr>
        </p:nvSpPr>
        <p:spPr>
          <a:xfrm>
            <a:off x="311700" y="1152475"/>
            <a:ext cx="4260300" cy="34164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lang="en" sz="1500"/>
              <a:t>Function - a block of code that can be used elsewhere</a:t>
            </a:r>
            <a:endParaRPr sz="1500"/>
          </a:p>
          <a:p>
            <a:pPr indent="-323850" lvl="0" marL="457200" rtl="0" algn="l">
              <a:lnSpc>
                <a:spcPct val="115000"/>
              </a:lnSpc>
              <a:spcBef>
                <a:spcPts val="0"/>
              </a:spcBef>
              <a:spcAft>
                <a:spcPts val="0"/>
              </a:spcAft>
              <a:buSzPts val="1500"/>
              <a:buChar char="●"/>
            </a:pPr>
            <a:r>
              <a:rPr lang="en" sz="1500"/>
              <a:t>Helps modularize &amp; organize code</a:t>
            </a:r>
            <a:endParaRPr sz="1500"/>
          </a:p>
          <a:p>
            <a:pPr indent="-323850" lvl="1" marL="914400" rtl="0" algn="l">
              <a:lnSpc>
                <a:spcPct val="115000"/>
              </a:lnSpc>
              <a:spcBef>
                <a:spcPts val="0"/>
              </a:spcBef>
              <a:spcAft>
                <a:spcPts val="0"/>
              </a:spcAft>
              <a:buSzPts val="1500"/>
              <a:buChar char="○"/>
            </a:pPr>
            <a:r>
              <a:rPr lang="en" sz="1500"/>
              <a:t>Helps with debugging as well!</a:t>
            </a:r>
            <a:endParaRPr sz="1500"/>
          </a:p>
          <a:p>
            <a:pPr indent="0" lvl="0" marL="0" rtl="0" algn="l">
              <a:lnSpc>
                <a:spcPct val="115000"/>
              </a:lnSpc>
              <a:spcBef>
                <a:spcPts val="1600"/>
              </a:spcBef>
              <a:spcAft>
                <a:spcPts val="1600"/>
              </a:spcAft>
              <a:buSzPts val="1800"/>
              <a:buNone/>
            </a:pPr>
            <a:r>
              <a:t/>
            </a:r>
            <a:endParaRPr sz="1500"/>
          </a:p>
        </p:txBody>
      </p:sp>
      <p:sp>
        <p:nvSpPr>
          <p:cNvPr id="195" name="Google Shape;195;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6" name="Google Shape;196;p30"/>
          <p:cNvPicPr preferRelativeResize="0"/>
          <p:nvPr/>
        </p:nvPicPr>
        <p:blipFill>
          <a:blip r:embed="rId3">
            <a:alphaModFix/>
          </a:blip>
          <a:stretch>
            <a:fillRect/>
          </a:stretch>
        </p:blipFill>
        <p:spPr>
          <a:xfrm>
            <a:off x="3134987" y="3700800"/>
            <a:ext cx="2874025" cy="962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Functions</a:t>
            </a:r>
            <a:endParaRPr/>
          </a:p>
        </p:txBody>
      </p:sp>
      <p:sp>
        <p:nvSpPr>
          <p:cNvPr id="202" name="Google Shape;202;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203" name="Google Shape;203;p31"/>
          <p:cNvPicPr preferRelativeResize="0"/>
          <p:nvPr/>
        </p:nvPicPr>
        <p:blipFill rotWithShape="1">
          <a:blip r:embed="rId3">
            <a:alphaModFix/>
          </a:blip>
          <a:srcRect b="0" l="0" r="0" t="0"/>
          <a:stretch/>
        </p:blipFill>
        <p:spPr>
          <a:xfrm>
            <a:off x="0" y="980311"/>
            <a:ext cx="9143999" cy="4163177"/>
          </a:xfrm>
          <a:prstGeom prst="rect">
            <a:avLst/>
          </a:prstGeom>
          <a:noFill/>
          <a:ln>
            <a:noFill/>
          </a:ln>
        </p:spPr>
      </p:pic>
      <p:sp>
        <p:nvSpPr>
          <p:cNvPr id="204" name="Google Shape;204;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Circuit Design - LEDs</a:t>
            </a:r>
            <a:endParaRPr/>
          </a:p>
        </p:txBody>
      </p:sp>
      <p:pic>
        <p:nvPicPr>
          <p:cNvPr id="61" name="Google Shape;61;p14"/>
          <p:cNvPicPr preferRelativeResize="0"/>
          <p:nvPr/>
        </p:nvPicPr>
        <p:blipFill>
          <a:blip r:embed="rId3">
            <a:alphaModFix/>
          </a:blip>
          <a:stretch>
            <a:fillRect/>
          </a:stretch>
        </p:blipFill>
        <p:spPr>
          <a:xfrm>
            <a:off x="488875" y="1898923"/>
            <a:ext cx="2429300" cy="1345631"/>
          </a:xfrm>
          <a:prstGeom prst="rect">
            <a:avLst/>
          </a:prstGeom>
          <a:noFill/>
          <a:ln>
            <a:noFill/>
          </a:ln>
        </p:spPr>
      </p:pic>
      <p:pic>
        <p:nvPicPr>
          <p:cNvPr id="62" name="Google Shape;62;p14"/>
          <p:cNvPicPr preferRelativeResize="0"/>
          <p:nvPr/>
        </p:nvPicPr>
        <p:blipFill>
          <a:blip r:embed="rId4">
            <a:alphaModFix/>
          </a:blip>
          <a:stretch>
            <a:fillRect/>
          </a:stretch>
        </p:blipFill>
        <p:spPr>
          <a:xfrm>
            <a:off x="3346000" y="1898933"/>
            <a:ext cx="2452028" cy="1345625"/>
          </a:xfrm>
          <a:prstGeom prst="rect">
            <a:avLst/>
          </a:prstGeom>
          <a:noFill/>
          <a:ln>
            <a:noFill/>
          </a:ln>
        </p:spPr>
      </p:pic>
      <p:pic>
        <p:nvPicPr>
          <p:cNvPr id="63" name="Google Shape;63;p14"/>
          <p:cNvPicPr preferRelativeResize="0"/>
          <p:nvPr/>
        </p:nvPicPr>
        <p:blipFill>
          <a:blip r:embed="rId5">
            <a:alphaModFix/>
          </a:blip>
          <a:stretch>
            <a:fillRect/>
          </a:stretch>
        </p:blipFill>
        <p:spPr>
          <a:xfrm>
            <a:off x="6306175" y="1650630"/>
            <a:ext cx="2526125" cy="1842214"/>
          </a:xfrm>
          <a:prstGeom prst="rect">
            <a:avLst/>
          </a:prstGeom>
          <a:noFill/>
          <a:ln>
            <a:noFill/>
          </a:ln>
        </p:spPr>
      </p:pic>
      <p:sp>
        <p:nvSpPr>
          <p:cNvPr id="64" name="Google Shape;64;p14"/>
          <p:cNvSpPr txBox="1"/>
          <p:nvPr/>
        </p:nvSpPr>
        <p:spPr>
          <a:xfrm>
            <a:off x="387700" y="1101075"/>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6"/>
              </a:rPr>
              <a:t>https://www.circuitlab.com/editor/</a:t>
            </a:r>
            <a:r>
              <a:rPr lang="en"/>
              <a:t>  </a:t>
            </a:r>
            <a:r>
              <a:rPr lang="en" sz="900"/>
              <a:t>(CircuitLab Student Edition available through UPenn)</a:t>
            </a:r>
            <a:endParaRPr sz="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Macros</a:t>
            </a:r>
            <a:endParaRPr/>
          </a:p>
        </p:txBody>
      </p:sp>
      <p:sp>
        <p:nvSpPr>
          <p:cNvPr id="210" name="Google Shape;210;p32"/>
          <p:cNvSpPr txBox="1"/>
          <p:nvPr>
            <p:ph idx="1" type="body"/>
          </p:nvPr>
        </p:nvSpPr>
        <p:spPr>
          <a:xfrm>
            <a:off x="311700" y="1075400"/>
            <a:ext cx="8787000" cy="1200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Start with the </a:t>
            </a:r>
            <a:r>
              <a:rPr b="1" lang="en"/>
              <a:t>#define</a:t>
            </a:r>
            <a:r>
              <a:rPr lang="en"/>
              <a:t> flag</a:t>
            </a:r>
            <a:endParaRPr/>
          </a:p>
          <a:p>
            <a:pPr indent="-342900" lvl="0" marL="457200" rtl="0" algn="l">
              <a:lnSpc>
                <a:spcPct val="115000"/>
              </a:lnSpc>
              <a:spcBef>
                <a:spcPts val="0"/>
              </a:spcBef>
              <a:spcAft>
                <a:spcPts val="0"/>
              </a:spcAft>
              <a:buSzPts val="1800"/>
              <a:buChar char="-"/>
            </a:pPr>
            <a:r>
              <a:rPr lang="en"/>
              <a:t>Great for defining constants or performing bitwise ops (e.g. set / clear / toggle)</a:t>
            </a:r>
            <a:endParaRPr/>
          </a:p>
          <a:p>
            <a:pPr indent="-342900" lvl="0" marL="457200" rtl="0" algn="l">
              <a:lnSpc>
                <a:spcPct val="115000"/>
              </a:lnSpc>
              <a:spcBef>
                <a:spcPts val="0"/>
              </a:spcBef>
              <a:spcAft>
                <a:spcPts val="0"/>
              </a:spcAft>
              <a:buSzPts val="1800"/>
              <a:buChar char="-"/>
            </a:pPr>
            <a:r>
              <a:rPr b="1" i="1" lang="en"/>
              <a:t>NOT</a:t>
            </a:r>
            <a:r>
              <a:rPr b="1" i="1" lang="en"/>
              <a:t> </a:t>
            </a:r>
            <a:r>
              <a:rPr lang="en"/>
              <a:t>meant to be used to execute series of complicated operations </a:t>
            </a:r>
            <a:r>
              <a:rPr b="1" i="1" lang="en"/>
              <a:t>-&gt; functions</a:t>
            </a:r>
            <a:endParaRPr b="1" i="1"/>
          </a:p>
          <a:p>
            <a:pPr indent="-342900" lvl="0" marL="457200" rtl="0" algn="l">
              <a:lnSpc>
                <a:spcPct val="115000"/>
              </a:lnSpc>
              <a:spcBef>
                <a:spcPts val="0"/>
              </a:spcBef>
              <a:spcAft>
                <a:spcPts val="0"/>
              </a:spcAft>
              <a:buSzPts val="1800"/>
              <a:buChar char="-"/>
            </a:pPr>
            <a:r>
              <a:rPr lang="en"/>
              <a:t>How it works : compiler substitutes macro with its definition at compile time</a:t>
            </a:r>
            <a:endParaRPr/>
          </a:p>
        </p:txBody>
      </p:sp>
      <p:pic>
        <p:nvPicPr>
          <p:cNvPr id="211" name="Google Shape;211;p32"/>
          <p:cNvPicPr preferRelativeResize="0"/>
          <p:nvPr/>
        </p:nvPicPr>
        <p:blipFill rotWithShape="1">
          <a:blip r:embed="rId3">
            <a:alphaModFix/>
          </a:blip>
          <a:srcRect b="0" l="0" r="0" t="0"/>
          <a:stretch/>
        </p:blipFill>
        <p:spPr>
          <a:xfrm>
            <a:off x="828675" y="2902925"/>
            <a:ext cx="7486650" cy="990600"/>
          </a:xfrm>
          <a:prstGeom prst="rect">
            <a:avLst/>
          </a:prstGeom>
          <a:noFill/>
          <a:ln>
            <a:noFill/>
          </a:ln>
        </p:spPr>
      </p:pic>
      <p:sp>
        <p:nvSpPr>
          <p:cNvPr id="212" name="Google Shape;212;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3" name="Google Shape;213;p32"/>
          <p:cNvSpPr/>
          <p:nvPr/>
        </p:nvSpPr>
        <p:spPr>
          <a:xfrm>
            <a:off x="2085725" y="3503425"/>
            <a:ext cx="1024200" cy="34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32"/>
          <p:cNvSpPr/>
          <p:nvPr/>
        </p:nvSpPr>
        <p:spPr>
          <a:xfrm>
            <a:off x="3109925" y="3503425"/>
            <a:ext cx="1371600" cy="34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32"/>
          <p:cNvSpPr/>
          <p:nvPr/>
        </p:nvSpPr>
        <p:spPr>
          <a:xfrm>
            <a:off x="5412825" y="3503425"/>
            <a:ext cx="2824800" cy="34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32"/>
          <p:cNvSpPr txBox="1"/>
          <p:nvPr/>
        </p:nvSpPr>
        <p:spPr>
          <a:xfrm>
            <a:off x="2156525" y="3921025"/>
            <a:ext cx="112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Macro name</a:t>
            </a:r>
            <a:endParaRPr/>
          </a:p>
        </p:txBody>
      </p:sp>
      <p:sp>
        <p:nvSpPr>
          <p:cNvPr id="217" name="Google Shape;217;p32"/>
          <p:cNvSpPr txBox="1"/>
          <p:nvPr/>
        </p:nvSpPr>
        <p:spPr>
          <a:xfrm>
            <a:off x="3191425" y="3921025"/>
            <a:ext cx="112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Arguments</a:t>
            </a:r>
            <a:endParaRPr/>
          </a:p>
          <a:p>
            <a:pPr indent="0" lvl="0" marL="0" rtl="0" algn="l">
              <a:spcBef>
                <a:spcPts val="0"/>
              </a:spcBef>
              <a:spcAft>
                <a:spcPts val="0"/>
              </a:spcAft>
              <a:buNone/>
            </a:pPr>
            <a:r>
              <a:rPr lang="en"/>
              <a:t>(optional)</a:t>
            </a:r>
            <a:endParaRPr/>
          </a:p>
        </p:txBody>
      </p:sp>
      <p:sp>
        <p:nvSpPr>
          <p:cNvPr id="218" name="Google Shape;218;p32"/>
          <p:cNvSpPr txBox="1"/>
          <p:nvPr/>
        </p:nvSpPr>
        <p:spPr>
          <a:xfrm>
            <a:off x="5412825" y="3986475"/>
            <a:ext cx="2824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Operations performed on arguments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Loops</a:t>
            </a:r>
            <a:endParaRPr/>
          </a:p>
        </p:txBody>
      </p:sp>
      <p:sp>
        <p:nvSpPr>
          <p:cNvPr id="224" name="Google Shape;224;p33"/>
          <p:cNvSpPr txBox="1"/>
          <p:nvPr>
            <p:ph idx="1" type="body"/>
          </p:nvPr>
        </p:nvSpPr>
        <p:spPr>
          <a:xfrm>
            <a:off x="311700" y="1152475"/>
            <a:ext cx="40428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To repeat a block of code a number of times based on a condition</a:t>
            </a:r>
            <a:endParaRPr/>
          </a:p>
          <a:p>
            <a:pPr indent="-342900" lvl="0" marL="457200" rtl="0" algn="l">
              <a:lnSpc>
                <a:spcPct val="115000"/>
              </a:lnSpc>
              <a:spcBef>
                <a:spcPts val="0"/>
              </a:spcBef>
              <a:spcAft>
                <a:spcPts val="0"/>
              </a:spcAft>
              <a:buSzPts val="1800"/>
              <a:buChar char="●"/>
            </a:pPr>
            <a:r>
              <a:rPr lang="en"/>
              <a:t>Types of loops: </a:t>
            </a:r>
            <a:endParaRPr/>
          </a:p>
          <a:p>
            <a:pPr indent="-342900" lvl="1" marL="914400" rtl="0" algn="l">
              <a:lnSpc>
                <a:spcPct val="115000"/>
              </a:lnSpc>
              <a:spcBef>
                <a:spcPts val="0"/>
              </a:spcBef>
              <a:spcAft>
                <a:spcPts val="0"/>
              </a:spcAft>
              <a:buSzPts val="1800"/>
              <a:buChar char="○"/>
            </a:pPr>
            <a:r>
              <a:rPr b="1" lang="en"/>
              <a:t>For </a:t>
            </a:r>
            <a:r>
              <a:rPr lang="en"/>
              <a:t>: execute loop </a:t>
            </a:r>
            <a:r>
              <a:rPr lang="en"/>
              <a:t>body</a:t>
            </a:r>
            <a:r>
              <a:rPr lang="en"/>
              <a:t> a specified number of times</a:t>
            </a:r>
            <a:endParaRPr/>
          </a:p>
          <a:p>
            <a:pPr indent="-342900" lvl="1" marL="914400" rtl="0" algn="l">
              <a:lnSpc>
                <a:spcPct val="115000"/>
              </a:lnSpc>
              <a:spcBef>
                <a:spcPts val="0"/>
              </a:spcBef>
              <a:spcAft>
                <a:spcPts val="0"/>
              </a:spcAft>
              <a:buSzPts val="1800"/>
              <a:buChar char="○"/>
            </a:pPr>
            <a:r>
              <a:rPr b="1" lang="en"/>
              <a:t>While </a:t>
            </a:r>
            <a:r>
              <a:rPr lang="en"/>
              <a:t>: execute loop </a:t>
            </a:r>
            <a:r>
              <a:rPr lang="en"/>
              <a:t>body</a:t>
            </a:r>
            <a:r>
              <a:rPr lang="en"/>
              <a:t> if specified condition is true (repeatedly)</a:t>
            </a:r>
            <a:endParaRPr/>
          </a:p>
          <a:p>
            <a:pPr indent="-342900" lvl="1" marL="914400" rtl="0" algn="l">
              <a:lnSpc>
                <a:spcPct val="115000"/>
              </a:lnSpc>
              <a:spcBef>
                <a:spcPts val="0"/>
              </a:spcBef>
              <a:spcAft>
                <a:spcPts val="0"/>
              </a:spcAft>
              <a:buSzPts val="1800"/>
              <a:buChar char="○"/>
            </a:pPr>
            <a:r>
              <a:rPr b="1" lang="en"/>
              <a:t>Do-while </a:t>
            </a:r>
            <a:r>
              <a:rPr lang="en"/>
              <a:t>: execute loop body </a:t>
            </a:r>
            <a:r>
              <a:rPr b="1" i="1" lang="en"/>
              <a:t>then </a:t>
            </a:r>
            <a:r>
              <a:rPr lang="en"/>
              <a:t>check if specified condition is true</a:t>
            </a:r>
            <a:endParaRPr/>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rPr lang="en" sz="1500"/>
              <a:t>Example of nested for &amp; while loop ------------&gt;</a:t>
            </a:r>
            <a:endParaRPr sz="1500"/>
          </a:p>
          <a:p>
            <a:pPr indent="0" lvl="0" marL="457200" rtl="0" algn="l">
              <a:lnSpc>
                <a:spcPct val="115000"/>
              </a:lnSpc>
              <a:spcBef>
                <a:spcPts val="1600"/>
              </a:spcBef>
              <a:spcAft>
                <a:spcPts val="1600"/>
              </a:spcAft>
              <a:buSzPts val="1800"/>
              <a:buNone/>
            </a:pPr>
            <a:r>
              <a:t/>
            </a:r>
            <a:endParaRPr/>
          </a:p>
        </p:txBody>
      </p:sp>
      <p:pic>
        <p:nvPicPr>
          <p:cNvPr id="225" name="Google Shape;225;p33"/>
          <p:cNvPicPr preferRelativeResize="0"/>
          <p:nvPr/>
        </p:nvPicPr>
        <p:blipFill rotWithShape="1">
          <a:blip r:embed="rId3">
            <a:alphaModFix/>
          </a:blip>
          <a:srcRect b="0" l="0" r="0" t="0"/>
          <a:stretch/>
        </p:blipFill>
        <p:spPr>
          <a:xfrm>
            <a:off x="4853800" y="1235500"/>
            <a:ext cx="3293688" cy="3250350"/>
          </a:xfrm>
          <a:prstGeom prst="rect">
            <a:avLst/>
          </a:prstGeom>
          <a:noFill/>
          <a:ln>
            <a:noFill/>
          </a:ln>
        </p:spPr>
      </p:pic>
      <p:sp>
        <p:nvSpPr>
          <p:cNvPr id="226" name="Google Shape;226;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For Loop</a:t>
            </a:r>
            <a:endParaRPr/>
          </a:p>
        </p:txBody>
      </p:sp>
      <p:sp>
        <p:nvSpPr>
          <p:cNvPr id="232" name="Google Shape;232;p34"/>
          <p:cNvSpPr txBox="1"/>
          <p:nvPr>
            <p:ph idx="1" type="body"/>
          </p:nvPr>
        </p:nvSpPr>
        <p:spPr>
          <a:xfrm>
            <a:off x="311700" y="1152475"/>
            <a:ext cx="42603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Components</a:t>
            </a:r>
            <a:endParaRPr/>
          </a:p>
          <a:p>
            <a:pPr indent="0" lvl="0" marL="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Clr>
                <a:srgbClr val="FF0000"/>
              </a:buClr>
              <a:buSzPts val="1800"/>
              <a:buChar char="●"/>
            </a:pPr>
            <a:r>
              <a:rPr lang="en">
                <a:solidFill>
                  <a:srgbClr val="FF0000"/>
                </a:solidFill>
              </a:rPr>
              <a:t>Initial condition</a:t>
            </a:r>
            <a:endParaRPr>
              <a:solidFill>
                <a:srgbClr val="FF0000"/>
              </a:solidFill>
            </a:endParaRPr>
          </a:p>
          <a:p>
            <a:pPr indent="0" lvl="0" marL="457200" rtl="0" algn="l">
              <a:lnSpc>
                <a:spcPct val="115000"/>
              </a:lnSpc>
              <a:spcBef>
                <a:spcPts val="0"/>
              </a:spcBef>
              <a:spcAft>
                <a:spcPts val="0"/>
              </a:spcAft>
              <a:buSzPts val="1800"/>
              <a:buNone/>
            </a:pPr>
            <a:r>
              <a:t/>
            </a:r>
            <a:endParaRPr>
              <a:solidFill>
                <a:srgbClr val="FF0000"/>
              </a:solidFill>
            </a:endParaRPr>
          </a:p>
          <a:p>
            <a:pPr indent="-342900" lvl="0" marL="457200" rtl="0" algn="l">
              <a:lnSpc>
                <a:spcPct val="115000"/>
              </a:lnSpc>
              <a:spcBef>
                <a:spcPts val="0"/>
              </a:spcBef>
              <a:spcAft>
                <a:spcPts val="0"/>
              </a:spcAft>
              <a:buClr>
                <a:srgbClr val="FF00FF"/>
              </a:buClr>
              <a:buSzPts val="1800"/>
              <a:buChar char="●"/>
            </a:pPr>
            <a:r>
              <a:rPr lang="en">
                <a:solidFill>
                  <a:srgbClr val="FF00FF"/>
                </a:solidFill>
              </a:rPr>
              <a:t>Exit condition</a:t>
            </a:r>
            <a:endParaRPr>
              <a:solidFill>
                <a:srgbClr val="FF00FF"/>
              </a:solidFill>
            </a:endParaRPr>
          </a:p>
          <a:p>
            <a:pPr indent="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Clr>
                <a:srgbClr val="1155CC"/>
              </a:buClr>
              <a:buSzPts val="1800"/>
              <a:buChar char="●"/>
            </a:pPr>
            <a:r>
              <a:rPr lang="en">
                <a:solidFill>
                  <a:srgbClr val="1155CC"/>
                </a:solidFill>
              </a:rPr>
              <a:t>Step size (increment/decrement)</a:t>
            </a:r>
            <a:endParaRPr>
              <a:solidFill>
                <a:srgbClr val="1155CC"/>
              </a:solidFill>
            </a:endParaRPr>
          </a:p>
          <a:p>
            <a:pPr indent="0" lvl="0" marL="914400" rtl="0" algn="l">
              <a:lnSpc>
                <a:spcPct val="115000"/>
              </a:lnSpc>
              <a:spcBef>
                <a:spcPts val="0"/>
              </a:spcBef>
              <a:spcAft>
                <a:spcPts val="0"/>
              </a:spcAft>
              <a:buSzPts val="1800"/>
              <a:buNone/>
            </a:pPr>
            <a:r>
              <a:t/>
            </a:r>
            <a:endParaRPr>
              <a:solidFill>
                <a:srgbClr val="1155CC"/>
              </a:solidFill>
            </a:endParaRPr>
          </a:p>
          <a:p>
            <a:pPr indent="-342900" lvl="0" marL="457200" rtl="0" algn="l">
              <a:lnSpc>
                <a:spcPct val="115000"/>
              </a:lnSpc>
              <a:spcBef>
                <a:spcPts val="0"/>
              </a:spcBef>
              <a:spcAft>
                <a:spcPts val="0"/>
              </a:spcAft>
              <a:buClr>
                <a:srgbClr val="F1C232"/>
              </a:buClr>
              <a:buSzPts val="1800"/>
              <a:buChar char="●"/>
            </a:pPr>
            <a:r>
              <a:rPr lang="en">
                <a:solidFill>
                  <a:srgbClr val="F1C232"/>
                </a:solidFill>
              </a:rPr>
              <a:t>Body</a:t>
            </a:r>
            <a:endParaRPr>
              <a:solidFill>
                <a:srgbClr val="F1C232"/>
              </a:solidFill>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
              <a:t> </a:t>
            </a:r>
            <a:endParaRPr/>
          </a:p>
        </p:txBody>
      </p:sp>
      <p:pic>
        <p:nvPicPr>
          <p:cNvPr id="233" name="Google Shape;233;p34"/>
          <p:cNvPicPr preferRelativeResize="0"/>
          <p:nvPr/>
        </p:nvPicPr>
        <p:blipFill rotWithShape="1">
          <a:blip r:embed="rId3">
            <a:alphaModFix/>
          </a:blip>
          <a:srcRect b="0" l="0" r="0" t="0"/>
          <a:stretch/>
        </p:blipFill>
        <p:spPr>
          <a:xfrm>
            <a:off x="4762023" y="1356275"/>
            <a:ext cx="4070274" cy="3008800"/>
          </a:xfrm>
          <a:prstGeom prst="rect">
            <a:avLst/>
          </a:prstGeom>
          <a:noFill/>
          <a:ln>
            <a:noFill/>
          </a:ln>
        </p:spPr>
      </p:pic>
      <p:sp>
        <p:nvSpPr>
          <p:cNvPr id="234" name="Google Shape;234;p34"/>
          <p:cNvSpPr/>
          <p:nvPr/>
        </p:nvSpPr>
        <p:spPr>
          <a:xfrm>
            <a:off x="5390775" y="2262650"/>
            <a:ext cx="605700" cy="309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34"/>
          <p:cNvSpPr/>
          <p:nvPr/>
        </p:nvSpPr>
        <p:spPr>
          <a:xfrm>
            <a:off x="6101303" y="2262650"/>
            <a:ext cx="605700" cy="309000"/>
          </a:xfrm>
          <a:prstGeom prst="rect">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34"/>
          <p:cNvSpPr/>
          <p:nvPr/>
        </p:nvSpPr>
        <p:spPr>
          <a:xfrm>
            <a:off x="6787103" y="2262650"/>
            <a:ext cx="605700" cy="309000"/>
          </a:xfrm>
          <a:prstGeom prst="rect">
            <a:avLst/>
          </a:prstGeom>
          <a:noFill/>
          <a:ln cap="flat" cmpd="sng" w="1905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34"/>
          <p:cNvSpPr/>
          <p:nvPr/>
        </p:nvSpPr>
        <p:spPr>
          <a:xfrm>
            <a:off x="5155875" y="2683025"/>
            <a:ext cx="1224000" cy="630600"/>
          </a:xfrm>
          <a:prstGeom prst="rect">
            <a:avLst/>
          </a:prstGeom>
          <a:no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While loop</a:t>
            </a:r>
            <a:endParaRPr/>
          </a:p>
        </p:txBody>
      </p:sp>
      <p:sp>
        <p:nvSpPr>
          <p:cNvPr id="244" name="Google Shape;244;p35"/>
          <p:cNvSpPr txBox="1"/>
          <p:nvPr>
            <p:ph idx="1" type="body"/>
          </p:nvPr>
        </p:nvSpPr>
        <p:spPr>
          <a:xfrm>
            <a:off x="311700" y="1152475"/>
            <a:ext cx="42603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Components</a:t>
            </a:r>
            <a:endParaRPr/>
          </a:p>
          <a:p>
            <a:pPr indent="0" lvl="0" marL="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Clr>
                <a:srgbClr val="FF0000"/>
              </a:buClr>
              <a:buSzPts val="1800"/>
              <a:buChar char="●"/>
            </a:pPr>
            <a:r>
              <a:rPr lang="en">
                <a:solidFill>
                  <a:srgbClr val="FF0000"/>
                </a:solidFill>
              </a:rPr>
              <a:t>Condition</a:t>
            </a:r>
            <a:endParaRPr>
              <a:solidFill>
                <a:srgbClr val="FF0000"/>
              </a:solidFill>
            </a:endParaRPr>
          </a:p>
          <a:p>
            <a:pPr indent="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Clr>
                <a:srgbClr val="F1C232"/>
              </a:buClr>
              <a:buSzPts val="1800"/>
              <a:buChar char="●"/>
            </a:pPr>
            <a:r>
              <a:rPr lang="en">
                <a:solidFill>
                  <a:srgbClr val="F1C232"/>
                </a:solidFill>
              </a:rPr>
              <a:t>Body</a:t>
            </a:r>
            <a:endParaRPr>
              <a:solidFill>
                <a:srgbClr val="F1C232"/>
              </a:solidFill>
            </a:endParaRPr>
          </a:p>
        </p:txBody>
      </p:sp>
      <p:pic>
        <p:nvPicPr>
          <p:cNvPr id="245" name="Google Shape;245;p35"/>
          <p:cNvPicPr preferRelativeResize="0"/>
          <p:nvPr/>
        </p:nvPicPr>
        <p:blipFill rotWithShape="1">
          <a:blip r:embed="rId3">
            <a:alphaModFix/>
          </a:blip>
          <a:srcRect b="0" l="0" r="0" t="0"/>
          <a:stretch/>
        </p:blipFill>
        <p:spPr>
          <a:xfrm>
            <a:off x="4736750" y="1710075"/>
            <a:ext cx="4267201" cy="2301194"/>
          </a:xfrm>
          <a:prstGeom prst="rect">
            <a:avLst/>
          </a:prstGeom>
          <a:noFill/>
          <a:ln>
            <a:noFill/>
          </a:ln>
        </p:spPr>
      </p:pic>
      <p:sp>
        <p:nvSpPr>
          <p:cNvPr id="246" name="Google Shape;246;p35"/>
          <p:cNvSpPr/>
          <p:nvPr/>
        </p:nvSpPr>
        <p:spPr>
          <a:xfrm>
            <a:off x="5390775" y="2200700"/>
            <a:ext cx="605700" cy="309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35"/>
          <p:cNvSpPr/>
          <p:nvPr/>
        </p:nvSpPr>
        <p:spPr>
          <a:xfrm>
            <a:off x="5143500" y="2645850"/>
            <a:ext cx="2577900" cy="630600"/>
          </a:xfrm>
          <a:prstGeom prst="rect">
            <a:avLst/>
          </a:prstGeom>
          <a:no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graphicFrame>
        <p:nvGraphicFramePr>
          <p:cNvPr id="253" name="Google Shape;253;p36"/>
          <p:cNvGraphicFramePr/>
          <p:nvPr/>
        </p:nvGraphicFramePr>
        <p:xfrm>
          <a:off x="3842475" y="1347575"/>
          <a:ext cx="3000000" cy="3000000"/>
        </p:xfrm>
        <a:graphic>
          <a:graphicData uri="http://schemas.openxmlformats.org/drawingml/2006/table">
            <a:tbl>
              <a:tblPr>
                <a:noFill/>
                <a:tableStyleId>{A52878C4-6251-4279-9A13-EFB8D2F70245}</a:tableStyleId>
              </a:tblPr>
              <a:tblGrid>
                <a:gridCol w="735325"/>
                <a:gridCol w="735325"/>
                <a:gridCol w="735325"/>
                <a:gridCol w="735325"/>
                <a:gridCol w="735325"/>
                <a:gridCol w="735325"/>
                <a:gridCol w="735325"/>
              </a:tblGrid>
              <a:tr h="4248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Consolas"/>
                          <a:ea typeface="Consolas"/>
                          <a:cs typeface="Consolas"/>
                          <a:sym typeface="Consolas"/>
                        </a:rPr>
                        <a:t>index</a:t>
                      </a:r>
                      <a:endParaRPr sz="1400" u="none" cap="none" strike="noStrike">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Consolas"/>
                          <a:ea typeface="Consolas"/>
                          <a:cs typeface="Consolas"/>
                          <a:sym typeface="Consolas"/>
                        </a:rPr>
                        <a:t>0</a:t>
                      </a:r>
                      <a:endParaRPr sz="1400" u="none" cap="none" strike="noStrike">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Consolas"/>
                          <a:ea typeface="Consolas"/>
                          <a:cs typeface="Consolas"/>
                          <a:sym typeface="Consolas"/>
                        </a:rPr>
                        <a:t>1</a:t>
                      </a:r>
                      <a:endParaRPr sz="1400" u="none" cap="none" strike="noStrike">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Consolas"/>
                          <a:ea typeface="Consolas"/>
                          <a:cs typeface="Consolas"/>
                          <a:sym typeface="Consolas"/>
                        </a:rPr>
                        <a:t>2</a:t>
                      </a:r>
                      <a:endParaRPr sz="1400" u="none" cap="none" strike="noStrike">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Consolas"/>
                          <a:ea typeface="Consolas"/>
                          <a:cs typeface="Consolas"/>
                          <a:sym typeface="Consolas"/>
                        </a:rPr>
                        <a:t>3</a:t>
                      </a:r>
                      <a:endParaRPr sz="1400" u="none" cap="none" strike="noStrike">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Consolas"/>
                          <a:ea typeface="Consolas"/>
                          <a:cs typeface="Consolas"/>
                          <a:sym typeface="Consolas"/>
                        </a:rPr>
                        <a:t>4</a:t>
                      </a:r>
                      <a:endParaRPr sz="1400" u="none" cap="none" strike="noStrike">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latin typeface="Consolas"/>
                          <a:ea typeface="Consolas"/>
                          <a:cs typeface="Consolas"/>
                          <a:sym typeface="Consolas"/>
                        </a:rPr>
                        <a:t>5</a:t>
                      </a:r>
                      <a:endParaRPr sz="1400" u="none" cap="none" strike="noStrike">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r>
              <a:tr h="4248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Consolas"/>
                          <a:ea typeface="Consolas"/>
                          <a:cs typeface="Consolas"/>
                          <a:sym typeface="Consolas"/>
                        </a:rPr>
                        <a:t>value</a:t>
                      </a:r>
                      <a:endParaRPr sz="1400" u="none" cap="none" strike="noStrike">
                        <a:latin typeface="Consolas"/>
                        <a:ea typeface="Consolas"/>
                        <a:cs typeface="Consolas"/>
                        <a:sym typeface="Consola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a:latin typeface="Consolas"/>
                          <a:ea typeface="Consolas"/>
                          <a:cs typeface="Consolas"/>
                          <a:sym typeface="Consolas"/>
                        </a:rPr>
                        <a:t>H</a:t>
                      </a:r>
                      <a:endParaRPr sz="1400" u="none" cap="none" strike="noStrike">
                        <a:latin typeface="Consolas"/>
                        <a:ea typeface="Consolas"/>
                        <a:cs typeface="Consolas"/>
                        <a:sym typeface="Consola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a:latin typeface="Consolas"/>
                          <a:ea typeface="Consolas"/>
                          <a:cs typeface="Consolas"/>
                          <a:sym typeface="Consolas"/>
                        </a:rPr>
                        <a:t>e</a:t>
                      </a:r>
                      <a:endParaRPr sz="1400" u="none" cap="none" strike="noStrike">
                        <a:latin typeface="Consolas"/>
                        <a:ea typeface="Consolas"/>
                        <a:cs typeface="Consolas"/>
                        <a:sym typeface="Consola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a:latin typeface="Consolas"/>
                          <a:ea typeface="Consolas"/>
                          <a:cs typeface="Consolas"/>
                          <a:sym typeface="Consolas"/>
                        </a:rPr>
                        <a:t>l</a:t>
                      </a:r>
                      <a:endParaRPr sz="1400" u="none" cap="none" strike="noStrike">
                        <a:latin typeface="Consolas"/>
                        <a:ea typeface="Consolas"/>
                        <a:cs typeface="Consolas"/>
                        <a:sym typeface="Consola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a:latin typeface="Consolas"/>
                          <a:ea typeface="Consolas"/>
                          <a:cs typeface="Consolas"/>
                          <a:sym typeface="Consolas"/>
                        </a:rPr>
                        <a:t>l</a:t>
                      </a:r>
                      <a:endParaRPr sz="1400" u="none" cap="none" strike="noStrike">
                        <a:latin typeface="Consolas"/>
                        <a:ea typeface="Consolas"/>
                        <a:cs typeface="Consolas"/>
                        <a:sym typeface="Consola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a:latin typeface="Consolas"/>
                          <a:ea typeface="Consolas"/>
                          <a:cs typeface="Consolas"/>
                          <a:sym typeface="Consolas"/>
                        </a:rPr>
                        <a:t>o</a:t>
                      </a:r>
                      <a:endParaRPr sz="1400" u="none" cap="none" strike="noStrike">
                        <a:latin typeface="Consolas"/>
                        <a:ea typeface="Consolas"/>
                        <a:cs typeface="Consolas"/>
                        <a:sym typeface="Consola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latin typeface="Consolas"/>
                          <a:ea typeface="Consolas"/>
                          <a:cs typeface="Consolas"/>
                          <a:sym typeface="Consolas"/>
                        </a:rPr>
                        <a:t>\0</a:t>
                      </a:r>
                      <a:endParaRPr sz="1400" u="none" cap="none" strike="noStrike">
                        <a:latin typeface="Consolas"/>
                        <a:ea typeface="Consolas"/>
                        <a:cs typeface="Consolas"/>
                        <a:sym typeface="Consola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254" name="Google Shape;254;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Arrays</a:t>
            </a:r>
            <a:endParaRPr/>
          </a:p>
        </p:txBody>
      </p:sp>
      <p:sp>
        <p:nvSpPr>
          <p:cNvPr id="255" name="Google Shape;255;p36"/>
          <p:cNvSpPr txBox="1"/>
          <p:nvPr>
            <p:ph idx="1" type="body"/>
          </p:nvPr>
        </p:nvSpPr>
        <p:spPr>
          <a:xfrm>
            <a:off x="311700" y="1152475"/>
            <a:ext cx="8676900" cy="393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FF0000"/>
                </a:solidFill>
              </a:rPr>
              <a:t>type</a:t>
            </a:r>
            <a:r>
              <a:rPr lang="en"/>
              <a:t> </a:t>
            </a:r>
            <a:r>
              <a:rPr lang="en">
                <a:solidFill>
                  <a:srgbClr val="FF00FF"/>
                </a:solidFill>
              </a:rPr>
              <a:t>name</a:t>
            </a:r>
            <a:r>
              <a:rPr lang="en">
                <a:solidFill>
                  <a:srgbClr val="0000FF"/>
                </a:solidFill>
              </a:rPr>
              <a:t>[size]</a:t>
            </a:r>
            <a:endParaRPr>
              <a:solidFill>
                <a:srgbClr val="FF0000"/>
              </a:solidFill>
            </a:endParaRPr>
          </a:p>
          <a:p>
            <a:pPr indent="0" lvl="0" marL="0" rtl="0" algn="l">
              <a:lnSpc>
                <a:spcPct val="115000"/>
              </a:lnSpc>
              <a:spcBef>
                <a:spcPts val="0"/>
              </a:spcBef>
              <a:spcAft>
                <a:spcPts val="0"/>
              </a:spcAft>
              <a:buSzPts val="1800"/>
              <a:buNone/>
            </a:pPr>
            <a:r>
              <a:t/>
            </a:r>
            <a:endParaRPr>
              <a:solidFill>
                <a:srgbClr val="FF0000"/>
              </a:solidFill>
            </a:endParaRPr>
          </a:p>
          <a:p>
            <a:pPr indent="0" lvl="0" marL="0" rtl="0" algn="l">
              <a:lnSpc>
                <a:spcPct val="115000"/>
              </a:lnSpc>
              <a:spcBef>
                <a:spcPts val="0"/>
              </a:spcBef>
              <a:spcAft>
                <a:spcPts val="0"/>
              </a:spcAft>
              <a:buSzPts val="1800"/>
              <a:buNone/>
            </a:pPr>
            <a:r>
              <a:rPr lang="en">
                <a:solidFill>
                  <a:srgbClr val="FF0000"/>
                </a:solidFill>
              </a:rPr>
              <a:t>char</a:t>
            </a:r>
            <a:r>
              <a:rPr lang="en"/>
              <a:t> </a:t>
            </a:r>
            <a:r>
              <a:rPr lang="en">
                <a:solidFill>
                  <a:srgbClr val="FF00FF"/>
                </a:solidFill>
              </a:rPr>
              <a:t>greeting</a:t>
            </a:r>
            <a:r>
              <a:rPr lang="en">
                <a:solidFill>
                  <a:srgbClr val="0000FF"/>
                </a:solidFill>
              </a:rPr>
              <a:t>[6]</a:t>
            </a:r>
            <a:r>
              <a:rPr lang="en"/>
              <a:t> = “Hello”;</a:t>
            </a:r>
            <a:endParaRPr>
              <a:solidFill>
                <a:srgbClr val="0000FF"/>
              </a:solidFill>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
                <a:solidFill>
                  <a:srgbClr val="FF0000"/>
                </a:solidFill>
              </a:rPr>
              <a:t>int</a:t>
            </a:r>
            <a:r>
              <a:rPr lang="en"/>
              <a:t> </a:t>
            </a:r>
            <a:r>
              <a:rPr lang="en">
                <a:solidFill>
                  <a:srgbClr val="FF00FF"/>
                </a:solidFill>
              </a:rPr>
              <a:t>sequence</a:t>
            </a:r>
            <a:r>
              <a:rPr lang="en">
                <a:solidFill>
                  <a:srgbClr val="0000FF"/>
                </a:solidFill>
              </a:rPr>
              <a:t>[5]</a:t>
            </a:r>
            <a:r>
              <a:rPr lang="en"/>
              <a:t> = {1,1,2,3,5};</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
              <a:t>Accessing an element of an array: </a:t>
            </a:r>
            <a:r>
              <a:rPr lang="en">
                <a:solidFill>
                  <a:srgbClr val="FF00FF"/>
                </a:solidFill>
              </a:rPr>
              <a:t>name</a:t>
            </a:r>
            <a:r>
              <a:rPr lang="en">
                <a:solidFill>
                  <a:srgbClr val="BF9000"/>
                </a:solidFill>
              </a:rPr>
              <a:t>[index]</a:t>
            </a:r>
            <a:endParaRPr>
              <a:solidFill>
                <a:srgbClr val="BF9000"/>
              </a:solidFill>
            </a:endParaRPr>
          </a:p>
          <a:p>
            <a:pPr indent="0" lvl="0" marL="0" rtl="0" algn="l">
              <a:lnSpc>
                <a:spcPct val="115000"/>
              </a:lnSpc>
              <a:spcBef>
                <a:spcPts val="0"/>
              </a:spcBef>
              <a:spcAft>
                <a:spcPts val="0"/>
              </a:spcAft>
              <a:buSzPts val="1800"/>
              <a:buNone/>
            </a:pPr>
            <a:r>
              <a:t/>
            </a:r>
            <a:endParaRPr>
              <a:solidFill>
                <a:srgbClr val="BF9000"/>
              </a:solidFill>
            </a:endParaRPr>
          </a:p>
          <a:p>
            <a:pPr indent="0" lvl="0" marL="0" rtl="0" algn="l">
              <a:lnSpc>
                <a:spcPct val="115000"/>
              </a:lnSpc>
              <a:spcBef>
                <a:spcPts val="0"/>
              </a:spcBef>
              <a:spcAft>
                <a:spcPts val="0"/>
              </a:spcAft>
              <a:buSzPts val="1800"/>
              <a:buNone/>
            </a:pPr>
            <a:r>
              <a:rPr lang="en"/>
              <a:t>int x = </a:t>
            </a:r>
            <a:r>
              <a:rPr lang="en">
                <a:solidFill>
                  <a:srgbClr val="FF00FF"/>
                </a:solidFill>
              </a:rPr>
              <a:t>sequence</a:t>
            </a:r>
            <a:r>
              <a:rPr lang="en">
                <a:solidFill>
                  <a:srgbClr val="BF9000"/>
                </a:solidFill>
              </a:rPr>
              <a:t>[2]</a:t>
            </a:r>
            <a:r>
              <a:rPr lang="en"/>
              <a:t>; // assigns the value at index 2 of sequence to x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
                <a:solidFill>
                  <a:srgbClr val="FF00FF"/>
                </a:solidFill>
              </a:rPr>
              <a:t>sequence</a:t>
            </a:r>
            <a:r>
              <a:rPr lang="en">
                <a:solidFill>
                  <a:srgbClr val="BF9000"/>
                </a:solidFill>
              </a:rPr>
              <a:t>[3]</a:t>
            </a:r>
            <a:r>
              <a:rPr lang="en"/>
              <a:t> = 500; // places a value of 500 inside the sequence array at index 3</a:t>
            </a:r>
            <a:endParaRPr/>
          </a:p>
          <a:p>
            <a:pPr indent="0" lvl="0" marL="0" rtl="0" algn="l">
              <a:lnSpc>
                <a:spcPct val="115000"/>
              </a:lnSpc>
              <a:spcBef>
                <a:spcPts val="0"/>
              </a:spcBef>
              <a:spcAft>
                <a:spcPts val="0"/>
              </a:spcAft>
              <a:buSzPts val="1800"/>
              <a:buNone/>
            </a:pPr>
            <a:r>
              <a:t/>
            </a:r>
            <a:endParaRPr>
              <a:solidFill>
                <a:srgbClr val="BF9000"/>
              </a:solidFill>
            </a:endParaRPr>
          </a:p>
        </p:txBody>
      </p:sp>
      <p:graphicFrame>
        <p:nvGraphicFramePr>
          <p:cNvPr id="256" name="Google Shape;256;p36"/>
          <p:cNvGraphicFramePr/>
          <p:nvPr/>
        </p:nvGraphicFramePr>
        <p:xfrm>
          <a:off x="4052150" y="2252800"/>
          <a:ext cx="3000000" cy="3000000"/>
        </p:xfrm>
        <a:graphic>
          <a:graphicData uri="http://schemas.openxmlformats.org/drawingml/2006/table">
            <a:tbl>
              <a:tblPr>
                <a:noFill/>
                <a:tableStyleId>{A52878C4-6251-4279-9A13-EFB8D2F70245}</a:tableStyleId>
              </a:tblPr>
              <a:tblGrid>
                <a:gridCol w="762125"/>
                <a:gridCol w="762125"/>
                <a:gridCol w="762125"/>
                <a:gridCol w="762125"/>
                <a:gridCol w="762125"/>
                <a:gridCol w="762125"/>
              </a:tblGrid>
              <a:tr h="4248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Consolas"/>
                          <a:ea typeface="Consolas"/>
                          <a:cs typeface="Consolas"/>
                          <a:sym typeface="Consolas"/>
                        </a:rPr>
                        <a:t>index</a:t>
                      </a:r>
                      <a:endParaRPr sz="1400" u="none" cap="none" strike="noStrike">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Consolas"/>
                          <a:ea typeface="Consolas"/>
                          <a:cs typeface="Consolas"/>
                          <a:sym typeface="Consolas"/>
                        </a:rPr>
                        <a:t>0</a:t>
                      </a:r>
                      <a:endParaRPr sz="1400" u="none" cap="none" strike="noStrike">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Consolas"/>
                          <a:ea typeface="Consolas"/>
                          <a:cs typeface="Consolas"/>
                          <a:sym typeface="Consolas"/>
                        </a:rPr>
                        <a:t>1</a:t>
                      </a:r>
                      <a:endParaRPr sz="1400" u="none" cap="none" strike="noStrike">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Consolas"/>
                          <a:ea typeface="Consolas"/>
                          <a:cs typeface="Consolas"/>
                          <a:sym typeface="Consolas"/>
                        </a:rPr>
                        <a:t>2</a:t>
                      </a:r>
                      <a:endParaRPr sz="1400" u="none" cap="none" strike="noStrike">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Consolas"/>
                          <a:ea typeface="Consolas"/>
                          <a:cs typeface="Consolas"/>
                          <a:sym typeface="Consolas"/>
                        </a:rPr>
                        <a:t>3</a:t>
                      </a:r>
                      <a:endParaRPr sz="1400" u="none" cap="none" strike="noStrike">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Consolas"/>
                          <a:ea typeface="Consolas"/>
                          <a:cs typeface="Consolas"/>
                          <a:sym typeface="Consolas"/>
                        </a:rPr>
                        <a:t>4</a:t>
                      </a:r>
                      <a:endParaRPr sz="1400" u="none" cap="none" strike="noStrike">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r>
              <a:tr h="4248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Consolas"/>
                          <a:ea typeface="Consolas"/>
                          <a:cs typeface="Consolas"/>
                          <a:sym typeface="Consolas"/>
                        </a:rPr>
                        <a:t>value</a:t>
                      </a:r>
                      <a:endParaRPr sz="1400" u="none" cap="none" strike="noStrike">
                        <a:latin typeface="Consolas"/>
                        <a:ea typeface="Consolas"/>
                        <a:cs typeface="Consolas"/>
                        <a:sym typeface="Consola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Consolas"/>
                          <a:ea typeface="Consolas"/>
                          <a:cs typeface="Consolas"/>
                          <a:sym typeface="Consolas"/>
                        </a:rPr>
                        <a:t>1</a:t>
                      </a:r>
                      <a:endParaRPr sz="1400" u="none" cap="none" strike="noStrike">
                        <a:latin typeface="Consolas"/>
                        <a:ea typeface="Consolas"/>
                        <a:cs typeface="Consolas"/>
                        <a:sym typeface="Consola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Consolas"/>
                          <a:ea typeface="Consolas"/>
                          <a:cs typeface="Consolas"/>
                          <a:sym typeface="Consolas"/>
                        </a:rPr>
                        <a:t>1</a:t>
                      </a:r>
                      <a:endParaRPr sz="1400" u="none" cap="none" strike="noStrike">
                        <a:latin typeface="Consolas"/>
                        <a:ea typeface="Consolas"/>
                        <a:cs typeface="Consolas"/>
                        <a:sym typeface="Consola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Consolas"/>
                          <a:ea typeface="Consolas"/>
                          <a:cs typeface="Consolas"/>
                          <a:sym typeface="Consolas"/>
                        </a:rPr>
                        <a:t>2</a:t>
                      </a:r>
                      <a:endParaRPr sz="1400" u="none" cap="none" strike="noStrike">
                        <a:latin typeface="Consolas"/>
                        <a:ea typeface="Consolas"/>
                        <a:cs typeface="Consolas"/>
                        <a:sym typeface="Consola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Consolas"/>
                          <a:ea typeface="Consolas"/>
                          <a:cs typeface="Consolas"/>
                          <a:sym typeface="Consolas"/>
                        </a:rPr>
                        <a:t>3</a:t>
                      </a:r>
                      <a:endParaRPr sz="1400" u="none" cap="none" strike="noStrike">
                        <a:latin typeface="Consolas"/>
                        <a:ea typeface="Consolas"/>
                        <a:cs typeface="Consolas"/>
                        <a:sym typeface="Consola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Consolas"/>
                          <a:ea typeface="Consolas"/>
                          <a:cs typeface="Consolas"/>
                          <a:sym typeface="Consolas"/>
                        </a:rPr>
                        <a:t>5</a:t>
                      </a:r>
                      <a:endParaRPr sz="1400" u="none" cap="none" strike="noStrike">
                        <a:latin typeface="Consolas"/>
                        <a:ea typeface="Consolas"/>
                        <a:cs typeface="Consolas"/>
                        <a:sym typeface="Consola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cxnSp>
        <p:nvCxnSpPr>
          <p:cNvPr id="257" name="Google Shape;257;p36"/>
          <p:cNvCxnSpPr>
            <a:endCxn id="258" idx="1"/>
          </p:cNvCxnSpPr>
          <p:nvPr/>
        </p:nvCxnSpPr>
        <p:spPr>
          <a:xfrm flipH="1" rot="10800000">
            <a:off x="3233800" y="1811825"/>
            <a:ext cx="397800" cy="152400"/>
          </a:xfrm>
          <a:prstGeom prst="straightConnector1">
            <a:avLst/>
          </a:prstGeom>
          <a:noFill/>
          <a:ln cap="flat" cmpd="sng" w="9525">
            <a:solidFill>
              <a:schemeClr val="dk2"/>
            </a:solidFill>
            <a:prstDash val="solid"/>
            <a:round/>
            <a:headEnd len="sm" w="sm" type="none"/>
            <a:tailEnd len="med" w="med" type="triangle"/>
          </a:ln>
        </p:spPr>
      </p:cxnSp>
      <p:cxnSp>
        <p:nvCxnSpPr>
          <p:cNvPr id="259" name="Google Shape;259;p36"/>
          <p:cNvCxnSpPr/>
          <p:nvPr/>
        </p:nvCxnSpPr>
        <p:spPr>
          <a:xfrm flipH="1" rot="10800000">
            <a:off x="3429975" y="2632650"/>
            <a:ext cx="412500" cy="900"/>
          </a:xfrm>
          <a:prstGeom prst="straightConnector1">
            <a:avLst/>
          </a:prstGeom>
          <a:noFill/>
          <a:ln cap="flat" cmpd="sng" w="9525">
            <a:solidFill>
              <a:schemeClr val="dk2"/>
            </a:solidFill>
            <a:prstDash val="solid"/>
            <a:round/>
            <a:headEnd len="sm" w="sm" type="none"/>
            <a:tailEnd len="med" w="med" type="triangle"/>
          </a:ln>
        </p:spPr>
      </p:cxnSp>
      <p:sp>
        <p:nvSpPr>
          <p:cNvPr id="260" name="Google Shape;260;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1" name="Google Shape;261;p36"/>
          <p:cNvSpPr/>
          <p:nvPr/>
        </p:nvSpPr>
        <p:spPr>
          <a:xfrm>
            <a:off x="8266975" y="1423625"/>
            <a:ext cx="722700" cy="849600"/>
          </a:xfrm>
          <a:prstGeom prst="rect">
            <a:avLst/>
          </a:prstGeom>
          <a:no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6"/>
          <p:cNvSpPr txBox="1"/>
          <p:nvPr>
            <p:ph idx="1" type="body"/>
          </p:nvPr>
        </p:nvSpPr>
        <p:spPr>
          <a:xfrm>
            <a:off x="8038075" y="831150"/>
            <a:ext cx="1046700" cy="460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800"/>
              <a:buNone/>
            </a:pPr>
            <a:r>
              <a:rPr lang="en" sz="1200"/>
              <a:t>“null” terminator</a:t>
            </a:r>
            <a:endParaRPr sz="1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Arrays</a:t>
            </a:r>
            <a:endParaRPr/>
          </a:p>
        </p:txBody>
      </p:sp>
      <p:sp>
        <p:nvSpPr>
          <p:cNvPr id="268" name="Google Shape;268;p37"/>
          <p:cNvSpPr txBox="1"/>
          <p:nvPr>
            <p:ph idx="1" type="body"/>
          </p:nvPr>
        </p:nvSpPr>
        <p:spPr>
          <a:xfrm>
            <a:off x="311700" y="1152475"/>
            <a:ext cx="8520600" cy="94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int sequence[8] = {1, 1, 2, 3, 5, 8, 13, 21};</a:t>
            </a:r>
            <a:endParaRPr/>
          </a:p>
          <a:p>
            <a:pPr indent="0" lvl="0" marL="0" rtl="0" algn="l">
              <a:lnSpc>
                <a:spcPct val="115000"/>
              </a:lnSpc>
              <a:spcBef>
                <a:spcPts val="1600"/>
              </a:spcBef>
              <a:spcAft>
                <a:spcPts val="1600"/>
              </a:spcAft>
              <a:buSzPts val="1800"/>
              <a:buNone/>
            </a:pPr>
            <a:r>
              <a:rPr lang="en"/>
              <a:t>Write a loop that iterates through the array and prints all the odd numbers</a:t>
            </a:r>
            <a:endParaRPr/>
          </a:p>
        </p:txBody>
      </p:sp>
      <p:pic>
        <p:nvPicPr>
          <p:cNvPr id="269" name="Google Shape;269;p37"/>
          <p:cNvPicPr preferRelativeResize="0"/>
          <p:nvPr/>
        </p:nvPicPr>
        <p:blipFill rotWithShape="1">
          <a:blip r:embed="rId3">
            <a:alphaModFix/>
          </a:blip>
          <a:srcRect b="0" l="0" r="0" t="0"/>
          <a:stretch/>
        </p:blipFill>
        <p:spPr>
          <a:xfrm>
            <a:off x="4939550" y="2098250"/>
            <a:ext cx="3156938" cy="2908324"/>
          </a:xfrm>
          <a:prstGeom prst="rect">
            <a:avLst/>
          </a:prstGeom>
          <a:noFill/>
          <a:ln>
            <a:noFill/>
          </a:ln>
        </p:spPr>
      </p:pic>
      <p:sp>
        <p:nvSpPr>
          <p:cNvPr id="270" name="Google Shape;270;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1" name="Google Shape;271;p37"/>
          <p:cNvSpPr txBox="1"/>
          <p:nvPr>
            <p:ph idx="1" type="body"/>
          </p:nvPr>
        </p:nvSpPr>
        <p:spPr>
          <a:xfrm>
            <a:off x="303300" y="2359100"/>
            <a:ext cx="4260300" cy="26091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FF0000"/>
              </a:buClr>
              <a:buSzPts val="1500"/>
              <a:buChar char="●"/>
            </a:pPr>
            <a:r>
              <a:rPr lang="en" sz="1500">
                <a:solidFill>
                  <a:srgbClr val="FF0000"/>
                </a:solidFill>
              </a:rPr>
              <a:t>Initial condition</a:t>
            </a:r>
            <a:endParaRPr sz="1500">
              <a:solidFill>
                <a:srgbClr val="FF0000"/>
              </a:solidFill>
            </a:endParaRPr>
          </a:p>
          <a:p>
            <a:pPr indent="0" lvl="0" marL="457200" rtl="0" algn="l">
              <a:lnSpc>
                <a:spcPct val="115000"/>
              </a:lnSpc>
              <a:spcBef>
                <a:spcPts val="0"/>
              </a:spcBef>
              <a:spcAft>
                <a:spcPts val="0"/>
              </a:spcAft>
              <a:buSzPts val="1800"/>
              <a:buNone/>
            </a:pPr>
            <a:r>
              <a:t/>
            </a:r>
            <a:endParaRPr sz="1500">
              <a:solidFill>
                <a:srgbClr val="FF0000"/>
              </a:solidFill>
            </a:endParaRPr>
          </a:p>
          <a:p>
            <a:pPr indent="-323850" lvl="0" marL="457200" rtl="0" algn="l">
              <a:lnSpc>
                <a:spcPct val="115000"/>
              </a:lnSpc>
              <a:spcBef>
                <a:spcPts val="0"/>
              </a:spcBef>
              <a:spcAft>
                <a:spcPts val="0"/>
              </a:spcAft>
              <a:buClr>
                <a:srgbClr val="FF00FF"/>
              </a:buClr>
              <a:buSzPts val="1500"/>
              <a:buChar char="●"/>
            </a:pPr>
            <a:r>
              <a:rPr lang="en" sz="1500">
                <a:solidFill>
                  <a:srgbClr val="FF00FF"/>
                </a:solidFill>
              </a:rPr>
              <a:t>Exit condition</a:t>
            </a:r>
            <a:endParaRPr sz="1500">
              <a:solidFill>
                <a:srgbClr val="FF00FF"/>
              </a:solidFill>
            </a:endParaRPr>
          </a:p>
          <a:p>
            <a:pPr indent="0" lvl="0" marL="457200" rtl="0" algn="l">
              <a:lnSpc>
                <a:spcPct val="115000"/>
              </a:lnSpc>
              <a:spcBef>
                <a:spcPts val="0"/>
              </a:spcBef>
              <a:spcAft>
                <a:spcPts val="0"/>
              </a:spcAft>
              <a:buSzPts val="1800"/>
              <a:buNone/>
            </a:pPr>
            <a:r>
              <a:t/>
            </a:r>
            <a:endParaRPr sz="1500"/>
          </a:p>
          <a:p>
            <a:pPr indent="-323850" lvl="0" marL="457200" rtl="0" algn="l">
              <a:lnSpc>
                <a:spcPct val="115000"/>
              </a:lnSpc>
              <a:spcBef>
                <a:spcPts val="0"/>
              </a:spcBef>
              <a:spcAft>
                <a:spcPts val="0"/>
              </a:spcAft>
              <a:buClr>
                <a:srgbClr val="1155CC"/>
              </a:buClr>
              <a:buSzPts val="1500"/>
              <a:buChar char="●"/>
            </a:pPr>
            <a:r>
              <a:rPr lang="en" sz="1500">
                <a:solidFill>
                  <a:srgbClr val="1155CC"/>
                </a:solidFill>
              </a:rPr>
              <a:t>Step size (increment/decrement)</a:t>
            </a:r>
            <a:endParaRPr sz="1500">
              <a:solidFill>
                <a:srgbClr val="1155CC"/>
              </a:solidFill>
            </a:endParaRPr>
          </a:p>
          <a:p>
            <a:pPr indent="0" lvl="0" marL="914400" rtl="0" algn="l">
              <a:lnSpc>
                <a:spcPct val="115000"/>
              </a:lnSpc>
              <a:spcBef>
                <a:spcPts val="0"/>
              </a:spcBef>
              <a:spcAft>
                <a:spcPts val="0"/>
              </a:spcAft>
              <a:buSzPts val="1800"/>
              <a:buNone/>
            </a:pPr>
            <a:r>
              <a:t/>
            </a:r>
            <a:endParaRPr sz="1500">
              <a:solidFill>
                <a:srgbClr val="1155CC"/>
              </a:solidFill>
            </a:endParaRPr>
          </a:p>
          <a:p>
            <a:pPr indent="-323850" lvl="0" marL="457200" rtl="0" algn="l">
              <a:lnSpc>
                <a:spcPct val="115000"/>
              </a:lnSpc>
              <a:spcBef>
                <a:spcPts val="0"/>
              </a:spcBef>
              <a:spcAft>
                <a:spcPts val="0"/>
              </a:spcAft>
              <a:buClr>
                <a:srgbClr val="F1C232"/>
              </a:buClr>
              <a:buSzPts val="1500"/>
              <a:buChar char="●"/>
            </a:pPr>
            <a:r>
              <a:rPr lang="en" sz="1500">
                <a:solidFill>
                  <a:srgbClr val="F1C232"/>
                </a:solidFill>
              </a:rPr>
              <a:t>Body</a:t>
            </a:r>
            <a:endParaRPr sz="1500">
              <a:solidFill>
                <a:srgbClr val="F1C232"/>
              </a:solidFill>
            </a:endParaRPr>
          </a:p>
          <a:p>
            <a:pPr indent="0" lvl="0" marL="0" rtl="0" algn="l">
              <a:lnSpc>
                <a:spcPct val="115000"/>
              </a:lnSpc>
              <a:spcBef>
                <a:spcPts val="0"/>
              </a:spcBef>
              <a:spcAft>
                <a:spcPts val="0"/>
              </a:spcAft>
              <a:buSzPts val="1800"/>
              <a:buNone/>
            </a:pPr>
            <a:r>
              <a:t/>
            </a:r>
            <a:endParaRPr sz="1500"/>
          </a:p>
        </p:txBody>
      </p:sp>
      <p:sp>
        <p:nvSpPr>
          <p:cNvPr id="272" name="Google Shape;272;p37"/>
          <p:cNvSpPr/>
          <p:nvPr/>
        </p:nvSpPr>
        <p:spPr>
          <a:xfrm>
            <a:off x="5466975" y="3481850"/>
            <a:ext cx="330900" cy="193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37"/>
          <p:cNvSpPr/>
          <p:nvPr/>
        </p:nvSpPr>
        <p:spPr>
          <a:xfrm>
            <a:off x="5796500" y="3481850"/>
            <a:ext cx="548700" cy="193200"/>
          </a:xfrm>
          <a:prstGeom prst="rect">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37"/>
          <p:cNvSpPr/>
          <p:nvPr/>
        </p:nvSpPr>
        <p:spPr>
          <a:xfrm>
            <a:off x="6388427" y="3481850"/>
            <a:ext cx="259200" cy="193200"/>
          </a:xfrm>
          <a:prstGeom prst="rect">
            <a:avLst/>
          </a:prstGeom>
          <a:noFill/>
          <a:ln cap="flat" cmpd="sng" w="1905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37"/>
          <p:cNvSpPr/>
          <p:nvPr/>
        </p:nvSpPr>
        <p:spPr>
          <a:xfrm>
            <a:off x="5460675" y="3826025"/>
            <a:ext cx="2520900" cy="883800"/>
          </a:xfrm>
          <a:prstGeom prst="rect">
            <a:avLst/>
          </a:prstGeom>
          <a:no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38"/>
          <p:cNvPicPr preferRelativeResize="0"/>
          <p:nvPr/>
        </p:nvPicPr>
        <p:blipFill rotWithShape="1">
          <a:blip r:embed="rId3">
            <a:alphaModFix/>
          </a:blip>
          <a:srcRect b="0" l="0" r="0" t="0"/>
          <a:stretch/>
        </p:blipFill>
        <p:spPr>
          <a:xfrm>
            <a:off x="4182300" y="729075"/>
            <a:ext cx="4838850" cy="2999450"/>
          </a:xfrm>
          <a:prstGeom prst="rect">
            <a:avLst/>
          </a:prstGeom>
          <a:noFill/>
          <a:ln>
            <a:noFill/>
          </a:ln>
        </p:spPr>
      </p:pic>
      <p:sp>
        <p:nvSpPr>
          <p:cNvPr id="281" name="Google Shape;281;p38"/>
          <p:cNvSpPr txBox="1"/>
          <p:nvPr>
            <p:ph idx="1" type="body"/>
          </p:nvPr>
        </p:nvSpPr>
        <p:spPr>
          <a:xfrm>
            <a:off x="363463" y="1152475"/>
            <a:ext cx="3731100" cy="3416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GPIO - General Purpose Input/Output</a:t>
            </a:r>
            <a:endParaRPr sz="1600"/>
          </a:p>
          <a:p>
            <a:pPr indent="-330200" lvl="0" marL="457200" rtl="0" algn="l">
              <a:lnSpc>
                <a:spcPct val="115000"/>
              </a:lnSpc>
              <a:spcBef>
                <a:spcPts val="0"/>
              </a:spcBef>
              <a:spcAft>
                <a:spcPts val="0"/>
              </a:spcAft>
              <a:buSzPts val="1600"/>
              <a:buChar char="-"/>
            </a:pPr>
            <a:r>
              <a:rPr lang="en" sz="1600"/>
              <a:t>DON’T FRY YOUR BOARD:</a:t>
            </a:r>
            <a:endParaRPr sz="1600"/>
          </a:p>
          <a:p>
            <a:pPr indent="-304800" lvl="1" marL="914400" rtl="0" algn="l">
              <a:lnSpc>
                <a:spcPct val="115000"/>
              </a:lnSpc>
              <a:spcBef>
                <a:spcPts val="0"/>
              </a:spcBef>
              <a:spcAft>
                <a:spcPts val="0"/>
              </a:spcAft>
              <a:buSzPts val="1200"/>
              <a:buChar char="○"/>
            </a:pPr>
            <a:r>
              <a:rPr lang="en" sz="1200"/>
              <a:t>20mA per pin</a:t>
            </a:r>
            <a:endParaRPr sz="1200"/>
          </a:p>
          <a:p>
            <a:pPr indent="-304800" lvl="1" marL="914400" rtl="0" algn="l">
              <a:lnSpc>
                <a:spcPct val="115000"/>
              </a:lnSpc>
              <a:spcBef>
                <a:spcPts val="0"/>
              </a:spcBef>
              <a:spcAft>
                <a:spcPts val="0"/>
              </a:spcAft>
              <a:buSzPts val="1200"/>
              <a:buChar char="○"/>
            </a:pPr>
            <a:r>
              <a:rPr lang="en" sz="1200"/>
              <a:t>100mA per port</a:t>
            </a:r>
            <a:endParaRPr sz="1200"/>
          </a:p>
          <a:p>
            <a:pPr indent="-304800" lvl="1" marL="914400" rtl="0" algn="l">
              <a:lnSpc>
                <a:spcPct val="115000"/>
              </a:lnSpc>
              <a:spcBef>
                <a:spcPts val="0"/>
              </a:spcBef>
              <a:spcAft>
                <a:spcPts val="0"/>
              </a:spcAft>
              <a:buSzPts val="1200"/>
              <a:buChar char="○"/>
            </a:pPr>
            <a:r>
              <a:rPr lang="en" sz="1200"/>
              <a:t>200mA for the whole board</a:t>
            </a:r>
            <a:endParaRPr sz="1200"/>
          </a:p>
          <a:p>
            <a:pPr indent="0" lvl="0" marL="0" rtl="0" algn="l">
              <a:lnSpc>
                <a:spcPct val="115000"/>
              </a:lnSpc>
              <a:spcBef>
                <a:spcPts val="0"/>
              </a:spcBef>
              <a:spcAft>
                <a:spcPts val="0"/>
              </a:spcAft>
              <a:buSzPts val="1800"/>
              <a:buNone/>
            </a:pPr>
            <a:r>
              <a:t/>
            </a:r>
            <a:endParaRPr sz="1600"/>
          </a:p>
        </p:txBody>
      </p:sp>
      <p:sp>
        <p:nvSpPr>
          <p:cNvPr id="282" name="Google Shape;282;p38"/>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I/O Ports</a:t>
            </a:r>
            <a:endParaRPr/>
          </a:p>
          <a:p>
            <a:pPr indent="0" lvl="0" marL="0" rtl="0" algn="l">
              <a:lnSpc>
                <a:spcPct val="100000"/>
              </a:lnSpc>
              <a:spcBef>
                <a:spcPts val="0"/>
              </a:spcBef>
              <a:spcAft>
                <a:spcPts val="0"/>
              </a:spcAft>
              <a:buSzPts val="2800"/>
              <a:buNone/>
            </a:pPr>
            <a:r>
              <a:rPr lang="en" sz="1800"/>
              <a:t>What they are and how to use them?</a:t>
            </a:r>
            <a:endParaRPr sz="1800"/>
          </a:p>
        </p:txBody>
      </p:sp>
      <p:pic>
        <p:nvPicPr>
          <p:cNvPr id="283" name="Google Shape;283;p38"/>
          <p:cNvPicPr preferRelativeResize="0"/>
          <p:nvPr/>
        </p:nvPicPr>
        <p:blipFill rotWithShape="1">
          <a:blip r:embed="rId4">
            <a:alphaModFix/>
          </a:blip>
          <a:srcRect b="0" l="0" r="0" t="0"/>
          <a:stretch/>
        </p:blipFill>
        <p:spPr>
          <a:xfrm>
            <a:off x="1157438" y="2767038"/>
            <a:ext cx="2143125" cy="2143125"/>
          </a:xfrm>
          <a:prstGeom prst="rect">
            <a:avLst/>
          </a:prstGeom>
          <a:noFill/>
          <a:ln>
            <a:noFill/>
          </a:ln>
        </p:spPr>
      </p:pic>
      <p:sp>
        <p:nvSpPr>
          <p:cNvPr id="284" name="Google Shape;284;p38"/>
          <p:cNvSpPr/>
          <p:nvPr/>
        </p:nvSpPr>
        <p:spPr>
          <a:xfrm>
            <a:off x="1169864" y="2800358"/>
            <a:ext cx="2206800" cy="21432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5" name="Google Shape;285;p38"/>
          <p:cNvCxnSpPr>
            <a:stCxn id="284" idx="1"/>
            <a:endCxn id="284" idx="5"/>
          </p:cNvCxnSpPr>
          <p:nvPr/>
        </p:nvCxnSpPr>
        <p:spPr>
          <a:xfrm>
            <a:off x="1493042" y="3114222"/>
            <a:ext cx="1560300" cy="1515600"/>
          </a:xfrm>
          <a:prstGeom prst="straightConnector1">
            <a:avLst/>
          </a:prstGeom>
          <a:noFill/>
          <a:ln cap="flat" cmpd="sng" w="76200">
            <a:solidFill>
              <a:srgbClr val="FF0000"/>
            </a:solidFill>
            <a:prstDash val="solid"/>
            <a:round/>
            <a:headEnd len="sm" w="sm" type="none"/>
            <a:tailEnd len="sm" w="sm" type="none"/>
          </a:ln>
        </p:spPr>
      </p:cxnSp>
      <p:sp>
        <p:nvSpPr>
          <p:cNvPr id="286" name="Google Shape;286;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7" name="Google Shape;287;p38"/>
          <p:cNvSpPr txBox="1"/>
          <p:nvPr>
            <p:ph idx="1" type="body"/>
          </p:nvPr>
        </p:nvSpPr>
        <p:spPr>
          <a:xfrm>
            <a:off x="4446900" y="4016275"/>
            <a:ext cx="4468500" cy="47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200"/>
              <a:t>Great reference for </a:t>
            </a:r>
            <a:r>
              <a:rPr lang="en" sz="1200"/>
              <a:t>Teensy pinout: </a:t>
            </a:r>
            <a:r>
              <a:rPr lang="en" sz="1200" u="sng">
                <a:solidFill>
                  <a:schemeClr val="hlink"/>
                </a:solidFill>
                <a:hlinkClick r:id="rId5"/>
              </a:rPr>
              <a:t>http://medesign.seas.upenn.edu/index.php/Guides/Teensy-pins</a:t>
            </a:r>
            <a:endParaRPr sz="1200"/>
          </a:p>
          <a:p>
            <a:pPr indent="0" lvl="0" marL="0" rtl="0" algn="l">
              <a:lnSpc>
                <a:spcPct val="115000"/>
              </a:lnSpc>
              <a:spcBef>
                <a:spcPts val="0"/>
              </a:spcBef>
              <a:spcAft>
                <a:spcPts val="0"/>
              </a:spcAft>
              <a:buSzPts val="1800"/>
              <a:buNone/>
            </a:pPr>
            <a:r>
              <a:t/>
            </a:r>
            <a:endParaRPr sz="1200"/>
          </a:p>
        </p:txBody>
      </p:sp>
      <p:graphicFrame>
        <p:nvGraphicFramePr>
          <p:cNvPr id="288" name="Google Shape;288;p38"/>
          <p:cNvGraphicFramePr/>
          <p:nvPr/>
        </p:nvGraphicFramePr>
        <p:xfrm>
          <a:off x="1068575" y="3595725"/>
          <a:ext cx="3000000" cy="3000000"/>
        </p:xfrm>
        <a:graphic>
          <a:graphicData uri="http://schemas.openxmlformats.org/drawingml/2006/table">
            <a:tbl>
              <a:tblPr>
                <a:noFill/>
                <a:tableStyleId>{04C47ED6-0B8D-42BB-B285-DE6A0127428A}</a:tableStyleId>
              </a:tblPr>
              <a:tblGrid>
                <a:gridCol w="1635800"/>
                <a:gridCol w="738800"/>
              </a:tblGrid>
              <a:tr h="674075">
                <a:tc>
                  <a:txBody>
                    <a:bodyPr/>
                    <a:lstStyle/>
                    <a:p>
                      <a:pPr indent="0" lvl="0" marL="0" rtl="0" algn="ctr">
                        <a:spcBef>
                          <a:spcPts val="0"/>
                        </a:spcBef>
                        <a:spcAft>
                          <a:spcPts val="0"/>
                        </a:spcAft>
                        <a:buNone/>
                      </a:pPr>
                      <a:r>
                        <a:rPr lang="en" sz="1050">
                          <a:solidFill>
                            <a:srgbClr val="202124"/>
                          </a:solidFill>
                          <a:highlight>
                            <a:srgbClr val="FFFFFF"/>
                          </a:highlight>
                          <a:latin typeface="Roboto"/>
                          <a:ea typeface="Roboto"/>
                          <a:cs typeface="Roboto"/>
                          <a:sym typeface="Roboto"/>
                        </a:rPr>
                        <a:t>SG90 Servo C</a:t>
                      </a:r>
                      <a:r>
                        <a:rPr lang="en" sz="1050">
                          <a:solidFill>
                            <a:srgbClr val="202124"/>
                          </a:solidFill>
                          <a:highlight>
                            <a:srgbClr val="FFFFFF"/>
                          </a:highlight>
                          <a:latin typeface="Roboto"/>
                          <a:ea typeface="Roboto"/>
                          <a:cs typeface="Roboto"/>
                          <a:sym typeface="Roboto"/>
                        </a:rPr>
                        <a:t>urrent (typical during movement)</a:t>
                      </a:r>
                      <a:endParaRPr sz="1050">
                        <a:solidFill>
                          <a:srgbClr val="202124"/>
                        </a:solidFill>
                        <a:highlight>
                          <a:srgbClr val="FFFFFF"/>
                        </a:highlight>
                        <a:latin typeface="Roboto"/>
                        <a:ea typeface="Roboto"/>
                        <a:cs typeface="Roboto"/>
                        <a:sym typeface="Roboto"/>
                      </a:endParaRPr>
                    </a:p>
                  </a:txBody>
                  <a:tcPr marT="76200" marB="76200" marR="95250" marL="91425">
                    <a:solidFill>
                      <a:schemeClr val="lt1"/>
                    </a:solidFill>
                  </a:tcPr>
                </a:tc>
                <a:tc>
                  <a:txBody>
                    <a:bodyPr/>
                    <a:lstStyle/>
                    <a:p>
                      <a:pPr indent="0" lvl="0" marL="0" rtl="0" algn="ctr">
                        <a:spcBef>
                          <a:spcPts val="0"/>
                        </a:spcBef>
                        <a:spcAft>
                          <a:spcPts val="0"/>
                        </a:spcAft>
                        <a:buNone/>
                      </a:pPr>
                      <a:r>
                        <a:rPr lang="en" sz="1050">
                          <a:solidFill>
                            <a:srgbClr val="202124"/>
                          </a:solidFill>
                          <a:highlight>
                            <a:srgbClr val="FFFFFF"/>
                          </a:highlight>
                          <a:latin typeface="Roboto"/>
                          <a:ea typeface="Roboto"/>
                          <a:cs typeface="Roboto"/>
                          <a:sym typeface="Roboto"/>
                        </a:rPr>
                        <a:t>100-250mA</a:t>
                      </a:r>
                      <a:endParaRPr sz="1050">
                        <a:solidFill>
                          <a:srgbClr val="202124"/>
                        </a:solidFill>
                        <a:highlight>
                          <a:srgbClr val="FFFFFF"/>
                        </a:highlight>
                        <a:latin typeface="Roboto"/>
                        <a:ea typeface="Roboto"/>
                        <a:cs typeface="Roboto"/>
                        <a:sym typeface="Roboto"/>
                      </a:endParaRPr>
                    </a:p>
                  </a:txBody>
                  <a:tcPr marT="76200" marB="76200" marR="95250" marL="95250">
                    <a:solidFill>
                      <a:schemeClr val="lt1"/>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9"/>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Registers </a:t>
            </a:r>
            <a:endParaRPr/>
          </a:p>
          <a:p>
            <a:pPr indent="0" lvl="0" marL="0" rtl="0" algn="l">
              <a:lnSpc>
                <a:spcPct val="100000"/>
              </a:lnSpc>
              <a:spcBef>
                <a:spcPts val="0"/>
              </a:spcBef>
              <a:spcAft>
                <a:spcPts val="0"/>
              </a:spcAft>
              <a:buSzPts val="2800"/>
              <a:buNone/>
            </a:pPr>
            <a:r>
              <a:rPr lang="en" sz="1800">
                <a:solidFill>
                  <a:schemeClr val="dk2"/>
                </a:solidFill>
              </a:rPr>
              <a:t>Will be covered in-depth next week in Lecture 3</a:t>
            </a:r>
            <a:endParaRPr sz="1800">
              <a:solidFill>
                <a:schemeClr val="dk2"/>
              </a:solidFill>
            </a:endParaRPr>
          </a:p>
        </p:txBody>
      </p:sp>
      <p:sp>
        <p:nvSpPr>
          <p:cNvPr id="294" name="Google Shape;294;p39"/>
          <p:cNvSpPr txBox="1"/>
          <p:nvPr>
            <p:ph idx="1" type="body"/>
          </p:nvPr>
        </p:nvSpPr>
        <p:spPr>
          <a:xfrm>
            <a:off x="311700" y="1070625"/>
            <a:ext cx="43914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t>Register = Location in memory</a:t>
            </a:r>
            <a:endParaRPr sz="1700"/>
          </a:p>
          <a:p>
            <a:pPr indent="0" lvl="0" marL="0" rtl="0" algn="l">
              <a:spcBef>
                <a:spcPts val="0"/>
              </a:spcBef>
              <a:spcAft>
                <a:spcPts val="0"/>
              </a:spcAft>
              <a:buClr>
                <a:schemeClr val="dk1"/>
              </a:buClr>
              <a:buSzPts val="1100"/>
              <a:buFont typeface="Arial"/>
              <a:buNone/>
            </a:pPr>
            <a:r>
              <a:t/>
            </a:r>
            <a:endParaRPr sz="900"/>
          </a:p>
          <a:p>
            <a:pPr indent="0" lvl="0" marL="0" rtl="0" algn="l">
              <a:lnSpc>
                <a:spcPct val="115000"/>
              </a:lnSpc>
              <a:spcBef>
                <a:spcPts val="0"/>
              </a:spcBef>
              <a:spcAft>
                <a:spcPts val="0"/>
              </a:spcAft>
              <a:buNone/>
            </a:pPr>
            <a:r>
              <a:rPr lang="en" sz="1700"/>
              <a:t>Control Registers you will use:</a:t>
            </a:r>
            <a:endParaRPr sz="1700"/>
          </a:p>
          <a:p>
            <a:pPr indent="-330200" lvl="0" marL="457200" rtl="0" algn="l">
              <a:lnSpc>
                <a:spcPct val="115000"/>
              </a:lnSpc>
              <a:spcBef>
                <a:spcPts val="0"/>
              </a:spcBef>
              <a:spcAft>
                <a:spcPts val="0"/>
              </a:spcAft>
              <a:buSzPts val="1600"/>
              <a:buChar char="-"/>
            </a:pPr>
            <a:r>
              <a:rPr lang="en" sz="1600"/>
              <a:t>Direction Register (DDRx) </a:t>
            </a:r>
            <a:endParaRPr sz="1600"/>
          </a:p>
          <a:p>
            <a:pPr indent="-330200" lvl="1" marL="914400" rtl="0" algn="l">
              <a:lnSpc>
                <a:spcPct val="115000"/>
              </a:lnSpc>
              <a:spcBef>
                <a:spcPts val="0"/>
              </a:spcBef>
              <a:spcAft>
                <a:spcPts val="0"/>
              </a:spcAft>
              <a:buSzPts val="1600"/>
              <a:buChar char="-"/>
            </a:pPr>
            <a:r>
              <a:rPr lang="en" sz="1600"/>
              <a:t>Determines whether the pins operate as inputs or outputs</a:t>
            </a:r>
            <a:endParaRPr sz="1600"/>
          </a:p>
          <a:p>
            <a:pPr indent="-330200" lvl="1" marL="914400" rtl="0" algn="l">
              <a:lnSpc>
                <a:spcPct val="115000"/>
              </a:lnSpc>
              <a:spcBef>
                <a:spcPts val="0"/>
              </a:spcBef>
              <a:spcAft>
                <a:spcPts val="0"/>
              </a:spcAft>
              <a:buSzPts val="1600"/>
              <a:buChar char="-"/>
            </a:pPr>
            <a:r>
              <a:rPr lang="en" sz="1600"/>
              <a:t>Read/Write</a:t>
            </a:r>
            <a:endParaRPr sz="1600"/>
          </a:p>
          <a:p>
            <a:pPr indent="-330200" lvl="0" marL="457200" rtl="0" algn="l">
              <a:lnSpc>
                <a:spcPct val="115000"/>
              </a:lnSpc>
              <a:spcBef>
                <a:spcPts val="0"/>
              </a:spcBef>
              <a:spcAft>
                <a:spcPts val="0"/>
              </a:spcAft>
              <a:buSzPts val="1600"/>
              <a:buChar char="-"/>
            </a:pPr>
            <a:r>
              <a:rPr lang="en" sz="1600"/>
              <a:t>Data Write Register (PORTx)</a:t>
            </a:r>
            <a:endParaRPr sz="1600"/>
          </a:p>
          <a:p>
            <a:pPr indent="-330200" lvl="1" marL="914400" rtl="0" algn="l">
              <a:lnSpc>
                <a:spcPct val="115000"/>
              </a:lnSpc>
              <a:spcBef>
                <a:spcPts val="0"/>
              </a:spcBef>
              <a:spcAft>
                <a:spcPts val="0"/>
              </a:spcAft>
              <a:buSzPts val="1600"/>
              <a:buChar char="-"/>
            </a:pPr>
            <a:r>
              <a:rPr lang="en" sz="1600"/>
              <a:t>Maps to state of port </a:t>
            </a:r>
            <a:br>
              <a:rPr lang="en" sz="1600"/>
            </a:br>
            <a:r>
              <a:rPr lang="en" sz="1600"/>
              <a:t>(e.g. logic high/ low)</a:t>
            </a:r>
            <a:endParaRPr sz="1600"/>
          </a:p>
          <a:p>
            <a:pPr indent="-330200" lvl="1" marL="914400" rtl="0" algn="l">
              <a:lnSpc>
                <a:spcPct val="115000"/>
              </a:lnSpc>
              <a:spcBef>
                <a:spcPts val="0"/>
              </a:spcBef>
              <a:spcAft>
                <a:spcPts val="0"/>
              </a:spcAft>
              <a:buSzPts val="1600"/>
              <a:buChar char="-"/>
            </a:pPr>
            <a:r>
              <a:rPr lang="en" sz="1600"/>
              <a:t>Read/Write</a:t>
            </a:r>
            <a:endParaRPr sz="1600"/>
          </a:p>
          <a:p>
            <a:pPr indent="-330200" lvl="0" marL="457200" rtl="0" algn="l">
              <a:lnSpc>
                <a:spcPct val="115000"/>
              </a:lnSpc>
              <a:spcBef>
                <a:spcPts val="0"/>
              </a:spcBef>
              <a:spcAft>
                <a:spcPts val="0"/>
              </a:spcAft>
              <a:buSzPts val="1600"/>
              <a:buChar char="-"/>
            </a:pPr>
            <a:r>
              <a:rPr lang="en" sz="1600"/>
              <a:t>Data Reading Register (PINx) </a:t>
            </a:r>
            <a:endParaRPr sz="1600"/>
          </a:p>
          <a:p>
            <a:pPr indent="-330200" lvl="1" marL="914400" rtl="0" algn="l">
              <a:lnSpc>
                <a:spcPct val="115000"/>
              </a:lnSpc>
              <a:spcBef>
                <a:spcPts val="0"/>
              </a:spcBef>
              <a:spcAft>
                <a:spcPts val="0"/>
              </a:spcAft>
              <a:buSzPts val="1600"/>
              <a:buChar char="-"/>
            </a:pPr>
            <a:r>
              <a:rPr lang="en" sz="1600"/>
              <a:t>Read only</a:t>
            </a:r>
            <a:endParaRPr sz="1600"/>
          </a:p>
          <a:p>
            <a:pPr indent="0" lvl="0" marL="0" rtl="0" algn="l">
              <a:lnSpc>
                <a:spcPct val="115000"/>
              </a:lnSpc>
              <a:spcBef>
                <a:spcPts val="0"/>
              </a:spcBef>
              <a:spcAft>
                <a:spcPts val="0"/>
              </a:spcAft>
              <a:buSzPts val="1800"/>
              <a:buNone/>
            </a:pPr>
            <a:r>
              <a:t/>
            </a:r>
            <a:endParaRPr sz="1700"/>
          </a:p>
          <a:p>
            <a:pPr indent="0" lvl="0" marL="0" rtl="0" algn="l">
              <a:spcBef>
                <a:spcPts val="0"/>
              </a:spcBef>
              <a:spcAft>
                <a:spcPts val="0"/>
              </a:spcAft>
              <a:buNone/>
            </a:pPr>
            <a:r>
              <a:t/>
            </a:r>
            <a:endParaRPr sz="1700"/>
          </a:p>
          <a:p>
            <a:pPr indent="0" lvl="0" marL="0" rtl="0" algn="l">
              <a:lnSpc>
                <a:spcPct val="115000"/>
              </a:lnSpc>
              <a:spcBef>
                <a:spcPts val="0"/>
              </a:spcBef>
              <a:spcAft>
                <a:spcPts val="0"/>
              </a:spcAft>
              <a:buSzPts val="1800"/>
              <a:buNone/>
            </a:pPr>
            <a:r>
              <a:t/>
            </a:r>
            <a:endParaRPr sz="1700"/>
          </a:p>
        </p:txBody>
      </p:sp>
      <p:pic>
        <p:nvPicPr>
          <p:cNvPr id="295" name="Google Shape;295;p39"/>
          <p:cNvPicPr preferRelativeResize="0"/>
          <p:nvPr/>
        </p:nvPicPr>
        <p:blipFill rotWithShape="1">
          <a:blip r:embed="rId3">
            <a:alphaModFix/>
          </a:blip>
          <a:srcRect b="1797" l="3956" r="0" t="0"/>
          <a:stretch/>
        </p:blipFill>
        <p:spPr>
          <a:xfrm>
            <a:off x="4219000" y="1242888"/>
            <a:ext cx="4613300" cy="2657724"/>
          </a:xfrm>
          <a:prstGeom prst="rect">
            <a:avLst/>
          </a:prstGeom>
          <a:noFill/>
          <a:ln>
            <a:noFill/>
          </a:ln>
        </p:spPr>
      </p:pic>
      <p:sp>
        <p:nvSpPr>
          <p:cNvPr id="296" name="Google Shape;296;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id="301" name="Google Shape;301;p40"/>
          <p:cNvPicPr preferRelativeResize="0"/>
          <p:nvPr/>
        </p:nvPicPr>
        <p:blipFill rotWithShape="1">
          <a:blip r:embed="rId3">
            <a:alphaModFix/>
          </a:blip>
          <a:srcRect b="0" l="0" r="0" t="0"/>
          <a:stretch/>
        </p:blipFill>
        <p:spPr>
          <a:xfrm>
            <a:off x="5804550" y="1152475"/>
            <a:ext cx="3179176" cy="1970675"/>
          </a:xfrm>
          <a:prstGeom prst="rect">
            <a:avLst/>
          </a:prstGeom>
          <a:noFill/>
          <a:ln>
            <a:noFill/>
          </a:ln>
        </p:spPr>
      </p:pic>
      <p:sp>
        <p:nvSpPr>
          <p:cNvPr id="302" name="Google Shape;302;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How to setup and use </a:t>
            </a:r>
            <a:r>
              <a:rPr lang="en"/>
              <a:t>I/O Ports</a:t>
            </a:r>
            <a:endParaRPr/>
          </a:p>
        </p:txBody>
      </p:sp>
      <p:sp>
        <p:nvSpPr>
          <p:cNvPr id="303" name="Google Shape;303;p40"/>
          <p:cNvSpPr txBox="1"/>
          <p:nvPr>
            <p:ph idx="1" type="body"/>
          </p:nvPr>
        </p:nvSpPr>
        <p:spPr>
          <a:xfrm>
            <a:off x="311700" y="1152475"/>
            <a:ext cx="50073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First, set to </a:t>
            </a:r>
            <a:r>
              <a:rPr lang="en"/>
              <a:t>input or </a:t>
            </a:r>
            <a:r>
              <a:rPr lang="en"/>
              <a:t>output with DDRx register</a:t>
            </a:r>
            <a:endParaRPr/>
          </a:p>
          <a:p>
            <a:pPr indent="-317500" lvl="1" marL="914400" rtl="0" algn="l">
              <a:lnSpc>
                <a:spcPct val="115000"/>
              </a:lnSpc>
              <a:spcBef>
                <a:spcPts val="0"/>
              </a:spcBef>
              <a:spcAft>
                <a:spcPts val="0"/>
              </a:spcAft>
              <a:buSzPts val="1400"/>
              <a:buChar char="○"/>
            </a:pPr>
            <a:r>
              <a:rPr lang="en"/>
              <a:t>"Data Direction Register" - clearing a bit will configure that pin to input, while setting a bit will configure the pin for output</a:t>
            </a:r>
            <a:endParaRPr/>
          </a:p>
          <a:p>
            <a:pPr indent="-317500" lvl="1" marL="914400" rtl="0" algn="l">
              <a:lnSpc>
                <a:spcPct val="115000"/>
              </a:lnSpc>
              <a:spcBef>
                <a:spcPts val="0"/>
              </a:spcBef>
              <a:spcAft>
                <a:spcPts val="0"/>
              </a:spcAft>
              <a:buSzPts val="1400"/>
              <a:buChar char="○"/>
            </a:pPr>
            <a:r>
              <a:rPr lang="en"/>
              <a:t>By default, all pins are set to input (cleared) but don’t trust this - reset the DDR before use</a:t>
            </a:r>
            <a:endParaRPr/>
          </a:p>
          <a:p>
            <a:pPr indent="-342900" lvl="0" marL="457200" rtl="0" algn="l">
              <a:lnSpc>
                <a:spcPct val="115000"/>
              </a:lnSpc>
              <a:spcBef>
                <a:spcPts val="0"/>
              </a:spcBef>
              <a:spcAft>
                <a:spcPts val="0"/>
              </a:spcAft>
              <a:buSzPts val="1800"/>
              <a:buChar char="●"/>
            </a:pPr>
            <a:r>
              <a:rPr lang="en"/>
              <a:t>In output mode, control pins with PORTx register</a:t>
            </a:r>
            <a:endParaRPr/>
          </a:p>
          <a:p>
            <a:pPr indent="-317500" lvl="1" marL="914400" rtl="0" algn="l">
              <a:lnSpc>
                <a:spcPct val="115000"/>
              </a:lnSpc>
              <a:spcBef>
                <a:spcPts val="0"/>
              </a:spcBef>
              <a:spcAft>
                <a:spcPts val="0"/>
              </a:spcAft>
              <a:buSzPts val="1400"/>
              <a:buChar char="○"/>
            </a:pPr>
            <a:r>
              <a:rPr lang="en"/>
              <a:t>Setting a bit drives that pin high</a:t>
            </a:r>
            <a:endParaRPr/>
          </a:p>
          <a:p>
            <a:pPr indent="-317500" lvl="1" marL="914400" rtl="0" algn="l">
              <a:lnSpc>
                <a:spcPct val="115000"/>
              </a:lnSpc>
              <a:spcBef>
                <a:spcPts val="0"/>
              </a:spcBef>
              <a:spcAft>
                <a:spcPts val="0"/>
              </a:spcAft>
              <a:buSzPts val="1400"/>
              <a:buChar char="○"/>
            </a:pPr>
            <a:r>
              <a:rPr lang="en"/>
              <a:t>Clearing a bit drives that pin low</a:t>
            </a:r>
            <a:endParaRPr/>
          </a:p>
          <a:p>
            <a:pPr indent="-342900" lvl="0" marL="457200" rtl="0" algn="l">
              <a:spcBef>
                <a:spcPts val="0"/>
              </a:spcBef>
              <a:spcAft>
                <a:spcPts val="0"/>
              </a:spcAft>
              <a:buSzPts val="1800"/>
              <a:buChar char="●"/>
            </a:pPr>
            <a:r>
              <a:rPr lang="en"/>
              <a:t>In input mode, read pins with PINx register</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SzPts val="1800"/>
              <a:buNone/>
            </a:pPr>
            <a:r>
              <a:t/>
            </a:r>
            <a:endParaRPr/>
          </a:p>
        </p:txBody>
      </p:sp>
      <p:sp>
        <p:nvSpPr>
          <p:cNvPr id="304" name="Google Shape;304;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t>Practice setting registers</a:t>
            </a:r>
            <a:endParaRPr sz="2820"/>
          </a:p>
        </p:txBody>
      </p:sp>
      <p:sp>
        <p:nvSpPr>
          <p:cNvPr id="310" name="Google Shape;310;p41"/>
          <p:cNvSpPr txBox="1"/>
          <p:nvPr>
            <p:ph idx="1" type="body"/>
          </p:nvPr>
        </p:nvSpPr>
        <p:spPr>
          <a:xfrm>
            <a:off x="311700" y="1152475"/>
            <a:ext cx="36675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What do these bitwise operations do?</a:t>
            </a:r>
            <a:endParaRPr/>
          </a:p>
          <a:p>
            <a:pPr indent="-342900" lvl="0" marL="457200" rtl="0" algn="l">
              <a:spcBef>
                <a:spcPts val="1200"/>
              </a:spcBef>
              <a:spcAft>
                <a:spcPts val="0"/>
              </a:spcAft>
              <a:buSzPts val="1800"/>
              <a:buChar char="-"/>
            </a:pPr>
            <a:r>
              <a:rPr lang="en"/>
              <a:t>(1 &lt;&lt; (bit))</a:t>
            </a:r>
            <a:endParaRPr/>
          </a:p>
          <a:p>
            <a:pPr indent="-342900" lvl="0" marL="457200" rtl="0" algn="l">
              <a:spcBef>
                <a:spcPts val="0"/>
              </a:spcBef>
              <a:spcAft>
                <a:spcPts val="0"/>
              </a:spcAft>
              <a:buSzPts val="1800"/>
              <a:buChar char="-"/>
            </a:pPr>
            <a:r>
              <a:rPr lang="en"/>
              <a:t>|=</a:t>
            </a:r>
            <a:endParaRPr/>
          </a:p>
          <a:p>
            <a:pPr indent="-342900" lvl="0" marL="457200" rtl="0" algn="l">
              <a:spcBef>
                <a:spcPts val="0"/>
              </a:spcBef>
              <a:spcAft>
                <a:spcPts val="0"/>
              </a:spcAft>
              <a:buSzPts val="1800"/>
              <a:buChar char="-"/>
            </a:pPr>
            <a:r>
              <a:rPr lang="en"/>
              <a:t>&amp;=</a:t>
            </a:r>
            <a:endParaRPr/>
          </a:p>
          <a:p>
            <a:pPr indent="-342900" lvl="0" marL="457200" rtl="0" algn="l">
              <a:spcBef>
                <a:spcPts val="0"/>
              </a:spcBef>
              <a:spcAft>
                <a:spcPts val="0"/>
              </a:spcAft>
              <a:buSzPts val="1800"/>
              <a:buChar char="-"/>
            </a:pPr>
            <a:r>
              <a:rPr lang="en"/>
              <a:t>^=</a:t>
            </a:r>
            <a:endParaRPr/>
          </a:p>
          <a:p>
            <a:pPr indent="0" lvl="0" marL="45720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11" name="Google Shape;311;p41"/>
          <p:cNvPicPr preferRelativeResize="0"/>
          <p:nvPr/>
        </p:nvPicPr>
        <p:blipFill rotWithShape="1">
          <a:blip r:embed="rId3">
            <a:alphaModFix/>
          </a:blip>
          <a:srcRect b="0" l="51198" r="0" t="0"/>
          <a:stretch/>
        </p:blipFill>
        <p:spPr>
          <a:xfrm>
            <a:off x="3989976" y="2021925"/>
            <a:ext cx="2096150" cy="57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 Selection</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Datasheets, Datasheets, Datasheets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u="sng">
                <a:solidFill>
                  <a:schemeClr val="hlink"/>
                </a:solidFill>
                <a:hlinkClick r:id="rId3"/>
              </a:rPr>
              <a:t>https://digikey.com</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Try: white LED</a:t>
            </a:r>
            <a:endParaRPr/>
          </a:p>
          <a:p>
            <a:pPr indent="0" lvl="0" marL="0" rtl="0" algn="l">
              <a:spcBef>
                <a:spcPts val="1200"/>
              </a:spcBef>
              <a:spcAft>
                <a:spcPts val="0"/>
              </a:spcAft>
              <a:buNone/>
            </a:pPr>
            <a:r>
              <a:rPr lang="en"/>
              <a:t>	</a:t>
            </a:r>
            <a:r>
              <a:rPr lang="en"/>
              <a:t>n</a:t>
            </a:r>
            <a:r>
              <a:rPr lang="en"/>
              <a:t>ot surface mount</a:t>
            </a:r>
            <a:endParaRPr/>
          </a:p>
          <a:p>
            <a:pPr indent="0" lvl="0" marL="0" rtl="0" algn="l">
              <a:spcBef>
                <a:spcPts val="1200"/>
              </a:spcBef>
              <a:spcAft>
                <a:spcPts val="1200"/>
              </a:spcAft>
              <a:buNone/>
            </a:pPr>
            <a:r>
              <a:rPr lang="en"/>
              <a:t>	cheapest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5" name="Shape 315"/>
        <p:cNvGrpSpPr/>
        <p:nvPr/>
      </p:nvGrpSpPr>
      <p:grpSpPr>
        <a:xfrm>
          <a:off x="0" y="0"/>
          <a:ext cx="0" cy="0"/>
          <a:chOff x="0" y="0"/>
          <a:chExt cx="0" cy="0"/>
        </a:xfrm>
      </p:grpSpPr>
      <p:sp>
        <p:nvSpPr>
          <p:cNvPr id="316" name="Google Shape;316;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Timers</a:t>
            </a:r>
            <a:endParaRPr/>
          </a:p>
        </p:txBody>
      </p:sp>
      <p:sp>
        <p:nvSpPr>
          <p:cNvPr id="317" name="Google Shape;317;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Timer = type of clock (built-in hardware clock)</a:t>
            </a:r>
            <a:endParaRPr/>
          </a:p>
          <a:p>
            <a:pPr indent="-342900" lvl="0" marL="457200" rtl="0" algn="l">
              <a:lnSpc>
                <a:spcPct val="115000"/>
              </a:lnSpc>
              <a:spcBef>
                <a:spcPts val="0"/>
              </a:spcBef>
              <a:spcAft>
                <a:spcPts val="0"/>
              </a:spcAft>
              <a:buSzPts val="1800"/>
              <a:buChar char="●"/>
            </a:pPr>
            <a:r>
              <a:rPr lang="en"/>
              <a:t>Runs independently of the CPU</a:t>
            </a:r>
            <a:endParaRPr/>
          </a:p>
          <a:p>
            <a:pPr indent="-342900" lvl="0" marL="457200" rtl="0" algn="l">
              <a:lnSpc>
                <a:spcPct val="115000"/>
              </a:lnSpc>
              <a:spcBef>
                <a:spcPts val="0"/>
              </a:spcBef>
              <a:spcAft>
                <a:spcPts val="0"/>
              </a:spcAft>
              <a:buSzPts val="1800"/>
              <a:buChar char="●"/>
            </a:pPr>
            <a:r>
              <a:rPr lang="en"/>
              <a:t>Counts at the Timer clock speed</a:t>
            </a:r>
            <a:endParaRPr/>
          </a:p>
          <a:p>
            <a:pPr indent="0" lvl="0" marL="0" rtl="0" algn="l">
              <a:lnSpc>
                <a:spcPct val="115000"/>
              </a:lnSpc>
              <a:spcBef>
                <a:spcPts val="0"/>
              </a:spcBef>
              <a:spcAft>
                <a:spcPts val="0"/>
              </a:spcAft>
              <a:buSzPts val="1800"/>
              <a:buNone/>
            </a:pPr>
            <a:r>
              <a:t/>
            </a:r>
            <a:endParaRPr sz="1000"/>
          </a:p>
          <a:p>
            <a:pPr indent="-342900" lvl="0" marL="457200" rtl="0" algn="l">
              <a:lnSpc>
                <a:spcPct val="115000"/>
              </a:lnSpc>
              <a:spcBef>
                <a:spcPts val="0"/>
              </a:spcBef>
              <a:spcAft>
                <a:spcPts val="0"/>
              </a:spcAft>
              <a:buSzPts val="1800"/>
              <a:buChar char="●"/>
            </a:pPr>
            <a:r>
              <a:rPr lang="en"/>
              <a:t>Components</a:t>
            </a:r>
            <a:endParaRPr/>
          </a:p>
          <a:p>
            <a:pPr indent="-317500" lvl="1" marL="914400" rtl="0" algn="l">
              <a:lnSpc>
                <a:spcPct val="115000"/>
              </a:lnSpc>
              <a:spcBef>
                <a:spcPts val="0"/>
              </a:spcBef>
              <a:spcAft>
                <a:spcPts val="0"/>
              </a:spcAft>
              <a:buSzPts val="1400"/>
              <a:buChar char="○"/>
            </a:pPr>
            <a:r>
              <a:rPr lang="en"/>
              <a:t>Timer clock speed (determined by the prescaler)</a:t>
            </a:r>
            <a:endParaRPr/>
          </a:p>
          <a:p>
            <a:pPr indent="-317500" lvl="1" marL="914400" rtl="0" algn="l">
              <a:lnSpc>
                <a:spcPct val="115000"/>
              </a:lnSpc>
              <a:spcBef>
                <a:spcPts val="0"/>
              </a:spcBef>
              <a:spcAft>
                <a:spcPts val="0"/>
              </a:spcAft>
              <a:buSzPts val="1400"/>
              <a:buChar char="○"/>
            </a:pPr>
            <a:r>
              <a:rPr lang="en"/>
              <a:t>Timer Mode (how the timer will count)</a:t>
            </a:r>
            <a:endParaRPr/>
          </a:p>
          <a:p>
            <a:pPr indent="-317500" lvl="1" marL="914400" rtl="0" algn="l">
              <a:lnSpc>
                <a:spcPct val="115000"/>
              </a:lnSpc>
              <a:spcBef>
                <a:spcPts val="0"/>
              </a:spcBef>
              <a:spcAft>
                <a:spcPts val="0"/>
              </a:spcAft>
              <a:buSzPts val="1400"/>
              <a:buChar char="○"/>
            </a:pPr>
            <a:r>
              <a:rPr lang="en"/>
              <a:t>Counter (the value of the Timer)</a:t>
            </a:r>
            <a:endParaRPr/>
          </a:p>
          <a:p>
            <a:pPr indent="-317500" lvl="1" marL="914400" rtl="0" algn="l">
              <a:lnSpc>
                <a:spcPct val="115000"/>
              </a:lnSpc>
              <a:spcBef>
                <a:spcPts val="0"/>
              </a:spcBef>
              <a:spcAft>
                <a:spcPts val="0"/>
              </a:spcAft>
              <a:buSzPts val="1400"/>
              <a:buChar char="○"/>
            </a:pPr>
            <a:r>
              <a:rPr lang="en"/>
              <a:t>Output compare</a:t>
            </a:r>
            <a:endParaRPr/>
          </a:p>
          <a:p>
            <a:pPr indent="-317500" lvl="1" marL="914400" rtl="0" algn="l">
              <a:lnSpc>
                <a:spcPct val="115000"/>
              </a:lnSpc>
              <a:spcBef>
                <a:spcPts val="0"/>
              </a:spcBef>
              <a:spcAft>
                <a:spcPts val="0"/>
              </a:spcAft>
              <a:buSzPts val="1400"/>
              <a:buChar char="○"/>
            </a:pPr>
            <a:r>
              <a:rPr lang="en"/>
              <a:t>Input capture</a:t>
            </a:r>
            <a:endParaRPr/>
          </a:p>
          <a:p>
            <a:pPr indent="0" lvl="0" marL="457200" rtl="0" algn="l">
              <a:lnSpc>
                <a:spcPct val="115000"/>
              </a:lnSpc>
              <a:spcBef>
                <a:spcPts val="0"/>
              </a:spcBef>
              <a:spcAft>
                <a:spcPts val="0"/>
              </a:spcAft>
              <a:buSzPts val="1800"/>
              <a:buNone/>
            </a:pPr>
            <a:r>
              <a:t/>
            </a:r>
            <a:endParaRPr sz="1000"/>
          </a:p>
          <a:p>
            <a:pPr indent="-342900" lvl="0" marL="457200" rtl="0" algn="l">
              <a:lnSpc>
                <a:spcPct val="115000"/>
              </a:lnSpc>
              <a:spcBef>
                <a:spcPts val="0"/>
              </a:spcBef>
              <a:spcAft>
                <a:spcPts val="0"/>
              </a:spcAft>
              <a:buSzPts val="1800"/>
              <a:buChar char="●"/>
            </a:pPr>
            <a:r>
              <a:rPr lang="en"/>
              <a:t>Uses:</a:t>
            </a:r>
            <a:endParaRPr/>
          </a:p>
          <a:p>
            <a:pPr indent="-317500" lvl="1" marL="914400" rtl="0" algn="l">
              <a:lnSpc>
                <a:spcPct val="115000"/>
              </a:lnSpc>
              <a:spcBef>
                <a:spcPts val="0"/>
              </a:spcBef>
              <a:spcAft>
                <a:spcPts val="0"/>
              </a:spcAft>
              <a:buSzPts val="1400"/>
              <a:buChar char="○"/>
            </a:pPr>
            <a:r>
              <a:rPr lang="en"/>
              <a:t>To count the time elapsed</a:t>
            </a:r>
            <a:endParaRPr/>
          </a:p>
          <a:p>
            <a:pPr indent="-317500" lvl="1" marL="914400" rtl="0" algn="l">
              <a:lnSpc>
                <a:spcPct val="115000"/>
              </a:lnSpc>
              <a:spcBef>
                <a:spcPts val="0"/>
              </a:spcBef>
              <a:spcAft>
                <a:spcPts val="0"/>
              </a:spcAft>
              <a:buSzPts val="1400"/>
              <a:buChar char="○"/>
            </a:pPr>
            <a:r>
              <a:rPr lang="en"/>
              <a:t>To run a function at a specific frequency</a:t>
            </a:r>
            <a:endParaRPr/>
          </a:p>
          <a:p>
            <a:pPr indent="0" lvl="0" marL="0" rtl="0" algn="l">
              <a:lnSpc>
                <a:spcPct val="115000"/>
              </a:lnSpc>
              <a:spcBef>
                <a:spcPts val="0"/>
              </a:spcBef>
              <a:spcAft>
                <a:spcPts val="1600"/>
              </a:spcAft>
              <a:buSzPts val="1800"/>
              <a:buNone/>
            </a:pPr>
            <a:r>
              <a:t/>
            </a:r>
            <a:endParaRPr/>
          </a:p>
        </p:txBody>
      </p:sp>
      <p:sp>
        <p:nvSpPr>
          <p:cNvPr id="318" name="Google Shape;318;p42"/>
          <p:cNvSpPr txBox="1"/>
          <p:nvPr/>
        </p:nvSpPr>
        <p:spPr>
          <a:xfrm>
            <a:off x="6182075" y="2250275"/>
            <a:ext cx="2584200" cy="1014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Time taken for 1 increment?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 ÷ timer clock speed</a:t>
            </a:r>
            <a:endParaRPr b="0" i="0" sz="1400" u="none" cap="none" strike="noStrike">
              <a:solidFill>
                <a:srgbClr val="000000"/>
              </a:solidFill>
              <a:latin typeface="Arial"/>
              <a:ea typeface="Arial"/>
              <a:cs typeface="Arial"/>
              <a:sym typeface="Arial"/>
            </a:endParaRPr>
          </a:p>
        </p:txBody>
      </p:sp>
      <p:sp>
        <p:nvSpPr>
          <p:cNvPr id="319" name="Google Shape;319;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0" st="0"/>
                                            </p:txEl>
                                          </p:spTgt>
                                        </p:tgtEl>
                                        <p:attrNameLst>
                                          <p:attrName>style.visibility</p:attrName>
                                        </p:attrNameLst>
                                      </p:cBhvr>
                                      <p:to>
                                        <p:strVal val="visible"/>
                                      </p:to>
                                    </p:set>
                                    <p:animEffect filter="fade" transition="in">
                                      <p:cBhvr>
                                        <p:cTn dur="1000"/>
                                        <p:tgtEl>
                                          <p:spTgt spid="3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1" st="1"/>
                                            </p:txEl>
                                          </p:spTgt>
                                        </p:tgtEl>
                                        <p:attrNameLst>
                                          <p:attrName>style.visibility</p:attrName>
                                        </p:attrNameLst>
                                      </p:cBhvr>
                                      <p:to>
                                        <p:strVal val="visible"/>
                                      </p:to>
                                    </p:set>
                                    <p:animEffect filter="fade" transition="in">
                                      <p:cBhvr>
                                        <p:cTn dur="1000"/>
                                        <p:tgtEl>
                                          <p:spTgt spid="3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2" st="2"/>
                                            </p:txEl>
                                          </p:spTgt>
                                        </p:tgtEl>
                                        <p:attrNameLst>
                                          <p:attrName>style.visibility</p:attrName>
                                        </p:attrNameLst>
                                      </p:cBhvr>
                                      <p:to>
                                        <p:strVal val="visible"/>
                                      </p:to>
                                    </p:set>
                                    <p:animEffect filter="fade" transition="in">
                                      <p:cBhvr>
                                        <p:cTn dur="1000"/>
                                        <p:tgtEl>
                                          <p:spTgt spid="3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3" st="3"/>
                                            </p:txEl>
                                          </p:spTgt>
                                        </p:tgtEl>
                                        <p:attrNameLst>
                                          <p:attrName>style.visibility</p:attrName>
                                        </p:attrNameLst>
                                      </p:cBhvr>
                                      <p:to>
                                        <p:strVal val="visible"/>
                                      </p:to>
                                    </p:set>
                                    <p:animEffect filter="fade" transition="in">
                                      <p:cBhvr>
                                        <p:cTn dur="1000"/>
                                        <p:tgtEl>
                                          <p:spTgt spid="3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4" st="4"/>
                                            </p:txEl>
                                          </p:spTgt>
                                        </p:tgtEl>
                                        <p:attrNameLst>
                                          <p:attrName>style.visibility</p:attrName>
                                        </p:attrNameLst>
                                      </p:cBhvr>
                                      <p:to>
                                        <p:strVal val="visible"/>
                                      </p:to>
                                    </p:set>
                                    <p:animEffect filter="fade" transition="in">
                                      <p:cBhvr>
                                        <p:cTn dur="1000"/>
                                        <p:tgtEl>
                                          <p:spTgt spid="31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5" st="5"/>
                                            </p:txEl>
                                          </p:spTgt>
                                        </p:tgtEl>
                                        <p:attrNameLst>
                                          <p:attrName>style.visibility</p:attrName>
                                        </p:attrNameLst>
                                      </p:cBhvr>
                                      <p:to>
                                        <p:strVal val="visible"/>
                                      </p:to>
                                    </p:set>
                                    <p:animEffect filter="fade" transition="in">
                                      <p:cBhvr>
                                        <p:cTn dur="1000"/>
                                        <p:tgtEl>
                                          <p:spTgt spid="31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6" st="6"/>
                                            </p:txEl>
                                          </p:spTgt>
                                        </p:tgtEl>
                                        <p:attrNameLst>
                                          <p:attrName>style.visibility</p:attrName>
                                        </p:attrNameLst>
                                      </p:cBhvr>
                                      <p:to>
                                        <p:strVal val="visible"/>
                                      </p:to>
                                    </p:set>
                                    <p:animEffect filter="fade" transition="in">
                                      <p:cBhvr>
                                        <p:cTn dur="1000"/>
                                        <p:tgtEl>
                                          <p:spTgt spid="31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7" st="7"/>
                                            </p:txEl>
                                          </p:spTgt>
                                        </p:tgtEl>
                                        <p:attrNameLst>
                                          <p:attrName>style.visibility</p:attrName>
                                        </p:attrNameLst>
                                      </p:cBhvr>
                                      <p:to>
                                        <p:strVal val="visible"/>
                                      </p:to>
                                    </p:set>
                                    <p:animEffect filter="fade" transition="in">
                                      <p:cBhvr>
                                        <p:cTn dur="1000"/>
                                        <p:tgtEl>
                                          <p:spTgt spid="31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8" st="8"/>
                                            </p:txEl>
                                          </p:spTgt>
                                        </p:tgtEl>
                                        <p:attrNameLst>
                                          <p:attrName>style.visibility</p:attrName>
                                        </p:attrNameLst>
                                      </p:cBhvr>
                                      <p:to>
                                        <p:strVal val="visible"/>
                                      </p:to>
                                    </p:set>
                                    <p:animEffect filter="fade" transition="in">
                                      <p:cBhvr>
                                        <p:cTn dur="1000"/>
                                        <p:tgtEl>
                                          <p:spTgt spid="31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9" st="9"/>
                                            </p:txEl>
                                          </p:spTgt>
                                        </p:tgtEl>
                                        <p:attrNameLst>
                                          <p:attrName>style.visibility</p:attrName>
                                        </p:attrNameLst>
                                      </p:cBhvr>
                                      <p:to>
                                        <p:strVal val="visible"/>
                                      </p:to>
                                    </p:set>
                                    <p:animEffect filter="fade" transition="in">
                                      <p:cBhvr>
                                        <p:cTn dur="1000"/>
                                        <p:tgtEl>
                                          <p:spTgt spid="31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10" st="10"/>
                                            </p:txEl>
                                          </p:spTgt>
                                        </p:tgtEl>
                                        <p:attrNameLst>
                                          <p:attrName>style.visibility</p:attrName>
                                        </p:attrNameLst>
                                      </p:cBhvr>
                                      <p:to>
                                        <p:strVal val="visible"/>
                                      </p:to>
                                    </p:set>
                                    <p:animEffect filter="fade" transition="in">
                                      <p:cBhvr>
                                        <p:cTn dur="1000"/>
                                        <p:tgtEl>
                                          <p:spTgt spid="31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11" st="11"/>
                                            </p:txEl>
                                          </p:spTgt>
                                        </p:tgtEl>
                                        <p:attrNameLst>
                                          <p:attrName>style.visibility</p:attrName>
                                        </p:attrNameLst>
                                      </p:cBhvr>
                                      <p:to>
                                        <p:strVal val="visible"/>
                                      </p:to>
                                    </p:set>
                                    <p:animEffect filter="fade" transition="in">
                                      <p:cBhvr>
                                        <p:cTn dur="1000"/>
                                        <p:tgtEl>
                                          <p:spTgt spid="317">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12" st="12"/>
                                            </p:txEl>
                                          </p:spTgt>
                                        </p:tgtEl>
                                        <p:attrNameLst>
                                          <p:attrName>style.visibility</p:attrName>
                                        </p:attrNameLst>
                                      </p:cBhvr>
                                      <p:to>
                                        <p:strVal val="visible"/>
                                      </p:to>
                                    </p:set>
                                    <p:animEffect filter="fade" transition="in">
                                      <p:cBhvr>
                                        <p:cTn dur="1000"/>
                                        <p:tgtEl>
                                          <p:spTgt spid="317">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13" st="13"/>
                                            </p:txEl>
                                          </p:spTgt>
                                        </p:tgtEl>
                                        <p:attrNameLst>
                                          <p:attrName>style.visibility</p:attrName>
                                        </p:attrNameLst>
                                      </p:cBhvr>
                                      <p:to>
                                        <p:strVal val="visible"/>
                                      </p:to>
                                    </p:set>
                                    <p:animEffect filter="fade" transition="in">
                                      <p:cBhvr>
                                        <p:cTn dur="1000"/>
                                        <p:tgtEl>
                                          <p:spTgt spid="317">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14" st="14"/>
                                            </p:txEl>
                                          </p:spTgt>
                                        </p:tgtEl>
                                        <p:attrNameLst>
                                          <p:attrName>style.visibility</p:attrName>
                                        </p:attrNameLst>
                                      </p:cBhvr>
                                      <p:to>
                                        <p:strVal val="visible"/>
                                      </p:to>
                                    </p:set>
                                    <p:animEffect filter="fade" transition="in">
                                      <p:cBhvr>
                                        <p:cTn dur="1000"/>
                                        <p:tgtEl>
                                          <p:spTgt spid="317">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xEl>
                                              <p:pRg end="0" st="0"/>
                                            </p:txEl>
                                          </p:spTgt>
                                        </p:tgtEl>
                                        <p:attrNameLst>
                                          <p:attrName>style.visibility</p:attrName>
                                        </p:attrNameLst>
                                      </p:cBhvr>
                                      <p:to>
                                        <p:strVal val="visible"/>
                                      </p:to>
                                    </p:set>
                                    <p:animEffect filter="fade" transition="in">
                                      <p:cBhvr>
                                        <p:cTn dur="1000"/>
                                        <p:tgtEl>
                                          <p:spTgt spid="3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xEl>
                                              <p:pRg end="1" st="1"/>
                                            </p:txEl>
                                          </p:spTgt>
                                        </p:tgtEl>
                                        <p:attrNameLst>
                                          <p:attrName>style.visibility</p:attrName>
                                        </p:attrNameLst>
                                      </p:cBhvr>
                                      <p:to>
                                        <p:strVal val="visible"/>
                                      </p:to>
                                    </p:set>
                                    <p:animEffect filter="fade" transition="in">
                                      <p:cBhvr>
                                        <p:cTn dur="1000"/>
                                        <p:tgtEl>
                                          <p:spTgt spid="3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xEl>
                                              <p:pRg end="2" st="2"/>
                                            </p:txEl>
                                          </p:spTgt>
                                        </p:tgtEl>
                                        <p:attrNameLst>
                                          <p:attrName>style.visibility</p:attrName>
                                        </p:attrNameLst>
                                      </p:cBhvr>
                                      <p:to>
                                        <p:strVal val="visible"/>
                                      </p:to>
                                    </p:set>
                                    <p:animEffect filter="fade" transition="in">
                                      <p:cBhvr>
                                        <p:cTn dur="1000"/>
                                        <p:tgtEl>
                                          <p:spTgt spid="31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3" name="Shape 323"/>
        <p:cNvGrpSpPr/>
        <p:nvPr/>
      </p:nvGrpSpPr>
      <p:grpSpPr>
        <a:xfrm>
          <a:off x="0" y="0"/>
          <a:ext cx="0" cy="0"/>
          <a:chOff x="0" y="0"/>
          <a:chExt cx="0" cy="0"/>
        </a:xfrm>
      </p:grpSpPr>
      <p:sp>
        <p:nvSpPr>
          <p:cNvPr id="324" name="Google Shape;324;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Timers (on the Teensy)</a:t>
            </a:r>
            <a:endParaRPr/>
          </a:p>
        </p:txBody>
      </p:sp>
      <p:pic>
        <p:nvPicPr>
          <p:cNvPr id="325" name="Google Shape;325;p43"/>
          <p:cNvPicPr preferRelativeResize="0"/>
          <p:nvPr/>
        </p:nvPicPr>
        <p:blipFill rotWithShape="1">
          <a:blip r:embed="rId3">
            <a:alphaModFix/>
          </a:blip>
          <a:srcRect b="0" l="0" r="0" t="0"/>
          <a:stretch/>
        </p:blipFill>
        <p:spPr>
          <a:xfrm>
            <a:off x="80706" y="1646957"/>
            <a:ext cx="3628824" cy="2394100"/>
          </a:xfrm>
          <a:prstGeom prst="rect">
            <a:avLst/>
          </a:prstGeom>
          <a:noFill/>
          <a:ln>
            <a:noFill/>
          </a:ln>
        </p:spPr>
      </p:pic>
      <p:pic>
        <p:nvPicPr>
          <p:cNvPr id="326" name="Google Shape;326;p43"/>
          <p:cNvPicPr preferRelativeResize="0"/>
          <p:nvPr/>
        </p:nvPicPr>
        <p:blipFill rotWithShape="1">
          <a:blip r:embed="rId4">
            <a:alphaModFix/>
          </a:blip>
          <a:srcRect b="0" l="0" r="0" t="0"/>
          <a:stretch/>
        </p:blipFill>
        <p:spPr>
          <a:xfrm>
            <a:off x="4345850" y="1394100"/>
            <a:ext cx="2114450" cy="2521201"/>
          </a:xfrm>
          <a:prstGeom prst="rect">
            <a:avLst/>
          </a:prstGeom>
          <a:noFill/>
          <a:ln>
            <a:noFill/>
          </a:ln>
        </p:spPr>
      </p:pic>
      <p:pic>
        <p:nvPicPr>
          <p:cNvPr id="327" name="Google Shape;327;p43"/>
          <p:cNvPicPr preferRelativeResize="0"/>
          <p:nvPr/>
        </p:nvPicPr>
        <p:blipFill rotWithShape="1">
          <a:blip r:embed="rId5">
            <a:alphaModFix/>
          </a:blip>
          <a:srcRect b="0" l="0" r="0" t="0"/>
          <a:stretch/>
        </p:blipFill>
        <p:spPr>
          <a:xfrm>
            <a:off x="6582026" y="1318050"/>
            <a:ext cx="2250274" cy="2673300"/>
          </a:xfrm>
          <a:prstGeom prst="rect">
            <a:avLst/>
          </a:prstGeom>
          <a:noFill/>
          <a:ln>
            <a:noFill/>
          </a:ln>
        </p:spPr>
      </p:pic>
      <p:sp>
        <p:nvSpPr>
          <p:cNvPr id="328" name="Google Shape;328;p43"/>
          <p:cNvSpPr txBox="1"/>
          <p:nvPr/>
        </p:nvSpPr>
        <p:spPr>
          <a:xfrm>
            <a:off x="4795300" y="1278943"/>
            <a:ext cx="1275000" cy="32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(8 bit)</a:t>
            </a:r>
            <a:endParaRPr b="0" i="0" sz="1400" u="none" cap="none" strike="noStrike">
              <a:solidFill>
                <a:srgbClr val="000000"/>
              </a:solidFill>
              <a:latin typeface="Arial"/>
              <a:ea typeface="Arial"/>
              <a:cs typeface="Arial"/>
              <a:sym typeface="Arial"/>
            </a:endParaRPr>
          </a:p>
        </p:txBody>
      </p:sp>
      <p:sp>
        <p:nvSpPr>
          <p:cNvPr id="329" name="Google Shape;329;p43"/>
          <p:cNvSpPr txBox="1"/>
          <p:nvPr/>
        </p:nvSpPr>
        <p:spPr>
          <a:xfrm>
            <a:off x="4885875" y="2354218"/>
            <a:ext cx="1275000" cy="32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(16 bit)</a:t>
            </a:r>
            <a:endParaRPr b="0" i="0" sz="1400" u="none" cap="none" strike="noStrike">
              <a:solidFill>
                <a:srgbClr val="000000"/>
              </a:solidFill>
              <a:latin typeface="Arial"/>
              <a:ea typeface="Arial"/>
              <a:cs typeface="Arial"/>
              <a:sym typeface="Arial"/>
            </a:endParaRPr>
          </a:p>
        </p:txBody>
      </p:sp>
      <p:sp>
        <p:nvSpPr>
          <p:cNvPr id="330" name="Google Shape;330;p43"/>
          <p:cNvSpPr txBox="1"/>
          <p:nvPr/>
        </p:nvSpPr>
        <p:spPr>
          <a:xfrm>
            <a:off x="7127825" y="1158918"/>
            <a:ext cx="1275000" cy="32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(16 bit)</a:t>
            </a:r>
            <a:endParaRPr b="0" i="0" sz="1400" u="none" cap="none" strike="noStrike">
              <a:solidFill>
                <a:srgbClr val="000000"/>
              </a:solidFill>
              <a:latin typeface="Arial"/>
              <a:ea typeface="Arial"/>
              <a:cs typeface="Arial"/>
              <a:sym typeface="Arial"/>
            </a:endParaRPr>
          </a:p>
        </p:txBody>
      </p:sp>
      <p:sp>
        <p:nvSpPr>
          <p:cNvPr id="331" name="Google Shape;331;p43"/>
          <p:cNvSpPr txBox="1"/>
          <p:nvPr/>
        </p:nvSpPr>
        <p:spPr>
          <a:xfrm>
            <a:off x="7193675" y="2181118"/>
            <a:ext cx="1275000" cy="32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(10 bit)</a:t>
            </a:r>
            <a:endParaRPr b="0" i="0" sz="1400" u="none" cap="none" strike="noStrike">
              <a:solidFill>
                <a:srgbClr val="000000"/>
              </a:solidFill>
              <a:latin typeface="Arial"/>
              <a:ea typeface="Arial"/>
              <a:cs typeface="Arial"/>
              <a:sym typeface="Arial"/>
            </a:endParaRPr>
          </a:p>
        </p:txBody>
      </p:sp>
      <p:sp>
        <p:nvSpPr>
          <p:cNvPr id="332" name="Google Shape;332;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6" name="Shape 336"/>
        <p:cNvGrpSpPr/>
        <p:nvPr/>
      </p:nvGrpSpPr>
      <p:grpSpPr>
        <a:xfrm>
          <a:off x="0" y="0"/>
          <a:ext cx="0" cy="0"/>
          <a:chOff x="0" y="0"/>
          <a:chExt cx="0" cy="0"/>
        </a:xfrm>
      </p:grpSpPr>
      <p:sp>
        <p:nvSpPr>
          <p:cNvPr id="337" name="Google Shape;337;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Programming Timers: Prescaler</a:t>
            </a:r>
            <a:endParaRPr/>
          </a:p>
        </p:txBody>
      </p:sp>
      <p:sp>
        <p:nvSpPr>
          <p:cNvPr id="338" name="Google Shape;338;p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Timer speed = clock speed ÷ prescaler</a:t>
            </a:r>
            <a:endParaRPr/>
          </a:p>
          <a:p>
            <a:pPr indent="-317500" lvl="1" marL="914400" rtl="0" algn="l">
              <a:lnSpc>
                <a:spcPct val="115000"/>
              </a:lnSpc>
              <a:spcBef>
                <a:spcPts val="0"/>
              </a:spcBef>
              <a:spcAft>
                <a:spcPts val="0"/>
              </a:spcAft>
              <a:buSzPts val="1400"/>
              <a:buChar char="○"/>
            </a:pPr>
            <a:r>
              <a:rPr lang="en"/>
              <a:t>Note: prescaling the timer clock DOES NOT affect the system clock</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
              <a:t>Note: need </a:t>
            </a:r>
            <a:r>
              <a:rPr lang="en">
                <a:latin typeface="Courier New"/>
                <a:ea typeface="Courier New"/>
                <a:cs typeface="Courier New"/>
                <a:sym typeface="Courier New"/>
              </a:rPr>
              <a:t>teensy_clockdivide(0);</a:t>
            </a:r>
            <a:r>
              <a:rPr lang="en"/>
              <a:t> in your code for the Teensy system clock to be 16MHz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pic>
        <p:nvPicPr>
          <p:cNvPr id="339" name="Google Shape;339;p44"/>
          <p:cNvPicPr preferRelativeResize="0"/>
          <p:nvPr/>
        </p:nvPicPr>
        <p:blipFill rotWithShape="1">
          <a:blip r:embed="rId3">
            <a:alphaModFix/>
          </a:blip>
          <a:srcRect b="0" l="0" r="0" t="0"/>
          <a:stretch/>
        </p:blipFill>
        <p:spPr>
          <a:xfrm>
            <a:off x="1514653" y="2788575"/>
            <a:ext cx="5414075" cy="2063625"/>
          </a:xfrm>
          <a:prstGeom prst="rect">
            <a:avLst/>
          </a:prstGeom>
          <a:noFill/>
          <a:ln>
            <a:noFill/>
          </a:ln>
        </p:spPr>
      </p:pic>
      <p:sp>
        <p:nvSpPr>
          <p:cNvPr id="340" name="Google Shape;340;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xEl>
                                              <p:pRg end="0" st="0"/>
                                            </p:txEl>
                                          </p:spTgt>
                                        </p:tgtEl>
                                        <p:attrNameLst>
                                          <p:attrName>style.visibility</p:attrName>
                                        </p:attrNameLst>
                                      </p:cBhvr>
                                      <p:to>
                                        <p:strVal val="visible"/>
                                      </p:to>
                                    </p:set>
                                    <p:animEffect filter="fade" transition="in">
                                      <p:cBhvr>
                                        <p:cTn dur="1000"/>
                                        <p:tgtEl>
                                          <p:spTgt spid="3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xEl>
                                              <p:pRg end="1" st="1"/>
                                            </p:txEl>
                                          </p:spTgt>
                                        </p:tgtEl>
                                        <p:attrNameLst>
                                          <p:attrName>style.visibility</p:attrName>
                                        </p:attrNameLst>
                                      </p:cBhvr>
                                      <p:to>
                                        <p:strVal val="visible"/>
                                      </p:to>
                                    </p:set>
                                    <p:animEffect filter="fade" transition="in">
                                      <p:cBhvr>
                                        <p:cTn dur="1000"/>
                                        <p:tgtEl>
                                          <p:spTgt spid="3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xEl>
                                              <p:pRg end="2" st="2"/>
                                            </p:txEl>
                                          </p:spTgt>
                                        </p:tgtEl>
                                        <p:attrNameLst>
                                          <p:attrName>style.visibility</p:attrName>
                                        </p:attrNameLst>
                                      </p:cBhvr>
                                      <p:to>
                                        <p:strVal val="visible"/>
                                      </p:to>
                                    </p:set>
                                    <p:animEffect filter="fade" transition="in">
                                      <p:cBhvr>
                                        <p:cTn dur="1000"/>
                                        <p:tgtEl>
                                          <p:spTgt spid="3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xEl>
                                              <p:pRg end="3" st="3"/>
                                            </p:txEl>
                                          </p:spTgt>
                                        </p:tgtEl>
                                        <p:attrNameLst>
                                          <p:attrName>style.visibility</p:attrName>
                                        </p:attrNameLst>
                                      </p:cBhvr>
                                      <p:to>
                                        <p:strVal val="visible"/>
                                      </p:to>
                                    </p:set>
                                    <p:animEffect filter="fade" transition="in">
                                      <p:cBhvr>
                                        <p:cTn dur="1000"/>
                                        <p:tgtEl>
                                          <p:spTgt spid="3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xEl>
                                              <p:pRg end="4" st="4"/>
                                            </p:txEl>
                                          </p:spTgt>
                                        </p:tgtEl>
                                        <p:attrNameLst>
                                          <p:attrName>style.visibility</p:attrName>
                                        </p:attrNameLst>
                                      </p:cBhvr>
                                      <p:to>
                                        <p:strVal val="visible"/>
                                      </p:to>
                                    </p:set>
                                    <p:animEffect filter="fade" transition="in">
                                      <p:cBhvr>
                                        <p:cTn dur="1000"/>
                                        <p:tgtEl>
                                          <p:spTgt spid="33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xEl>
                                              <p:pRg end="5" st="5"/>
                                            </p:txEl>
                                          </p:spTgt>
                                        </p:tgtEl>
                                        <p:attrNameLst>
                                          <p:attrName>style.visibility</p:attrName>
                                        </p:attrNameLst>
                                      </p:cBhvr>
                                      <p:to>
                                        <p:strVal val="visible"/>
                                      </p:to>
                                    </p:set>
                                    <p:animEffect filter="fade" transition="in">
                                      <p:cBhvr>
                                        <p:cTn dur="1000"/>
                                        <p:tgtEl>
                                          <p:spTgt spid="33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4" name="Shape 344"/>
        <p:cNvGrpSpPr/>
        <p:nvPr/>
      </p:nvGrpSpPr>
      <p:grpSpPr>
        <a:xfrm>
          <a:off x="0" y="0"/>
          <a:ext cx="0" cy="0"/>
          <a:chOff x="0" y="0"/>
          <a:chExt cx="0" cy="0"/>
        </a:xfrm>
      </p:grpSpPr>
      <p:sp>
        <p:nvSpPr>
          <p:cNvPr id="345" name="Google Shape;345;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Programming Timers: Timer Modes</a:t>
            </a:r>
            <a:endParaRPr/>
          </a:p>
          <a:p>
            <a:pPr indent="0" lvl="0" marL="0" rtl="0" algn="l">
              <a:lnSpc>
                <a:spcPct val="100000"/>
              </a:lnSpc>
              <a:spcBef>
                <a:spcPts val="0"/>
              </a:spcBef>
              <a:spcAft>
                <a:spcPts val="0"/>
              </a:spcAft>
              <a:buSzPts val="2800"/>
              <a:buNone/>
            </a:pPr>
            <a:r>
              <a:t/>
            </a:r>
            <a:endParaRPr/>
          </a:p>
        </p:txBody>
      </p:sp>
      <p:pic>
        <p:nvPicPr>
          <p:cNvPr id="346" name="Google Shape;346;p45"/>
          <p:cNvPicPr preferRelativeResize="0"/>
          <p:nvPr/>
        </p:nvPicPr>
        <p:blipFill rotWithShape="1">
          <a:blip r:embed="rId3">
            <a:alphaModFix/>
          </a:blip>
          <a:srcRect b="0" l="0" r="0" t="0"/>
          <a:stretch/>
        </p:blipFill>
        <p:spPr>
          <a:xfrm>
            <a:off x="840175" y="1601175"/>
            <a:ext cx="6884950" cy="2086350"/>
          </a:xfrm>
          <a:prstGeom prst="rect">
            <a:avLst/>
          </a:prstGeom>
          <a:noFill/>
          <a:ln>
            <a:noFill/>
          </a:ln>
        </p:spPr>
      </p:pic>
      <p:sp>
        <p:nvSpPr>
          <p:cNvPr id="347" name="Google Shape;347;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1" name="Shape 351"/>
        <p:cNvGrpSpPr/>
        <p:nvPr/>
      </p:nvGrpSpPr>
      <p:grpSpPr>
        <a:xfrm>
          <a:off x="0" y="0"/>
          <a:ext cx="0" cy="0"/>
          <a:chOff x="0" y="0"/>
          <a:chExt cx="0" cy="0"/>
        </a:xfrm>
      </p:grpSpPr>
      <p:sp>
        <p:nvSpPr>
          <p:cNvPr id="352" name="Google Shape;352;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Pulse Width Modulation (PWM)</a:t>
            </a:r>
            <a:endParaRPr/>
          </a:p>
        </p:txBody>
      </p:sp>
      <p:sp>
        <p:nvSpPr>
          <p:cNvPr id="353" name="Google Shape;353;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PWM = a type of digital signal</a:t>
            </a:r>
            <a:endParaRPr/>
          </a:p>
          <a:p>
            <a:pPr indent="0" lvl="0" marL="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
              <a:t>Uses:</a:t>
            </a:r>
            <a:endParaRPr/>
          </a:p>
          <a:p>
            <a:pPr indent="-317500" lvl="1" marL="914400" rtl="0" algn="l">
              <a:lnSpc>
                <a:spcPct val="115000"/>
              </a:lnSpc>
              <a:spcBef>
                <a:spcPts val="0"/>
              </a:spcBef>
              <a:spcAft>
                <a:spcPts val="0"/>
              </a:spcAft>
              <a:buSzPts val="1400"/>
              <a:buChar char="○"/>
            </a:pPr>
            <a:r>
              <a:rPr lang="en"/>
              <a:t>When we only have digital power, but we want analog</a:t>
            </a:r>
            <a:endParaRPr/>
          </a:p>
          <a:p>
            <a:pPr indent="-317500" lvl="2" marL="1371600" rtl="0" algn="l">
              <a:lnSpc>
                <a:spcPct val="115000"/>
              </a:lnSpc>
              <a:spcBef>
                <a:spcPts val="0"/>
              </a:spcBef>
              <a:spcAft>
                <a:spcPts val="0"/>
              </a:spcAft>
              <a:buSzPts val="1400"/>
              <a:buChar char="■"/>
            </a:pPr>
            <a:r>
              <a:rPr lang="en"/>
              <a:t>Digital means that the signal can only be high or low (nothing in between)</a:t>
            </a:r>
            <a:endParaRPr/>
          </a:p>
          <a:p>
            <a:pPr indent="-317500" lvl="1" marL="914400" rtl="0" algn="l">
              <a:lnSpc>
                <a:spcPct val="115000"/>
              </a:lnSpc>
              <a:spcBef>
                <a:spcPts val="0"/>
              </a:spcBef>
              <a:spcAft>
                <a:spcPts val="0"/>
              </a:spcAft>
              <a:buSzPts val="1400"/>
              <a:buChar char="○"/>
            </a:pPr>
            <a:r>
              <a:rPr lang="en"/>
              <a:t>Use cases: LED brightness, servo motors, DC motors</a:t>
            </a:r>
            <a:endParaRPr/>
          </a:p>
          <a:p>
            <a:pPr indent="0" lvl="0" marL="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
              <a:t>The digital signal can only be high (usually 5V) or low (0V or GND) at any given time, but we can change the proportion of time the signal is high compared to when it is low over a consistent time interval </a:t>
            </a:r>
            <a:endParaRPr/>
          </a:p>
        </p:txBody>
      </p:sp>
      <p:pic>
        <p:nvPicPr>
          <p:cNvPr id="354" name="Google Shape;354;p46"/>
          <p:cNvPicPr preferRelativeResize="0"/>
          <p:nvPr/>
        </p:nvPicPr>
        <p:blipFill rotWithShape="1">
          <a:blip r:embed="rId3">
            <a:alphaModFix/>
          </a:blip>
          <a:srcRect b="0" l="0" r="0" t="0"/>
          <a:stretch/>
        </p:blipFill>
        <p:spPr>
          <a:xfrm>
            <a:off x="5710450" y="285911"/>
            <a:ext cx="3198651" cy="890924"/>
          </a:xfrm>
          <a:prstGeom prst="rect">
            <a:avLst/>
          </a:prstGeom>
          <a:noFill/>
          <a:ln>
            <a:noFill/>
          </a:ln>
        </p:spPr>
      </p:pic>
      <p:sp>
        <p:nvSpPr>
          <p:cNvPr id="355" name="Google Shape;355;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xEl>
                                              <p:pRg end="0" st="0"/>
                                            </p:txEl>
                                          </p:spTgt>
                                        </p:tgtEl>
                                        <p:attrNameLst>
                                          <p:attrName>style.visibility</p:attrName>
                                        </p:attrNameLst>
                                      </p:cBhvr>
                                      <p:to>
                                        <p:strVal val="visible"/>
                                      </p:to>
                                    </p:set>
                                    <p:animEffect filter="fade" transition="in">
                                      <p:cBhvr>
                                        <p:cTn dur="1000"/>
                                        <p:tgtEl>
                                          <p:spTgt spid="3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xEl>
                                              <p:pRg end="1" st="1"/>
                                            </p:txEl>
                                          </p:spTgt>
                                        </p:tgtEl>
                                        <p:attrNameLst>
                                          <p:attrName>style.visibility</p:attrName>
                                        </p:attrNameLst>
                                      </p:cBhvr>
                                      <p:to>
                                        <p:strVal val="visible"/>
                                      </p:to>
                                    </p:set>
                                    <p:animEffect filter="fade" transition="in">
                                      <p:cBhvr>
                                        <p:cTn dur="1000"/>
                                        <p:tgtEl>
                                          <p:spTgt spid="3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xEl>
                                              <p:pRg end="2" st="2"/>
                                            </p:txEl>
                                          </p:spTgt>
                                        </p:tgtEl>
                                        <p:attrNameLst>
                                          <p:attrName>style.visibility</p:attrName>
                                        </p:attrNameLst>
                                      </p:cBhvr>
                                      <p:to>
                                        <p:strVal val="visible"/>
                                      </p:to>
                                    </p:set>
                                    <p:animEffect filter="fade" transition="in">
                                      <p:cBhvr>
                                        <p:cTn dur="1000"/>
                                        <p:tgtEl>
                                          <p:spTgt spid="3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xEl>
                                              <p:pRg end="3" st="3"/>
                                            </p:txEl>
                                          </p:spTgt>
                                        </p:tgtEl>
                                        <p:attrNameLst>
                                          <p:attrName>style.visibility</p:attrName>
                                        </p:attrNameLst>
                                      </p:cBhvr>
                                      <p:to>
                                        <p:strVal val="visible"/>
                                      </p:to>
                                    </p:set>
                                    <p:animEffect filter="fade" transition="in">
                                      <p:cBhvr>
                                        <p:cTn dur="1000"/>
                                        <p:tgtEl>
                                          <p:spTgt spid="35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xEl>
                                              <p:pRg end="4" st="4"/>
                                            </p:txEl>
                                          </p:spTgt>
                                        </p:tgtEl>
                                        <p:attrNameLst>
                                          <p:attrName>style.visibility</p:attrName>
                                        </p:attrNameLst>
                                      </p:cBhvr>
                                      <p:to>
                                        <p:strVal val="visible"/>
                                      </p:to>
                                    </p:set>
                                    <p:animEffect filter="fade" transition="in">
                                      <p:cBhvr>
                                        <p:cTn dur="1000"/>
                                        <p:tgtEl>
                                          <p:spTgt spid="35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xEl>
                                              <p:pRg end="5" st="5"/>
                                            </p:txEl>
                                          </p:spTgt>
                                        </p:tgtEl>
                                        <p:attrNameLst>
                                          <p:attrName>style.visibility</p:attrName>
                                        </p:attrNameLst>
                                      </p:cBhvr>
                                      <p:to>
                                        <p:strVal val="visible"/>
                                      </p:to>
                                    </p:set>
                                    <p:animEffect filter="fade" transition="in">
                                      <p:cBhvr>
                                        <p:cTn dur="1000"/>
                                        <p:tgtEl>
                                          <p:spTgt spid="35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xEl>
                                              <p:pRg end="6" st="6"/>
                                            </p:txEl>
                                          </p:spTgt>
                                        </p:tgtEl>
                                        <p:attrNameLst>
                                          <p:attrName>style.visibility</p:attrName>
                                        </p:attrNameLst>
                                      </p:cBhvr>
                                      <p:to>
                                        <p:strVal val="visible"/>
                                      </p:to>
                                    </p:set>
                                    <p:animEffect filter="fade" transition="in">
                                      <p:cBhvr>
                                        <p:cTn dur="1000"/>
                                        <p:tgtEl>
                                          <p:spTgt spid="35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xEl>
                                              <p:pRg end="7" st="7"/>
                                            </p:txEl>
                                          </p:spTgt>
                                        </p:tgtEl>
                                        <p:attrNameLst>
                                          <p:attrName>style.visibility</p:attrName>
                                        </p:attrNameLst>
                                      </p:cBhvr>
                                      <p:to>
                                        <p:strVal val="visible"/>
                                      </p:to>
                                    </p:set>
                                    <p:animEffect filter="fade" transition="in">
                                      <p:cBhvr>
                                        <p:cTn dur="1000"/>
                                        <p:tgtEl>
                                          <p:spTgt spid="353">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9" name="Shape 359"/>
        <p:cNvGrpSpPr/>
        <p:nvPr/>
      </p:nvGrpSpPr>
      <p:grpSpPr>
        <a:xfrm>
          <a:off x="0" y="0"/>
          <a:ext cx="0" cy="0"/>
          <a:chOff x="0" y="0"/>
          <a:chExt cx="0" cy="0"/>
        </a:xfrm>
      </p:grpSpPr>
      <p:sp>
        <p:nvSpPr>
          <p:cNvPr id="360" name="Google Shape;360;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Pulse Width Modulation (PWM)</a:t>
            </a:r>
            <a:endParaRPr/>
          </a:p>
        </p:txBody>
      </p:sp>
      <p:sp>
        <p:nvSpPr>
          <p:cNvPr id="361" name="Google Shape;361;p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Components</a:t>
            </a:r>
            <a:endParaRPr/>
          </a:p>
          <a:p>
            <a:pPr indent="-317500" lvl="1" marL="914400" rtl="0" algn="l">
              <a:lnSpc>
                <a:spcPct val="115000"/>
              </a:lnSpc>
              <a:spcBef>
                <a:spcPts val="0"/>
              </a:spcBef>
              <a:spcAft>
                <a:spcPts val="0"/>
              </a:spcAft>
              <a:buSzPts val="1400"/>
              <a:buChar char="○"/>
            </a:pPr>
            <a:r>
              <a:rPr lang="en"/>
              <a:t>Duty Cycle</a:t>
            </a:r>
            <a:endParaRPr/>
          </a:p>
          <a:p>
            <a:pPr indent="-317500" lvl="1" marL="914400" rtl="0" algn="l">
              <a:lnSpc>
                <a:spcPct val="115000"/>
              </a:lnSpc>
              <a:spcBef>
                <a:spcPts val="0"/>
              </a:spcBef>
              <a:spcAft>
                <a:spcPts val="0"/>
              </a:spcAft>
              <a:buSzPts val="1400"/>
              <a:buChar char="○"/>
            </a:pPr>
            <a:r>
              <a:rPr lang="en"/>
              <a:t>Frequency (Period)</a:t>
            </a:r>
            <a:endParaRPr/>
          </a:p>
          <a:p>
            <a:pPr indent="0" lvl="0" marL="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
              <a:t>Duty Cycle</a:t>
            </a:r>
            <a:endParaRPr/>
          </a:p>
          <a:p>
            <a:pPr indent="-317500" lvl="1" marL="914400" rtl="0" algn="l">
              <a:lnSpc>
                <a:spcPct val="115000"/>
              </a:lnSpc>
              <a:spcBef>
                <a:spcPts val="0"/>
              </a:spcBef>
              <a:spcAft>
                <a:spcPts val="0"/>
              </a:spcAft>
              <a:buSzPts val="1400"/>
              <a:buChar char="○"/>
            </a:pPr>
            <a:r>
              <a:rPr lang="en"/>
              <a:t>Usually expressed in a %</a:t>
            </a:r>
            <a:endParaRPr/>
          </a:p>
          <a:p>
            <a:pPr indent="-317500" lvl="1" marL="914400" rtl="0" algn="l">
              <a:lnSpc>
                <a:spcPct val="115000"/>
              </a:lnSpc>
              <a:spcBef>
                <a:spcPts val="0"/>
              </a:spcBef>
              <a:spcAft>
                <a:spcPts val="0"/>
              </a:spcAft>
              <a:buSzPts val="1400"/>
              <a:buChar char="○"/>
            </a:pPr>
            <a:r>
              <a:rPr lang="en"/>
              <a:t>Duty cycle% = on time ÷ period</a:t>
            </a:r>
            <a:endParaRPr/>
          </a:p>
          <a:p>
            <a:pPr indent="-317500" lvl="2" marL="1371600" rtl="0" algn="l">
              <a:lnSpc>
                <a:spcPct val="115000"/>
              </a:lnSpc>
              <a:spcBef>
                <a:spcPts val="0"/>
              </a:spcBef>
              <a:spcAft>
                <a:spcPts val="0"/>
              </a:spcAft>
              <a:buSzPts val="1400"/>
              <a:buChar char="■"/>
            </a:pPr>
            <a:r>
              <a:rPr lang="en"/>
              <a:t>On time = time that the signal is “high”</a:t>
            </a:r>
            <a:endParaRPr/>
          </a:p>
          <a:p>
            <a:pPr indent="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
              <a:t>Frequency (1 ÷ period)</a:t>
            </a:r>
            <a:endParaRPr/>
          </a:p>
          <a:p>
            <a:pPr indent="-317500" lvl="1" marL="914400" rtl="0" algn="l">
              <a:lnSpc>
                <a:spcPct val="115000"/>
              </a:lnSpc>
              <a:spcBef>
                <a:spcPts val="0"/>
              </a:spcBef>
              <a:spcAft>
                <a:spcPts val="0"/>
              </a:spcAft>
              <a:buSzPts val="1400"/>
              <a:buChar char="○"/>
            </a:pPr>
            <a:r>
              <a:rPr lang="en"/>
              <a:t>Number of cycles per second</a:t>
            </a:r>
            <a:endParaRPr/>
          </a:p>
          <a:p>
            <a:pPr indent="0" lvl="0" marL="0" marR="0" rtl="0" algn="l">
              <a:lnSpc>
                <a:spcPct val="115000"/>
              </a:lnSpc>
              <a:spcBef>
                <a:spcPts val="0"/>
              </a:spcBef>
              <a:spcAft>
                <a:spcPts val="0"/>
              </a:spcAft>
              <a:buSzPts val="1800"/>
              <a:buNone/>
            </a:pPr>
            <a:r>
              <a:t/>
            </a:r>
            <a:endParaRPr/>
          </a:p>
          <a:p>
            <a:pPr indent="0" lvl="0" marL="0" marR="0" rtl="0" algn="l">
              <a:lnSpc>
                <a:spcPct val="115000"/>
              </a:lnSpc>
              <a:spcBef>
                <a:spcPts val="0"/>
              </a:spcBef>
              <a:spcAft>
                <a:spcPts val="0"/>
              </a:spcAft>
              <a:buSzPts val="1800"/>
              <a:buNone/>
            </a:pPr>
            <a:r>
              <a:t/>
            </a:r>
            <a:endParaRPr/>
          </a:p>
        </p:txBody>
      </p:sp>
      <p:pic>
        <p:nvPicPr>
          <p:cNvPr id="362" name="Google Shape;362;p47"/>
          <p:cNvPicPr preferRelativeResize="0"/>
          <p:nvPr/>
        </p:nvPicPr>
        <p:blipFill rotWithShape="1">
          <a:blip r:embed="rId3">
            <a:alphaModFix/>
          </a:blip>
          <a:srcRect b="0" l="0" r="0" t="0"/>
          <a:stretch/>
        </p:blipFill>
        <p:spPr>
          <a:xfrm>
            <a:off x="3662275" y="1017718"/>
            <a:ext cx="5170026" cy="1440025"/>
          </a:xfrm>
          <a:prstGeom prst="rect">
            <a:avLst/>
          </a:prstGeom>
          <a:noFill/>
          <a:ln>
            <a:noFill/>
          </a:ln>
        </p:spPr>
      </p:pic>
      <p:sp>
        <p:nvSpPr>
          <p:cNvPr id="363" name="Google Shape;363;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0" st="0"/>
                                            </p:txEl>
                                          </p:spTgt>
                                        </p:tgtEl>
                                        <p:attrNameLst>
                                          <p:attrName>style.visibility</p:attrName>
                                        </p:attrNameLst>
                                      </p:cBhvr>
                                      <p:to>
                                        <p:strVal val="visible"/>
                                      </p:to>
                                    </p:set>
                                    <p:animEffect filter="fade" transition="in">
                                      <p:cBhvr>
                                        <p:cTn dur="1000"/>
                                        <p:tgtEl>
                                          <p:spTgt spid="3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1" st="1"/>
                                            </p:txEl>
                                          </p:spTgt>
                                        </p:tgtEl>
                                        <p:attrNameLst>
                                          <p:attrName>style.visibility</p:attrName>
                                        </p:attrNameLst>
                                      </p:cBhvr>
                                      <p:to>
                                        <p:strVal val="visible"/>
                                      </p:to>
                                    </p:set>
                                    <p:animEffect filter="fade" transition="in">
                                      <p:cBhvr>
                                        <p:cTn dur="1000"/>
                                        <p:tgtEl>
                                          <p:spTgt spid="3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2" st="2"/>
                                            </p:txEl>
                                          </p:spTgt>
                                        </p:tgtEl>
                                        <p:attrNameLst>
                                          <p:attrName>style.visibility</p:attrName>
                                        </p:attrNameLst>
                                      </p:cBhvr>
                                      <p:to>
                                        <p:strVal val="visible"/>
                                      </p:to>
                                    </p:set>
                                    <p:animEffect filter="fade" transition="in">
                                      <p:cBhvr>
                                        <p:cTn dur="1000"/>
                                        <p:tgtEl>
                                          <p:spTgt spid="3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3" st="3"/>
                                            </p:txEl>
                                          </p:spTgt>
                                        </p:tgtEl>
                                        <p:attrNameLst>
                                          <p:attrName>style.visibility</p:attrName>
                                        </p:attrNameLst>
                                      </p:cBhvr>
                                      <p:to>
                                        <p:strVal val="visible"/>
                                      </p:to>
                                    </p:set>
                                    <p:animEffect filter="fade" transition="in">
                                      <p:cBhvr>
                                        <p:cTn dur="1000"/>
                                        <p:tgtEl>
                                          <p:spTgt spid="36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4" st="4"/>
                                            </p:txEl>
                                          </p:spTgt>
                                        </p:tgtEl>
                                        <p:attrNameLst>
                                          <p:attrName>style.visibility</p:attrName>
                                        </p:attrNameLst>
                                      </p:cBhvr>
                                      <p:to>
                                        <p:strVal val="visible"/>
                                      </p:to>
                                    </p:set>
                                    <p:animEffect filter="fade" transition="in">
                                      <p:cBhvr>
                                        <p:cTn dur="1000"/>
                                        <p:tgtEl>
                                          <p:spTgt spid="36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5" st="5"/>
                                            </p:txEl>
                                          </p:spTgt>
                                        </p:tgtEl>
                                        <p:attrNameLst>
                                          <p:attrName>style.visibility</p:attrName>
                                        </p:attrNameLst>
                                      </p:cBhvr>
                                      <p:to>
                                        <p:strVal val="visible"/>
                                      </p:to>
                                    </p:set>
                                    <p:animEffect filter="fade" transition="in">
                                      <p:cBhvr>
                                        <p:cTn dur="1000"/>
                                        <p:tgtEl>
                                          <p:spTgt spid="36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6" st="6"/>
                                            </p:txEl>
                                          </p:spTgt>
                                        </p:tgtEl>
                                        <p:attrNameLst>
                                          <p:attrName>style.visibility</p:attrName>
                                        </p:attrNameLst>
                                      </p:cBhvr>
                                      <p:to>
                                        <p:strVal val="visible"/>
                                      </p:to>
                                    </p:set>
                                    <p:animEffect filter="fade" transition="in">
                                      <p:cBhvr>
                                        <p:cTn dur="1000"/>
                                        <p:tgtEl>
                                          <p:spTgt spid="36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7" st="7"/>
                                            </p:txEl>
                                          </p:spTgt>
                                        </p:tgtEl>
                                        <p:attrNameLst>
                                          <p:attrName>style.visibility</p:attrName>
                                        </p:attrNameLst>
                                      </p:cBhvr>
                                      <p:to>
                                        <p:strVal val="visible"/>
                                      </p:to>
                                    </p:set>
                                    <p:animEffect filter="fade" transition="in">
                                      <p:cBhvr>
                                        <p:cTn dur="1000"/>
                                        <p:tgtEl>
                                          <p:spTgt spid="36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8" st="8"/>
                                            </p:txEl>
                                          </p:spTgt>
                                        </p:tgtEl>
                                        <p:attrNameLst>
                                          <p:attrName>style.visibility</p:attrName>
                                        </p:attrNameLst>
                                      </p:cBhvr>
                                      <p:to>
                                        <p:strVal val="visible"/>
                                      </p:to>
                                    </p:set>
                                    <p:animEffect filter="fade" transition="in">
                                      <p:cBhvr>
                                        <p:cTn dur="1000"/>
                                        <p:tgtEl>
                                          <p:spTgt spid="36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9" st="9"/>
                                            </p:txEl>
                                          </p:spTgt>
                                        </p:tgtEl>
                                        <p:attrNameLst>
                                          <p:attrName>style.visibility</p:attrName>
                                        </p:attrNameLst>
                                      </p:cBhvr>
                                      <p:to>
                                        <p:strVal val="visible"/>
                                      </p:to>
                                    </p:set>
                                    <p:animEffect filter="fade" transition="in">
                                      <p:cBhvr>
                                        <p:cTn dur="1000"/>
                                        <p:tgtEl>
                                          <p:spTgt spid="36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10" st="10"/>
                                            </p:txEl>
                                          </p:spTgt>
                                        </p:tgtEl>
                                        <p:attrNameLst>
                                          <p:attrName>style.visibility</p:attrName>
                                        </p:attrNameLst>
                                      </p:cBhvr>
                                      <p:to>
                                        <p:strVal val="visible"/>
                                      </p:to>
                                    </p:set>
                                    <p:animEffect filter="fade" transition="in">
                                      <p:cBhvr>
                                        <p:cTn dur="1000"/>
                                        <p:tgtEl>
                                          <p:spTgt spid="36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11" st="11"/>
                                            </p:txEl>
                                          </p:spTgt>
                                        </p:tgtEl>
                                        <p:attrNameLst>
                                          <p:attrName>style.visibility</p:attrName>
                                        </p:attrNameLst>
                                      </p:cBhvr>
                                      <p:to>
                                        <p:strVal val="visible"/>
                                      </p:to>
                                    </p:set>
                                    <p:animEffect filter="fade" transition="in">
                                      <p:cBhvr>
                                        <p:cTn dur="1000"/>
                                        <p:tgtEl>
                                          <p:spTgt spid="361">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12" st="12"/>
                                            </p:txEl>
                                          </p:spTgt>
                                        </p:tgtEl>
                                        <p:attrNameLst>
                                          <p:attrName>style.visibility</p:attrName>
                                        </p:attrNameLst>
                                      </p:cBhvr>
                                      <p:to>
                                        <p:strVal val="visible"/>
                                      </p:to>
                                    </p:set>
                                    <p:animEffect filter="fade" transition="in">
                                      <p:cBhvr>
                                        <p:cTn dur="1000"/>
                                        <p:tgtEl>
                                          <p:spTgt spid="361">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7" name="Shape 367"/>
        <p:cNvGrpSpPr/>
        <p:nvPr/>
      </p:nvGrpSpPr>
      <p:grpSpPr>
        <a:xfrm>
          <a:off x="0" y="0"/>
          <a:ext cx="0" cy="0"/>
          <a:chOff x="0" y="0"/>
          <a:chExt cx="0" cy="0"/>
        </a:xfrm>
      </p:grpSpPr>
      <p:sp>
        <p:nvSpPr>
          <p:cNvPr id="368" name="Google Shape;368;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Pulse Width Modulation (PWM)</a:t>
            </a:r>
            <a:endParaRPr/>
          </a:p>
        </p:txBody>
      </p:sp>
      <p:sp>
        <p:nvSpPr>
          <p:cNvPr id="369" name="Google Shape;369;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Duty Cycle</a:t>
            </a:r>
            <a:endParaRPr/>
          </a:p>
          <a:p>
            <a:pPr indent="-317500" lvl="1" marL="914400" rtl="0" algn="l">
              <a:lnSpc>
                <a:spcPct val="115000"/>
              </a:lnSpc>
              <a:spcBef>
                <a:spcPts val="0"/>
              </a:spcBef>
              <a:spcAft>
                <a:spcPts val="0"/>
              </a:spcAft>
              <a:buSzPts val="1400"/>
              <a:buChar char="○"/>
            </a:pPr>
            <a:r>
              <a:rPr lang="en"/>
              <a:t>Usually expressed in a %</a:t>
            </a:r>
            <a:endParaRPr/>
          </a:p>
          <a:p>
            <a:pPr indent="-317500" lvl="1" marL="914400" rtl="0" algn="l">
              <a:lnSpc>
                <a:spcPct val="115000"/>
              </a:lnSpc>
              <a:spcBef>
                <a:spcPts val="0"/>
              </a:spcBef>
              <a:spcAft>
                <a:spcPts val="0"/>
              </a:spcAft>
              <a:buSzPts val="1400"/>
              <a:buChar char="○"/>
            </a:pPr>
            <a:r>
              <a:rPr lang="en"/>
              <a:t>Duty cycle% = on time ÷ period</a:t>
            </a:r>
            <a:endParaRPr/>
          </a:p>
          <a:p>
            <a:pPr indent="-317500" lvl="2" marL="1371600" rtl="0" algn="l">
              <a:lnSpc>
                <a:spcPct val="115000"/>
              </a:lnSpc>
              <a:spcBef>
                <a:spcPts val="0"/>
              </a:spcBef>
              <a:spcAft>
                <a:spcPts val="0"/>
              </a:spcAft>
              <a:buSzPts val="1400"/>
              <a:buChar char="■"/>
            </a:pPr>
            <a:r>
              <a:rPr lang="en"/>
              <a:t>On time = time that the signal is “high”</a:t>
            </a:r>
            <a:endParaRPr/>
          </a:p>
          <a:p>
            <a:pPr indent="0" lvl="0" marL="0" marR="0" rtl="0" algn="l">
              <a:lnSpc>
                <a:spcPct val="115000"/>
              </a:lnSpc>
              <a:spcBef>
                <a:spcPts val="0"/>
              </a:spcBef>
              <a:spcAft>
                <a:spcPts val="0"/>
              </a:spcAft>
              <a:buSzPts val="1800"/>
              <a:buNone/>
            </a:pPr>
            <a:r>
              <a:t/>
            </a:r>
            <a:endParaRPr/>
          </a:p>
          <a:p>
            <a:pPr indent="0" lvl="0" marL="0" marR="0" rtl="0" algn="l">
              <a:lnSpc>
                <a:spcPct val="115000"/>
              </a:lnSpc>
              <a:spcBef>
                <a:spcPts val="0"/>
              </a:spcBef>
              <a:spcAft>
                <a:spcPts val="0"/>
              </a:spcAft>
              <a:buSzPts val="1800"/>
              <a:buNone/>
            </a:pPr>
            <a:r>
              <a:t/>
            </a:r>
            <a:endParaRPr/>
          </a:p>
        </p:txBody>
      </p:sp>
      <p:pic>
        <p:nvPicPr>
          <p:cNvPr id="370" name="Google Shape;370;p48"/>
          <p:cNvPicPr preferRelativeResize="0"/>
          <p:nvPr/>
        </p:nvPicPr>
        <p:blipFill rotWithShape="1">
          <a:blip r:embed="rId3">
            <a:alphaModFix/>
          </a:blip>
          <a:srcRect b="0" l="0" r="0" t="0"/>
          <a:stretch/>
        </p:blipFill>
        <p:spPr>
          <a:xfrm>
            <a:off x="2541800" y="2348175"/>
            <a:ext cx="4060401" cy="2795326"/>
          </a:xfrm>
          <a:prstGeom prst="rect">
            <a:avLst/>
          </a:prstGeom>
          <a:noFill/>
          <a:ln>
            <a:noFill/>
          </a:ln>
        </p:spPr>
      </p:pic>
      <p:cxnSp>
        <p:nvCxnSpPr>
          <p:cNvPr id="371" name="Google Shape;371;p48"/>
          <p:cNvCxnSpPr/>
          <p:nvPr/>
        </p:nvCxnSpPr>
        <p:spPr>
          <a:xfrm>
            <a:off x="2979775" y="2361550"/>
            <a:ext cx="0" cy="2745000"/>
          </a:xfrm>
          <a:prstGeom prst="straightConnector1">
            <a:avLst/>
          </a:prstGeom>
          <a:noFill/>
          <a:ln cap="flat" cmpd="sng" w="9525">
            <a:solidFill>
              <a:srgbClr val="FF0000"/>
            </a:solidFill>
            <a:prstDash val="dash"/>
            <a:round/>
            <a:headEnd len="sm" w="sm" type="none"/>
            <a:tailEnd len="sm" w="sm" type="none"/>
          </a:ln>
        </p:spPr>
      </p:cxnSp>
      <p:cxnSp>
        <p:nvCxnSpPr>
          <p:cNvPr id="372" name="Google Shape;372;p48"/>
          <p:cNvCxnSpPr/>
          <p:nvPr/>
        </p:nvCxnSpPr>
        <p:spPr>
          <a:xfrm>
            <a:off x="4122775" y="2361550"/>
            <a:ext cx="0" cy="2745000"/>
          </a:xfrm>
          <a:prstGeom prst="straightConnector1">
            <a:avLst/>
          </a:prstGeom>
          <a:noFill/>
          <a:ln cap="flat" cmpd="sng" w="9525">
            <a:solidFill>
              <a:srgbClr val="FF0000"/>
            </a:solidFill>
            <a:prstDash val="dash"/>
            <a:round/>
            <a:headEnd len="sm" w="sm" type="none"/>
            <a:tailEnd len="sm" w="sm" type="none"/>
          </a:ln>
        </p:spPr>
      </p:cxnSp>
      <p:cxnSp>
        <p:nvCxnSpPr>
          <p:cNvPr id="373" name="Google Shape;373;p48"/>
          <p:cNvCxnSpPr/>
          <p:nvPr/>
        </p:nvCxnSpPr>
        <p:spPr>
          <a:xfrm>
            <a:off x="5265775" y="2361550"/>
            <a:ext cx="0" cy="2745000"/>
          </a:xfrm>
          <a:prstGeom prst="straightConnector1">
            <a:avLst/>
          </a:prstGeom>
          <a:noFill/>
          <a:ln cap="flat" cmpd="sng" w="9525">
            <a:solidFill>
              <a:srgbClr val="FF0000"/>
            </a:solidFill>
            <a:prstDash val="dash"/>
            <a:round/>
            <a:headEnd len="sm" w="sm" type="none"/>
            <a:tailEnd len="sm" w="sm" type="none"/>
          </a:ln>
        </p:spPr>
      </p:cxnSp>
      <p:cxnSp>
        <p:nvCxnSpPr>
          <p:cNvPr id="374" name="Google Shape;374;p48"/>
          <p:cNvCxnSpPr/>
          <p:nvPr/>
        </p:nvCxnSpPr>
        <p:spPr>
          <a:xfrm>
            <a:off x="6408775" y="2361550"/>
            <a:ext cx="0" cy="2745000"/>
          </a:xfrm>
          <a:prstGeom prst="straightConnector1">
            <a:avLst/>
          </a:prstGeom>
          <a:noFill/>
          <a:ln cap="flat" cmpd="sng" w="9525">
            <a:solidFill>
              <a:srgbClr val="FF0000"/>
            </a:solidFill>
            <a:prstDash val="dash"/>
            <a:round/>
            <a:headEnd len="sm" w="sm" type="none"/>
            <a:tailEnd len="sm" w="sm" type="none"/>
          </a:ln>
        </p:spPr>
      </p:cxnSp>
      <p:sp>
        <p:nvSpPr>
          <p:cNvPr id="375" name="Google Shape;375;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0" st="0"/>
                                            </p:txEl>
                                          </p:spTgt>
                                        </p:tgtEl>
                                        <p:attrNameLst>
                                          <p:attrName>style.visibility</p:attrName>
                                        </p:attrNameLst>
                                      </p:cBhvr>
                                      <p:to>
                                        <p:strVal val="visible"/>
                                      </p:to>
                                    </p:set>
                                    <p:animEffect filter="fade" transition="in">
                                      <p:cBhvr>
                                        <p:cTn dur="1000"/>
                                        <p:tgtEl>
                                          <p:spTgt spid="3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1" st="1"/>
                                            </p:txEl>
                                          </p:spTgt>
                                        </p:tgtEl>
                                        <p:attrNameLst>
                                          <p:attrName>style.visibility</p:attrName>
                                        </p:attrNameLst>
                                      </p:cBhvr>
                                      <p:to>
                                        <p:strVal val="visible"/>
                                      </p:to>
                                    </p:set>
                                    <p:animEffect filter="fade" transition="in">
                                      <p:cBhvr>
                                        <p:cTn dur="1000"/>
                                        <p:tgtEl>
                                          <p:spTgt spid="3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2" st="2"/>
                                            </p:txEl>
                                          </p:spTgt>
                                        </p:tgtEl>
                                        <p:attrNameLst>
                                          <p:attrName>style.visibility</p:attrName>
                                        </p:attrNameLst>
                                      </p:cBhvr>
                                      <p:to>
                                        <p:strVal val="visible"/>
                                      </p:to>
                                    </p:set>
                                    <p:animEffect filter="fade" transition="in">
                                      <p:cBhvr>
                                        <p:cTn dur="1000"/>
                                        <p:tgtEl>
                                          <p:spTgt spid="3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3" st="3"/>
                                            </p:txEl>
                                          </p:spTgt>
                                        </p:tgtEl>
                                        <p:attrNameLst>
                                          <p:attrName>style.visibility</p:attrName>
                                        </p:attrNameLst>
                                      </p:cBhvr>
                                      <p:to>
                                        <p:strVal val="visible"/>
                                      </p:to>
                                    </p:set>
                                    <p:animEffect filter="fade" transition="in">
                                      <p:cBhvr>
                                        <p:cTn dur="1000"/>
                                        <p:tgtEl>
                                          <p:spTgt spid="3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4" st="4"/>
                                            </p:txEl>
                                          </p:spTgt>
                                        </p:tgtEl>
                                        <p:attrNameLst>
                                          <p:attrName>style.visibility</p:attrName>
                                        </p:attrNameLst>
                                      </p:cBhvr>
                                      <p:to>
                                        <p:strVal val="visible"/>
                                      </p:to>
                                    </p:set>
                                    <p:animEffect filter="fade" transition="in">
                                      <p:cBhvr>
                                        <p:cTn dur="1000"/>
                                        <p:tgtEl>
                                          <p:spTgt spid="36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5" st="5"/>
                                            </p:txEl>
                                          </p:spTgt>
                                        </p:tgtEl>
                                        <p:attrNameLst>
                                          <p:attrName>style.visibility</p:attrName>
                                        </p:attrNameLst>
                                      </p:cBhvr>
                                      <p:to>
                                        <p:strVal val="visible"/>
                                      </p:to>
                                    </p:set>
                                    <p:animEffect filter="fade" transition="in">
                                      <p:cBhvr>
                                        <p:cTn dur="1000"/>
                                        <p:tgtEl>
                                          <p:spTgt spid="36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000"/>
                                        <p:tgtEl>
                                          <p:spTgt spid="370"/>
                                        </p:tgtEl>
                                      </p:cBhvr>
                                    </p:animEffect>
                                  </p:childTnLst>
                                </p:cTn>
                              </p:par>
                              <p:par>
                                <p:cTn fill="hold" nodeType="with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000"/>
                                        <p:tgtEl>
                                          <p:spTgt spid="371"/>
                                        </p:tgtEl>
                                      </p:cBhvr>
                                    </p:animEffect>
                                  </p:childTnLst>
                                </p:cTn>
                              </p:par>
                              <p:par>
                                <p:cTn fill="hold" nodeType="with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000"/>
                                        <p:tgtEl>
                                          <p:spTgt spid="372"/>
                                        </p:tgtEl>
                                      </p:cBhvr>
                                    </p:animEffect>
                                  </p:childTnLst>
                                </p:cTn>
                              </p:par>
                              <p:par>
                                <p:cTn fill="hold" nodeType="with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par>
                                <p:cTn fill="hold" nodeType="with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79" name="Shape 379"/>
        <p:cNvGrpSpPr/>
        <p:nvPr/>
      </p:nvGrpSpPr>
      <p:grpSpPr>
        <a:xfrm>
          <a:off x="0" y="0"/>
          <a:ext cx="0" cy="0"/>
          <a:chOff x="0" y="0"/>
          <a:chExt cx="0" cy="0"/>
        </a:xfrm>
      </p:grpSpPr>
      <p:sp>
        <p:nvSpPr>
          <p:cNvPr id="380" name="Google Shape;380;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Pulse Width Modulation (PWM)</a:t>
            </a:r>
            <a:endParaRPr/>
          </a:p>
        </p:txBody>
      </p:sp>
      <p:sp>
        <p:nvSpPr>
          <p:cNvPr id="381" name="Google Shape;381;p4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Choosing a frequency</a:t>
            </a:r>
            <a:endParaRPr/>
          </a:p>
          <a:p>
            <a:pPr indent="-317500" lvl="1" marL="914400" rtl="0" algn="l">
              <a:lnSpc>
                <a:spcPct val="115000"/>
              </a:lnSpc>
              <a:spcBef>
                <a:spcPts val="0"/>
              </a:spcBef>
              <a:spcAft>
                <a:spcPts val="0"/>
              </a:spcAft>
              <a:buSzPts val="1400"/>
              <a:buChar char="○"/>
            </a:pPr>
            <a:r>
              <a:rPr lang="en"/>
              <a:t>Frequency is specific to the application</a:t>
            </a:r>
            <a:endParaRPr/>
          </a:p>
          <a:p>
            <a:pPr indent="-317500" lvl="1" marL="914400" rtl="0" algn="l">
              <a:lnSpc>
                <a:spcPct val="115000"/>
              </a:lnSpc>
              <a:spcBef>
                <a:spcPts val="0"/>
              </a:spcBef>
              <a:spcAft>
                <a:spcPts val="0"/>
              </a:spcAft>
              <a:buSzPts val="1400"/>
              <a:buChar char="○"/>
            </a:pPr>
            <a:r>
              <a:rPr lang="en"/>
              <a:t>Examples:</a:t>
            </a:r>
            <a:endParaRPr/>
          </a:p>
          <a:p>
            <a:pPr indent="-317500" lvl="2" marL="1371600" rtl="0" algn="l">
              <a:lnSpc>
                <a:spcPct val="115000"/>
              </a:lnSpc>
              <a:spcBef>
                <a:spcPts val="0"/>
              </a:spcBef>
              <a:spcAft>
                <a:spcPts val="0"/>
              </a:spcAft>
              <a:buSzPts val="1400"/>
              <a:buChar char="■"/>
            </a:pPr>
            <a:r>
              <a:rPr lang="en"/>
              <a:t>20% duty cycle @ 1 Hz for LED would just blink the LED</a:t>
            </a:r>
            <a:endParaRPr/>
          </a:p>
          <a:p>
            <a:pPr indent="-317500" lvl="2" marL="1371600" rtl="0" algn="l">
              <a:lnSpc>
                <a:spcPct val="115000"/>
              </a:lnSpc>
              <a:spcBef>
                <a:spcPts val="0"/>
              </a:spcBef>
              <a:spcAft>
                <a:spcPts val="0"/>
              </a:spcAft>
              <a:buSzPts val="1400"/>
              <a:buChar char="■"/>
            </a:pPr>
            <a:r>
              <a:rPr lang="en"/>
              <a:t>20% duty cycle @ 200 Hz for LED would blink the LED too quickly for our eyes to see (dimmed LED) </a:t>
            </a:r>
            <a:endParaRPr/>
          </a:p>
          <a:p>
            <a:pPr indent="-317500" lvl="3" marL="1828800" rtl="0" algn="l">
              <a:lnSpc>
                <a:spcPct val="115000"/>
              </a:lnSpc>
              <a:spcBef>
                <a:spcPts val="0"/>
              </a:spcBef>
              <a:spcAft>
                <a:spcPts val="0"/>
              </a:spcAft>
              <a:buSzPts val="1400"/>
              <a:buChar char="●"/>
            </a:pPr>
            <a:r>
              <a:rPr lang="en"/>
              <a:t>Higher frequency = lower period = more difficult to distinguish on and off (actual blinking)</a:t>
            </a:r>
            <a:endParaRPr/>
          </a:p>
          <a:p>
            <a:pPr indent="-317500" lvl="2" marL="1371600" rtl="0" algn="l">
              <a:lnSpc>
                <a:spcPct val="115000"/>
              </a:lnSpc>
              <a:spcBef>
                <a:spcPts val="0"/>
              </a:spcBef>
              <a:spcAft>
                <a:spcPts val="0"/>
              </a:spcAft>
              <a:buSzPts val="1400"/>
              <a:buChar char="■"/>
            </a:pPr>
            <a:r>
              <a:rPr lang="en"/>
              <a:t>Servos need to be updated every 20ms (in general)</a:t>
            </a:r>
            <a:endParaRPr/>
          </a:p>
          <a:p>
            <a:pPr indent="0" lvl="0" marL="914400" rtl="0" algn="l">
              <a:lnSpc>
                <a:spcPct val="115000"/>
              </a:lnSpc>
              <a:spcBef>
                <a:spcPts val="0"/>
              </a:spcBef>
              <a:spcAft>
                <a:spcPts val="0"/>
              </a:spcAft>
              <a:buSzPts val="1800"/>
              <a:buNone/>
            </a:pPr>
            <a:r>
              <a:t/>
            </a:r>
            <a:endParaRPr/>
          </a:p>
        </p:txBody>
      </p:sp>
      <p:sp>
        <p:nvSpPr>
          <p:cNvPr id="382" name="Google Shape;382;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0" st="0"/>
                                            </p:txEl>
                                          </p:spTgt>
                                        </p:tgtEl>
                                        <p:attrNameLst>
                                          <p:attrName>style.visibility</p:attrName>
                                        </p:attrNameLst>
                                      </p:cBhvr>
                                      <p:to>
                                        <p:strVal val="visible"/>
                                      </p:to>
                                    </p:set>
                                    <p:animEffect filter="fade" transition="in">
                                      <p:cBhvr>
                                        <p:cTn dur="1000"/>
                                        <p:tgtEl>
                                          <p:spTgt spid="3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1" st="1"/>
                                            </p:txEl>
                                          </p:spTgt>
                                        </p:tgtEl>
                                        <p:attrNameLst>
                                          <p:attrName>style.visibility</p:attrName>
                                        </p:attrNameLst>
                                      </p:cBhvr>
                                      <p:to>
                                        <p:strVal val="visible"/>
                                      </p:to>
                                    </p:set>
                                    <p:animEffect filter="fade" transition="in">
                                      <p:cBhvr>
                                        <p:cTn dur="1000"/>
                                        <p:tgtEl>
                                          <p:spTgt spid="3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2" st="2"/>
                                            </p:txEl>
                                          </p:spTgt>
                                        </p:tgtEl>
                                        <p:attrNameLst>
                                          <p:attrName>style.visibility</p:attrName>
                                        </p:attrNameLst>
                                      </p:cBhvr>
                                      <p:to>
                                        <p:strVal val="visible"/>
                                      </p:to>
                                    </p:set>
                                    <p:animEffect filter="fade" transition="in">
                                      <p:cBhvr>
                                        <p:cTn dur="1000"/>
                                        <p:tgtEl>
                                          <p:spTgt spid="3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3" st="3"/>
                                            </p:txEl>
                                          </p:spTgt>
                                        </p:tgtEl>
                                        <p:attrNameLst>
                                          <p:attrName>style.visibility</p:attrName>
                                        </p:attrNameLst>
                                      </p:cBhvr>
                                      <p:to>
                                        <p:strVal val="visible"/>
                                      </p:to>
                                    </p:set>
                                    <p:animEffect filter="fade" transition="in">
                                      <p:cBhvr>
                                        <p:cTn dur="1000"/>
                                        <p:tgtEl>
                                          <p:spTgt spid="3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4" st="4"/>
                                            </p:txEl>
                                          </p:spTgt>
                                        </p:tgtEl>
                                        <p:attrNameLst>
                                          <p:attrName>style.visibility</p:attrName>
                                        </p:attrNameLst>
                                      </p:cBhvr>
                                      <p:to>
                                        <p:strVal val="visible"/>
                                      </p:to>
                                    </p:set>
                                    <p:animEffect filter="fade" transition="in">
                                      <p:cBhvr>
                                        <p:cTn dur="1000"/>
                                        <p:tgtEl>
                                          <p:spTgt spid="38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5" st="5"/>
                                            </p:txEl>
                                          </p:spTgt>
                                        </p:tgtEl>
                                        <p:attrNameLst>
                                          <p:attrName>style.visibility</p:attrName>
                                        </p:attrNameLst>
                                      </p:cBhvr>
                                      <p:to>
                                        <p:strVal val="visible"/>
                                      </p:to>
                                    </p:set>
                                    <p:animEffect filter="fade" transition="in">
                                      <p:cBhvr>
                                        <p:cTn dur="1000"/>
                                        <p:tgtEl>
                                          <p:spTgt spid="38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6" st="6"/>
                                            </p:txEl>
                                          </p:spTgt>
                                        </p:tgtEl>
                                        <p:attrNameLst>
                                          <p:attrName>style.visibility</p:attrName>
                                        </p:attrNameLst>
                                      </p:cBhvr>
                                      <p:to>
                                        <p:strVal val="visible"/>
                                      </p:to>
                                    </p:set>
                                    <p:animEffect filter="fade" transition="in">
                                      <p:cBhvr>
                                        <p:cTn dur="1000"/>
                                        <p:tgtEl>
                                          <p:spTgt spid="38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7" st="7"/>
                                            </p:txEl>
                                          </p:spTgt>
                                        </p:tgtEl>
                                        <p:attrNameLst>
                                          <p:attrName>style.visibility</p:attrName>
                                        </p:attrNameLst>
                                      </p:cBhvr>
                                      <p:to>
                                        <p:strVal val="visible"/>
                                      </p:to>
                                    </p:set>
                                    <p:animEffect filter="fade" transition="in">
                                      <p:cBhvr>
                                        <p:cTn dur="1000"/>
                                        <p:tgtEl>
                                          <p:spTgt spid="38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86" name="Shape 386"/>
        <p:cNvGrpSpPr/>
        <p:nvPr/>
      </p:nvGrpSpPr>
      <p:grpSpPr>
        <a:xfrm>
          <a:off x="0" y="0"/>
          <a:ext cx="0" cy="0"/>
          <a:chOff x="0" y="0"/>
          <a:chExt cx="0" cy="0"/>
        </a:xfrm>
      </p:grpSpPr>
      <p:sp>
        <p:nvSpPr>
          <p:cNvPr id="387" name="Google Shape;387;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Pulse Width Modulation (PWM)</a:t>
            </a:r>
            <a:endParaRPr/>
          </a:p>
        </p:txBody>
      </p:sp>
      <p:sp>
        <p:nvSpPr>
          <p:cNvPr id="388" name="Google Shape;388;p5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Dimming an LED:</a:t>
            </a:r>
            <a:endParaRPr/>
          </a:p>
          <a:p>
            <a:pPr indent="-317500" lvl="1" marL="914400" rtl="0" algn="l">
              <a:lnSpc>
                <a:spcPct val="115000"/>
              </a:lnSpc>
              <a:spcBef>
                <a:spcPts val="0"/>
              </a:spcBef>
              <a:spcAft>
                <a:spcPts val="0"/>
              </a:spcAft>
              <a:buSzPts val="1400"/>
              <a:buChar char="○"/>
            </a:pPr>
            <a:r>
              <a:rPr lang="en"/>
              <a:t>Blinking an LED too quickly for human eyes to perceive the LED actually turning on or off</a:t>
            </a:r>
            <a:endParaRPr/>
          </a:p>
          <a:p>
            <a:pPr indent="0" lvl="0" marL="0" rtl="0" algn="l">
              <a:lnSpc>
                <a:spcPct val="115000"/>
              </a:lnSpc>
              <a:spcBef>
                <a:spcPts val="1600"/>
              </a:spcBef>
              <a:spcAft>
                <a:spcPts val="1600"/>
              </a:spcAft>
              <a:buSzPts val="1800"/>
              <a:buNone/>
            </a:pPr>
            <a:r>
              <a:t/>
            </a:r>
            <a:endParaRPr/>
          </a:p>
        </p:txBody>
      </p:sp>
      <p:pic>
        <p:nvPicPr>
          <p:cNvPr id="389" name="Google Shape;389;p50"/>
          <p:cNvPicPr preferRelativeResize="0"/>
          <p:nvPr/>
        </p:nvPicPr>
        <p:blipFill rotWithShape="1">
          <a:blip r:embed="rId3">
            <a:alphaModFix/>
          </a:blip>
          <a:srcRect b="15839" l="33501" r="0" t="0"/>
          <a:stretch/>
        </p:blipFill>
        <p:spPr>
          <a:xfrm>
            <a:off x="5155850" y="2571738"/>
            <a:ext cx="1583525" cy="1218475"/>
          </a:xfrm>
          <a:prstGeom prst="rect">
            <a:avLst/>
          </a:prstGeom>
          <a:noFill/>
          <a:ln>
            <a:noFill/>
          </a:ln>
        </p:spPr>
      </p:pic>
      <p:pic>
        <p:nvPicPr>
          <p:cNvPr id="390" name="Google Shape;390;p50"/>
          <p:cNvPicPr preferRelativeResize="0"/>
          <p:nvPr/>
        </p:nvPicPr>
        <p:blipFill rotWithShape="1">
          <a:blip r:embed="rId4">
            <a:alphaModFix/>
          </a:blip>
          <a:srcRect b="0" l="0" r="0" t="0"/>
          <a:stretch/>
        </p:blipFill>
        <p:spPr>
          <a:xfrm>
            <a:off x="1738125" y="2247475"/>
            <a:ext cx="2711952" cy="1867001"/>
          </a:xfrm>
          <a:prstGeom prst="rect">
            <a:avLst/>
          </a:prstGeom>
          <a:noFill/>
          <a:ln>
            <a:noFill/>
          </a:ln>
        </p:spPr>
      </p:pic>
      <p:pic>
        <p:nvPicPr>
          <p:cNvPr id="391" name="Google Shape;391;p50"/>
          <p:cNvPicPr preferRelativeResize="0"/>
          <p:nvPr/>
        </p:nvPicPr>
        <p:blipFill rotWithShape="1">
          <a:blip r:embed="rId5">
            <a:alphaModFix/>
          </a:blip>
          <a:srcRect b="0" l="0" r="0" t="0"/>
          <a:stretch/>
        </p:blipFill>
        <p:spPr>
          <a:xfrm>
            <a:off x="6344014" y="3777836"/>
            <a:ext cx="620701" cy="465526"/>
          </a:xfrm>
          <a:prstGeom prst="rect">
            <a:avLst/>
          </a:prstGeom>
          <a:noFill/>
          <a:ln>
            <a:noFill/>
          </a:ln>
        </p:spPr>
      </p:pic>
      <p:sp>
        <p:nvSpPr>
          <p:cNvPr id="392" name="Google Shape;392;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xEl>
                                              <p:pRg end="0" st="0"/>
                                            </p:txEl>
                                          </p:spTgt>
                                        </p:tgtEl>
                                        <p:attrNameLst>
                                          <p:attrName>style.visibility</p:attrName>
                                        </p:attrNameLst>
                                      </p:cBhvr>
                                      <p:to>
                                        <p:strVal val="visible"/>
                                      </p:to>
                                    </p:set>
                                    <p:animEffect filter="fade" transition="in">
                                      <p:cBhvr>
                                        <p:cTn dur="1000"/>
                                        <p:tgtEl>
                                          <p:spTgt spid="3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xEl>
                                              <p:pRg end="1" st="1"/>
                                            </p:txEl>
                                          </p:spTgt>
                                        </p:tgtEl>
                                        <p:attrNameLst>
                                          <p:attrName>style.visibility</p:attrName>
                                        </p:attrNameLst>
                                      </p:cBhvr>
                                      <p:to>
                                        <p:strVal val="visible"/>
                                      </p:to>
                                    </p:set>
                                    <p:animEffect filter="fade" transition="in">
                                      <p:cBhvr>
                                        <p:cTn dur="1000"/>
                                        <p:tgtEl>
                                          <p:spTgt spid="3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xEl>
                                              <p:pRg end="2" st="2"/>
                                            </p:txEl>
                                          </p:spTgt>
                                        </p:tgtEl>
                                        <p:attrNameLst>
                                          <p:attrName>style.visibility</p:attrName>
                                        </p:attrNameLst>
                                      </p:cBhvr>
                                      <p:to>
                                        <p:strVal val="visible"/>
                                      </p:to>
                                    </p:set>
                                    <p:animEffect filter="fade" transition="in">
                                      <p:cBhvr>
                                        <p:cTn dur="1000"/>
                                        <p:tgtEl>
                                          <p:spTgt spid="3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par>
                                <p:cTn fill="hold" nodeType="with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par>
                                <p:cTn fill="hold" nodeType="with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6" name="Shape 396"/>
        <p:cNvGrpSpPr/>
        <p:nvPr/>
      </p:nvGrpSpPr>
      <p:grpSpPr>
        <a:xfrm>
          <a:off x="0" y="0"/>
          <a:ext cx="0" cy="0"/>
          <a:chOff x="0" y="0"/>
          <a:chExt cx="0" cy="0"/>
        </a:xfrm>
      </p:grpSpPr>
      <p:sp>
        <p:nvSpPr>
          <p:cNvPr id="397" name="Google Shape;397;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PWM without Timers</a:t>
            </a:r>
            <a:endParaRPr/>
          </a:p>
        </p:txBody>
      </p:sp>
      <p:sp>
        <p:nvSpPr>
          <p:cNvPr id="398" name="Google Shape;398;p5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Use teensy_wait(ms);</a:t>
            </a:r>
            <a:endParaRPr/>
          </a:p>
          <a:p>
            <a:pPr indent="-342900" lvl="0" marL="457200" rtl="0" algn="l">
              <a:lnSpc>
                <a:spcPct val="115000"/>
              </a:lnSpc>
              <a:spcBef>
                <a:spcPts val="0"/>
              </a:spcBef>
              <a:spcAft>
                <a:spcPts val="0"/>
              </a:spcAft>
              <a:buSzPts val="1800"/>
              <a:buChar char="●"/>
            </a:pPr>
            <a:r>
              <a:rPr lang="en"/>
              <a:t>Turn pin high, wait, turn pin low, wait, etc. (loop)</a:t>
            </a:r>
            <a:endParaRPr/>
          </a:p>
        </p:txBody>
      </p:sp>
      <p:pic>
        <p:nvPicPr>
          <p:cNvPr id="399" name="Google Shape;399;p51"/>
          <p:cNvPicPr preferRelativeResize="0"/>
          <p:nvPr/>
        </p:nvPicPr>
        <p:blipFill rotWithShape="1">
          <a:blip r:embed="rId3">
            <a:alphaModFix/>
          </a:blip>
          <a:srcRect b="0" l="0" r="0" t="0"/>
          <a:stretch/>
        </p:blipFill>
        <p:spPr>
          <a:xfrm>
            <a:off x="2541800" y="2088488"/>
            <a:ext cx="4060401" cy="2795326"/>
          </a:xfrm>
          <a:prstGeom prst="rect">
            <a:avLst/>
          </a:prstGeom>
          <a:noFill/>
          <a:ln>
            <a:noFill/>
          </a:ln>
        </p:spPr>
      </p:pic>
      <p:sp>
        <p:nvSpPr>
          <p:cNvPr id="400" name="Google Shape;400;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xEl>
                                              <p:pRg end="0" st="0"/>
                                            </p:txEl>
                                          </p:spTgt>
                                        </p:tgtEl>
                                        <p:attrNameLst>
                                          <p:attrName>style.visibility</p:attrName>
                                        </p:attrNameLst>
                                      </p:cBhvr>
                                      <p:to>
                                        <p:strVal val="visible"/>
                                      </p:to>
                                    </p:set>
                                    <p:animEffect filter="fade" transition="in">
                                      <p:cBhvr>
                                        <p:cTn dur="1000"/>
                                        <p:tgtEl>
                                          <p:spTgt spid="3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xEl>
                                              <p:pRg end="1" st="1"/>
                                            </p:txEl>
                                          </p:spTgt>
                                        </p:tgtEl>
                                        <p:attrNameLst>
                                          <p:attrName>style.visibility</p:attrName>
                                        </p:attrNameLst>
                                      </p:cBhvr>
                                      <p:to>
                                        <p:strVal val="visible"/>
                                      </p:to>
                                    </p:set>
                                    <p:animEffect filter="fade" transition="in">
                                      <p:cBhvr>
                                        <p:cTn dur="1000"/>
                                        <p:tgtEl>
                                          <p:spTgt spid="39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Teensy Soldering</a:t>
            </a:r>
            <a:endParaRPr/>
          </a:p>
        </p:txBody>
      </p:sp>
      <p:sp>
        <p:nvSpPr>
          <p:cNvPr id="76" name="Google Shape;76;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u="sng">
                <a:solidFill>
                  <a:schemeClr val="hlink"/>
                </a:solidFill>
                <a:hlinkClick r:id="rId3"/>
              </a:rPr>
              <a:t>https://www.youtube.com/watch?v=XYIqK4uzNYQ</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rPr b="1" lang="en"/>
              <a:t>Important: (after you solder)</a:t>
            </a:r>
            <a:endParaRPr b="1"/>
          </a:p>
          <a:p>
            <a:pPr indent="0" lvl="0" marL="0" rtl="0" algn="l">
              <a:lnSpc>
                <a:spcPct val="115000"/>
              </a:lnSpc>
              <a:spcBef>
                <a:spcPts val="1600"/>
              </a:spcBef>
              <a:spcAft>
                <a:spcPts val="0"/>
              </a:spcAft>
              <a:buSzPts val="1800"/>
              <a:buNone/>
            </a:pPr>
            <a:r>
              <a:rPr b="1" lang="en"/>
              <a:t>Use DMM to run connectivity tests between a pin and its neighboring pin(s)</a:t>
            </a:r>
            <a:endParaRPr b="1"/>
          </a:p>
          <a:p>
            <a:pPr indent="0" lvl="0" marL="0" rtl="0" algn="l">
              <a:lnSpc>
                <a:spcPct val="115000"/>
              </a:lnSpc>
              <a:spcBef>
                <a:spcPts val="0"/>
              </a:spcBef>
              <a:spcAft>
                <a:spcPts val="0"/>
              </a:spcAft>
              <a:buSzPts val="1800"/>
              <a:buNone/>
            </a:pPr>
            <a:r>
              <a:rPr b="1" lang="en"/>
              <a:t>(do this for every pin)</a:t>
            </a:r>
            <a:endParaRPr b="1"/>
          </a:p>
          <a:p>
            <a:pPr indent="0" lvl="0" marL="0" rtl="0" algn="l">
              <a:lnSpc>
                <a:spcPct val="115000"/>
              </a:lnSpc>
              <a:spcBef>
                <a:spcPts val="0"/>
              </a:spcBef>
              <a:spcAft>
                <a:spcPts val="1600"/>
              </a:spcAft>
              <a:buSzPts val="1800"/>
              <a:buNone/>
            </a:pPr>
            <a:r>
              <a:t/>
            </a:r>
            <a:endParaRPr b="1"/>
          </a:p>
        </p:txBody>
      </p:sp>
      <p:sp>
        <p:nvSpPr>
          <p:cNvPr id="77" name="Google Shape;77;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04" name="Shape 404"/>
        <p:cNvGrpSpPr/>
        <p:nvPr/>
      </p:nvGrpSpPr>
      <p:grpSpPr>
        <a:xfrm>
          <a:off x="0" y="0"/>
          <a:ext cx="0" cy="0"/>
          <a:chOff x="0" y="0"/>
          <a:chExt cx="0" cy="0"/>
        </a:xfrm>
      </p:grpSpPr>
      <p:sp>
        <p:nvSpPr>
          <p:cNvPr id="405" name="Google Shape;405;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PWM without Timers</a:t>
            </a:r>
            <a:endParaRPr/>
          </a:p>
        </p:txBody>
      </p:sp>
      <p:sp>
        <p:nvSpPr>
          <p:cNvPr id="406" name="Google Shape;406;p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Using Timers</a:t>
            </a:r>
            <a:endParaRPr/>
          </a:p>
          <a:p>
            <a:pPr indent="-317500" lvl="1" marL="914400" rtl="0" algn="l">
              <a:lnSpc>
                <a:spcPct val="115000"/>
              </a:lnSpc>
              <a:spcBef>
                <a:spcPts val="0"/>
              </a:spcBef>
              <a:spcAft>
                <a:spcPts val="0"/>
              </a:spcAft>
              <a:buSzPts val="1400"/>
              <a:buChar char="○"/>
            </a:pPr>
            <a:r>
              <a:rPr lang="en"/>
              <a:t>Potential issues?</a:t>
            </a:r>
            <a:endParaRPr/>
          </a:p>
          <a:p>
            <a:pPr indent="-317500" lvl="2" marL="1371600" rtl="0" algn="l">
              <a:lnSpc>
                <a:spcPct val="115000"/>
              </a:lnSpc>
              <a:spcBef>
                <a:spcPts val="0"/>
              </a:spcBef>
              <a:spcAft>
                <a:spcPts val="0"/>
              </a:spcAft>
              <a:buSzPts val="1400"/>
              <a:buChar char="■"/>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
        <p:nvSpPr>
          <p:cNvPr id="407" name="Google Shape;407;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xEl>
                                              <p:pRg end="0" st="0"/>
                                            </p:txEl>
                                          </p:spTgt>
                                        </p:tgtEl>
                                        <p:attrNameLst>
                                          <p:attrName>style.visibility</p:attrName>
                                        </p:attrNameLst>
                                      </p:cBhvr>
                                      <p:to>
                                        <p:strVal val="visible"/>
                                      </p:to>
                                    </p:set>
                                    <p:animEffect filter="fade" transition="in">
                                      <p:cBhvr>
                                        <p:cTn dur="1000"/>
                                        <p:tgtEl>
                                          <p:spTgt spid="4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xEl>
                                              <p:pRg end="1" st="1"/>
                                            </p:txEl>
                                          </p:spTgt>
                                        </p:tgtEl>
                                        <p:attrNameLst>
                                          <p:attrName>style.visibility</p:attrName>
                                        </p:attrNameLst>
                                      </p:cBhvr>
                                      <p:to>
                                        <p:strVal val="visible"/>
                                      </p:to>
                                    </p:set>
                                    <p:animEffect filter="fade" transition="in">
                                      <p:cBhvr>
                                        <p:cTn dur="1000"/>
                                        <p:tgtEl>
                                          <p:spTgt spid="4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xEl>
                                              <p:pRg end="2" st="2"/>
                                            </p:txEl>
                                          </p:spTgt>
                                        </p:tgtEl>
                                        <p:attrNameLst>
                                          <p:attrName>style.visibility</p:attrName>
                                        </p:attrNameLst>
                                      </p:cBhvr>
                                      <p:to>
                                        <p:strVal val="visible"/>
                                      </p:to>
                                    </p:set>
                                    <p:animEffect filter="fade" transition="in">
                                      <p:cBhvr>
                                        <p:cTn dur="1000"/>
                                        <p:tgtEl>
                                          <p:spTgt spid="4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xEl>
                                              <p:pRg end="3" st="3"/>
                                            </p:txEl>
                                          </p:spTgt>
                                        </p:tgtEl>
                                        <p:attrNameLst>
                                          <p:attrName>style.visibility</p:attrName>
                                        </p:attrNameLst>
                                      </p:cBhvr>
                                      <p:to>
                                        <p:strVal val="visible"/>
                                      </p:to>
                                    </p:set>
                                    <p:animEffect filter="fade" transition="in">
                                      <p:cBhvr>
                                        <p:cTn dur="1000"/>
                                        <p:tgtEl>
                                          <p:spTgt spid="40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xEl>
                                              <p:pRg end="4" st="4"/>
                                            </p:txEl>
                                          </p:spTgt>
                                        </p:tgtEl>
                                        <p:attrNameLst>
                                          <p:attrName>style.visibility</p:attrName>
                                        </p:attrNameLst>
                                      </p:cBhvr>
                                      <p:to>
                                        <p:strVal val="visible"/>
                                      </p:to>
                                    </p:set>
                                    <p:animEffect filter="fade" transition="in">
                                      <p:cBhvr>
                                        <p:cTn dur="1000"/>
                                        <p:tgtEl>
                                          <p:spTgt spid="40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11" name="Shape 411"/>
        <p:cNvGrpSpPr/>
        <p:nvPr/>
      </p:nvGrpSpPr>
      <p:grpSpPr>
        <a:xfrm>
          <a:off x="0" y="0"/>
          <a:ext cx="0" cy="0"/>
          <a:chOff x="0" y="0"/>
          <a:chExt cx="0" cy="0"/>
        </a:xfrm>
      </p:grpSpPr>
      <p:sp>
        <p:nvSpPr>
          <p:cNvPr id="412" name="Google Shape;412;p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PWM with Timers</a:t>
            </a:r>
            <a:endParaRPr/>
          </a:p>
        </p:txBody>
      </p:sp>
      <p:sp>
        <p:nvSpPr>
          <p:cNvPr id="413" name="Google Shape;413;p5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How can we use Timers to implement PWM?</a:t>
            </a:r>
            <a:endParaRPr/>
          </a:p>
          <a:p>
            <a:pPr indent="0" lvl="0" marL="0" rtl="0" algn="l">
              <a:lnSpc>
                <a:spcPct val="115000"/>
              </a:lnSpc>
              <a:spcBef>
                <a:spcPts val="1600"/>
              </a:spcBef>
              <a:spcAft>
                <a:spcPts val="1600"/>
              </a:spcAft>
              <a:buSzPts val="1800"/>
              <a:buNone/>
            </a:pPr>
            <a:r>
              <a:rPr lang="en"/>
              <a:t>Implement 50% PWM duty cycle:</a:t>
            </a:r>
            <a:endParaRPr/>
          </a:p>
        </p:txBody>
      </p:sp>
      <p:pic>
        <p:nvPicPr>
          <p:cNvPr id="414" name="Google Shape;414;p53"/>
          <p:cNvPicPr preferRelativeResize="0"/>
          <p:nvPr/>
        </p:nvPicPr>
        <p:blipFill rotWithShape="1">
          <a:blip r:embed="rId3">
            <a:alphaModFix/>
          </a:blip>
          <a:srcRect b="0" l="0" r="0" t="0"/>
          <a:stretch/>
        </p:blipFill>
        <p:spPr>
          <a:xfrm>
            <a:off x="2111612" y="2524075"/>
            <a:ext cx="4920775" cy="1392200"/>
          </a:xfrm>
          <a:prstGeom prst="rect">
            <a:avLst/>
          </a:prstGeom>
          <a:noFill/>
          <a:ln>
            <a:noFill/>
          </a:ln>
        </p:spPr>
      </p:pic>
      <p:sp>
        <p:nvSpPr>
          <p:cNvPr id="415" name="Google Shape;415;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19" name="Shape 419"/>
        <p:cNvGrpSpPr/>
        <p:nvPr/>
      </p:nvGrpSpPr>
      <p:grpSpPr>
        <a:xfrm>
          <a:off x="0" y="0"/>
          <a:ext cx="0" cy="0"/>
          <a:chOff x="0" y="0"/>
          <a:chExt cx="0" cy="0"/>
        </a:xfrm>
      </p:grpSpPr>
      <p:sp>
        <p:nvSpPr>
          <p:cNvPr id="420" name="Google Shape;420;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Programming Timers: Reading Timer Value</a:t>
            </a:r>
            <a:endParaRPr/>
          </a:p>
          <a:p>
            <a:pPr indent="0" lvl="0" marL="0" rtl="0" algn="l">
              <a:lnSpc>
                <a:spcPct val="100000"/>
              </a:lnSpc>
              <a:spcBef>
                <a:spcPts val="0"/>
              </a:spcBef>
              <a:spcAft>
                <a:spcPts val="0"/>
              </a:spcAft>
              <a:buSzPts val="2800"/>
              <a:buNone/>
            </a:pPr>
            <a:r>
              <a:t/>
            </a:r>
            <a:endParaRPr/>
          </a:p>
        </p:txBody>
      </p:sp>
      <p:sp>
        <p:nvSpPr>
          <p:cNvPr id="421" name="Google Shape;421;p54"/>
          <p:cNvSpPr txBox="1"/>
          <p:nvPr/>
        </p:nvSpPr>
        <p:spPr>
          <a:xfrm>
            <a:off x="841400" y="1485250"/>
            <a:ext cx="5860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TCNT0</a:t>
            </a:r>
            <a:endParaRPr b="0" i="0" sz="1400" u="none" cap="none" strike="noStrike">
              <a:solidFill>
                <a:srgbClr val="000000"/>
              </a:solidFill>
              <a:latin typeface="Arial"/>
              <a:ea typeface="Arial"/>
              <a:cs typeface="Arial"/>
              <a:sym typeface="Arial"/>
            </a:endParaRPr>
          </a:p>
        </p:txBody>
      </p:sp>
      <p:sp>
        <p:nvSpPr>
          <p:cNvPr id="422" name="Google Shape;422;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26" name="Shape 426"/>
        <p:cNvGrpSpPr/>
        <p:nvPr/>
      </p:nvGrpSpPr>
      <p:grpSpPr>
        <a:xfrm>
          <a:off x="0" y="0"/>
          <a:ext cx="0" cy="0"/>
          <a:chOff x="0" y="0"/>
          <a:chExt cx="0" cy="0"/>
        </a:xfrm>
      </p:grpSpPr>
      <p:sp>
        <p:nvSpPr>
          <p:cNvPr id="427" name="Google Shape;427;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Timers</a:t>
            </a:r>
            <a:endParaRPr/>
          </a:p>
        </p:txBody>
      </p:sp>
      <p:sp>
        <p:nvSpPr>
          <p:cNvPr id="428" name="Google Shape;428;p5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Output Compare</a:t>
            </a:r>
            <a:endParaRPr/>
          </a:p>
          <a:p>
            <a:pPr indent="-317500" lvl="1" marL="914400" rtl="0" algn="l">
              <a:lnSpc>
                <a:spcPct val="115000"/>
              </a:lnSpc>
              <a:spcBef>
                <a:spcPts val="0"/>
              </a:spcBef>
              <a:spcAft>
                <a:spcPts val="0"/>
              </a:spcAft>
              <a:buSzPts val="1400"/>
              <a:buChar char="○"/>
            </a:pPr>
            <a:r>
              <a:rPr lang="en"/>
              <a:t>The pin or pins that get controlled by the Timer</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p:txBody>
      </p:sp>
      <p:pic>
        <p:nvPicPr>
          <p:cNvPr id="429" name="Google Shape;429;p55"/>
          <p:cNvPicPr preferRelativeResize="0"/>
          <p:nvPr/>
        </p:nvPicPr>
        <p:blipFill rotWithShape="1">
          <a:blip r:embed="rId3">
            <a:alphaModFix/>
          </a:blip>
          <a:srcRect b="0" l="0" r="0" t="0"/>
          <a:stretch/>
        </p:blipFill>
        <p:spPr>
          <a:xfrm>
            <a:off x="488724" y="2571749"/>
            <a:ext cx="3430726" cy="2263375"/>
          </a:xfrm>
          <a:prstGeom prst="rect">
            <a:avLst/>
          </a:prstGeom>
          <a:noFill/>
          <a:ln>
            <a:noFill/>
          </a:ln>
        </p:spPr>
      </p:pic>
      <p:pic>
        <p:nvPicPr>
          <p:cNvPr id="430" name="Google Shape;430;p55"/>
          <p:cNvPicPr preferRelativeResize="0"/>
          <p:nvPr/>
        </p:nvPicPr>
        <p:blipFill rotWithShape="1">
          <a:blip r:embed="rId4">
            <a:alphaModFix/>
          </a:blip>
          <a:srcRect b="0" l="0" r="0" t="0"/>
          <a:stretch/>
        </p:blipFill>
        <p:spPr>
          <a:xfrm>
            <a:off x="5228275" y="251950"/>
            <a:ext cx="3830146" cy="2609925"/>
          </a:xfrm>
          <a:prstGeom prst="rect">
            <a:avLst/>
          </a:prstGeom>
          <a:noFill/>
          <a:ln>
            <a:noFill/>
          </a:ln>
        </p:spPr>
      </p:pic>
      <p:pic>
        <p:nvPicPr>
          <p:cNvPr id="431" name="Google Shape;431;p55"/>
          <p:cNvPicPr preferRelativeResize="0"/>
          <p:nvPr/>
        </p:nvPicPr>
        <p:blipFill rotWithShape="1">
          <a:blip r:embed="rId5">
            <a:alphaModFix/>
          </a:blip>
          <a:srcRect b="0" l="0" r="0" t="0"/>
          <a:stretch/>
        </p:blipFill>
        <p:spPr>
          <a:xfrm>
            <a:off x="5228269" y="3084425"/>
            <a:ext cx="3130057" cy="1548200"/>
          </a:xfrm>
          <a:prstGeom prst="rect">
            <a:avLst/>
          </a:prstGeom>
          <a:noFill/>
          <a:ln>
            <a:noFill/>
          </a:ln>
        </p:spPr>
      </p:pic>
      <p:sp>
        <p:nvSpPr>
          <p:cNvPr id="432" name="Google Shape;432;p55"/>
          <p:cNvSpPr/>
          <p:nvPr/>
        </p:nvSpPr>
        <p:spPr>
          <a:xfrm>
            <a:off x="5254775" y="3820525"/>
            <a:ext cx="3054000" cy="370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55"/>
          <p:cNvSpPr/>
          <p:nvPr/>
        </p:nvSpPr>
        <p:spPr>
          <a:xfrm>
            <a:off x="980800" y="4117275"/>
            <a:ext cx="404100" cy="234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38" name="Shape 438"/>
        <p:cNvGrpSpPr/>
        <p:nvPr/>
      </p:nvGrpSpPr>
      <p:grpSpPr>
        <a:xfrm>
          <a:off x="0" y="0"/>
          <a:ext cx="0" cy="0"/>
          <a:chOff x="0" y="0"/>
          <a:chExt cx="0" cy="0"/>
        </a:xfrm>
      </p:grpSpPr>
      <p:sp>
        <p:nvSpPr>
          <p:cNvPr id="439" name="Google Shape;439;p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Timers (Example 1)</a:t>
            </a:r>
            <a:endParaRPr/>
          </a:p>
          <a:p>
            <a:pPr indent="0" lvl="0" marL="0" rtl="0" algn="l">
              <a:lnSpc>
                <a:spcPct val="100000"/>
              </a:lnSpc>
              <a:spcBef>
                <a:spcPts val="0"/>
              </a:spcBef>
              <a:spcAft>
                <a:spcPts val="0"/>
              </a:spcAft>
              <a:buSzPts val="2800"/>
              <a:buNone/>
            </a:pPr>
            <a:r>
              <a:rPr lang="en">
                <a:solidFill>
                  <a:srgbClr val="999999"/>
                </a:solidFill>
              </a:rPr>
              <a:t>Draw the graphs of Timer counter + output</a:t>
            </a:r>
            <a:endParaRPr>
              <a:solidFill>
                <a:srgbClr val="999999"/>
              </a:solidFill>
            </a:endParaRPr>
          </a:p>
        </p:txBody>
      </p:sp>
      <p:pic>
        <p:nvPicPr>
          <p:cNvPr id="440" name="Google Shape;440;p56"/>
          <p:cNvPicPr preferRelativeResize="0"/>
          <p:nvPr/>
        </p:nvPicPr>
        <p:blipFill rotWithShape="1">
          <a:blip r:embed="rId3">
            <a:alphaModFix/>
          </a:blip>
          <a:srcRect b="0" l="0" r="0" t="0"/>
          <a:stretch/>
        </p:blipFill>
        <p:spPr>
          <a:xfrm>
            <a:off x="974025" y="1913325"/>
            <a:ext cx="7195949" cy="738050"/>
          </a:xfrm>
          <a:prstGeom prst="rect">
            <a:avLst/>
          </a:prstGeom>
          <a:noFill/>
          <a:ln>
            <a:noFill/>
          </a:ln>
        </p:spPr>
      </p:pic>
      <p:pic>
        <p:nvPicPr>
          <p:cNvPr id="441" name="Google Shape;441;p56"/>
          <p:cNvPicPr preferRelativeResize="0"/>
          <p:nvPr/>
        </p:nvPicPr>
        <p:blipFill rotWithShape="1">
          <a:blip r:embed="rId4">
            <a:alphaModFix/>
          </a:blip>
          <a:srcRect b="43152" l="0" r="0" t="0"/>
          <a:stretch/>
        </p:blipFill>
        <p:spPr>
          <a:xfrm>
            <a:off x="549438" y="2876575"/>
            <a:ext cx="3871376" cy="1499675"/>
          </a:xfrm>
          <a:prstGeom prst="rect">
            <a:avLst/>
          </a:prstGeom>
          <a:noFill/>
          <a:ln>
            <a:noFill/>
          </a:ln>
        </p:spPr>
      </p:pic>
      <p:sp>
        <p:nvSpPr>
          <p:cNvPr id="442" name="Google Shape;442;p56"/>
          <p:cNvSpPr/>
          <p:nvPr/>
        </p:nvSpPr>
        <p:spPr>
          <a:xfrm>
            <a:off x="939675" y="2109700"/>
            <a:ext cx="7230300" cy="327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56"/>
          <p:cNvSpPr/>
          <p:nvPr/>
        </p:nvSpPr>
        <p:spPr>
          <a:xfrm>
            <a:off x="549439" y="4102353"/>
            <a:ext cx="2633700" cy="197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56"/>
          <p:cNvSpPr txBox="1"/>
          <p:nvPr/>
        </p:nvSpPr>
        <p:spPr>
          <a:xfrm>
            <a:off x="5539150" y="3363320"/>
            <a:ext cx="2497500" cy="49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set pin C6 to 0 at 0xFFFF</a:t>
            </a:r>
            <a:endParaRPr b="0" i="0" sz="1400" u="none" cap="none" strike="noStrike">
              <a:solidFill>
                <a:srgbClr val="000000"/>
              </a:solidFill>
              <a:latin typeface="Arial"/>
              <a:ea typeface="Arial"/>
              <a:cs typeface="Arial"/>
              <a:sym typeface="Arial"/>
            </a:endParaRPr>
          </a:p>
        </p:txBody>
      </p:sp>
      <p:sp>
        <p:nvSpPr>
          <p:cNvPr id="445" name="Google Shape;445;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49" name="Shape 449"/>
        <p:cNvGrpSpPr/>
        <p:nvPr/>
      </p:nvGrpSpPr>
      <p:grpSpPr>
        <a:xfrm>
          <a:off x="0" y="0"/>
          <a:ext cx="0" cy="0"/>
          <a:chOff x="0" y="0"/>
          <a:chExt cx="0" cy="0"/>
        </a:xfrm>
      </p:grpSpPr>
      <p:pic>
        <p:nvPicPr>
          <p:cNvPr id="450" name="Google Shape;450;p57"/>
          <p:cNvPicPr preferRelativeResize="0"/>
          <p:nvPr/>
        </p:nvPicPr>
        <p:blipFill rotWithShape="1">
          <a:blip r:embed="rId3">
            <a:alphaModFix/>
          </a:blip>
          <a:srcRect b="0" l="0" r="0" t="0"/>
          <a:stretch/>
        </p:blipFill>
        <p:spPr>
          <a:xfrm>
            <a:off x="974025" y="2065725"/>
            <a:ext cx="7195949" cy="738050"/>
          </a:xfrm>
          <a:prstGeom prst="rect">
            <a:avLst/>
          </a:prstGeom>
          <a:noFill/>
          <a:ln>
            <a:noFill/>
          </a:ln>
        </p:spPr>
      </p:pic>
      <p:sp>
        <p:nvSpPr>
          <p:cNvPr id="451" name="Google Shape;451;p57"/>
          <p:cNvSpPr/>
          <p:nvPr/>
        </p:nvSpPr>
        <p:spPr>
          <a:xfrm>
            <a:off x="939675" y="2490700"/>
            <a:ext cx="7230300" cy="327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52" name="Google Shape;452;p57"/>
          <p:cNvPicPr preferRelativeResize="0"/>
          <p:nvPr/>
        </p:nvPicPr>
        <p:blipFill rotWithShape="1">
          <a:blip r:embed="rId4">
            <a:alphaModFix/>
          </a:blip>
          <a:srcRect b="0" l="0" r="0" t="0"/>
          <a:stretch/>
        </p:blipFill>
        <p:spPr>
          <a:xfrm>
            <a:off x="3288138" y="3262500"/>
            <a:ext cx="2567725" cy="1433300"/>
          </a:xfrm>
          <a:prstGeom prst="rect">
            <a:avLst/>
          </a:prstGeom>
          <a:noFill/>
          <a:ln>
            <a:noFill/>
          </a:ln>
        </p:spPr>
      </p:pic>
      <p:sp>
        <p:nvSpPr>
          <p:cNvPr id="453" name="Google Shape;453;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Timers (Example 2)</a:t>
            </a:r>
            <a:endParaRPr/>
          </a:p>
          <a:p>
            <a:pPr indent="0" lvl="0" marL="0" rtl="0" algn="l">
              <a:lnSpc>
                <a:spcPct val="100000"/>
              </a:lnSpc>
              <a:spcBef>
                <a:spcPts val="0"/>
              </a:spcBef>
              <a:spcAft>
                <a:spcPts val="0"/>
              </a:spcAft>
              <a:buSzPts val="2800"/>
              <a:buNone/>
            </a:pPr>
            <a:r>
              <a:rPr lang="en">
                <a:solidFill>
                  <a:srgbClr val="999999"/>
                </a:solidFill>
              </a:rPr>
              <a:t>Draw the graphs of Timer counter + output</a:t>
            </a:r>
            <a:endParaRPr>
              <a:solidFill>
                <a:srgbClr val="999999"/>
              </a:solidFill>
            </a:endParaRPr>
          </a:p>
        </p:txBody>
      </p:sp>
      <p:sp>
        <p:nvSpPr>
          <p:cNvPr id="454" name="Google Shape;454;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58" name="Shape 458"/>
        <p:cNvGrpSpPr/>
        <p:nvPr/>
      </p:nvGrpSpPr>
      <p:grpSpPr>
        <a:xfrm>
          <a:off x="0" y="0"/>
          <a:ext cx="0" cy="0"/>
          <a:chOff x="0" y="0"/>
          <a:chExt cx="0" cy="0"/>
        </a:xfrm>
      </p:grpSpPr>
      <p:pic>
        <p:nvPicPr>
          <p:cNvPr id="459" name="Google Shape;459;p58"/>
          <p:cNvPicPr preferRelativeResize="0"/>
          <p:nvPr/>
        </p:nvPicPr>
        <p:blipFill rotWithShape="1">
          <a:blip r:embed="rId3">
            <a:alphaModFix/>
          </a:blip>
          <a:srcRect b="0" l="0" r="0" t="0"/>
          <a:stretch/>
        </p:blipFill>
        <p:spPr>
          <a:xfrm>
            <a:off x="152400" y="1627332"/>
            <a:ext cx="8839202" cy="1135414"/>
          </a:xfrm>
          <a:prstGeom prst="rect">
            <a:avLst/>
          </a:prstGeom>
          <a:noFill/>
          <a:ln>
            <a:noFill/>
          </a:ln>
        </p:spPr>
      </p:pic>
      <p:sp>
        <p:nvSpPr>
          <p:cNvPr id="460" name="Google Shape;460;p58"/>
          <p:cNvSpPr/>
          <p:nvPr/>
        </p:nvSpPr>
        <p:spPr>
          <a:xfrm>
            <a:off x="111275" y="1891457"/>
            <a:ext cx="8902200" cy="3834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61" name="Google Shape;461;p58"/>
          <p:cNvPicPr preferRelativeResize="0"/>
          <p:nvPr/>
        </p:nvPicPr>
        <p:blipFill rotWithShape="1">
          <a:blip r:embed="rId4">
            <a:alphaModFix/>
          </a:blip>
          <a:srcRect b="0" l="0" r="0" t="0"/>
          <a:stretch/>
        </p:blipFill>
        <p:spPr>
          <a:xfrm>
            <a:off x="787138" y="3093249"/>
            <a:ext cx="7550476" cy="2008900"/>
          </a:xfrm>
          <a:prstGeom prst="rect">
            <a:avLst/>
          </a:prstGeom>
          <a:noFill/>
          <a:ln>
            <a:noFill/>
          </a:ln>
        </p:spPr>
      </p:pic>
      <p:sp>
        <p:nvSpPr>
          <p:cNvPr id="462" name="Google Shape;462;p58"/>
          <p:cNvSpPr/>
          <p:nvPr/>
        </p:nvSpPr>
        <p:spPr>
          <a:xfrm>
            <a:off x="787150" y="4389025"/>
            <a:ext cx="6680700" cy="3834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5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Timers (Example 3)</a:t>
            </a:r>
            <a:endParaRPr/>
          </a:p>
          <a:p>
            <a:pPr indent="0" lvl="0" marL="0" rtl="0" algn="l">
              <a:lnSpc>
                <a:spcPct val="100000"/>
              </a:lnSpc>
              <a:spcBef>
                <a:spcPts val="0"/>
              </a:spcBef>
              <a:spcAft>
                <a:spcPts val="0"/>
              </a:spcAft>
              <a:buSzPts val="2800"/>
              <a:buNone/>
            </a:pPr>
            <a:r>
              <a:rPr lang="en">
                <a:solidFill>
                  <a:srgbClr val="999999"/>
                </a:solidFill>
              </a:rPr>
              <a:t>Draw the graphs of Timer counter + output</a:t>
            </a:r>
            <a:endParaRPr>
              <a:solidFill>
                <a:srgbClr val="999999"/>
              </a:solidFill>
            </a:endParaRPr>
          </a:p>
        </p:txBody>
      </p:sp>
      <p:sp>
        <p:nvSpPr>
          <p:cNvPr id="464" name="Google Shape;464;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68" name="Shape 468"/>
        <p:cNvGrpSpPr/>
        <p:nvPr/>
      </p:nvGrpSpPr>
      <p:grpSpPr>
        <a:xfrm>
          <a:off x="0" y="0"/>
          <a:ext cx="0" cy="0"/>
          <a:chOff x="0" y="0"/>
          <a:chExt cx="0" cy="0"/>
        </a:xfrm>
      </p:grpSpPr>
      <p:sp>
        <p:nvSpPr>
          <p:cNvPr id="469" name="Google Shape;469;p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Timers (Example 3: Answer)</a:t>
            </a:r>
            <a:endParaRPr/>
          </a:p>
        </p:txBody>
      </p:sp>
      <p:pic>
        <p:nvPicPr>
          <p:cNvPr id="470" name="Google Shape;470;p59"/>
          <p:cNvPicPr preferRelativeResize="0"/>
          <p:nvPr/>
        </p:nvPicPr>
        <p:blipFill rotWithShape="1">
          <a:blip r:embed="rId3">
            <a:alphaModFix/>
          </a:blip>
          <a:srcRect b="0" l="0" r="0" t="0"/>
          <a:stretch/>
        </p:blipFill>
        <p:spPr>
          <a:xfrm>
            <a:off x="1873499" y="1230700"/>
            <a:ext cx="5397001" cy="3813900"/>
          </a:xfrm>
          <a:prstGeom prst="rect">
            <a:avLst/>
          </a:prstGeom>
          <a:noFill/>
          <a:ln>
            <a:noFill/>
          </a:ln>
        </p:spPr>
      </p:pic>
      <p:sp>
        <p:nvSpPr>
          <p:cNvPr id="471" name="Google Shape;471;p59"/>
          <p:cNvSpPr txBox="1"/>
          <p:nvPr/>
        </p:nvSpPr>
        <p:spPr>
          <a:xfrm>
            <a:off x="1496075" y="1999050"/>
            <a:ext cx="1490400" cy="572700"/>
          </a:xfrm>
          <a:prstGeom prst="rect">
            <a:avLst/>
          </a:prstGeom>
          <a:solidFill>
            <a:srgbClr val="CCCCCC"/>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Timer counter value</a:t>
            </a:r>
            <a:endParaRPr b="0" i="0" sz="1400" u="none" cap="none" strike="noStrike">
              <a:solidFill>
                <a:srgbClr val="000000"/>
              </a:solidFill>
              <a:latin typeface="Arial"/>
              <a:ea typeface="Arial"/>
              <a:cs typeface="Arial"/>
              <a:sym typeface="Arial"/>
            </a:endParaRPr>
          </a:p>
        </p:txBody>
      </p:sp>
      <p:sp>
        <p:nvSpPr>
          <p:cNvPr id="472" name="Google Shape;472;p59"/>
          <p:cNvSpPr txBox="1"/>
          <p:nvPr/>
        </p:nvSpPr>
        <p:spPr>
          <a:xfrm>
            <a:off x="3152875" y="1817525"/>
            <a:ext cx="803700" cy="420300"/>
          </a:xfrm>
          <a:prstGeom prst="rect">
            <a:avLst/>
          </a:prstGeom>
          <a:solidFill>
            <a:srgbClr val="CCCCCC"/>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OCR3A</a:t>
            </a:r>
            <a:endParaRPr b="0" i="0" sz="1400" u="none" cap="none" strike="noStrike">
              <a:solidFill>
                <a:srgbClr val="000000"/>
              </a:solidFill>
              <a:latin typeface="Arial"/>
              <a:ea typeface="Arial"/>
              <a:cs typeface="Arial"/>
              <a:sym typeface="Arial"/>
            </a:endParaRPr>
          </a:p>
        </p:txBody>
      </p:sp>
      <p:cxnSp>
        <p:nvCxnSpPr>
          <p:cNvPr id="473" name="Google Shape;473;p59"/>
          <p:cNvCxnSpPr/>
          <p:nvPr/>
        </p:nvCxnSpPr>
        <p:spPr>
          <a:xfrm rot="10800000">
            <a:off x="3437372" y="2522200"/>
            <a:ext cx="24600" cy="2238000"/>
          </a:xfrm>
          <a:prstGeom prst="straightConnector1">
            <a:avLst/>
          </a:prstGeom>
          <a:noFill/>
          <a:ln cap="flat" cmpd="sng" w="38100">
            <a:solidFill>
              <a:srgbClr val="FF0000"/>
            </a:solidFill>
            <a:prstDash val="dash"/>
            <a:round/>
            <a:headEnd len="sm" w="sm" type="none"/>
            <a:tailEnd len="sm" w="sm" type="none"/>
          </a:ln>
        </p:spPr>
      </p:cxnSp>
      <p:sp>
        <p:nvSpPr>
          <p:cNvPr id="474" name="Google Shape;474;p59"/>
          <p:cNvSpPr txBox="1"/>
          <p:nvPr/>
        </p:nvSpPr>
        <p:spPr>
          <a:xfrm>
            <a:off x="853125" y="3404050"/>
            <a:ext cx="1865100" cy="828600"/>
          </a:xfrm>
          <a:prstGeom prst="rect">
            <a:avLst/>
          </a:prstGeom>
          <a:solidFill>
            <a:srgbClr val="CCCCCC"/>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Signal at output compare pin OC3A (C6)</a:t>
            </a:r>
            <a:endParaRPr b="0" i="0" sz="1400" u="none" cap="none" strike="noStrike">
              <a:solidFill>
                <a:srgbClr val="000000"/>
              </a:solidFill>
              <a:latin typeface="Arial"/>
              <a:ea typeface="Arial"/>
              <a:cs typeface="Arial"/>
              <a:sym typeface="Arial"/>
            </a:endParaRPr>
          </a:p>
        </p:txBody>
      </p:sp>
      <p:cxnSp>
        <p:nvCxnSpPr>
          <p:cNvPr id="475" name="Google Shape;475;p59"/>
          <p:cNvCxnSpPr/>
          <p:nvPr/>
        </p:nvCxnSpPr>
        <p:spPr>
          <a:xfrm flipH="1" rot="10800000">
            <a:off x="3573250" y="3165125"/>
            <a:ext cx="4092600" cy="210300"/>
          </a:xfrm>
          <a:prstGeom prst="straightConnector1">
            <a:avLst/>
          </a:prstGeom>
          <a:noFill/>
          <a:ln cap="flat" cmpd="sng" w="38100">
            <a:solidFill>
              <a:srgbClr val="FF0000"/>
            </a:solidFill>
            <a:prstDash val="solid"/>
            <a:round/>
            <a:headEnd len="med" w="med" type="triangle"/>
            <a:tailEnd len="sm" w="sm" type="none"/>
          </a:ln>
        </p:spPr>
      </p:cxnSp>
      <p:sp>
        <p:nvSpPr>
          <p:cNvPr id="476" name="Google Shape;476;p59"/>
          <p:cNvSpPr txBox="1"/>
          <p:nvPr/>
        </p:nvSpPr>
        <p:spPr>
          <a:xfrm>
            <a:off x="7259800" y="1992650"/>
            <a:ext cx="1865100" cy="105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The pin “clears” at OCR3A according to the mode that we’ve set the Timer to (goes to 0V)</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The pin “sets” at rollover according to the mode that we’ve set the Timer to (goes to 5V)</a:t>
            </a:r>
            <a:endParaRPr b="0" i="0" sz="1400" u="none" cap="none" strike="noStrike">
              <a:solidFill>
                <a:srgbClr val="000000"/>
              </a:solidFill>
              <a:latin typeface="Arial"/>
              <a:ea typeface="Arial"/>
              <a:cs typeface="Arial"/>
              <a:sym typeface="Arial"/>
            </a:endParaRPr>
          </a:p>
        </p:txBody>
      </p:sp>
      <p:pic>
        <p:nvPicPr>
          <p:cNvPr id="477" name="Google Shape;477;p59"/>
          <p:cNvPicPr preferRelativeResize="0"/>
          <p:nvPr/>
        </p:nvPicPr>
        <p:blipFill rotWithShape="1">
          <a:blip r:embed="rId4">
            <a:alphaModFix/>
          </a:blip>
          <a:srcRect b="0" l="0" r="0" t="0"/>
          <a:stretch/>
        </p:blipFill>
        <p:spPr>
          <a:xfrm>
            <a:off x="3820539" y="1073950"/>
            <a:ext cx="5319601" cy="364075"/>
          </a:xfrm>
          <a:prstGeom prst="rect">
            <a:avLst/>
          </a:prstGeom>
          <a:noFill/>
          <a:ln>
            <a:noFill/>
          </a:ln>
        </p:spPr>
      </p:pic>
      <p:cxnSp>
        <p:nvCxnSpPr>
          <p:cNvPr id="478" name="Google Shape;478;p59"/>
          <p:cNvCxnSpPr/>
          <p:nvPr/>
        </p:nvCxnSpPr>
        <p:spPr>
          <a:xfrm>
            <a:off x="3993625" y="3771075"/>
            <a:ext cx="3078600" cy="618300"/>
          </a:xfrm>
          <a:prstGeom prst="straightConnector1">
            <a:avLst/>
          </a:prstGeom>
          <a:noFill/>
          <a:ln cap="flat" cmpd="sng" w="28575">
            <a:solidFill>
              <a:srgbClr val="00FF00"/>
            </a:solidFill>
            <a:prstDash val="solid"/>
            <a:round/>
            <a:headEnd len="med" w="med" type="triangle"/>
            <a:tailEnd len="sm" w="sm" type="none"/>
          </a:ln>
        </p:spPr>
      </p:cxnSp>
      <p:sp>
        <p:nvSpPr>
          <p:cNvPr id="479" name="Google Shape;479;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83" name="Shape 483"/>
        <p:cNvGrpSpPr/>
        <p:nvPr/>
      </p:nvGrpSpPr>
      <p:grpSpPr>
        <a:xfrm>
          <a:off x="0" y="0"/>
          <a:ext cx="0" cy="0"/>
          <a:chOff x="0" y="0"/>
          <a:chExt cx="0" cy="0"/>
        </a:xfrm>
      </p:grpSpPr>
      <p:sp>
        <p:nvSpPr>
          <p:cNvPr id="484" name="Google Shape;484;p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Timers</a:t>
            </a:r>
            <a:endParaRPr/>
          </a:p>
        </p:txBody>
      </p:sp>
      <p:sp>
        <p:nvSpPr>
          <p:cNvPr id="485" name="Google Shape;485;p6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Considerations when choosing a Timer</a:t>
            </a:r>
            <a:endParaRPr/>
          </a:p>
          <a:p>
            <a:pPr indent="-317500" lvl="1" marL="914400" rtl="0" algn="l">
              <a:lnSpc>
                <a:spcPct val="115000"/>
              </a:lnSpc>
              <a:spcBef>
                <a:spcPts val="0"/>
              </a:spcBef>
              <a:spcAft>
                <a:spcPts val="0"/>
              </a:spcAft>
              <a:buSzPts val="1400"/>
              <a:buChar char="○"/>
            </a:pPr>
            <a:r>
              <a:rPr lang="en"/>
              <a:t>Output pins (output compare)</a:t>
            </a:r>
            <a:endParaRPr/>
          </a:p>
          <a:p>
            <a:pPr indent="-317500" lvl="1" marL="914400" rtl="0" algn="l">
              <a:lnSpc>
                <a:spcPct val="115000"/>
              </a:lnSpc>
              <a:spcBef>
                <a:spcPts val="0"/>
              </a:spcBef>
              <a:spcAft>
                <a:spcPts val="0"/>
              </a:spcAft>
              <a:buSzPts val="1400"/>
              <a:buChar char="○"/>
            </a:pPr>
            <a:r>
              <a:rPr lang="en"/>
              <a:t>Timer clock speed</a:t>
            </a:r>
            <a:endParaRPr/>
          </a:p>
          <a:p>
            <a:pPr indent="-317500" lvl="1" marL="914400" rtl="0" algn="l">
              <a:lnSpc>
                <a:spcPct val="115000"/>
              </a:lnSpc>
              <a:spcBef>
                <a:spcPts val="0"/>
              </a:spcBef>
              <a:spcAft>
                <a:spcPts val="0"/>
              </a:spcAft>
              <a:buSzPts val="1400"/>
              <a:buChar char="○"/>
            </a:pPr>
            <a:r>
              <a:rPr lang="en"/>
              <a:t>Size of timer (# of bits, max. counter value)</a:t>
            </a:r>
            <a:endParaRPr/>
          </a:p>
          <a:p>
            <a:pPr indent="-317500" lvl="1" marL="914400" rtl="0" algn="l">
              <a:lnSpc>
                <a:spcPct val="115000"/>
              </a:lnSpc>
              <a:spcBef>
                <a:spcPts val="0"/>
              </a:spcBef>
              <a:spcAft>
                <a:spcPts val="0"/>
              </a:spcAft>
              <a:buSzPts val="1400"/>
              <a:buChar char="○"/>
            </a:pPr>
            <a:r>
              <a:rPr lang="en"/>
              <a:t>Input capture</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
        <p:nvSpPr>
          <p:cNvPr id="486" name="Google Shape;486;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0" st="0"/>
                                            </p:txEl>
                                          </p:spTgt>
                                        </p:tgtEl>
                                        <p:attrNameLst>
                                          <p:attrName>style.visibility</p:attrName>
                                        </p:attrNameLst>
                                      </p:cBhvr>
                                      <p:to>
                                        <p:strVal val="visible"/>
                                      </p:to>
                                    </p:set>
                                    <p:animEffect filter="fade" transition="in">
                                      <p:cBhvr>
                                        <p:cTn dur="1000"/>
                                        <p:tgtEl>
                                          <p:spTgt spid="4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1" st="1"/>
                                            </p:txEl>
                                          </p:spTgt>
                                        </p:tgtEl>
                                        <p:attrNameLst>
                                          <p:attrName>style.visibility</p:attrName>
                                        </p:attrNameLst>
                                      </p:cBhvr>
                                      <p:to>
                                        <p:strVal val="visible"/>
                                      </p:to>
                                    </p:set>
                                    <p:animEffect filter="fade" transition="in">
                                      <p:cBhvr>
                                        <p:cTn dur="1000"/>
                                        <p:tgtEl>
                                          <p:spTgt spid="4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2" st="2"/>
                                            </p:txEl>
                                          </p:spTgt>
                                        </p:tgtEl>
                                        <p:attrNameLst>
                                          <p:attrName>style.visibility</p:attrName>
                                        </p:attrNameLst>
                                      </p:cBhvr>
                                      <p:to>
                                        <p:strVal val="visible"/>
                                      </p:to>
                                    </p:set>
                                    <p:animEffect filter="fade" transition="in">
                                      <p:cBhvr>
                                        <p:cTn dur="1000"/>
                                        <p:tgtEl>
                                          <p:spTgt spid="4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3" st="3"/>
                                            </p:txEl>
                                          </p:spTgt>
                                        </p:tgtEl>
                                        <p:attrNameLst>
                                          <p:attrName>style.visibility</p:attrName>
                                        </p:attrNameLst>
                                      </p:cBhvr>
                                      <p:to>
                                        <p:strVal val="visible"/>
                                      </p:to>
                                    </p:set>
                                    <p:animEffect filter="fade" transition="in">
                                      <p:cBhvr>
                                        <p:cTn dur="1000"/>
                                        <p:tgtEl>
                                          <p:spTgt spid="4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4" st="4"/>
                                            </p:txEl>
                                          </p:spTgt>
                                        </p:tgtEl>
                                        <p:attrNameLst>
                                          <p:attrName>style.visibility</p:attrName>
                                        </p:attrNameLst>
                                      </p:cBhvr>
                                      <p:to>
                                        <p:strVal val="visible"/>
                                      </p:to>
                                    </p:set>
                                    <p:animEffect filter="fade" transition="in">
                                      <p:cBhvr>
                                        <p:cTn dur="1000"/>
                                        <p:tgtEl>
                                          <p:spTgt spid="48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5" st="5"/>
                                            </p:txEl>
                                          </p:spTgt>
                                        </p:tgtEl>
                                        <p:attrNameLst>
                                          <p:attrName>style.visibility</p:attrName>
                                        </p:attrNameLst>
                                      </p:cBhvr>
                                      <p:to>
                                        <p:strVal val="visible"/>
                                      </p:to>
                                    </p:set>
                                    <p:animEffect filter="fade" transition="in">
                                      <p:cBhvr>
                                        <p:cTn dur="1000"/>
                                        <p:tgtEl>
                                          <p:spTgt spid="48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6" st="6"/>
                                            </p:txEl>
                                          </p:spTgt>
                                        </p:tgtEl>
                                        <p:attrNameLst>
                                          <p:attrName>style.visibility</p:attrName>
                                        </p:attrNameLst>
                                      </p:cBhvr>
                                      <p:to>
                                        <p:strVal val="visible"/>
                                      </p:to>
                                    </p:set>
                                    <p:animEffect filter="fade" transition="in">
                                      <p:cBhvr>
                                        <p:cTn dur="1000"/>
                                        <p:tgtEl>
                                          <p:spTgt spid="48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90" name="Shape 490"/>
        <p:cNvGrpSpPr/>
        <p:nvPr/>
      </p:nvGrpSpPr>
      <p:grpSpPr>
        <a:xfrm>
          <a:off x="0" y="0"/>
          <a:ext cx="0" cy="0"/>
          <a:chOff x="0" y="0"/>
          <a:chExt cx="0" cy="0"/>
        </a:xfrm>
      </p:grpSpPr>
      <p:sp>
        <p:nvSpPr>
          <p:cNvPr id="491" name="Google Shape;491;p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Timers (on the Teensy)</a:t>
            </a:r>
            <a:endParaRPr/>
          </a:p>
        </p:txBody>
      </p:sp>
      <p:pic>
        <p:nvPicPr>
          <p:cNvPr id="492" name="Google Shape;492;p61"/>
          <p:cNvPicPr preferRelativeResize="0"/>
          <p:nvPr/>
        </p:nvPicPr>
        <p:blipFill rotWithShape="1">
          <a:blip r:embed="rId3">
            <a:alphaModFix/>
          </a:blip>
          <a:srcRect b="0" l="0" r="0" t="0"/>
          <a:stretch/>
        </p:blipFill>
        <p:spPr>
          <a:xfrm>
            <a:off x="80706" y="1646957"/>
            <a:ext cx="3628824" cy="2394100"/>
          </a:xfrm>
          <a:prstGeom prst="rect">
            <a:avLst/>
          </a:prstGeom>
          <a:noFill/>
          <a:ln>
            <a:noFill/>
          </a:ln>
        </p:spPr>
      </p:pic>
      <p:pic>
        <p:nvPicPr>
          <p:cNvPr id="493" name="Google Shape;493;p61"/>
          <p:cNvPicPr preferRelativeResize="0"/>
          <p:nvPr/>
        </p:nvPicPr>
        <p:blipFill rotWithShape="1">
          <a:blip r:embed="rId4">
            <a:alphaModFix/>
          </a:blip>
          <a:srcRect b="0" l="0" r="0" t="0"/>
          <a:stretch/>
        </p:blipFill>
        <p:spPr>
          <a:xfrm>
            <a:off x="4345850" y="1394100"/>
            <a:ext cx="2114450" cy="2521201"/>
          </a:xfrm>
          <a:prstGeom prst="rect">
            <a:avLst/>
          </a:prstGeom>
          <a:noFill/>
          <a:ln>
            <a:noFill/>
          </a:ln>
        </p:spPr>
      </p:pic>
      <p:pic>
        <p:nvPicPr>
          <p:cNvPr id="494" name="Google Shape;494;p61"/>
          <p:cNvPicPr preferRelativeResize="0"/>
          <p:nvPr/>
        </p:nvPicPr>
        <p:blipFill rotWithShape="1">
          <a:blip r:embed="rId5">
            <a:alphaModFix/>
          </a:blip>
          <a:srcRect b="0" l="0" r="0" t="0"/>
          <a:stretch/>
        </p:blipFill>
        <p:spPr>
          <a:xfrm>
            <a:off x="6582026" y="1318050"/>
            <a:ext cx="2250274" cy="2673300"/>
          </a:xfrm>
          <a:prstGeom prst="rect">
            <a:avLst/>
          </a:prstGeom>
          <a:noFill/>
          <a:ln>
            <a:noFill/>
          </a:ln>
        </p:spPr>
      </p:pic>
      <p:sp>
        <p:nvSpPr>
          <p:cNvPr id="495" name="Google Shape;495;p61"/>
          <p:cNvSpPr txBox="1"/>
          <p:nvPr/>
        </p:nvSpPr>
        <p:spPr>
          <a:xfrm>
            <a:off x="4795300" y="1278943"/>
            <a:ext cx="1275000" cy="32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(8 bit)</a:t>
            </a:r>
            <a:endParaRPr b="0" i="0" sz="1400" u="none" cap="none" strike="noStrike">
              <a:solidFill>
                <a:srgbClr val="000000"/>
              </a:solidFill>
              <a:latin typeface="Arial"/>
              <a:ea typeface="Arial"/>
              <a:cs typeface="Arial"/>
              <a:sym typeface="Arial"/>
            </a:endParaRPr>
          </a:p>
        </p:txBody>
      </p:sp>
      <p:sp>
        <p:nvSpPr>
          <p:cNvPr id="496" name="Google Shape;496;p61"/>
          <p:cNvSpPr txBox="1"/>
          <p:nvPr/>
        </p:nvSpPr>
        <p:spPr>
          <a:xfrm>
            <a:off x="4885875" y="2354218"/>
            <a:ext cx="1275000" cy="32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(16 bit)</a:t>
            </a:r>
            <a:endParaRPr b="0" i="0" sz="1400" u="none" cap="none" strike="noStrike">
              <a:solidFill>
                <a:srgbClr val="000000"/>
              </a:solidFill>
              <a:latin typeface="Arial"/>
              <a:ea typeface="Arial"/>
              <a:cs typeface="Arial"/>
              <a:sym typeface="Arial"/>
            </a:endParaRPr>
          </a:p>
        </p:txBody>
      </p:sp>
      <p:sp>
        <p:nvSpPr>
          <p:cNvPr id="497" name="Google Shape;497;p61"/>
          <p:cNvSpPr txBox="1"/>
          <p:nvPr/>
        </p:nvSpPr>
        <p:spPr>
          <a:xfrm>
            <a:off x="7127825" y="1158918"/>
            <a:ext cx="1275000" cy="32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(16 bit)</a:t>
            </a:r>
            <a:endParaRPr b="0" i="0" sz="1400" u="none" cap="none" strike="noStrike">
              <a:solidFill>
                <a:srgbClr val="000000"/>
              </a:solidFill>
              <a:latin typeface="Arial"/>
              <a:ea typeface="Arial"/>
              <a:cs typeface="Arial"/>
              <a:sym typeface="Arial"/>
            </a:endParaRPr>
          </a:p>
        </p:txBody>
      </p:sp>
      <p:sp>
        <p:nvSpPr>
          <p:cNvPr id="498" name="Google Shape;498;p61"/>
          <p:cNvSpPr txBox="1"/>
          <p:nvPr/>
        </p:nvSpPr>
        <p:spPr>
          <a:xfrm>
            <a:off x="7193675" y="2181118"/>
            <a:ext cx="1275000" cy="32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(10 bit)</a:t>
            </a:r>
            <a:endParaRPr b="0" i="0" sz="1400" u="none" cap="none" strike="noStrike">
              <a:solidFill>
                <a:srgbClr val="000000"/>
              </a:solidFill>
              <a:latin typeface="Arial"/>
              <a:ea typeface="Arial"/>
              <a:cs typeface="Arial"/>
              <a:sym typeface="Arial"/>
            </a:endParaRPr>
          </a:p>
        </p:txBody>
      </p:sp>
      <p:sp>
        <p:nvSpPr>
          <p:cNvPr id="499" name="Google Shape;499;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105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Programming the Teensy</a:t>
            </a:r>
            <a:endParaRPr/>
          </a:p>
          <a:p>
            <a:pPr indent="0" lvl="0" marL="0" rtl="0" algn="l">
              <a:lnSpc>
                <a:spcPct val="100000"/>
              </a:lnSpc>
              <a:spcBef>
                <a:spcPts val="0"/>
              </a:spcBef>
              <a:spcAft>
                <a:spcPts val="0"/>
              </a:spcAft>
              <a:buSzPts val="2800"/>
              <a:buNone/>
            </a:pPr>
            <a:r>
              <a:rPr lang="en">
                <a:solidFill>
                  <a:srgbClr val="999999"/>
                </a:solidFill>
              </a:rPr>
              <a:t>File Structure of your code</a:t>
            </a:r>
            <a:endParaRPr>
              <a:solidFill>
                <a:srgbClr val="999999"/>
              </a:solidFill>
            </a:endParaRPr>
          </a:p>
        </p:txBody>
      </p:sp>
      <p:sp>
        <p:nvSpPr>
          <p:cNvPr id="83" name="Google Shape;83;p17"/>
          <p:cNvSpPr txBox="1"/>
          <p:nvPr>
            <p:ph idx="1" type="body"/>
          </p:nvPr>
        </p:nvSpPr>
        <p:spPr>
          <a:xfrm>
            <a:off x="311700" y="1495925"/>
            <a:ext cx="5548800" cy="30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600"/>
              </a:spcBef>
              <a:spcAft>
                <a:spcPts val="0"/>
              </a:spcAft>
              <a:buSzPts val="1800"/>
              <a:buNone/>
            </a:pPr>
            <a:r>
              <a:rPr lang="en"/>
              <a:t>Unzip Blinky.zip from Canvas &gt; Files &gt; Resources &gt; Teensy files</a:t>
            </a:r>
            <a:endParaRPr/>
          </a:p>
          <a:p>
            <a:pPr indent="-342900" lvl="0" marL="457200" rtl="0" algn="l">
              <a:lnSpc>
                <a:spcPct val="115000"/>
              </a:lnSpc>
              <a:spcBef>
                <a:spcPts val="1600"/>
              </a:spcBef>
              <a:spcAft>
                <a:spcPts val="0"/>
              </a:spcAft>
              <a:buSzPts val="1800"/>
              <a:buChar char="●"/>
            </a:pPr>
            <a:r>
              <a:rPr lang="en"/>
              <a:t>inc: header files (.h)</a:t>
            </a:r>
            <a:endParaRPr/>
          </a:p>
          <a:p>
            <a:pPr indent="-342900" lvl="0" marL="457200" rtl="0" algn="l">
              <a:lnSpc>
                <a:spcPct val="115000"/>
              </a:lnSpc>
              <a:spcBef>
                <a:spcPts val="0"/>
              </a:spcBef>
              <a:spcAft>
                <a:spcPts val="0"/>
              </a:spcAft>
              <a:buSzPts val="1800"/>
              <a:buChar char="●"/>
            </a:pPr>
            <a:r>
              <a:rPr lang="en"/>
              <a:t>src: source code (.c)</a:t>
            </a:r>
            <a:endParaRPr/>
          </a:p>
          <a:p>
            <a:pPr indent="-342900" lvl="0" marL="457200" rtl="0" algn="l">
              <a:lnSpc>
                <a:spcPct val="115000"/>
              </a:lnSpc>
              <a:spcBef>
                <a:spcPts val="0"/>
              </a:spcBef>
              <a:spcAft>
                <a:spcPts val="0"/>
              </a:spcAft>
              <a:buSzPts val="1800"/>
              <a:buChar char="●"/>
            </a:pPr>
            <a:r>
              <a:rPr lang="en"/>
              <a:t>Makefile (instructions for the compiler)</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pic>
        <p:nvPicPr>
          <p:cNvPr id="84" name="Google Shape;84;p17"/>
          <p:cNvPicPr preferRelativeResize="0"/>
          <p:nvPr/>
        </p:nvPicPr>
        <p:blipFill rotWithShape="1">
          <a:blip r:embed="rId3">
            <a:alphaModFix/>
          </a:blip>
          <a:srcRect b="34245" l="0" r="55535" t="0"/>
          <a:stretch/>
        </p:blipFill>
        <p:spPr>
          <a:xfrm>
            <a:off x="6715025" y="2347263"/>
            <a:ext cx="1544249" cy="1370225"/>
          </a:xfrm>
          <a:prstGeom prst="rect">
            <a:avLst/>
          </a:prstGeom>
          <a:noFill/>
          <a:ln>
            <a:noFill/>
          </a:ln>
        </p:spPr>
      </p:pic>
      <p:sp>
        <p:nvSpPr>
          <p:cNvPr id="85" name="Google Shape;8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03" name="Shape 503"/>
        <p:cNvGrpSpPr/>
        <p:nvPr/>
      </p:nvGrpSpPr>
      <p:grpSpPr>
        <a:xfrm>
          <a:off x="0" y="0"/>
          <a:ext cx="0" cy="0"/>
          <a:chOff x="0" y="0"/>
          <a:chExt cx="0" cy="0"/>
        </a:xfrm>
      </p:grpSpPr>
      <p:sp>
        <p:nvSpPr>
          <p:cNvPr id="504" name="Google Shape;504;p6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Pulse Width Modulation (PWM)</a:t>
            </a:r>
            <a:endParaRPr/>
          </a:p>
        </p:txBody>
      </p:sp>
      <p:sp>
        <p:nvSpPr>
          <p:cNvPr id="505" name="Google Shape;505;p6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PWM = a type of digital signal</a:t>
            </a:r>
            <a:endParaRPr/>
          </a:p>
          <a:p>
            <a:pPr indent="0" lvl="0" marL="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
              <a:t>Uses:</a:t>
            </a:r>
            <a:endParaRPr/>
          </a:p>
          <a:p>
            <a:pPr indent="-317500" lvl="1" marL="914400" rtl="0" algn="l">
              <a:lnSpc>
                <a:spcPct val="115000"/>
              </a:lnSpc>
              <a:spcBef>
                <a:spcPts val="0"/>
              </a:spcBef>
              <a:spcAft>
                <a:spcPts val="0"/>
              </a:spcAft>
              <a:buSzPts val="1400"/>
              <a:buChar char="○"/>
            </a:pPr>
            <a:r>
              <a:rPr lang="en"/>
              <a:t>When we only have digital power, but we want analog</a:t>
            </a:r>
            <a:endParaRPr/>
          </a:p>
          <a:p>
            <a:pPr indent="-317500" lvl="2" marL="1371600" rtl="0" algn="l">
              <a:lnSpc>
                <a:spcPct val="115000"/>
              </a:lnSpc>
              <a:spcBef>
                <a:spcPts val="0"/>
              </a:spcBef>
              <a:spcAft>
                <a:spcPts val="0"/>
              </a:spcAft>
              <a:buSzPts val="1400"/>
              <a:buChar char="■"/>
            </a:pPr>
            <a:r>
              <a:rPr lang="en"/>
              <a:t>Digital means that the signal can only be high or low (nothing in between)</a:t>
            </a:r>
            <a:endParaRPr/>
          </a:p>
          <a:p>
            <a:pPr indent="-317500" lvl="1" marL="914400" rtl="0" algn="l">
              <a:lnSpc>
                <a:spcPct val="115000"/>
              </a:lnSpc>
              <a:spcBef>
                <a:spcPts val="0"/>
              </a:spcBef>
              <a:spcAft>
                <a:spcPts val="0"/>
              </a:spcAft>
              <a:buSzPts val="1400"/>
              <a:buChar char="○"/>
            </a:pPr>
            <a:r>
              <a:rPr lang="en"/>
              <a:t>Use cases: LED brightness, servo motors, DC motors</a:t>
            </a:r>
            <a:endParaRPr/>
          </a:p>
          <a:p>
            <a:pPr indent="0" lvl="0" marL="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
              <a:t>The digital signal can only be high (usually 5V) or low (0V or GND) at any given time, but we can change the proportion of time the signal is high compared to when it is low over a consistent time interval </a:t>
            </a:r>
            <a:endParaRPr/>
          </a:p>
        </p:txBody>
      </p:sp>
      <p:pic>
        <p:nvPicPr>
          <p:cNvPr id="506" name="Google Shape;506;p62"/>
          <p:cNvPicPr preferRelativeResize="0"/>
          <p:nvPr/>
        </p:nvPicPr>
        <p:blipFill rotWithShape="1">
          <a:blip r:embed="rId3">
            <a:alphaModFix/>
          </a:blip>
          <a:srcRect b="0" l="0" r="0" t="0"/>
          <a:stretch/>
        </p:blipFill>
        <p:spPr>
          <a:xfrm>
            <a:off x="5710450" y="285911"/>
            <a:ext cx="3198651" cy="890924"/>
          </a:xfrm>
          <a:prstGeom prst="rect">
            <a:avLst/>
          </a:prstGeom>
          <a:noFill/>
          <a:ln>
            <a:noFill/>
          </a:ln>
        </p:spPr>
      </p:pic>
      <p:sp>
        <p:nvSpPr>
          <p:cNvPr id="507" name="Google Shape;507;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5">
                                            <p:txEl>
                                              <p:pRg end="0" st="0"/>
                                            </p:txEl>
                                          </p:spTgt>
                                        </p:tgtEl>
                                        <p:attrNameLst>
                                          <p:attrName>style.visibility</p:attrName>
                                        </p:attrNameLst>
                                      </p:cBhvr>
                                      <p:to>
                                        <p:strVal val="visible"/>
                                      </p:to>
                                    </p:set>
                                    <p:animEffect filter="fade" transition="in">
                                      <p:cBhvr>
                                        <p:cTn dur="1000"/>
                                        <p:tgtEl>
                                          <p:spTgt spid="5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5">
                                            <p:txEl>
                                              <p:pRg end="1" st="1"/>
                                            </p:txEl>
                                          </p:spTgt>
                                        </p:tgtEl>
                                        <p:attrNameLst>
                                          <p:attrName>style.visibility</p:attrName>
                                        </p:attrNameLst>
                                      </p:cBhvr>
                                      <p:to>
                                        <p:strVal val="visible"/>
                                      </p:to>
                                    </p:set>
                                    <p:animEffect filter="fade" transition="in">
                                      <p:cBhvr>
                                        <p:cTn dur="1000"/>
                                        <p:tgtEl>
                                          <p:spTgt spid="5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5">
                                            <p:txEl>
                                              <p:pRg end="2" st="2"/>
                                            </p:txEl>
                                          </p:spTgt>
                                        </p:tgtEl>
                                        <p:attrNameLst>
                                          <p:attrName>style.visibility</p:attrName>
                                        </p:attrNameLst>
                                      </p:cBhvr>
                                      <p:to>
                                        <p:strVal val="visible"/>
                                      </p:to>
                                    </p:set>
                                    <p:animEffect filter="fade" transition="in">
                                      <p:cBhvr>
                                        <p:cTn dur="1000"/>
                                        <p:tgtEl>
                                          <p:spTgt spid="5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5">
                                            <p:txEl>
                                              <p:pRg end="3" st="3"/>
                                            </p:txEl>
                                          </p:spTgt>
                                        </p:tgtEl>
                                        <p:attrNameLst>
                                          <p:attrName>style.visibility</p:attrName>
                                        </p:attrNameLst>
                                      </p:cBhvr>
                                      <p:to>
                                        <p:strVal val="visible"/>
                                      </p:to>
                                    </p:set>
                                    <p:animEffect filter="fade" transition="in">
                                      <p:cBhvr>
                                        <p:cTn dur="1000"/>
                                        <p:tgtEl>
                                          <p:spTgt spid="5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5">
                                            <p:txEl>
                                              <p:pRg end="4" st="4"/>
                                            </p:txEl>
                                          </p:spTgt>
                                        </p:tgtEl>
                                        <p:attrNameLst>
                                          <p:attrName>style.visibility</p:attrName>
                                        </p:attrNameLst>
                                      </p:cBhvr>
                                      <p:to>
                                        <p:strVal val="visible"/>
                                      </p:to>
                                    </p:set>
                                    <p:animEffect filter="fade" transition="in">
                                      <p:cBhvr>
                                        <p:cTn dur="1000"/>
                                        <p:tgtEl>
                                          <p:spTgt spid="5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5">
                                            <p:txEl>
                                              <p:pRg end="5" st="5"/>
                                            </p:txEl>
                                          </p:spTgt>
                                        </p:tgtEl>
                                        <p:attrNameLst>
                                          <p:attrName>style.visibility</p:attrName>
                                        </p:attrNameLst>
                                      </p:cBhvr>
                                      <p:to>
                                        <p:strVal val="visible"/>
                                      </p:to>
                                    </p:set>
                                    <p:animEffect filter="fade" transition="in">
                                      <p:cBhvr>
                                        <p:cTn dur="1000"/>
                                        <p:tgtEl>
                                          <p:spTgt spid="50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5">
                                            <p:txEl>
                                              <p:pRg end="6" st="6"/>
                                            </p:txEl>
                                          </p:spTgt>
                                        </p:tgtEl>
                                        <p:attrNameLst>
                                          <p:attrName>style.visibility</p:attrName>
                                        </p:attrNameLst>
                                      </p:cBhvr>
                                      <p:to>
                                        <p:strVal val="visible"/>
                                      </p:to>
                                    </p:set>
                                    <p:animEffect filter="fade" transition="in">
                                      <p:cBhvr>
                                        <p:cTn dur="1000"/>
                                        <p:tgtEl>
                                          <p:spTgt spid="50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5">
                                            <p:txEl>
                                              <p:pRg end="7" st="7"/>
                                            </p:txEl>
                                          </p:spTgt>
                                        </p:tgtEl>
                                        <p:attrNameLst>
                                          <p:attrName>style.visibility</p:attrName>
                                        </p:attrNameLst>
                                      </p:cBhvr>
                                      <p:to>
                                        <p:strVal val="visible"/>
                                      </p:to>
                                    </p:set>
                                    <p:animEffect filter="fade" transition="in">
                                      <p:cBhvr>
                                        <p:cTn dur="1000"/>
                                        <p:tgtEl>
                                          <p:spTgt spid="50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11" name="Shape 511"/>
        <p:cNvGrpSpPr/>
        <p:nvPr/>
      </p:nvGrpSpPr>
      <p:grpSpPr>
        <a:xfrm>
          <a:off x="0" y="0"/>
          <a:ext cx="0" cy="0"/>
          <a:chOff x="0" y="0"/>
          <a:chExt cx="0" cy="0"/>
        </a:xfrm>
      </p:grpSpPr>
      <p:sp>
        <p:nvSpPr>
          <p:cNvPr id="512" name="Google Shape;512;p6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Pulse Width Modulation (PWM)</a:t>
            </a:r>
            <a:endParaRPr/>
          </a:p>
        </p:txBody>
      </p:sp>
      <p:sp>
        <p:nvSpPr>
          <p:cNvPr id="513" name="Google Shape;513;p6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Components</a:t>
            </a:r>
            <a:endParaRPr/>
          </a:p>
          <a:p>
            <a:pPr indent="-317500" lvl="1" marL="914400" rtl="0" algn="l">
              <a:lnSpc>
                <a:spcPct val="115000"/>
              </a:lnSpc>
              <a:spcBef>
                <a:spcPts val="0"/>
              </a:spcBef>
              <a:spcAft>
                <a:spcPts val="0"/>
              </a:spcAft>
              <a:buSzPts val="1400"/>
              <a:buChar char="○"/>
            </a:pPr>
            <a:r>
              <a:rPr lang="en"/>
              <a:t>Duty Cycle</a:t>
            </a:r>
            <a:endParaRPr/>
          </a:p>
          <a:p>
            <a:pPr indent="-317500" lvl="1" marL="914400" rtl="0" algn="l">
              <a:lnSpc>
                <a:spcPct val="115000"/>
              </a:lnSpc>
              <a:spcBef>
                <a:spcPts val="0"/>
              </a:spcBef>
              <a:spcAft>
                <a:spcPts val="0"/>
              </a:spcAft>
              <a:buSzPts val="1400"/>
              <a:buChar char="○"/>
            </a:pPr>
            <a:r>
              <a:rPr lang="en"/>
              <a:t>Frequency (Period)</a:t>
            </a:r>
            <a:endParaRPr/>
          </a:p>
          <a:p>
            <a:pPr indent="0" lvl="0" marL="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
              <a:t>Duty Cycle</a:t>
            </a:r>
            <a:endParaRPr/>
          </a:p>
          <a:p>
            <a:pPr indent="-317500" lvl="1" marL="914400" rtl="0" algn="l">
              <a:lnSpc>
                <a:spcPct val="115000"/>
              </a:lnSpc>
              <a:spcBef>
                <a:spcPts val="0"/>
              </a:spcBef>
              <a:spcAft>
                <a:spcPts val="0"/>
              </a:spcAft>
              <a:buSzPts val="1400"/>
              <a:buChar char="○"/>
            </a:pPr>
            <a:r>
              <a:rPr lang="en"/>
              <a:t>Usually expressed in a %</a:t>
            </a:r>
            <a:endParaRPr/>
          </a:p>
          <a:p>
            <a:pPr indent="-317500" lvl="1" marL="914400" rtl="0" algn="l">
              <a:lnSpc>
                <a:spcPct val="115000"/>
              </a:lnSpc>
              <a:spcBef>
                <a:spcPts val="0"/>
              </a:spcBef>
              <a:spcAft>
                <a:spcPts val="0"/>
              </a:spcAft>
              <a:buSzPts val="1400"/>
              <a:buChar char="○"/>
            </a:pPr>
            <a:r>
              <a:rPr lang="en"/>
              <a:t>Duty cycle% = on time ÷ period</a:t>
            </a:r>
            <a:endParaRPr/>
          </a:p>
          <a:p>
            <a:pPr indent="-317500" lvl="2" marL="1371600" rtl="0" algn="l">
              <a:lnSpc>
                <a:spcPct val="115000"/>
              </a:lnSpc>
              <a:spcBef>
                <a:spcPts val="0"/>
              </a:spcBef>
              <a:spcAft>
                <a:spcPts val="0"/>
              </a:spcAft>
              <a:buSzPts val="1400"/>
              <a:buChar char="■"/>
            </a:pPr>
            <a:r>
              <a:rPr lang="en"/>
              <a:t>On time = time that the signal is “high”</a:t>
            </a:r>
            <a:endParaRPr/>
          </a:p>
          <a:p>
            <a:pPr indent="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
              <a:t>Frequency (1 ÷ period)</a:t>
            </a:r>
            <a:endParaRPr/>
          </a:p>
          <a:p>
            <a:pPr indent="-317500" lvl="1" marL="914400" rtl="0" algn="l">
              <a:lnSpc>
                <a:spcPct val="115000"/>
              </a:lnSpc>
              <a:spcBef>
                <a:spcPts val="0"/>
              </a:spcBef>
              <a:spcAft>
                <a:spcPts val="0"/>
              </a:spcAft>
              <a:buSzPts val="1400"/>
              <a:buChar char="○"/>
            </a:pPr>
            <a:r>
              <a:rPr lang="en"/>
              <a:t>Number of cycles per second</a:t>
            </a:r>
            <a:endParaRPr/>
          </a:p>
          <a:p>
            <a:pPr indent="0" lvl="0" marL="0" marR="0" rtl="0" algn="l">
              <a:lnSpc>
                <a:spcPct val="115000"/>
              </a:lnSpc>
              <a:spcBef>
                <a:spcPts val="0"/>
              </a:spcBef>
              <a:spcAft>
                <a:spcPts val="0"/>
              </a:spcAft>
              <a:buSzPts val="1800"/>
              <a:buNone/>
            </a:pPr>
            <a:r>
              <a:t/>
            </a:r>
            <a:endParaRPr/>
          </a:p>
          <a:p>
            <a:pPr indent="0" lvl="0" marL="0" marR="0" rtl="0" algn="l">
              <a:lnSpc>
                <a:spcPct val="115000"/>
              </a:lnSpc>
              <a:spcBef>
                <a:spcPts val="0"/>
              </a:spcBef>
              <a:spcAft>
                <a:spcPts val="0"/>
              </a:spcAft>
              <a:buSzPts val="1800"/>
              <a:buNone/>
            </a:pPr>
            <a:r>
              <a:t/>
            </a:r>
            <a:endParaRPr/>
          </a:p>
        </p:txBody>
      </p:sp>
      <p:pic>
        <p:nvPicPr>
          <p:cNvPr id="514" name="Google Shape;514;p63"/>
          <p:cNvPicPr preferRelativeResize="0"/>
          <p:nvPr/>
        </p:nvPicPr>
        <p:blipFill rotWithShape="1">
          <a:blip r:embed="rId3">
            <a:alphaModFix/>
          </a:blip>
          <a:srcRect b="0" l="0" r="0" t="0"/>
          <a:stretch/>
        </p:blipFill>
        <p:spPr>
          <a:xfrm>
            <a:off x="3662275" y="1017718"/>
            <a:ext cx="5170026" cy="1440025"/>
          </a:xfrm>
          <a:prstGeom prst="rect">
            <a:avLst/>
          </a:prstGeom>
          <a:noFill/>
          <a:ln>
            <a:noFill/>
          </a:ln>
        </p:spPr>
      </p:pic>
      <p:sp>
        <p:nvSpPr>
          <p:cNvPr id="515" name="Google Shape;515;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3">
                                            <p:txEl>
                                              <p:pRg end="0" st="0"/>
                                            </p:txEl>
                                          </p:spTgt>
                                        </p:tgtEl>
                                        <p:attrNameLst>
                                          <p:attrName>style.visibility</p:attrName>
                                        </p:attrNameLst>
                                      </p:cBhvr>
                                      <p:to>
                                        <p:strVal val="visible"/>
                                      </p:to>
                                    </p:set>
                                    <p:animEffect filter="fade" transition="in">
                                      <p:cBhvr>
                                        <p:cTn dur="1000"/>
                                        <p:tgtEl>
                                          <p:spTgt spid="5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3">
                                            <p:txEl>
                                              <p:pRg end="1" st="1"/>
                                            </p:txEl>
                                          </p:spTgt>
                                        </p:tgtEl>
                                        <p:attrNameLst>
                                          <p:attrName>style.visibility</p:attrName>
                                        </p:attrNameLst>
                                      </p:cBhvr>
                                      <p:to>
                                        <p:strVal val="visible"/>
                                      </p:to>
                                    </p:set>
                                    <p:animEffect filter="fade" transition="in">
                                      <p:cBhvr>
                                        <p:cTn dur="1000"/>
                                        <p:tgtEl>
                                          <p:spTgt spid="5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3">
                                            <p:txEl>
                                              <p:pRg end="2" st="2"/>
                                            </p:txEl>
                                          </p:spTgt>
                                        </p:tgtEl>
                                        <p:attrNameLst>
                                          <p:attrName>style.visibility</p:attrName>
                                        </p:attrNameLst>
                                      </p:cBhvr>
                                      <p:to>
                                        <p:strVal val="visible"/>
                                      </p:to>
                                    </p:set>
                                    <p:animEffect filter="fade" transition="in">
                                      <p:cBhvr>
                                        <p:cTn dur="1000"/>
                                        <p:tgtEl>
                                          <p:spTgt spid="5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3">
                                            <p:txEl>
                                              <p:pRg end="3" st="3"/>
                                            </p:txEl>
                                          </p:spTgt>
                                        </p:tgtEl>
                                        <p:attrNameLst>
                                          <p:attrName>style.visibility</p:attrName>
                                        </p:attrNameLst>
                                      </p:cBhvr>
                                      <p:to>
                                        <p:strVal val="visible"/>
                                      </p:to>
                                    </p:set>
                                    <p:animEffect filter="fade" transition="in">
                                      <p:cBhvr>
                                        <p:cTn dur="1000"/>
                                        <p:tgtEl>
                                          <p:spTgt spid="51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3">
                                            <p:txEl>
                                              <p:pRg end="4" st="4"/>
                                            </p:txEl>
                                          </p:spTgt>
                                        </p:tgtEl>
                                        <p:attrNameLst>
                                          <p:attrName>style.visibility</p:attrName>
                                        </p:attrNameLst>
                                      </p:cBhvr>
                                      <p:to>
                                        <p:strVal val="visible"/>
                                      </p:to>
                                    </p:set>
                                    <p:animEffect filter="fade" transition="in">
                                      <p:cBhvr>
                                        <p:cTn dur="1000"/>
                                        <p:tgtEl>
                                          <p:spTgt spid="51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3">
                                            <p:txEl>
                                              <p:pRg end="5" st="5"/>
                                            </p:txEl>
                                          </p:spTgt>
                                        </p:tgtEl>
                                        <p:attrNameLst>
                                          <p:attrName>style.visibility</p:attrName>
                                        </p:attrNameLst>
                                      </p:cBhvr>
                                      <p:to>
                                        <p:strVal val="visible"/>
                                      </p:to>
                                    </p:set>
                                    <p:animEffect filter="fade" transition="in">
                                      <p:cBhvr>
                                        <p:cTn dur="1000"/>
                                        <p:tgtEl>
                                          <p:spTgt spid="51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3">
                                            <p:txEl>
                                              <p:pRg end="6" st="6"/>
                                            </p:txEl>
                                          </p:spTgt>
                                        </p:tgtEl>
                                        <p:attrNameLst>
                                          <p:attrName>style.visibility</p:attrName>
                                        </p:attrNameLst>
                                      </p:cBhvr>
                                      <p:to>
                                        <p:strVal val="visible"/>
                                      </p:to>
                                    </p:set>
                                    <p:animEffect filter="fade" transition="in">
                                      <p:cBhvr>
                                        <p:cTn dur="1000"/>
                                        <p:tgtEl>
                                          <p:spTgt spid="51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3">
                                            <p:txEl>
                                              <p:pRg end="7" st="7"/>
                                            </p:txEl>
                                          </p:spTgt>
                                        </p:tgtEl>
                                        <p:attrNameLst>
                                          <p:attrName>style.visibility</p:attrName>
                                        </p:attrNameLst>
                                      </p:cBhvr>
                                      <p:to>
                                        <p:strVal val="visible"/>
                                      </p:to>
                                    </p:set>
                                    <p:animEffect filter="fade" transition="in">
                                      <p:cBhvr>
                                        <p:cTn dur="1000"/>
                                        <p:tgtEl>
                                          <p:spTgt spid="51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3">
                                            <p:txEl>
                                              <p:pRg end="8" st="8"/>
                                            </p:txEl>
                                          </p:spTgt>
                                        </p:tgtEl>
                                        <p:attrNameLst>
                                          <p:attrName>style.visibility</p:attrName>
                                        </p:attrNameLst>
                                      </p:cBhvr>
                                      <p:to>
                                        <p:strVal val="visible"/>
                                      </p:to>
                                    </p:set>
                                    <p:animEffect filter="fade" transition="in">
                                      <p:cBhvr>
                                        <p:cTn dur="1000"/>
                                        <p:tgtEl>
                                          <p:spTgt spid="51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3">
                                            <p:txEl>
                                              <p:pRg end="9" st="9"/>
                                            </p:txEl>
                                          </p:spTgt>
                                        </p:tgtEl>
                                        <p:attrNameLst>
                                          <p:attrName>style.visibility</p:attrName>
                                        </p:attrNameLst>
                                      </p:cBhvr>
                                      <p:to>
                                        <p:strVal val="visible"/>
                                      </p:to>
                                    </p:set>
                                    <p:animEffect filter="fade" transition="in">
                                      <p:cBhvr>
                                        <p:cTn dur="1000"/>
                                        <p:tgtEl>
                                          <p:spTgt spid="51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3">
                                            <p:txEl>
                                              <p:pRg end="10" st="10"/>
                                            </p:txEl>
                                          </p:spTgt>
                                        </p:tgtEl>
                                        <p:attrNameLst>
                                          <p:attrName>style.visibility</p:attrName>
                                        </p:attrNameLst>
                                      </p:cBhvr>
                                      <p:to>
                                        <p:strVal val="visible"/>
                                      </p:to>
                                    </p:set>
                                    <p:animEffect filter="fade" transition="in">
                                      <p:cBhvr>
                                        <p:cTn dur="1000"/>
                                        <p:tgtEl>
                                          <p:spTgt spid="51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3">
                                            <p:txEl>
                                              <p:pRg end="11" st="11"/>
                                            </p:txEl>
                                          </p:spTgt>
                                        </p:tgtEl>
                                        <p:attrNameLst>
                                          <p:attrName>style.visibility</p:attrName>
                                        </p:attrNameLst>
                                      </p:cBhvr>
                                      <p:to>
                                        <p:strVal val="visible"/>
                                      </p:to>
                                    </p:set>
                                    <p:animEffect filter="fade" transition="in">
                                      <p:cBhvr>
                                        <p:cTn dur="1000"/>
                                        <p:tgtEl>
                                          <p:spTgt spid="513">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3">
                                            <p:txEl>
                                              <p:pRg end="12" st="12"/>
                                            </p:txEl>
                                          </p:spTgt>
                                        </p:tgtEl>
                                        <p:attrNameLst>
                                          <p:attrName>style.visibility</p:attrName>
                                        </p:attrNameLst>
                                      </p:cBhvr>
                                      <p:to>
                                        <p:strVal val="visible"/>
                                      </p:to>
                                    </p:set>
                                    <p:animEffect filter="fade" transition="in">
                                      <p:cBhvr>
                                        <p:cTn dur="1000"/>
                                        <p:tgtEl>
                                          <p:spTgt spid="513">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19" name="Shape 519"/>
        <p:cNvGrpSpPr/>
        <p:nvPr/>
      </p:nvGrpSpPr>
      <p:grpSpPr>
        <a:xfrm>
          <a:off x="0" y="0"/>
          <a:ext cx="0" cy="0"/>
          <a:chOff x="0" y="0"/>
          <a:chExt cx="0" cy="0"/>
        </a:xfrm>
      </p:grpSpPr>
      <p:sp>
        <p:nvSpPr>
          <p:cNvPr id="520" name="Google Shape;520;p6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Pulse Width Modulation (PWM)</a:t>
            </a:r>
            <a:endParaRPr/>
          </a:p>
        </p:txBody>
      </p:sp>
      <p:sp>
        <p:nvSpPr>
          <p:cNvPr id="521" name="Google Shape;521;p6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Duty Cycle</a:t>
            </a:r>
            <a:endParaRPr/>
          </a:p>
          <a:p>
            <a:pPr indent="-317500" lvl="1" marL="914400" rtl="0" algn="l">
              <a:lnSpc>
                <a:spcPct val="115000"/>
              </a:lnSpc>
              <a:spcBef>
                <a:spcPts val="0"/>
              </a:spcBef>
              <a:spcAft>
                <a:spcPts val="0"/>
              </a:spcAft>
              <a:buSzPts val="1400"/>
              <a:buChar char="○"/>
            </a:pPr>
            <a:r>
              <a:rPr lang="en"/>
              <a:t>Usually expressed in a %</a:t>
            </a:r>
            <a:endParaRPr/>
          </a:p>
          <a:p>
            <a:pPr indent="-317500" lvl="1" marL="914400" rtl="0" algn="l">
              <a:lnSpc>
                <a:spcPct val="115000"/>
              </a:lnSpc>
              <a:spcBef>
                <a:spcPts val="0"/>
              </a:spcBef>
              <a:spcAft>
                <a:spcPts val="0"/>
              </a:spcAft>
              <a:buSzPts val="1400"/>
              <a:buChar char="○"/>
            </a:pPr>
            <a:r>
              <a:rPr lang="en"/>
              <a:t>Duty cycle% = on time ÷ period</a:t>
            </a:r>
            <a:endParaRPr/>
          </a:p>
          <a:p>
            <a:pPr indent="-317500" lvl="2" marL="1371600" rtl="0" algn="l">
              <a:lnSpc>
                <a:spcPct val="115000"/>
              </a:lnSpc>
              <a:spcBef>
                <a:spcPts val="0"/>
              </a:spcBef>
              <a:spcAft>
                <a:spcPts val="0"/>
              </a:spcAft>
              <a:buSzPts val="1400"/>
              <a:buChar char="■"/>
            </a:pPr>
            <a:r>
              <a:rPr lang="en"/>
              <a:t>On time = time that the signal is “high”</a:t>
            </a:r>
            <a:endParaRPr/>
          </a:p>
          <a:p>
            <a:pPr indent="0" lvl="0" marL="0" marR="0" rtl="0" algn="l">
              <a:lnSpc>
                <a:spcPct val="115000"/>
              </a:lnSpc>
              <a:spcBef>
                <a:spcPts val="0"/>
              </a:spcBef>
              <a:spcAft>
                <a:spcPts val="0"/>
              </a:spcAft>
              <a:buSzPts val="1800"/>
              <a:buNone/>
            </a:pPr>
            <a:r>
              <a:t/>
            </a:r>
            <a:endParaRPr/>
          </a:p>
          <a:p>
            <a:pPr indent="0" lvl="0" marL="0" marR="0" rtl="0" algn="l">
              <a:lnSpc>
                <a:spcPct val="115000"/>
              </a:lnSpc>
              <a:spcBef>
                <a:spcPts val="0"/>
              </a:spcBef>
              <a:spcAft>
                <a:spcPts val="0"/>
              </a:spcAft>
              <a:buSzPts val="1800"/>
              <a:buNone/>
            </a:pPr>
            <a:r>
              <a:t/>
            </a:r>
            <a:endParaRPr/>
          </a:p>
        </p:txBody>
      </p:sp>
      <p:pic>
        <p:nvPicPr>
          <p:cNvPr id="522" name="Google Shape;522;p64"/>
          <p:cNvPicPr preferRelativeResize="0"/>
          <p:nvPr/>
        </p:nvPicPr>
        <p:blipFill rotWithShape="1">
          <a:blip r:embed="rId3">
            <a:alphaModFix/>
          </a:blip>
          <a:srcRect b="0" l="0" r="0" t="0"/>
          <a:stretch/>
        </p:blipFill>
        <p:spPr>
          <a:xfrm>
            <a:off x="2541800" y="2348175"/>
            <a:ext cx="4060401" cy="2795326"/>
          </a:xfrm>
          <a:prstGeom prst="rect">
            <a:avLst/>
          </a:prstGeom>
          <a:noFill/>
          <a:ln>
            <a:noFill/>
          </a:ln>
        </p:spPr>
      </p:pic>
      <p:cxnSp>
        <p:nvCxnSpPr>
          <p:cNvPr id="523" name="Google Shape;523;p64"/>
          <p:cNvCxnSpPr/>
          <p:nvPr/>
        </p:nvCxnSpPr>
        <p:spPr>
          <a:xfrm>
            <a:off x="2979775" y="2361550"/>
            <a:ext cx="0" cy="2745000"/>
          </a:xfrm>
          <a:prstGeom prst="straightConnector1">
            <a:avLst/>
          </a:prstGeom>
          <a:noFill/>
          <a:ln cap="flat" cmpd="sng" w="9525">
            <a:solidFill>
              <a:srgbClr val="FF0000"/>
            </a:solidFill>
            <a:prstDash val="dash"/>
            <a:round/>
            <a:headEnd len="sm" w="sm" type="none"/>
            <a:tailEnd len="sm" w="sm" type="none"/>
          </a:ln>
        </p:spPr>
      </p:cxnSp>
      <p:cxnSp>
        <p:nvCxnSpPr>
          <p:cNvPr id="524" name="Google Shape;524;p64"/>
          <p:cNvCxnSpPr/>
          <p:nvPr/>
        </p:nvCxnSpPr>
        <p:spPr>
          <a:xfrm>
            <a:off x="4122775" y="2361550"/>
            <a:ext cx="0" cy="2745000"/>
          </a:xfrm>
          <a:prstGeom prst="straightConnector1">
            <a:avLst/>
          </a:prstGeom>
          <a:noFill/>
          <a:ln cap="flat" cmpd="sng" w="9525">
            <a:solidFill>
              <a:srgbClr val="FF0000"/>
            </a:solidFill>
            <a:prstDash val="dash"/>
            <a:round/>
            <a:headEnd len="sm" w="sm" type="none"/>
            <a:tailEnd len="sm" w="sm" type="none"/>
          </a:ln>
        </p:spPr>
      </p:cxnSp>
      <p:cxnSp>
        <p:nvCxnSpPr>
          <p:cNvPr id="525" name="Google Shape;525;p64"/>
          <p:cNvCxnSpPr/>
          <p:nvPr/>
        </p:nvCxnSpPr>
        <p:spPr>
          <a:xfrm>
            <a:off x="5265775" y="2361550"/>
            <a:ext cx="0" cy="2745000"/>
          </a:xfrm>
          <a:prstGeom prst="straightConnector1">
            <a:avLst/>
          </a:prstGeom>
          <a:noFill/>
          <a:ln cap="flat" cmpd="sng" w="9525">
            <a:solidFill>
              <a:srgbClr val="FF0000"/>
            </a:solidFill>
            <a:prstDash val="dash"/>
            <a:round/>
            <a:headEnd len="sm" w="sm" type="none"/>
            <a:tailEnd len="sm" w="sm" type="none"/>
          </a:ln>
        </p:spPr>
      </p:cxnSp>
      <p:cxnSp>
        <p:nvCxnSpPr>
          <p:cNvPr id="526" name="Google Shape;526;p64"/>
          <p:cNvCxnSpPr/>
          <p:nvPr/>
        </p:nvCxnSpPr>
        <p:spPr>
          <a:xfrm>
            <a:off x="6408775" y="2361550"/>
            <a:ext cx="0" cy="2745000"/>
          </a:xfrm>
          <a:prstGeom prst="straightConnector1">
            <a:avLst/>
          </a:prstGeom>
          <a:noFill/>
          <a:ln cap="flat" cmpd="sng" w="9525">
            <a:solidFill>
              <a:srgbClr val="FF0000"/>
            </a:solidFill>
            <a:prstDash val="dash"/>
            <a:round/>
            <a:headEnd len="sm" w="sm" type="none"/>
            <a:tailEnd len="sm" w="sm" type="none"/>
          </a:ln>
        </p:spPr>
      </p:cxnSp>
      <p:sp>
        <p:nvSpPr>
          <p:cNvPr id="527" name="Google Shape;527;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xEl>
                                              <p:pRg end="0" st="0"/>
                                            </p:txEl>
                                          </p:spTgt>
                                        </p:tgtEl>
                                        <p:attrNameLst>
                                          <p:attrName>style.visibility</p:attrName>
                                        </p:attrNameLst>
                                      </p:cBhvr>
                                      <p:to>
                                        <p:strVal val="visible"/>
                                      </p:to>
                                    </p:set>
                                    <p:animEffect filter="fade" transition="in">
                                      <p:cBhvr>
                                        <p:cTn dur="1000"/>
                                        <p:tgtEl>
                                          <p:spTgt spid="5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xEl>
                                              <p:pRg end="1" st="1"/>
                                            </p:txEl>
                                          </p:spTgt>
                                        </p:tgtEl>
                                        <p:attrNameLst>
                                          <p:attrName>style.visibility</p:attrName>
                                        </p:attrNameLst>
                                      </p:cBhvr>
                                      <p:to>
                                        <p:strVal val="visible"/>
                                      </p:to>
                                    </p:set>
                                    <p:animEffect filter="fade" transition="in">
                                      <p:cBhvr>
                                        <p:cTn dur="1000"/>
                                        <p:tgtEl>
                                          <p:spTgt spid="5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xEl>
                                              <p:pRg end="2" st="2"/>
                                            </p:txEl>
                                          </p:spTgt>
                                        </p:tgtEl>
                                        <p:attrNameLst>
                                          <p:attrName>style.visibility</p:attrName>
                                        </p:attrNameLst>
                                      </p:cBhvr>
                                      <p:to>
                                        <p:strVal val="visible"/>
                                      </p:to>
                                    </p:set>
                                    <p:animEffect filter="fade" transition="in">
                                      <p:cBhvr>
                                        <p:cTn dur="1000"/>
                                        <p:tgtEl>
                                          <p:spTgt spid="5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xEl>
                                              <p:pRg end="3" st="3"/>
                                            </p:txEl>
                                          </p:spTgt>
                                        </p:tgtEl>
                                        <p:attrNameLst>
                                          <p:attrName>style.visibility</p:attrName>
                                        </p:attrNameLst>
                                      </p:cBhvr>
                                      <p:to>
                                        <p:strVal val="visible"/>
                                      </p:to>
                                    </p:set>
                                    <p:animEffect filter="fade" transition="in">
                                      <p:cBhvr>
                                        <p:cTn dur="1000"/>
                                        <p:tgtEl>
                                          <p:spTgt spid="52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xEl>
                                              <p:pRg end="4" st="4"/>
                                            </p:txEl>
                                          </p:spTgt>
                                        </p:tgtEl>
                                        <p:attrNameLst>
                                          <p:attrName>style.visibility</p:attrName>
                                        </p:attrNameLst>
                                      </p:cBhvr>
                                      <p:to>
                                        <p:strVal val="visible"/>
                                      </p:to>
                                    </p:set>
                                    <p:animEffect filter="fade" transition="in">
                                      <p:cBhvr>
                                        <p:cTn dur="1000"/>
                                        <p:tgtEl>
                                          <p:spTgt spid="52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xEl>
                                              <p:pRg end="5" st="5"/>
                                            </p:txEl>
                                          </p:spTgt>
                                        </p:tgtEl>
                                        <p:attrNameLst>
                                          <p:attrName>style.visibility</p:attrName>
                                        </p:attrNameLst>
                                      </p:cBhvr>
                                      <p:to>
                                        <p:strVal val="visible"/>
                                      </p:to>
                                    </p:set>
                                    <p:animEffect filter="fade" transition="in">
                                      <p:cBhvr>
                                        <p:cTn dur="1000"/>
                                        <p:tgtEl>
                                          <p:spTgt spid="52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2"/>
                                        </p:tgtEl>
                                        <p:attrNameLst>
                                          <p:attrName>style.visibility</p:attrName>
                                        </p:attrNameLst>
                                      </p:cBhvr>
                                      <p:to>
                                        <p:strVal val="visible"/>
                                      </p:to>
                                    </p:set>
                                    <p:animEffect filter="fade" transition="in">
                                      <p:cBhvr>
                                        <p:cTn dur="1000"/>
                                        <p:tgtEl>
                                          <p:spTgt spid="522"/>
                                        </p:tgtEl>
                                      </p:cBhvr>
                                    </p:animEffect>
                                  </p:childTnLst>
                                </p:cTn>
                              </p:par>
                              <p:par>
                                <p:cTn fill="hold" nodeType="withEffect" presetClass="entr" presetID="10" presetSubtype="0">
                                  <p:stCondLst>
                                    <p:cond delay="0"/>
                                  </p:stCondLst>
                                  <p:childTnLst>
                                    <p:set>
                                      <p:cBhvr>
                                        <p:cTn dur="1" fill="hold">
                                          <p:stCondLst>
                                            <p:cond delay="0"/>
                                          </p:stCondLst>
                                        </p:cTn>
                                        <p:tgtEl>
                                          <p:spTgt spid="523"/>
                                        </p:tgtEl>
                                        <p:attrNameLst>
                                          <p:attrName>style.visibility</p:attrName>
                                        </p:attrNameLst>
                                      </p:cBhvr>
                                      <p:to>
                                        <p:strVal val="visible"/>
                                      </p:to>
                                    </p:set>
                                    <p:animEffect filter="fade" transition="in">
                                      <p:cBhvr>
                                        <p:cTn dur="1000"/>
                                        <p:tgtEl>
                                          <p:spTgt spid="523"/>
                                        </p:tgtEl>
                                      </p:cBhvr>
                                    </p:animEffect>
                                  </p:childTnLst>
                                </p:cTn>
                              </p:par>
                              <p:par>
                                <p:cTn fill="hold" nodeType="withEffect" presetClass="entr" presetID="10" presetSubtype="0">
                                  <p:stCondLst>
                                    <p:cond delay="0"/>
                                  </p:stCondLst>
                                  <p:childTnLst>
                                    <p:set>
                                      <p:cBhvr>
                                        <p:cTn dur="1" fill="hold">
                                          <p:stCondLst>
                                            <p:cond delay="0"/>
                                          </p:stCondLst>
                                        </p:cTn>
                                        <p:tgtEl>
                                          <p:spTgt spid="524"/>
                                        </p:tgtEl>
                                        <p:attrNameLst>
                                          <p:attrName>style.visibility</p:attrName>
                                        </p:attrNameLst>
                                      </p:cBhvr>
                                      <p:to>
                                        <p:strVal val="visible"/>
                                      </p:to>
                                    </p:set>
                                    <p:animEffect filter="fade" transition="in">
                                      <p:cBhvr>
                                        <p:cTn dur="1000"/>
                                        <p:tgtEl>
                                          <p:spTgt spid="524"/>
                                        </p:tgtEl>
                                      </p:cBhvr>
                                    </p:animEffect>
                                  </p:childTnLst>
                                </p:cTn>
                              </p:par>
                              <p:par>
                                <p:cTn fill="hold" nodeType="withEffect" presetClass="entr" presetID="10" presetSubtype="0">
                                  <p:stCondLst>
                                    <p:cond delay="0"/>
                                  </p:stCondLst>
                                  <p:childTnLst>
                                    <p:set>
                                      <p:cBhvr>
                                        <p:cTn dur="1" fill="hold">
                                          <p:stCondLst>
                                            <p:cond delay="0"/>
                                          </p:stCondLst>
                                        </p:cTn>
                                        <p:tgtEl>
                                          <p:spTgt spid="525"/>
                                        </p:tgtEl>
                                        <p:attrNameLst>
                                          <p:attrName>style.visibility</p:attrName>
                                        </p:attrNameLst>
                                      </p:cBhvr>
                                      <p:to>
                                        <p:strVal val="visible"/>
                                      </p:to>
                                    </p:set>
                                    <p:animEffect filter="fade" transition="in">
                                      <p:cBhvr>
                                        <p:cTn dur="1000"/>
                                        <p:tgtEl>
                                          <p:spTgt spid="525"/>
                                        </p:tgtEl>
                                      </p:cBhvr>
                                    </p:animEffect>
                                  </p:childTnLst>
                                </p:cTn>
                              </p:par>
                              <p:par>
                                <p:cTn fill="hold" nodeType="withEffect" presetClass="entr" presetID="10" presetSubtype="0">
                                  <p:stCondLst>
                                    <p:cond delay="0"/>
                                  </p:stCondLst>
                                  <p:childTnLst>
                                    <p:set>
                                      <p:cBhvr>
                                        <p:cTn dur="1" fill="hold">
                                          <p:stCondLst>
                                            <p:cond delay="0"/>
                                          </p:stCondLst>
                                        </p:cTn>
                                        <p:tgtEl>
                                          <p:spTgt spid="526"/>
                                        </p:tgtEl>
                                        <p:attrNameLst>
                                          <p:attrName>style.visibility</p:attrName>
                                        </p:attrNameLst>
                                      </p:cBhvr>
                                      <p:to>
                                        <p:strVal val="visible"/>
                                      </p:to>
                                    </p:set>
                                    <p:animEffect filter="fade" transition="in">
                                      <p:cBhvr>
                                        <p:cTn dur="1000"/>
                                        <p:tgtEl>
                                          <p:spTgt spid="5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31" name="Shape 531"/>
        <p:cNvGrpSpPr/>
        <p:nvPr/>
      </p:nvGrpSpPr>
      <p:grpSpPr>
        <a:xfrm>
          <a:off x="0" y="0"/>
          <a:ext cx="0" cy="0"/>
          <a:chOff x="0" y="0"/>
          <a:chExt cx="0" cy="0"/>
        </a:xfrm>
      </p:grpSpPr>
      <p:sp>
        <p:nvSpPr>
          <p:cNvPr id="532" name="Google Shape;532;p6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Pulse Width Modulation (PWM)</a:t>
            </a:r>
            <a:endParaRPr/>
          </a:p>
        </p:txBody>
      </p:sp>
      <p:sp>
        <p:nvSpPr>
          <p:cNvPr id="533" name="Google Shape;533;p6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Choosing a frequency</a:t>
            </a:r>
            <a:endParaRPr/>
          </a:p>
          <a:p>
            <a:pPr indent="-317500" lvl="1" marL="914400" rtl="0" algn="l">
              <a:lnSpc>
                <a:spcPct val="115000"/>
              </a:lnSpc>
              <a:spcBef>
                <a:spcPts val="0"/>
              </a:spcBef>
              <a:spcAft>
                <a:spcPts val="0"/>
              </a:spcAft>
              <a:buSzPts val="1400"/>
              <a:buChar char="○"/>
            </a:pPr>
            <a:r>
              <a:rPr lang="en"/>
              <a:t>Frequency is specific to the application</a:t>
            </a:r>
            <a:endParaRPr/>
          </a:p>
          <a:p>
            <a:pPr indent="-317500" lvl="1" marL="914400" rtl="0" algn="l">
              <a:lnSpc>
                <a:spcPct val="115000"/>
              </a:lnSpc>
              <a:spcBef>
                <a:spcPts val="0"/>
              </a:spcBef>
              <a:spcAft>
                <a:spcPts val="0"/>
              </a:spcAft>
              <a:buSzPts val="1400"/>
              <a:buChar char="○"/>
            </a:pPr>
            <a:r>
              <a:rPr lang="en"/>
              <a:t>Examples:</a:t>
            </a:r>
            <a:endParaRPr/>
          </a:p>
          <a:p>
            <a:pPr indent="-317500" lvl="2" marL="1371600" rtl="0" algn="l">
              <a:lnSpc>
                <a:spcPct val="115000"/>
              </a:lnSpc>
              <a:spcBef>
                <a:spcPts val="0"/>
              </a:spcBef>
              <a:spcAft>
                <a:spcPts val="0"/>
              </a:spcAft>
              <a:buSzPts val="1400"/>
              <a:buChar char="■"/>
            </a:pPr>
            <a:r>
              <a:rPr lang="en"/>
              <a:t>20% duty cycle @ 1 Hz for LED would just blink the LED</a:t>
            </a:r>
            <a:endParaRPr/>
          </a:p>
          <a:p>
            <a:pPr indent="-317500" lvl="2" marL="1371600" rtl="0" algn="l">
              <a:lnSpc>
                <a:spcPct val="115000"/>
              </a:lnSpc>
              <a:spcBef>
                <a:spcPts val="0"/>
              </a:spcBef>
              <a:spcAft>
                <a:spcPts val="0"/>
              </a:spcAft>
              <a:buSzPts val="1400"/>
              <a:buChar char="■"/>
            </a:pPr>
            <a:r>
              <a:rPr lang="en"/>
              <a:t>20% duty cycle @ 200 Hz for LED would blink the LED too quickly for our eyes to see (dimmed LED) </a:t>
            </a:r>
            <a:endParaRPr/>
          </a:p>
          <a:p>
            <a:pPr indent="-317500" lvl="3" marL="1828800" rtl="0" algn="l">
              <a:lnSpc>
                <a:spcPct val="115000"/>
              </a:lnSpc>
              <a:spcBef>
                <a:spcPts val="0"/>
              </a:spcBef>
              <a:spcAft>
                <a:spcPts val="0"/>
              </a:spcAft>
              <a:buSzPts val="1400"/>
              <a:buChar char="●"/>
            </a:pPr>
            <a:r>
              <a:rPr lang="en"/>
              <a:t>Higher frequency = lower period = more difficult to distinguish on and off (actual blinking)</a:t>
            </a:r>
            <a:endParaRPr/>
          </a:p>
          <a:p>
            <a:pPr indent="-317500" lvl="2" marL="1371600" rtl="0" algn="l">
              <a:lnSpc>
                <a:spcPct val="115000"/>
              </a:lnSpc>
              <a:spcBef>
                <a:spcPts val="0"/>
              </a:spcBef>
              <a:spcAft>
                <a:spcPts val="0"/>
              </a:spcAft>
              <a:buSzPts val="1400"/>
              <a:buChar char="■"/>
            </a:pPr>
            <a:r>
              <a:rPr lang="en"/>
              <a:t>Servos need to be updated every 20ms (in general)</a:t>
            </a:r>
            <a:endParaRPr/>
          </a:p>
          <a:p>
            <a:pPr indent="0" lvl="0" marL="914400" rtl="0" algn="l">
              <a:lnSpc>
                <a:spcPct val="115000"/>
              </a:lnSpc>
              <a:spcBef>
                <a:spcPts val="0"/>
              </a:spcBef>
              <a:spcAft>
                <a:spcPts val="0"/>
              </a:spcAft>
              <a:buSzPts val="1800"/>
              <a:buNone/>
            </a:pPr>
            <a:r>
              <a:t/>
            </a:r>
            <a:endParaRPr/>
          </a:p>
        </p:txBody>
      </p:sp>
      <p:sp>
        <p:nvSpPr>
          <p:cNvPr id="534" name="Google Shape;534;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3">
                                            <p:txEl>
                                              <p:pRg end="0" st="0"/>
                                            </p:txEl>
                                          </p:spTgt>
                                        </p:tgtEl>
                                        <p:attrNameLst>
                                          <p:attrName>style.visibility</p:attrName>
                                        </p:attrNameLst>
                                      </p:cBhvr>
                                      <p:to>
                                        <p:strVal val="visible"/>
                                      </p:to>
                                    </p:set>
                                    <p:animEffect filter="fade" transition="in">
                                      <p:cBhvr>
                                        <p:cTn dur="1000"/>
                                        <p:tgtEl>
                                          <p:spTgt spid="5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3">
                                            <p:txEl>
                                              <p:pRg end="1" st="1"/>
                                            </p:txEl>
                                          </p:spTgt>
                                        </p:tgtEl>
                                        <p:attrNameLst>
                                          <p:attrName>style.visibility</p:attrName>
                                        </p:attrNameLst>
                                      </p:cBhvr>
                                      <p:to>
                                        <p:strVal val="visible"/>
                                      </p:to>
                                    </p:set>
                                    <p:animEffect filter="fade" transition="in">
                                      <p:cBhvr>
                                        <p:cTn dur="1000"/>
                                        <p:tgtEl>
                                          <p:spTgt spid="5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3">
                                            <p:txEl>
                                              <p:pRg end="2" st="2"/>
                                            </p:txEl>
                                          </p:spTgt>
                                        </p:tgtEl>
                                        <p:attrNameLst>
                                          <p:attrName>style.visibility</p:attrName>
                                        </p:attrNameLst>
                                      </p:cBhvr>
                                      <p:to>
                                        <p:strVal val="visible"/>
                                      </p:to>
                                    </p:set>
                                    <p:animEffect filter="fade" transition="in">
                                      <p:cBhvr>
                                        <p:cTn dur="1000"/>
                                        <p:tgtEl>
                                          <p:spTgt spid="5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3">
                                            <p:txEl>
                                              <p:pRg end="3" st="3"/>
                                            </p:txEl>
                                          </p:spTgt>
                                        </p:tgtEl>
                                        <p:attrNameLst>
                                          <p:attrName>style.visibility</p:attrName>
                                        </p:attrNameLst>
                                      </p:cBhvr>
                                      <p:to>
                                        <p:strVal val="visible"/>
                                      </p:to>
                                    </p:set>
                                    <p:animEffect filter="fade" transition="in">
                                      <p:cBhvr>
                                        <p:cTn dur="1000"/>
                                        <p:tgtEl>
                                          <p:spTgt spid="53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3">
                                            <p:txEl>
                                              <p:pRg end="4" st="4"/>
                                            </p:txEl>
                                          </p:spTgt>
                                        </p:tgtEl>
                                        <p:attrNameLst>
                                          <p:attrName>style.visibility</p:attrName>
                                        </p:attrNameLst>
                                      </p:cBhvr>
                                      <p:to>
                                        <p:strVal val="visible"/>
                                      </p:to>
                                    </p:set>
                                    <p:animEffect filter="fade" transition="in">
                                      <p:cBhvr>
                                        <p:cTn dur="1000"/>
                                        <p:tgtEl>
                                          <p:spTgt spid="53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3">
                                            <p:txEl>
                                              <p:pRg end="5" st="5"/>
                                            </p:txEl>
                                          </p:spTgt>
                                        </p:tgtEl>
                                        <p:attrNameLst>
                                          <p:attrName>style.visibility</p:attrName>
                                        </p:attrNameLst>
                                      </p:cBhvr>
                                      <p:to>
                                        <p:strVal val="visible"/>
                                      </p:to>
                                    </p:set>
                                    <p:animEffect filter="fade" transition="in">
                                      <p:cBhvr>
                                        <p:cTn dur="1000"/>
                                        <p:tgtEl>
                                          <p:spTgt spid="53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3">
                                            <p:txEl>
                                              <p:pRg end="6" st="6"/>
                                            </p:txEl>
                                          </p:spTgt>
                                        </p:tgtEl>
                                        <p:attrNameLst>
                                          <p:attrName>style.visibility</p:attrName>
                                        </p:attrNameLst>
                                      </p:cBhvr>
                                      <p:to>
                                        <p:strVal val="visible"/>
                                      </p:to>
                                    </p:set>
                                    <p:animEffect filter="fade" transition="in">
                                      <p:cBhvr>
                                        <p:cTn dur="1000"/>
                                        <p:tgtEl>
                                          <p:spTgt spid="53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3">
                                            <p:txEl>
                                              <p:pRg end="7" st="7"/>
                                            </p:txEl>
                                          </p:spTgt>
                                        </p:tgtEl>
                                        <p:attrNameLst>
                                          <p:attrName>style.visibility</p:attrName>
                                        </p:attrNameLst>
                                      </p:cBhvr>
                                      <p:to>
                                        <p:strVal val="visible"/>
                                      </p:to>
                                    </p:set>
                                    <p:animEffect filter="fade" transition="in">
                                      <p:cBhvr>
                                        <p:cTn dur="1000"/>
                                        <p:tgtEl>
                                          <p:spTgt spid="533">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38" name="Shape 538"/>
        <p:cNvGrpSpPr/>
        <p:nvPr/>
      </p:nvGrpSpPr>
      <p:grpSpPr>
        <a:xfrm>
          <a:off x="0" y="0"/>
          <a:ext cx="0" cy="0"/>
          <a:chOff x="0" y="0"/>
          <a:chExt cx="0" cy="0"/>
        </a:xfrm>
      </p:grpSpPr>
      <p:sp>
        <p:nvSpPr>
          <p:cNvPr id="539" name="Google Shape;539;p6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Pulse Width Modulation (PWM)</a:t>
            </a:r>
            <a:endParaRPr/>
          </a:p>
        </p:txBody>
      </p:sp>
      <p:sp>
        <p:nvSpPr>
          <p:cNvPr id="540" name="Google Shape;540;p6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Dimming an LED:</a:t>
            </a:r>
            <a:endParaRPr/>
          </a:p>
          <a:p>
            <a:pPr indent="-317500" lvl="1" marL="914400" rtl="0" algn="l">
              <a:lnSpc>
                <a:spcPct val="115000"/>
              </a:lnSpc>
              <a:spcBef>
                <a:spcPts val="0"/>
              </a:spcBef>
              <a:spcAft>
                <a:spcPts val="0"/>
              </a:spcAft>
              <a:buSzPts val="1400"/>
              <a:buChar char="○"/>
            </a:pPr>
            <a:r>
              <a:rPr lang="en"/>
              <a:t>Blinking an LED too quickly for human eyes to perceive the LED actually turning on or off</a:t>
            </a:r>
            <a:endParaRPr/>
          </a:p>
          <a:p>
            <a:pPr indent="0" lvl="0" marL="0" rtl="0" algn="l">
              <a:lnSpc>
                <a:spcPct val="115000"/>
              </a:lnSpc>
              <a:spcBef>
                <a:spcPts val="1600"/>
              </a:spcBef>
              <a:spcAft>
                <a:spcPts val="1600"/>
              </a:spcAft>
              <a:buSzPts val="1800"/>
              <a:buNone/>
            </a:pPr>
            <a:r>
              <a:t/>
            </a:r>
            <a:endParaRPr/>
          </a:p>
        </p:txBody>
      </p:sp>
      <p:pic>
        <p:nvPicPr>
          <p:cNvPr id="541" name="Google Shape;541;p66"/>
          <p:cNvPicPr preferRelativeResize="0"/>
          <p:nvPr/>
        </p:nvPicPr>
        <p:blipFill rotWithShape="1">
          <a:blip r:embed="rId3">
            <a:alphaModFix/>
          </a:blip>
          <a:srcRect b="15839" l="33501" r="0" t="0"/>
          <a:stretch/>
        </p:blipFill>
        <p:spPr>
          <a:xfrm>
            <a:off x="5155850" y="2571738"/>
            <a:ext cx="1583525" cy="1218475"/>
          </a:xfrm>
          <a:prstGeom prst="rect">
            <a:avLst/>
          </a:prstGeom>
          <a:noFill/>
          <a:ln>
            <a:noFill/>
          </a:ln>
        </p:spPr>
      </p:pic>
      <p:pic>
        <p:nvPicPr>
          <p:cNvPr id="542" name="Google Shape;542;p66"/>
          <p:cNvPicPr preferRelativeResize="0"/>
          <p:nvPr/>
        </p:nvPicPr>
        <p:blipFill rotWithShape="1">
          <a:blip r:embed="rId4">
            <a:alphaModFix/>
          </a:blip>
          <a:srcRect b="0" l="0" r="0" t="0"/>
          <a:stretch/>
        </p:blipFill>
        <p:spPr>
          <a:xfrm>
            <a:off x="1738125" y="2247475"/>
            <a:ext cx="2711952" cy="1867001"/>
          </a:xfrm>
          <a:prstGeom prst="rect">
            <a:avLst/>
          </a:prstGeom>
          <a:noFill/>
          <a:ln>
            <a:noFill/>
          </a:ln>
        </p:spPr>
      </p:pic>
      <p:pic>
        <p:nvPicPr>
          <p:cNvPr id="543" name="Google Shape;543;p66"/>
          <p:cNvPicPr preferRelativeResize="0"/>
          <p:nvPr/>
        </p:nvPicPr>
        <p:blipFill rotWithShape="1">
          <a:blip r:embed="rId5">
            <a:alphaModFix/>
          </a:blip>
          <a:srcRect b="0" l="0" r="0" t="0"/>
          <a:stretch/>
        </p:blipFill>
        <p:spPr>
          <a:xfrm>
            <a:off x="6344014" y="3777836"/>
            <a:ext cx="620701" cy="465526"/>
          </a:xfrm>
          <a:prstGeom prst="rect">
            <a:avLst/>
          </a:prstGeom>
          <a:noFill/>
          <a:ln>
            <a:noFill/>
          </a:ln>
        </p:spPr>
      </p:pic>
      <p:sp>
        <p:nvSpPr>
          <p:cNvPr id="544" name="Google Shape;544;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0">
                                            <p:txEl>
                                              <p:pRg end="0" st="0"/>
                                            </p:txEl>
                                          </p:spTgt>
                                        </p:tgtEl>
                                        <p:attrNameLst>
                                          <p:attrName>style.visibility</p:attrName>
                                        </p:attrNameLst>
                                      </p:cBhvr>
                                      <p:to>
                                        <p:strVal val="visible"/>
                                      </p:to>
                                    </p:set>
                                    <p:animEffect filter="fade" transition="in">
                                      <p:cBhvr>
                                        <p:cTn dur="1000"/>
                                        <p:tgtEl>
                                          <p:spTgt spid="5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0">
                                            <p:txEl>
                                              <p:pRg end="1" st="1"/>
                                            </p:txEl>
                                          </p:spTgt>
                                        </p:tgtEl>
                                        <p:attrNameLst>
                                          <p:attrName>style.visibility</p:attrName>
                                        </p:attrNameLst>
                                      </p:cBhvr>
                                      <p:to>
                                        <p:strVal val="visible"/>
                                      </p:to>
                                    </p:set>
                                    <p:animEffect filter="fade" transition="in">
                                      <p:cBhvr>
                                        <p:cTn dur="1000"/>
                                        <p:tgtEl>
                                          <p:spTgt spid="5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0">
                                            <p:txEl>
                                              <p:pRg end="2" st="2"/>
                                            </p:txEl>
                                          </p:spTgt>
                                        </p:tgtEl>
                                        <p:attrNameLst>
                                          <p:attrName>style.visibility</p:attrName>
                                        </p:attrNameLst>
                                      </p:cBhvr>
                                      <p:to>
                                        <p:strVal val="visible"/>
                                      </p:to>
                                    </p:set>
                                    <p:animEffect filter="fade" transition="in">
                                      <p:cBhvr>
                                        <p:cTn dur="1000"/>
                                        <p:tgtEl>
                                          <p:spTgt spid="5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1"/>
                                        </p:tgtEl>
                                        <p:attrNameLst>
                                          <p:attrName>style.visibility</p:attrName>
                                        </p:attrNameLst>
                                      </p:cBhvr>
                                      <p:to>
                                        <p:strVal val="visible"/>
                                      </p:to>
                                    </p:set>
                                    <p:animEffect filter="fade" transition="in">
                                      <p:cBhvr>
                                        <p:cTn dur="1000"/>
                                        <p:tgtEl>
                                          <p:spTgt spid="541"/>
                                        </p:tgtEl>
                                      </p:cBhvr>
                                    </p:animEffect>
                                  </p:childTnLst>
                                </p:cTn>
                              </p:par>
                              <p:par>
                                <p:cTn fill="hold" nodeType="withEffect" presetClass="entr" presetID="10" presetSubtype="0">
                                  <p:stCondLst>
                                    <p:cond delay="0"/>
                                  </p:stCondLst>
                                  <p:childTnLst>
                                    <p:set>
                                      <p:cBhvr>
                                        <p:cTn dur="1" fill="hold">
                                          <p:stCondLst>
                                            <p:cond delay="0"/>
                                          </p:stCondLst>
                                        </p:cTn>
                                        <p:tgtEl>
                                          <p:spTgt spid="542"/>
                                        </p:tgtEl>
                                        <p:attrNameLst>
                                          <p:attrName>style.visibility</p:attrName>
                                        </p:attrNameLst>
                                      </p:cBhvr>
                                      <p:to>
                                        <p:strVal val="visible"/>
                                      </p:to>
                                    </p:set>
                                    <p:animEffect filter="fade" transition="in">
                                      <p:cBhvr>
                                        <p:cTn dur="1000"/>
                                        <p:tgtEl>
                                          <p:spTgt spid="542"/>
                                        </p:tgtEl>
                                      </p:cBhvr>
                                    </p:animEffect>
                                  </p:childTnLst>
                                </p:cTn>
                              </p:par>
                              <p:par>
                                <p:cTn fill="hold" nodeType="withEffect" presetClass="entr" presetID="10" presetSubtype="0">
                                  <p:stCondLst>
                                    <p:cond delay="0"/>
                                  </p:stCondLst>
                                  <p:childTnLst>
                                    <p:set>
                                      <p:cBhvr>
                                        <p:cTn dur="1" fill="hold">
                                          <p:stCondLst>
                                            <p:cond delay="0"/>
                                          </p:stCondLst>
                                        </p:cTn>
                                        <p:tgtEl>
                                          <p:spTgt spid="543"/>
                                        </p:tgtEl>
                                        <p:attrNameLst>
                                          <p:attrName>style.visibility</p:attrName>
                                        </p:attrNameLst>
                                      </p:cBhvr>
                                      <p:to>
                                        <p:strVal val="visible"/>
                                      </p:to>
                                    </p:set>
                                    <p:animEffect filter="fade" transition="in">
                                      <p:cBhvr>
                                        <p:cTn dur="1000"/>
                                        <p:tgtEl>
                                          <p:spTgt spid="5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48" name="Shape 548"/>
        <p:cNvGrpSpPr/>
        <p:nvPr/>
      </p:nvGrpSpPr>
      <p:grpSpPr>
        <a:xfrm>
          <a:off x="0" y="0"/>
          <a:ext cx="0" cy="0"/>
          <a:chOff x="0" y="0"/>
          <a:chExt cx="0" cy="0"/>
        </a:xfrm>
      </p:grpSpPr>
      <p:sp>
        <p:nvSpPr>
          <p:cNvPr id="549" name="Google Shape;549;p6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PWM without Timers</a:t>
            </a:r>
            <a:endParaRPr/>
          </a:p>
        </p:txBody>
      </p:sp>
      <p:sp>
        <p:nvSpPr>
          <p:cNvPr id="550" name="Google Shape;550;p6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Use teensy_wait(ms);</a:t>
            </a:r>
            <a:endParaRPr/>
          </a:p>
          <a:p>
            <a:pPr indent="-342900" lvl="0" marL="457200" rtl="0" algn="l">
              <a:lnSpc>
                <a:spcPct val="115000"/>
              </a:lnSpc>
              <a:spcBef>
                <a:spcPts val="0"/>
              </a:spcBef>
              <a:spcAft>
                <a:spcPts val="0"/>
              </a:spcAft>
              <a:buSzPts val="1800"/>
              <a:buChar char="●"/>
            </a:pPr>
            <a:r>
              <a:rPr lang="en"/>
              <a:t>Turn pin high, wait, turn pin low, wait, etc. (loop)</a:t>
            </a:r>
            <a:endParaRPr/>
          </a:p>
        </p:txBody>
      </p:sp>
      <p:pic>
        <p:nvPicPr>
          <p:cNvPr id="551" name="Google Shape;551;p67"/>
          <p:cNvPicPr preferRelativeResize="0"/>
          <p:nvPr/>
        </p:nvPicPr>
        <p:blipFill rotWithShape="1">
          <a:blip r:embed="rId3">
            <a:alphaModFix/>
          </a:blip>
          <a:srcRect b="0" l="0" r="0" t="0"/>
          <a:stretch/>
        </p:blipFill>
        <p:spPr>
          <a:xfrm>
            <a:off x="2541800" y="2088488"/>
            <a:ext cx="4060401" cy="2795326"/>
          </a:xfrm>
          <a:prstGeom prst="rect">
            <a:avLst/>
          </a:prstGeom>
          <a:noFill/>
          <a:ln>
            <a:noFill/>
          </a:ln>
        </p:spPr>
      </p:pic>
      <p:sp>
        <p:nvSpPr>
          <p:cNvPr id="552" name="Google Shape;552;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0">
                                            <p:txEl>
                                              <p:pRg end="0" st="0"/>
                                            </p:txEl>
                                          </p:spTgt>
                                        </p:tgtEl>
                                        <p:attrNameLst>
                                          <p:attrName>style.visibility</p:attrName>
                                        </p:attrNameLst>
                                      </p:cBhvr>
                                      <p:to>
                                        <p:strVal val="visible"/>
                                      </p:to>
                                    </p:set>
                                    <p:animEffect filter="fade" transition="in">
                                      <p:cBhvr>
                                        <p:cTn dur="1000"/>
                                        <p:tgtEl>
                                          <p:spTgt spid="5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0">
                                            <p:txEl>
                                              <p:pRg end="1" st="1"/>
                                            </p:txEl>
                                          </p:spTgt>
                                        </p:tgtEl>
                                        <p:attrNameLst>
                                          <p:attrName>style.visibility</p:attrName>
                                        </p:attrNameLst>
                                      </p:cBhvr>
                                      <p:to>
                                        <p:strVal val="visible"/>
                                      </p:to>
                                    </p:set>
                                    <p:animEffect filter="fade" transition="in">
                                      <p:cBhvr>
                                        <p:cTn dur="1000"/>
                                        <p:tgtEl>
                                          <p:spTgt spid="55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56" name="Shape 556"/>
        <p:cNvGrpSpPr/>
        <p:nvPr/>
      </p:nvGrpSpPr>
      <p:grpSpPr>
        <a:xfrm>
          <a:off x="0" y="0"/>
          <a:ext cx="0" cy="0"/>
          <a:chOff x="0" y="0"/>
          <a:chExt cx="0" cy="0"/>
        </a:xfrm>
      </p:grpSpPr>
      <p:sp>
        <p:nvSpPr>
          <p:cNvPr id="557" name="Google Shape;557;p6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PWM without Timers</a:t>
            </a:r>
            <a:endParaRPr/>
          </a:p>
        </p:txBody>
      </p:sp>
      <p:sp>
        <p:nvSpPr>
          <p:cNvPr id="558" name="Google Shape;558;p6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Using Timers</a:t>
            </a:r>
            <a:endParaRPr/>
          </a:p>
          <a:p>
            <a:pPr indent="-317500" lvl="1" marL="914400" rtl="0" algn="l">
              <a:lnSpc>
                <a:spcPct val="115000"/>
              </a:lnSpc>
              <a:spcBef>
                <a:spcPts val="0"/>
              </a:spcBef>
              <a:spcAft>
                <a:spcPts val="0"/>
              </a:spcAft>
              <a:buSzPts val="1400"/>
              <a:buChar char="○"/>
            </a:pPr>
            <a:r>
              <a:rPr lang="en"/>
              <a:t>Potential issues?</a:t>
            </a:r>
            <a:endParaRPr/>
          </a:p>
          <a:p>
            <a:pPr indent="-317500" lvl="2" marL="1371600" rtl="0" algn="l">
              <a:lnSpc>
                <a:spcPct val="115000"/>
              </a:lnSpc>
              <a:spcBef>
                <a:spcPts val="0"/>
              </a:spcBef>
              <a:spcAft>
                <a:spcPts val="0"/>
              </a:spcAft>
              <a:buSzPts val="1400"/>
              <a:buChar char="■"/>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
        <p:nvSpPr>
          <p:cNvPr id="559" name="Google Shape;559;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xEl>
                                              <p:pRg end="0" st="0"/>
                                            </p:txEl>
                                          </p:spTgt>
                                        </p:tgtEl>
                                        <p:attrNameLst>
                                          <p:attrName>style.visibility</p:attrName>
                                        </p:attrNameLst>
                                      </p:cBhvr>
                                      <p:to>
                                        <p:strVal val="visible"/>
                                      </p:to>
                                    </p:set>
                                    <p:animEffect filter="fade" transition="in">
                                      <p:cBhvr>
                                        <p:cTn dur="1000"/>
                                        <p:tgtEl>
                                          <p:spTgt spid="5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xEl>
                                              <p:pRg end="1" st="1"/>
                                            </p:txEl>
                                          </p:spTgt>
                                        </p:tgtEl>
                                        <p:attrNameLst>
                                          <p:attrName>style.visibility</p:attrName>
                                        </p:attrNameLst>
                                      </p:cBhvr>
                                      <p:to>
                                        <p:strVal val="visible"/>
                                      </p:to>
                                    </p:set>
                                    <p:animEffect filter="fade" transition="in">
                                      <p:cBhvr>
                                        <p:cTn dur="1000"/>
                                        <p:tgtEl>
                                          <p:spTgt spid="5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xEl>
                                              <p:pRg end="2" st="2"/>
                                            </p:txEl>
                                          </p:spTgt>
                                        </p:tgtEl>
                                        <p:attrNameLst>
                                          <p:attrName>style.visibility</p:attrName>
                                        </p:attrNameLst>
                                      </p:cBhvr>
                                      <p:to>
                                        <p:strVal val="visible"/>
                                      </p:to>
                                    </p:set>
                                    <p:animEffect filter="fade" transition="in">
                                      <p:cBhvr>
                                        <p:cTn dur="1000"/>
                                        <p:tgtEl>
                                          <p:spTgt spid="5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xEl>
                                              <p:pRg end="3" st="3"/>
                                            </p:txEl>
                                          </p:spTgt>
                                        </p:tgtEl>
                                        <p:attrNameLst>
                                          <p:attrName>style.visibility</p:attrName>
                                        </p:attrNameLst>
                                      </p:cBhvr>
                                      <p:to>
                                        <p:strVal val="visible"/>
                                      </p:to>
                                    </p:set>
                                    <p:animEffect filter="fade" transition="in">
                                      <p:cBhvr>
                                        <p:cTn dur="1000"/>
                                        <p:tgtEl>
                                          <p:spTgt spid="5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xEl>
                                              <p:pRg end="4" st="4"/>
                                            </p:txEl>
                                          </p:spTgt>
                                        </p:tgtEl>
                                        <p:attrNameLst>
                                          <p:attrName>style.visibility</p:attrName>
                                        </p:attrNameLst>
                                      </p:cBhvr>
                                      <p:to>
                                        <p:strVal val="visible"/>
                                      </p:to>
                                    </p:set>
                                    <p:animEffect filter="fade" transition="in">
                                      <p:cBhvr>
                                        <p:cTn dur="1000"/>
                                        <p:tgtEl>
                                          <p:spTgt spid="55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63" name="Shape 563"/>
        <p:cNvGrpSpPr/>
        <p:nvPr/>
      </p:nvGrpSpPr>
      <p:grpSpPr>
        <a:xfrm>
          <a:off x="0" y="0"/>
          <a:ext cx="0" cy="0"/>
          <a:chOff x="0" y="0"/>
          <a:chExt cx="0" cy="0"/>
        </a:xfrm>
      </p:grpSpPr>
      <p:sp>
        <p:nvSpPr>
          <p:cNvPr id="564" name="Google Shape;564;p6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PWM with Timers</a:t>
            </a:r>
            <a:endParaRPr/>
          </a:p>
        </p:txBody>
      </p:sp>
      <p:sp>
        <p:nvSpPr>
          <p:cNvPr id="565" name="Google Shape;565;p6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How can we use Timers to implement PWM?</a:t>
            </a:r>
            <a:endParaRPr/>
          </a:p>
          <a:p>
            <a:pPr indent="0" lvl="0" marL="0" rtl="0" algn="l">
              <a:lnSpc>
                <a:spcPct val="115000"/>
              </a:lnSpc>
              <a:spcBef>
                <a:spcPts val="1600"/>
              </a:spcBef>
              <a:spcAft>
                <a:spcPts val="1600"/>
              </a:spcAft>
              <a:buSzPts val="1800"/>
              <a:buNone/>
            </a:pPr>
            <a:r>
              <a:rPr lang="en"/>
              <a:t>Implement 50% PWM duty cycle:</a:t>
            </a:r>
            <a:endParaRPr/>
          </a:p>
        </p:txBody>
      </p:sp>
      <p:pic>
        <p:nvPicPr>
          <p:cNvPr id="566" name="Google Shape;566;p69"/>
          <p:cNvPicPr preferRelativeResize="0"/>
          <p:nvPr/>
        </p:nvPicPr>
        <p:blipFill rotWithShape="1">
          <a:blip r:embed="rId3">
            <a:alphaModFix/>
          </a:blip>
          <a:srcRect b="0" l="0" r="0" t="0"/>
          <a:stretch/>
        </p:blipFill>
        <p:spPr>
          <a:xfrm>
            <a:off x="2111612" y="2524075"/>
            <a:ext cx="4920775" cy="1392200"/>
          </a:xfrm>
          <a:prstGeom prst="rect">
            <a:avLst/>
          </a:prstGeom>
          <a:noFill/>
          <a:ln>
            <a:noFill/>
          </a:ln>
        </p:spPr>
      </p:pic>
      <p:sp>
        <p:nvSpPr>
          <p:cNvPr id="567" name="Google Shape;567;p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71" name="Shape 571"/>
        <p:cNvGrpSpPr/>
        <p:nvPr/>
      </p:nvGrpSpPr>
      <p:grpSpPr>
        <a:xfrm>
          <a:off x="0" y="0"/>
          <a:ext cx="0" cy="0"/>
          <a:chOff x="0" y="0"/>
          <a:chExt cx="0" cy="0"/>
        </a:xfrm>
      </p:grpSpPr>
      <p:sp>
        <p:nvSpPr>
          <p:cNvPr id="572" name="Google Shape;572;p7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PWM with Timers (Answer)</a:t>
            </a:r>
            <a:endParaRPr/>
          </a:p>
          <a:p>
            <a:pPr indent="0" lvl="0" marL="0" rtl="0" algn="l">
              <a:lnSpc>
                <a:spcPct val="100000"/>
              </a:lnSpc>
              <a:spcBef>
                <a:spcPts val="0"/>
              </a:spcBef>
              <a:spcAft>
                <a:spcPts val="0"/>
              </a:spcAft>
              <a:buSzPts val="2800"/>
              <a:buNone/>
            </a:pPr>
            <a:r>
              <a:rPr lang="en" sz="1600"/>
              <a:t>Also see Timers (Example 3) for graphs</a:t>
            </a:r>
            <a:endParaRPr sz="1600"/>
          </a:p>
        </p:txBody>
      </p:sp>
      <p:sp>
        <p:nvSpPr>
          <p:cNvPr id="573" name="Google Shape;573;p7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There are multiple ways to achieve PWM with Timers, this is one method.</a:t>
            </a:r>
            <a:endParaRPr/>
          </a:p>
        </p:txBody>
      </p:sp>
      <p:pic>
        <p:nvPicPr>
          <p:cNvPr id="574" name="Google Shape;574;p70"/>
          <p:cNvPicPr preferRelativeResize="0"/>
          <p:nvPr/>
        </p:nvPicPr>
        <p:blipFill rotWithShape="1">
          <a:blip r:embed="rId3">
            <a:alphaModFix/>
          </a:blip>
          <a:srcRect b="0" l="0" r="0" t="0"/>
          <a:stretch/>
        </p:blipFill>
        <p:spPr>
          <a:xfrm>
            <a:off x="152400" y="1703532"/>
            <a:ext cx="8839202" cy="1135415"/>
          </a:xfrm>
          <a:prstGeom prst="rect">
            <a:avLst/>
          </a:prstGeom>
          <a:noFill/>
          <a:ln>
            <a:noFill/>
          </a:ln>
        </p:spPr>
      </p:pic>
      <p:sp>
        <p:nvSpPr>
          <p:cNvPr id="575" name="Google Shape;575;p70"/>
          <p:cNvSpPr/>
          <p:nvPr/>
        </p:nvSpPr>
        <p:spPr>
          <a:xfrm>
            <a:off x="111275" y="1967657"/>
            <a:ext cx="8902200" cy="3834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76" name="Google Shape;576;p70"/>
          <p:cNvPicPr preferRelativeResize="0"/>
          <p:nvPr/>
        </p:nvPicPr>
        <p:blipFill rotWithShape="1">
          <a:blip r:embed="rId4">
            <a:alphaModFix/>
          </a:blip>
          <a:srcRect b="0" l="0" r="0" t="0"/>
          <a:stretch/>
        </p:blipFill>
        <p:spPr>
          <a:xfrm>
            <a:off x="152398" y="3148575"/>
            <a:ext cx="6501474" cy="1729800"/>
          </a:xfrm>
          <a:prstGeom prst="rect">
            <a:avLst/>
          </a:prstGeom>
          <a:noFill/>
          <a:ln>
            <a:noFill/>
          </a:ln>
        </p:spPr>
      </p:pic>
      <p:sp>
        <p:nvSpPr>
          <p:cNvPr id="577" name="Google Shape;577;p70"/>
          <p:cNvSpPr/>
          <p:nvPr/>
        </p:nvSpPr>
        <p:spPr>
          <a:xfrm>
            <a:off x="111275" y="4278000"/>
            <a:ext cx="5811300" cy="291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70"/>
          <p:cNvSpPr txBox="1"/>
          <p:nvPr/>
        </p:nvSpPr>
        <p:spPr>
          <a:xfrm>
            <a:off x="6559200" y="3657925"/>
            <a:ext cx="2273100" cy="1135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Duty cycle?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OCR3A ÷ 0x00FF</a:t>
            </a:r>
            <a:endParaRPr b="0" i="0" sz="1400" u="none" cap="none" strike="noStrike">
              <a:solidFill>
                <a:srgbClr val="000000"/>
              </a:solidFill>
              <a:latin typeface="Arial"/>
              <a:ea typeface="Arial"/>
              <a:cs typeface="Arial"/>
              <a:sym typeface="Arial"/>
            </a:endParaRPr>
          </a:p>
        </p:txBody>
      </p:sp>
      <p:sp>
        <p:nvSpPr>
          <p:cNvPr id="579" name="Google Shape;579;p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8">
                                            <p:txEl>
                                              <p:pRg end="0" st="0"/>
                                            </p:txEl>
                                          </p:spTgt>
                                        </p:tgtEl>
                                        <p:attrNameLst>
                                          <p:attrName>style.visibility</p:attrName>
                                        </p:attrNameLst>
                                      </p:cBhvr>
                                      <p:to>
                                        <p:strVal val="visible"/>
                                      </p:to>
                                    </p:set>
                                    <p:animEffect filter="fade" transition="in">
                                      <p:cBhvr>
                                        <p:cTn dur="1000"/>
                                        <p:tgtEl>
                                          <p:spTgt spid="5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8">
                                            <p:txEl>
                                              <p:pRg end="1" st="1"/>
                                            </p:txEl>
                                          </p:spTgt>
                                        </p:tgtEl>
                                        <p:attrNameLst>
                                          <p:attrName>style.visibility</p:attrName>
                                        </p:attrNameLst>
                                      </p:cBhvr>
                                      <p:to>
                                        <p:strVal val="visible"/>
                                      </p:to>
                                    </p:set>
                                    <p:animEffect filter="fade" transition="in">
                                      <p:cBhvr>
                                        <p:cTn dur="1000"/>
                                        <p:tgtEl>
                                          <p:spTgt spid="5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8">
                                            <p:txEl>
                                              <p:pRg end="2" st="2"/>
                                            </p:txEl>
                                          </p:spTgt>
                                        </p:tgtEl>
                                        <p:attrNameLst>
                                          <p:attrName>style.visibility</p:attrName>
                                        </p:attrNameLst>
                                      </p:cBhvr>
                                      <p:to>
                                        <p:strVal val="visible"/>
                                      </p:to>
                                    </p:set>
                                    <p:animEffect filter="fade" transition="in">
                                      <p:cBhvr>
                                        <p:cTn dur="1000"/>
                                        <p:tgtEl>
                                          <p:spTgt spid="57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83" name="Shape 583"/>
        <p:cNvGrpSpPr/>
        <p:nvPr/>
      </p:nvGrpSpPr>
      <p:grpSpPr>
        <a:xfrm>
          <a:off x="0" y="0"/>
          <a:ext cx="0" cy="0"/>
          <a:chOff x="0" y="0"/>
          <a:chExt cx="0" cy="0"/>
        </a:xfrm>
      </p:grpSpPr>
      <p:sp>
        <p:nvSpPr>
          <p:cNvPr id="584" name="Google Shape;584;p7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PWM with Timers</a:t>
            </a:r>
            <a:endParaRPr/>
          </a:p>
        </p:txBody>
      </p:sp>
      <p:sp>
        <p:nvSpPr>
          <p:cNvPr id="585" name="Google Shape;585;p7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How can we adjust the duty cycle? → changing OCR3A</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pic>
        <p:nvPicPr>
          <p:cNvPr id="586" name="Google Shape;586;p71"/>
          <p:cNvPicPr preferRelativeResize="0"/>
          <p:nvPr/>
        </p:nvPicPr>
        <p:blipFill rotWithShape="1">
          <a:blip r:embed="rId3">
            <a:alphaModFix/>
          </a:blip>
          <a:srcRect b="0" l="0" r="0" t="0"/>
          <a:stretch/>
        </p:blipFill>
        <p:spPr>
          <a:xfrm>
            <a:off x="2541800" y="2012288"/>
            <a:ext cx="4060401" cy="2795326"/>
          </a:xfrm>
          <a:prstGeom prst="rect">
            <a:avLst/>
          </a:prstGeom>
          <a:noFill/>
          <a:ln>
            <a:noFill/>
          </a:ln>
        </p:spPr>
      </p:pic>
      <p:cxnSp>
        <p:nvCxnSpPr>
          <p:cNvPr id="587" name="Google Shape;587;p71"/>
          <p:cNvCxnSpPr/>
          <p:nvPr/>
        </p:nvCxnSpPr>
        <p:spPr>
          <a:xfrm>
            <a:off x="2979775" y="1949463"/>
            <a:ext cx="0" cy="2745000"/>
          </a:xfrm>
          <a:prstGeom prst="straightConnector1">
            <a:avLst/>
          </a:prstGeom>
          <a:noFill/>
          <a:ln cap="flat" cmpd="sng" w="9525">
            <a:solidFill>
              <a:srgbClr val="FF0000"/>
            </a:solidFill>
            <a:prstDash val="dash"/>
            <a:round/>
            <a:headEnd len="sm" w="sm" type="none"/>
            <a:tailEnd len="sm" w="sm" type="none"/>
          </a:ln>
        </p:spPr>
      </p:cxnSp>
      <p:cxnSp>
        <p:nvCxnSpPr>
          <p:cNvPr id="588" name="Google Shape;588;p71"/>
          <p:cNvCxnSpPr/>
          <p:nvPr/>
        </p:nvCxnSpPr>
        <p:spPr>
          <a:xfrm>
            <a:off x="4122775" y="1949463"/>
            <a:ext cx="0" cy="2745000"/>
          </a:xfrm>
          <a:prstGeom prst="straightConnector1">
            <a:avLst/>
          </a:prstGeom>
          <a:noFill/>
          <a:ln cap="flat" cmpd="sng" w="9525">
            <a:solidFill>
              <a:srgbClr val="FF0000"/>
            </a:solidFill>
            <a:prstDash val="dash"/>
            <a:round/>
            <a:headEnd len="sm" w="sm" type="none"/>
            <a:tailEnd len="sm" w="sm" type="none"/>
          </a:ln>
        </p:spPr>
      </p:cxnSp>
      <p:cxnSp>
        <p:nvCxnSpPr>
          <p:cNvPr id="589" name="Google Shape;589;p71"/>
          <p:cNvCxnSpPr/>
          <p:nvPr/>
        </p:nvCxnSpPr>
        <p:spPr>
          <a:xfrm>
            <a:off x="5265775" y="1949463"/>
            <a:ext cx="0" cy="2745000"/>
          </a:xfrm>
          <a:prstGeom prst="straightConnector1">
            <a:avLst/>
          </a:prstGeom>
          <a:noFill/>
          <a:ln cap="flat" cmpd="sng" w="9525">
            <a:solidFill>
              <a:srgbClr val="FF0000"/>
            </a:solidFill>
            <a:prstDash val="dash"/>
            <a:round/>
            <a:headEnd len="sm" w="sm" type="none"/>
            <a:tailEnd len="sm" w="sm" type="none"/>
          </a:ln>
        </p:spPr>
      </p:cxnSp>
      <p:cxnSp>
        <p:nvCxnSpPr>
          <p:cNvPr id="590" name="Google Shape;590;p71"/>
          <p:cNvCxnSpPr/>
          <p:nvPr/>
        </p:nvCxnSpPr>
        <p:spPr>
          <a:xfrm>
            <a:off x="6408775" y="1949463"/>
            <a:ext cx="0" cy="2745000"/>
          </a:xfrm>
          <a:prstGeom prst="straightConnector1">
            <a:avLst/>
          </a:prstGeom>
          <a:noFill/>
          <a:ln cap="flat" cmpd="sng" w="9525">
            <a:solidFill>
              <a:srgbClr val="FF0000"/>
            </a:solidFill>
            <a:prstDash val="dash"/>
            <a:round/>
            <a:headEnd len="sm" w="sm" type="none"/>
            <a:tailEnd len="sm" w="sm" type="none"/>
          </a:ln>
        </p:spPr>
      </p:cxnSp>
      <p:sp>
        <p:nvSpPr>
          <p:cNvPr id="591" name="Google Shape;591;p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406400" lvl="0" marL="457200" rtl="0" algn="l">
              <a:lnSpc>
                <a:spcPct val="100000"/>
              </a:lnSpc>
              <a:spcBef>
                <a:spcPts val="0"/>
              </a:spcBef>
              <a:spcAft>
                <a:spcPts val="0"/>
              </a:spcAft>
              <a:buSzPts val="2800"/>
              <a:buAutoNum type="arabicPeriod"/>
            </a:pPr>
            <a:r>
              <a:rPr lang="en"/>
              <a:t>Write C code in your favorite text editor</a:t>
            </a:r>
            <a:endParaRPr/>
          </a:p>
        </p:txBody>
      </p:sp>
      <p:sp>
        <p:nvSpPr>
          <p:cNvPr id="91" name="Google Shape;91;p18"/>
          <p:cNvSpPr txBox="1"/>
          <p:nvPr>
            <p:ph idx="1" type="body"/>
          </p:nvPr>
        </p:nvSpPr>
        <p:spPr>
          <a:xfrm>
            <a:off x="311700" y="1152475"/>
            <a:ext cx="42603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main.c (inside the “src” folder)</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
              <a:t>Some text editors:</a:t>
            </a:r>
            <a:endParaRPr/>
          </a:p>
          <a:p>
            <a:pPr indent="-342900" lvl="0" marL="457200" rtl="0" algn="l">
              <a:lnSpc>
                <a:spcPct val="115000"/>
              </a:lnSpc>
              <a:spcBef>
                <a:spcPts val="0"/>
              </a:spcBef>
              <a:spcAft>
                <a:spcPts val="0"/>
              </a:spcAft>
              <a:buSzPts val="1800"/>
              <a:buChar char="●"/>
            </a:pPr>
            <a:r>
              <a:rPr lang="en"/>
              <a:t>Sublime</a:t>
            </a:r>
            <a:endParaRPr/>
          </a:p>
          <a:p>
            <a:pPr indent="-342900" lvl="0" marL="457200" rtl="0" algn="l">
              <a:lnSpc>
                <a:spcPct val="115000"/>
              </a:lnSpc>
              <a:spcBef>
                <a:spcPts val="0"/>
              </a:spcBef>
              <a:spcAft>
                <a:spcPts val="0"/>
              </a:spcAft>
              <a:buSzPts val="1800"/>
              <a:buChar char="●"/>
            </a:pPr>
            <a:r>
              <a:rPr lang="en"/>
              <a:t>Vim</a:t>
            </a:r>
            <a:endParaRPr/>
          </a:p>
          <a:p>
            <a:pPr indent="-342900" lvl="0" marL="457200" rtl="0" algn="l">
              <a:lnSpc>
                <a:spcPct val="115000"/>
              </a:lnSpc>
              <a:spcBef>
                <a:spcPts val="0"/>
              </a:spcBef>
              <a:spcAft>
                <a:spcPts val="0"/>
              </a:spcAft>
              <a:buSzPts val="1800"/>
              <a:buChar char="●"/>
            </a:pPr>
            <a:r>
              <a:rPr lang="en"/>
              <a:t>Emacs</a:t>
            </a:r>
            <a:endParaRPr/>
          </a:p>
          <a:p>
            <a:pPr indent="-342900" lvl="0" marL="457200" rtl="0" algn="l">
              <a:lnSpc>
                <a:spcPct val="115000"/>
              </a:lnSpc>
              <a:spcBef>
                <a:spcPts val="0"/>
              </a:spcBef>
              <a:spcAft>
                <a:spcPts val="0"/>
              </a:spcAft>
              <a:buSzPts val="1800"/>
              <a:buChar char="●"/>
            </a:pPr>
            <a:r>
              <a:rPr lang="en"/>
              <a:t>CLion</a:t>
            </a:r>
            <a:endParaRPr/>
          </a:p>
          <a:p>
            <a:pPr indent="-342900" lvl="0" marL="457200" rtl="0" algn="l">
              <a:lnSpc>
                <a:spcPct val="115000"/>
              </a:lnSpc>
              <a:spcBef>
                <a:spcPts val="0"/>
              </a:spcBef>
              <a:spcAft>
                <a:spcPts val="0"/>
              </a:spcAft>
              <a:buSzPts val="1800"/>
              <a:buChar char="●"/>
            </a:pPr>
            <a:r>
              <a:rPr lang="en"/>
              <a:t>Notepad++</a:t>
            </a:r>
            <a:endParaRPr/>
          </a:p>
          <a:p>
            <a:pPr indent="-342900" lvl="0" marL="457200" rtl="0" algn="l">
              <a:lnSpc>
                <a:spcPct val="115000"/>
              </a:lnSpc>
              <a:spcBef>
                <a:spcPts val="0"/>
              </a:spcBef>
              <a:spcAft>
                <a:spcPts val="0"/>
              </a:spcAft>
              <a:buSzPts val="1800"/>
              <a:buChar char="●"/>
            </a:pPr>
            <a:r>
              <a:rPr lang="en"/>
              <a:t>VSCode</a:t>
            </a:r>
            <a:endParaRPr/>
          </a:p>
          <a:p>
            <a:pPr indent="0" lvl="0" marL="0" rtl="0" algn="l">
              <a:lnSpc>
                <a:spcPct val="115000"/>
              </a:lnSpc>
              <a:spcBef>
                <a:spcPts val="1600"/>
              </a:spcBef>
              <a:spcAft>
                <a:spcPts val="1600"/>
              </a:spcAft>
              <a:buSzPts val="1800"/>
              <a:buNone/>
            </a:pPr>
            <a:r>
              <a:rPr b="1" lang="en" sz="1700"/>
              <a:t>Important: make sure to SAVE your file</a:t>
            </a:r>
            <a:endParaRPr b="1" sz="1700"/>
          </a:p>
        </p:txBody>
      </p:sp>
      <p:pic>
        <p:nvPicPr>
          <p:cNvPr id="92" name="Google Shape;92;p18"/>
          <p:cNvPicPr preferRelativeResize="0"/>
          <p:nvPr/>
        </p:nvPicPr>
        <p:blipFill rotWithShape="1">
          <a:blip r:embed="rId3">
            <a:alphaModFix/>
          </a:blip>
          <a:srcRect b="0" l="0" r="0" t="0"/>
          <a:stretch/>
        </p:blipFill>
        <p:spPr>
          <a:xfrm>
            <a:off x="4345425" y="1363651"/>
            <a:ext cx="4341375" cy="2232051"/>
          </a:xfrm>
          <a:prstGeom prst="rect">
            <a:avLst/>
          </a:prstGeom>
          <a:noFill/>
          <a:ln>
            <a:noFill/>
          </a:ln>
        </p:spPr>
      </p:pic>
      <p:sp>
        <p:nvSpPr>
          <p:cNvPr id="93" name="Google Shape;9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95" name="Shape 595"/>
        <p:cNvGrpSpPr/>
        <p:nvPr/>
      </p:nvGrpSpPr>
      <p:grpSpPr>
        <a:xfrm>
          <a:off x="0" y="0"/>
          <a:ext cx="0" cy="0"/>
          <a:chOff x="0" y="0"/>
          <a:chExt cx="0" cy="0"/>
        </a:xfrm>
      </p:grpSpPr>
      <p:sp>
        <p:nvSpPr>
          <p:cNvPr id="596" name="Google Shape;596;p7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PWM with Timers</a:t>
            </a:r>
            <a:endParaRPr/>
          </a:p>
        </p:txBody>
      </p:sp>
      <p:sp>
        <p:nvSpPr>
          <p:cNvPr id="597" name="Google Shape;597;p7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How long does it take for each cycle of the PWM to run?</a:t>
            </a:r>
            <a:endParaRPr/>
          </a:p>
          <a:p>
            <a:pPr indent="0" lvl="0" marL="0" rtl="0" algn="l">
              <a:lnSpc>
                <a:spcPct val="115000"/>
              </a:lnSpc>
              <a:spcBef>
                <a:spcPts val="1600"/>
              </a:spcBef>
              <a:spcAft>
                <a:spcPts val="0"/>
              </a:spcAft>
              <a:buSzPts val="1800"/>
              <a:buNone/>
            </a:pPr>
            <a:r>
              <a:rPr lang="en"/>
              <a:t>Depends on the Timer clock and the value that the Timer is counting up to</a:t>
            </a:r>
            <a:endParaRPr/>
          </a:p>
          <a:p>
            <a:pPr indent="0" lvl="0" marL="0" rtl="0" algn="l">
              <a:lnSpc>
                <a:spcPct val="115000"/>
              </a:lnSpc>
              <a:spcBef>
                <a:spcPts val="1600"/>
              </a:spcBef>
              <a:spcAft>
                <a:spcPts val="0"/>
              </a:spcAft>
              <a:buSzPts val="1800"/>
              <a:buNone/>
            </a:pPr>
            <a:r>
              <a:rPr lang="en"/>
              <a:t>Let TCLK be the Timer clock in Hz, and N be the value that the Timer counts up to before resetting</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pic>
        <p:nvPicPr>
          <p:cNvPr id="598" name="Google Shape;598;p72"/>
          <p:cNvPicPr preferRelativeResize="0"/>
          <p:nvPr/>
        </p:nvPicPr>
        <p:blipFill rotWithShape="1">
          <a:blip r:embed="rId3">
            <a:alphaModFix/>
          </a:blip>
          <a:srcRect b="0" l="0" r="0" t="0"/>
          <a:stretch/>
        </p:blipFill>
        <p:spPr>
          <a:xfrm>
            <a:off x="4875650" y="3069871"/>
            <a:ext cx="1089525" cy="804475"/>
          </a:xfrm>
          <a:prstGeom prst="rect">
            <a:avLst/>
          </a:prstGeom>
          <a:noFill/>
          <a:ln>
            <a:noFill/>
          </a:ln>
        </p:spPr>
      </p:pic>
      <p:sp>
        <p:nvSpPr>
          <p:cNvPr id="599" name="Google Shape;599;p72"/>
          <p:cNvSpPr txBox="1"/>
          <p:nvPr/>
        </p:nvSpPr>
        <p:spPr>
          <a:xfrm>
            <a:off x="361175" y="3218224"/>
            <a:ext cx="78951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1"/>
              </a:buClr>
              <a:buSzPts val="1100"/>
              <a:buFont typeface="Arial"/>
              <a:buNone/>
            </a:pPr>
            <a:r>
              <a:rPr b="0" i="0" lang="en" sz="1800" u="none" cap="none" strike="noStrike">
                <a:solidFill>
                  <a:schemeClr val="dk2"/>
                </a:solidFill>
                <a:latin typeface="Arial"/>
                <a:ea typeface="Arial"/>
                <a:cs typeface="Arial"/>
                <a:sym typeface="Arial"/>
              </a:rPr>
              <a:t>Answer: Time taken for 1 period of PWM:                        [Units: s]</a:t>
            </a:r>
            <a:endParaRPr b="0" i="0" sz="1400" u="none" cap="none" strike="noStrike">
              <a:solidFill>
                <a:srgbClr val="000000"/>
              </a:solidFill>
              <a:latin typeface="Arial"/>
              <a:ea typeface="Arial"/>
              <a:cs typeface="Arial"/>
              <a:sym typeface="Arial"/>
            </a:endParaRPr>
          </a:p>
        </p:txBody>
      </p:sp>
      <p:sp>
        <p:nvSpPr>
          <p:cNvPr id="600" name="Google Shape;600;p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7">
                                            <p:txEl>
                                              <p:pRg end="0" st="0"/>
                                            </p:txEl>
                                          </p:spTgt>
                                        </p:tgtEl>
                                        <p:attrNameLst>
                                          <p:attrName>style.visibility</p:attrName>
                                        </p:attrNameLst>
                                      </p:cBhvr>
                                      <p:to>
                                        <p:strVal val="visible"/>
                                      </p:to>
                                    </p:set>
                                    <p:animEffect filter="fade" transition="in">
                                      <p:cBhvr>
                                        <p:cTn dur="1000"/>
                                        <p:tgtEl>
                                          <p:spTgt spid="5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7">
                                            <p:txEl>
                                              <p:pRg end="1" st="1"/>
                                            </p:txEl>
                                          </p:spTgt>
                                        </p:tgtEl>
                                        <p:attrNameLst>
                                          <p:attrName>style.visibility</p:attrName>
                                        </p:attrNameLst>
                                      </p:cBhvr>
                                      <p:to>
                                        <p:strVal val="visible"/>
                                      </p:to>
                                    </p:set>
                                    <p:animEffect filter="fade" transition="in">
                                      <p:cBhvr>
                                        <p:cTn dur="1000"/>
                                        <p:tgtEl>
                                          <p:spTgt spid="5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7">
                                            <p:txEl>
                                              <p:pRg end="2" st="2"/>
                                            </p:txEl>
                                          </p:spTgt>
                                        </p:tgtEl>
                                        <p:attrNameLst>
                                          <p:attrName>style.visibility</p:attrName>
                                        </p:attrNameLst>
                                      </p:cBhvr>
                                      <p:to>
                                        <p:strVal val="visible"/>
                                      </p:to>
                                    </p:set>
                                    <p:animEffect filter="fade" transition="in">
                                      <p:cBhvr>
                                        <p:cTn dur="1000"/>
                                        <p:tgtEl>
                                          <p:spTgt spid="5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7">
                                            <p:txEl>
                                              <p:pRg end="3" st="3"/>
                                            </p:txEl>
                                          </p:spTgt>
                                        </p:tgtEl>
                                        <p:attrNameLst>
                                          <p:attrName>style.visibility</p:attrName>
                                        </p:attrNameLst>
                                      </p:cBhvr>
                                      <p:to>
                                        <p:strVal val="visible"/>
                                      </p:to>
                                    </p:set>
                                    <p:animEffect filter="fade" transition="in">
                                      <p:cBhvr>
                                        <p:cTn dur="1000"/>
                                        <p:tgtEl>
                                          <p:spTgt spid="5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7">
                                            <p:txEl>
                                              <p:pRg end="4" st="4"/>
                                            </p:txEl>
                                          </p:spTgt>
                                        </p:tgtEl>
                                        <p:attrNameLst>
                                          <p:attrName>style.visibility</p:attrName>
                                        </p:attrNameLst>
                                      </p:cBhvr>
                                      <p:to>
                                        <p:strVal val="visible"/>
                                      </p:to>
                                    </p:set>
                                    <p:animEffect filter="fade" transition="in">
                                      <p:cBhvr>
                                        <p:cTn dur="1000"/>
                                        <p:tgtEl>
                                          <p:spTgt spid="5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7">
                                            <p:txEl>
                                              <p:pRg end="5" st="5"/>
                                            </p:txEl>
                                          </p:spTgt>
                                        </p:tgtEl>
                                        <p:attrNameLst>
                                          <p:attrName>style.visibility</p:attrName>
                                        </p:attrNameLst>
                                      </p:cBhvr>
                                      <p:to>
                                        <p:strVal val="visible"/>
                                      </p:to>
                                    </p:set>
                                    <p:animEffect filter="fade" transition="in">
                                      <p:cBhvr>
                                        <p:cTn dur="1000"/>
                                        <p:tgtEl>
                                          <p:spTgt spid="59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7">
                                            <p:txEl>
                                              <p:pRg end="6" st="6"/>
                                            </p:txEl>
                                          </p:spTgt>
                                        </p:tgtEl>
                                        <p:attrNameLst>
                                          <p:attrName>style.visibility</p:attrName>
                                        </p:attrNameLst>
                                      </p:cBhvr>
                                      <p:to>
                                        <p:strVal val="visible"/>
                                      </p:to>
                                    </p:set>
                                    <p:animEffect filter="fade" transition="in">
                                      <p:cBhvr>
                                        <p:cTn dur="1000"/>
                                        <p:tgtEl>
                                          <p:spTgt spid="59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9"/>
                                        </p:tgtEl>
                                        <p:attrNameLst>
                                          <p:attrName>style.visibility</p:attrName>
                                        </p:attrNameLst>
                                      </p:cBhvr>
                                      <p:to>
                                        <p:strVal val="visible"/>
                                      </p:to>
                                    </p:set>
                                    <p:animEffect filter="fade" transition="in">
                                      <p:cBhvr>
                                        <p:cTn dur="1000"/>
                                        <p:tgtEl>
                                          <p:spTgt spid="599"/>
                                        </p:tgtEl>
                                      </p:cBhvr>
                                    </p:animEffect>
                                  </p:childTnLst>
                                </p:cTn>
                              </p:par>
                              <p:par>
                                <p:cTn fill="hold" nodeType="withEffect" presetClass="entr" presetID="10" presetSubtype="0">
                                  <p:stCondLst>
                                    <p:cond delay="0"/>
                                  </p:stCondLst>
                                  <p:childTnLst>
                                    <p:set>
                                      <p:cBhvr>
                                        <p:cTn dur="1" fill="hold">
                                          <p:stCondLst>
                                            <p:cond delay="0"/>
                                          </p:stCondLst>
                                        </p:cTn>
                                        <p:tgtEl>
                                          <p:spTgt spid="598"/>
                                        </p:tgtEl>
                                        <p:attrNameLst>
                                          <p:attrName>style.visibility</p:attrName>
                                        </p:attrNameLst>
                                      </p:cBhvr>
                                      <p:to>
                                        <p:strVal val="visible"/>
                                      </p:to>
                                    </p:set>
                                    <p:animEffect filter="fade" transition="in">
                                      <p:cBhvr>
                                        <p:cTn dur="1000"/>
                                        <p:tgtEl>
                                          <p:spTgt spid="5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04" name="Shape 604"/>
        <p:cNvGrpSpPr/>
        <p:nvPr/>
      </p:nvGrpSpPr>
      <p:grpSpPr>
        <a:xfrm>
          <a:off x="0" y="0"/>
          <a:ext cx="0" cy="0"/>
          <a:chOff x="0" y="0"/>
          <a:chExt cx="0" cy="0"/>
        </a:xfrm>
      </p:grpSpPr>
      <p:sp>
        <p:nvSpPr>
          <p:cNvPr id="605" name="Google Shape;605;p73"/>
          <p:cNvSpPr txBox="1"/>
          <p:nvPr>
            <p:ph type="title"/>
          </p:nvPr>
        </p:nvSpPr>
        <p:spPr>
          <a:xfrm>
            <a:off x="311700" y="445025"/>
            <a:ext cx="8520600" cy="105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Programming the Teensy</a:t>
            </a:r>
            <a:endParaRPr/>
          </a:p>
          <a:p>
            <a:pPr indent="0" lvl="0" marL="0" rtl="0" algn="l">
              <a:lnSpc>
                <a:spcPct val="100000"/>
              </a:lnSpc>
              <a:spcBef>
                <a:spcPts val="0"/>
              </a:spcBef>
              <a:spcAft>
                <a:spcPts val="0"/>
              </a:spcAft>
              <a:buSzPts val="2800"/>
              <a:buNone/>
            </a:pPr>
            <a:r>
              <a:rPr lang="en">
                <a:solidFill>
                  <a:srgbClr val="999999"/>
                </a:solidFill>
              </a:rPr>
              <a:t>File Structure of your code</a:t>
            </a:r>
            <a:endParaRPr>
              <a:solidFill>
                <a:srgbClr val="999999"/>
              </a:solidFill>
            </a:endParaRPr>
          </a:p>
        </p:txBody>
      </p:sp>
      <p:sp>
        <p:nvSpPr>
          <p:cNvPr id="606" name="Google Shape;606;p73"/>
          <p:cNvSpPr txBox="1"/>
          <p:nvPr>
            <p:ph idx="1" type="body"/>
          </p:nvPr>
        </p:nvSpPr>
        <p:spPr>
          <a:xfrm>
            <a:off x="311700" y="1495925"/>
            <a:ext cx="5548800" cy="30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600"/>
              </a:spcBef>
              <a:spcAft>
                <a:spcPts val="0"/>
              </a:spcAft>
              <a:buSzPts val="1800"/>
              <a:buNone/>
            </a:pPr>
            <a:r>
              <a:rPr lang="en"/>
              <a:t>Unzip Blinky.zip from Canvas &gt; Files &gt; Resources &gt; Teensy files</a:t>
            </a:r>
            <a:endParaRPr/>
          </a:p>
          <a:p>
            <a:pPr indent="-342900" lvl="0" marL="457200" rtl="0" algn="l">
              <a:lnSpc>
                <a:spcPct val="115000"/>
              </a:lnSpc>
              <a:spcBef>
                <a:spcPts val="1600"/>
              </a:spcBef>
              <a:spcAft>
                <a:spcPts val="0"/>
              </a:spcAft>
              <a:buSzPts val="1800"/>
              <a:buChar char="●"/>
            </a:pPr>
            <a:r>
              <a:rPr lang="en"/>
              <a:t>inc: header files (.h)</a:t>
            </a:r>
            <a:endParaRPr/>
          </a:p>
          <a:p>
            <a:pPr indent="-342900" lvl="0" marL="457200" rtl="0" algn="l">
              <a:lnSpc>
                <a:spcPct val="115000"/>
              </a:lnSpc>
              <a:spcBef>
                <a:spcPts val="0"/>
              </a:spcBef>
              <a:spcAft>
                <a:spcPts val="0"/>
              </a:spcAft>
              <a:buSzPts val="1800"/>
              <a:buChar char="●"/>
            </a:pPr>
            <a:r>
              <a:rPr lang="en"/>
              <a:t>src: source code (.c)</a:t>
            </a:r>
            <a:endParaRPr/>
          </a:p>
          <a:p>
            <a:pPr indent="-342900" lvl="0" marL="457200" rtl="0" algn="l">
              <a:lnSpc>
                <a:spcPct val="115000"/>
              </a:lnSpc>
              <a:spcBef>
                <a:spcPts val="0"/>
              </a:spcBef>
              <a:spcAft>
                <a:spcPts val="0"/>
              </a:spcAft>
              <a:buSzPts val="1800"/>
              <a:buChar char="●"/>
            </a:pPr>
            <a:r>
              <a:rPr lang="en"/>
              <a:t>Makefile (instructions for the compiler)</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pic>
        <p:nvPicPr>
          <p:cNvPr id="607" name="Google Shape;607;p73"/>
          <p:cNvPicPr preferRelativeResize="0"/>
          <p:nvPr/>
        </p:nvPicPr>
        <p:blipFill rotWithShape="1">
          <a:blip r:embed="rId3">
            <a:alphaModFix/>
          </a:blip>
          <a:srcRect b="34245" l="0" r="55535" t="0"/>
          <a:stretch/>
        </p:blipFill>
        <p:spPr>
          <a:xfrm>
            <a:off x="6715025" y="2347263"/>
            <a:ext cx="1544249" cy="1370225"/>
          </a:xfrm>
          <a:prstGeom prst="rect">
            <a:avLst/>
          </a:prstGeom>
          <a:noFill/>
          <a:ln>
            <a:noFill/>
          </a:ln>
        </p:spPr>
      </p:pic>
      <p:sp>
        <p:nvSpPr>
          <p:cNvPr id="608" name="Google Shape;608;p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12" name="Shape 612"/>
        <p:cNvGrpSpPr/>
        <p:nvPr/>
      </p:nvGrpSpPr>
      <p:grpSpPr>
        <a:xfrm>
          <a:off x="0" y="0"/>
          <a:ext cx="0" cy="0"/>
          <a:chOff x="0" y="0"/>
          <a:chExt cx="0" cy="0"/>
        </a:xfrm>
      </p:grpSpPr>
      <p:sp>
        <p:nvSpPr>
          <p:cNvPr id="613" name="Google Shape;613;p7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Overflow</a:t>
            </a:r>
            <a:endParaRPr/>
          </a:p>
        </p:txBody>
      </p:sp>
      <p:pic>
        <p:nvPicPr>
          <p:cNvPr id="614" name="Google Shape;614;p74"/>
          <p:cNvPicPr preferRelativeResize="0"/>
          <p:nvPr/>
        </p:nvPicPr>
        <p:blipFill rotWithShape="1">
          <a:blip r:embed="rId3">
            <a:alphaModFix/>
          </a:blip>
          <a:srcRect b="0" l="0" r="0" t="0"/>
          <a:stretch/>
        </p:blipFill>
        <p:spPr>
          <a:xfrm>
            <a:off x="2344150" y="1017725"/>
            <a:ext cx="4455711" cy="3820976"/>
          </a:xfrm>
          <a:prstGeom prst="rect">
            <a:avLst/>
          </a:prstGeom>
          <a:noFill/>
          <a:ln>
            <a:noFill/>
          </a:ln>
        </p:spPr>
      </p:pic>
      <p:sp>
        <p:nvSpPr>
          <p:cNvPr id="615" name="Google Shape;615;p7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19" name="Shape 619"/>
        <p:cNvGrpSpPr/>
        <p:nvPr/>
      </p:nvGrpSpPr>
      <p:grpSpPr>
        <a:xfrm>
          <a:off x="0" y="0"/>
          <a:ext cx="0" cy="0"/>
          <a:chOff x="0" y="0"/>
          <a:chExt cx="0" cy="0"/>
        </a:xfrm>
      </p:grpSpPr>
      <p:pic>
        <p:nvPicPr>
          <p:cNvPr id="620" name="Google Shape;620;p75"/>
          <p:cNvPicPr preferRelativeResize="0"/>
          <p:nvPr/>
        </p:nvPicPr>
        <p:blipFill rotWithShape="1">
          <a:blip r:embed="rId3">
            <a:alphaModFix/>
          </a:blip>
          <a:srcRect b="0" l="0" r="0" t="0"/>
          <a:stretch/>
        </p:blipFill>
        <p:spPr>
          <a:xfrm>
            <a:off x="103363" y="201838"/>
            <a:ext cx="8772525" cy="4352925"/>
          </a:xfrm>
          <a:prstGeom prst="rect">
            <a:avLst/>
          </a:prstGeom>
          <a:noFill/>
          <a:ln>
            <a:noFill/>
          </a:ln>
        </p:spPr>
      </p:pic>
      <p:sp>
        <p:nvSpPr>
          <p:cNvPr id="621" name="Google Shape;621;p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2. Compile and create the .hex file using </a:t>
            </a:r>
            <a:r>
              <a:rPr lang="en">
                <a:solidFill>
                  <a:srgbClr val="FF0000"/>
                </a:solidFill>
              </a:rPr>
              <a:t>make</a:t>
            </a:r>
            <a:endParaRPr>
              <a:solidFill>
                <a:srgbClr val="FF0000"/>
              </a:solidFill>
            </a:endParaRPr>
          </a:p>
        </p:txBody>
      </p:sp>
      <p:sp>
        <p:nvSpPr>
          <p:cNvPr id="99" name="Google Shape;99;p19"/>
          <p:cNvSpPr txBox="1"/>
          <p:nvPr>
            <p:ph idx="1" type="body"/>
          </p:nvPr>
        </p:nvSpPr>
        <p:spPr>
          <a:xfrm>
            <a:off x="311700" y="1152475"/>
            <a:ext cx="4918500" cy="3657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
              <a:t>Open up command prompt (Windows) or Terminal (Mac, Linux)</a:t>
            </a:r>
            <a:endParaRPr/>
          </a:p>
          <a:p>
            <a:pPr indent="0" lvl="0" marL="45720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AutoNum type="arabicPeriod"/>
            </a:pPr>
            <a:r>
              <a:rPr lang="en"/>
              <a:t>Navigate to your code and execute the </a:t>
            </a:r>
            <a:r>
              <a:rPr lang="en">
                <a:solidFill>
                  <a:srgbClr val="FF0000"/>
                </a:solidFill>
              </a:rPr>
              <a:t>make</a:t>
            </a:r>
            <a:r>
              <a:rPr lang="en"/>
              <a:t> command</a:t>
            </a:r>
            <a:endParaRPr/>
          </a:p>
          <a:p>
            <a:pPr indent="0" lvl="0" marL="45720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AutoNum type="arabicPeriod"/>
            </a:pPr>
            <a:r>
              <a:rPr lang="en"/>
              <a:t>There should now be a main.hex file in your folder</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b="1" lang="en" sz="1600"/>
              <a:t>Important: you must recompile EVERY TIME you make a change in your main.c</a:t>
            </a:r>
            <a:endParaRPr b="1" sz="1600"/>
          </a:p>
        </p:txBody>
      </p:sp>
      <p:pic>
        <p:nvPicPr>
          <p:cNvPr id="100" name="Google Shape;100;p19"/>
          <p:cNvPicPr preferRelativeResize="0"/>
          <p:nvPr/>
        </p:nvPicPr>
        <p:blipFill rotWithShape="1">
          <a:blip r:embed="rId3">
            <a:alphaModFix/>
          </a:blip>
          <a:srcRect b="0" l="0" r="0" t="0"/>
          <a:stretch/>
        </p:blipFill>
        <p:spPr>
          <a:xfrm>
            <a:off x="5620663" y="1823125"/>
            <a:ext cx="2974472" cy="2316001"/>
          </a:xfrm>
          <a:prstGeom prst="rect">
            <a:avLst/>
          </a:prstGeom>
          <a:noFill/>
          <a:ln>
            <a:noFill/>
          </a:ln>
        </p:spPr>
      </p:pic>
      <p:sp>
        <p:nvSpPr>
          <p:cNvPr id="101" name="Google Shape;101;p19"/>
          <p:cNvSpPr/>
          <p:nvPr/>
        </p:nvSpPr>
        <p:spPr>
          <a:xfrm>
            <a:off x="7608000" y="1786043"/>
            <a:ext cx="494700" cy="246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9"/>
          <p:cNvSpPr/>
          <p:nvPr/>
        </p:nvSpPr>
        <p:spPr>
          <a:xfrm>
            <a:off x="5543175" y="3709250"/>
            <a:ext cx="2974500" cy="346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animEffect filter="fade" transition="in">
                                      <p:cBhvr>
                                        <p:cTn dur="1000"/>
                                        <p:tgtEl>
                                          <p:spTgt spid="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1" st="1"/>
                                            </p:txEl>
                                          </p:spTgt>
                                        </p:tgtEl>
                                        <p:attrNameLst>
                                          <p:attrName>style.visibility</p:attrName>
                                        </p:attrNameLst>
                                      </p:cBhvr>
                                      <p:to>
                                        <p:strVal val="visible"/>
                                      </p:to>
                                    </p:set>
                                    <p:animEffect filter="fade" transition="in">
                                      <p:cBhvr>
                                        <p:cTn dur="1000"/>
                                        <p:tgtEl>
                                          <p:spTgt spid="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2" st="2"/>
                                            </p:txEl>
                                          </p:spTgt>
                                        </p:tgtEl>
                                        <p:attrNameLst>
                                          <p:attrName>style.visibility</p:attrName>
                                        </p:attrNameLst>
                                      </p:cBhvr>
                                      <p:to>
                                        <p:strVal val="visible"/>
                                      </p:to>
                                    </p:set>
                                    <p:animEffect filter="fade" transition="in">
                                      <p:cBhvr>
                                        <p:cTn dur="1000"/>
                                        <p:tgtEl>
                                          <p:spTgt spid="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3" st="3"/>
                                            </p:txEl>
                                          </p:spTgt>
                                        </p:tgtEl>
                                        <p:attrNameLst>
                                          <p:attrName>style.visibility</p:attrName>
                                        </p:attrNameLst>
                                      </p:cBhvr>
                                      <p:to>
                                        <p:strVal val="visible"/>
                                      </p:to>
                                    </p:set>
                                    <p:animEffect filter="fade" transition="in">
                                      <p:cBhvr>
                                        <p:cTn dur="1000"/>
                                        <p:tgtEl>
                                          <p:spTgt spid="9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4" st="4"/>
                                            </p:txEl>
                                          </p:spTgt>
                                        </p:tgtEl>
                                        <p:attrNameLst>
                                          <p:attrName>style.visibility</p:attrName>
                                        </p:attrNameLst>
                                      </p:cBhvr>
                                      <p:to>
                                        <p:strVal val="visible"/>
                                      </p:to>
                                    </p:set>
                                    <p:animEffect filter="fade" transition="in">
                                      <p:cBhvr>
                                        <p:cTn dur="1000"/>
                                        <p:tgtEl>
                                          <p:spTgt spid="9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5" st="5"/>
                                            </p:txEl>
                                          </p:spTgt>
                                        </p:tgtEl>
                                        <p:attrNameLst>
                                          <p:attrName>style.visibility</p:attrName>
                                        </p:attrNameLst>
                                      </p:cBhvr>
                                      <p:to>
                                        <p:strVal val="visible"/>
                                      </p:to>
                                    </p:set>
                                    <p:animEffect filter="fade" transition="in">
                                      <p:cBhvr>
                                        <p:cTn dur="1000"/>
                                        <p:tgtEl>
                                          <p:spTgt spid="9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6" st="6"/>
                                            </p:txEl>
                                          </p:spTgt>
                                        </p:tgtEl>
                                        <p:attrNameLst>
                                          <p:attrName>style.visibility</p:attrName>
                                        </p:attrNameLst>
                                      </p:cBhvr>
                                      <p:to>
                                        <p:strVal val="visible"/>
                                      </p:to>
                                    </p:set>
                                    <p:animEffect filter="fade" transition="in">
                                      <p:cBhvr>
                                        <p:cTn dur="1000"/>
                                        <p:tgtEl>
                                          <p:spTgt spid="9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3. Open the .hex file in the Teensy loader</a:t>
            </a:r>
            <a:endParaRPr/>
          </a:p>
        </p:txBody>
      </p:sp>
      <p:sp>
        <p:nvSpPr>
          <p:cNvPr id="109" name="Google Shape;109;p20"/>
          <p:cNvSpPr txBox="1"/>
          <p:nvPr>
            <p:ph idx="1" type="body"/>
          </p:nvPr>
        </p:nvSpPr>
        <p:spPr>
          <a:xfrm>
            <a:off x="311700" y="1152475"/>
            <a:ext cx="42603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
              <a:t>Open the Teensy loader</a:t>
            </a:r>
            <a:endParaRPr/>
          </a:p>
          <a:p>
            <a:pPr indent="0" lvl="0" marL="45720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AutoNum type="arabicPeriod"/>
            </a:pPr>
            <a:r>
              <a:rPr lang="en"/>
              <a:t>File &gt; Open HEX File</a:t>
            </a:r>
            <a:endParaRPr/>
          </a:p>
          <a:p>
            <a:pPr indent="0" lvl="0" marL="45720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AutoNum type="arabicPeriod"/>
            </a:pPr>
            <a:r>
              <a:rPr lang="en"/>
              <a:t>Press the button on the Teensy (this button also “resets” the Teensy)</a:t>
            </a:r>
            <a:endParaRPr/>
          </a:p>
        </p:txBody>
      </p:sp>
      <p:pic>
        <p:nvPicPr>
          <p:cNvPr id="110" name="Google Shape;110;p20"/>
          <p:cNvPicPr preferRelativeResize="0"/>
          <p:nvPr/>
        </p:nvPicPr>
        <p:blipFill rotWithShape="1">
          <a:blip r:embed="rId3">
            <a:alphaModFix/>
          </a:blip>
          <a:srcRect b="0" l="0" r="0" t="0"/>
          <a:stretch/>
        </p:blipFill>
        <p:spPr>
          <a:xfrm>
            <a:off x="6405925" y="1304875"/>
            <a:ext cx="1395875" cy="1617375"/>
          </a:xfrm>
          <a:prstGeom prst="rect">
            <a:avLst/>
          </a:prstGeom>
          <a:noFill/>
          <a:ln>
            <a:noFill/>
          </a:ln>
        </p:spPr>
      </p:pic>
      <p:sp>
        <p:nvSpPr>
          <p:cNvPr id="111" name="Google Shape;111;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Using the c</a:t>
            </a:r>
            <a:r>
              <a:rPr lang="en"/>
              <a:t>ommand line (optional) </a:t>
            </a:r>
            <a:endParaRPr/>
          </a:p>
        </p:txBody>
      </p:sp>
      <p:sp>
        <p:nvSpPr>
          <p:cNvPr id="117" name="Google Shape;117;p21"/>
          <p:cNvSpPr txBox="1"/>
          <p:nvPr>
            <p:ph idx="1" type="body"/>
          </p:nvPr>
        </p:nvSpPr>
        <p:spPr>
          <a:xfrm>
            <a:off x="311700" y="1152475"/>
            <a:ext cx="8520600" cy="2214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latin typeface="Roboto Mono"/>
                <a:ea typeface="Roboto Mono"/>
                <a:cs typeface="Roboto Mono"/>
                <a:sym typeface="Roboto Mono"/>
              </a:rPr>
              <a:t>cd directory_name</a:t>
            </a:r>
            <a:r>
              <a:rPr lang="en"/>
              <a:t> </a:t>
            </a:r>
            <a:r>
              <a:rPr i="1" lang="en"/>
              <a:t>- change directory</a:t>
            </a:r>
            <a:endParaRPr i="1"/>
          </a:p>
          <a:p>
            <a:pPr indent="-342900" lvl="0" marL="457200" rtl="0" algn="l">
              <a:lnSpc>
                <a:spcPct val="115000"/>
              </a:lnSpc>
              <a:spcBef>
                <a:spcPts val="0"/>
              </a:spcBef>
              <a:spcAft>
                <a:spcPts val="0"/>
              </a:spcAft>
              <a:buSzPts val="1800"/>
              <a:buChar char="●"/>
            </a:pPr>
            <a:r>
              <a:rPr lang="en">
                <a:latin typeface="Roboto Mono"/>
                <a:ea typeface="Roboto Mono"/>
                <a:cs typeface="Roboto Mono"/>
                <a:sym typeface="Roboto Mono"/>
              </a:rPr>
              <a:t>ls</a:t>
            </a:r>
            <a:r>
              <a:rPr lang="en"/>
              <a:t> </a:t>
            </a:r>
            <a:r>
              <a:rPr i="1" lang="en"/>
              <a:t>- list stuff in current directory</a:t>
            </a:r>
            <a:endParaRPr i="1"/>
          </a:p>
          <a:p>
            <a:pPr indent="-342900" lvl="0" marL="457200" rtl="0" algn="l">
              <a:lnSpc>
                <a:spcPct val="115000"/>
              </a:lnSpc>
              <a:spcBef>
                <a:spcPts val="0"/>
              </a:spcBef>
              <a:spcAft>
                <a:spcPts val="0"/>
              </a:spcAft>
              <a:buSzPts val="1800"/>
              <a:buChar char="●"/>
            </a:pPr>
            <a:r>
              <a:rPr lang="en">
                <a:latin typeface="Roboto Mono"/>
                <a:ea typeface="Roboto Mono"/>
                <a:cs typeface="Roboto Mono"/>
                <a:sym typeface="Roboto Mono"/>
              </a:rPr>
              <a:t>touch example.txt </a:t>
            </a:r>
            <a:r>
              <a:rPr i="1" lang="en"/>
              <a:t>- create a file named example.txt</a:t>
            </a:r>
            <a:endParaRPr i="1"/>
          </a:p>
          <a:p>
            <a:pPr indent="-342900" lvl="0" marL="457200" rtl="0" algn="l">
              <a:lnSpc>
                <a:spcPct val="115000"/>
              </a:lnSpc>
              <a:spcBef>
                <a:spcPts val="0"/>
              </a:spcBef>
              <a:spcAft>
                <a:spcPts val="0"/>
              </a:spcAft>
              <a:buSzPts val="1800"/>
              <a:buChar char="●"/>
            </a:pPr>
            <a:r>
              <a:rPr lang="en">
                <a:latin typeface="Roboto Mono"/>
                <a:ea typeface="Roboto Mono"/>
                <a:cs typeface="Roboto Mono"/>
                <a:sym typeface="Roboto Mono"/>
              </a:rPr>
              <a:t>mkdir new_dir</a:t>
            </a:r>
            <a:r>
              <a:rPr lang="en"/>
              <a:t> </a:t>
            </a:r>
            <a:r>
              <a:rPr i="1" lang="en"/>
              <a:t>- create a new directory named new_dir</a:t>
            </a:r>
            <a:r>
              <a:rPr lang="en"/>
              <a:t> </a:t>
            </a:r>
            <a:endParaRPr/>
          </a:p>
          <a:p>
            <a:pPr indent="-342900" lvl="0" marL="457200" rtl="0" algn="l">
              <a:lnSpc>
                <a:spcPct val="115000"/>
              </a:lnSpc>
              <a:spcBef>
                <a:spcPts val="0"/>
              </a:spcBef>
              <a:spcAft>
                <a:spcPts val="0"/>
              </a:spcAft>
              <a:buSzPts val="1800"/>
              <a:buChar char="●"/>
            </a:pPr>
            <a:r>
              <a:rPr lang="en"/>
              <a:t>Tab key -</a:t>
            </a:r>
            <a:r>
              <a:rPr i="1" lang="en"/>
              <a:t> autocomplete</a:t>
            </a:r>
            <a:endParaRPr i="1"/>
          </a:p>
          <a:p>
            <a:pPr indent="-342900" lvl="0" marL="457200" rtl="0" algn="l">
              <a:lnSpc>
                <a:spcPct val="115000"/>
              </a:lnSpc>
              <a:spcBef>
                <a:spcPts val="0"/>
              </a:spcBef>
              <a:spcAft>
                <a:spcPts val="0"/>
              </a:spcAft>
              <a:buSzPts val="1800"/>
              <a:buChar char="●"/>
            </a:pPr>
            <a:r>
              <a:rPr lang="en"/>
              <a:t>Up arrow</a:t>
            </a:r>
            <a:r>
              <a:rPr i="1" lang="en"/>
              <a:t> - scroll through command history</a:t>
            </a:r>
            <a:endParaRPr i="1"/>
          </a:p>
        </p:txBody>
      </p:sp>
      <p:sp>
        <p:nvSpPr>
          <p:cNvPr id="118" name="Google Shape;11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9" name="Google Shape;119;p21"/>
          <p:cNvSpPr txBox="1"/>
          <p:nvPr/>
        </p:nvSpPr>
        <p:spPr>
          <a:xfrm>
            <a:off x="451450" y="3655950"/>
            <a:ext cx="660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Note: c</a:t>
            </a:r>
            <a:r>
              <a:rPr lang="en"/>
              <a:t>ommands</a:t>
            </a:r>
            <a:r>
              <a:rPr lang="en"/>
              <a:t> will work on Mac / Linux (Terminal) or Windows (Powershell)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