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7ffff2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7ffff2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7ffff23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7ffff23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c7ffff23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c7ffff23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7ffff23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7ffff23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c7ffff23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c7ffff23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7ffff23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7ffff23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7ffff23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7ffff23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c7c97493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c7c97493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7ffff2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7ffff2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7ffff2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7ffff2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ef9f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ef9f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7ffff23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7ffff23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7ffff2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7ffff2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7ffff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7ffff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7ffff2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7ffff2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9196eb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9196eb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7ffff2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7ffff2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7ffff23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7ffff23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7ffff2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7ffff2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19928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hyperlink" Target="http://drive.google.com/file/d/1H_WYb19pdbWwA5y88YG9oHw_xqGhWqLn/view" TargetMode="External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zUIPtPfigxg_Dy8yW3LdgN-xrb3reSiX/view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10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Greg, Will, Sheil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17245" t="0"/>
          <a:stretch/>
        </p:blipFill>
        <p:spPr>
          <a:xfrm rot="5400000">
            <a:off x="3629538" y="-1425361"/>
            <a:ext cx="5060475" cy="791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 Circuitry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1412" y="1188775"/>
            <a:ext cx="2565600" cy="1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 b="64421" l="0" r="0" t="0"/>
          <a:stretch/>
        </p:blipFill>
        <p:spPr>
          <a:xfrm>
            <a:off x="3535463" y="12"/>
            <a:ext cx="2491824" cy="14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7701213" y="3075600"/>
            <a:ext cx="139575" cy="172725"/>
          </a:xfrm>
          <a:custGeom>
            <a:rect b="b" l="l" r="r" t="t"/>
            <a:pathLst>
              <a:path extrusionOk="0" h="6909" w="5583">
                <a:moveTo>
                  <a:pt x="0" y="4342"/>
                </a:moveTo>
                <a:cubicBezTo>
                  <a:pt x="5" y="4347"/>
                  <a:pt x="1784" y="6909"/>
                  <a:pt x="1861" y="6823"/>
                </a:cubicBezTo>
                <a:cubicBezTo>
                  <a:pt x="3594" y="4897"/>
                  <a:pt x="4029" y="2073"/>
                  <a:pt x="5583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23"/>
          <p:cNvSpPr/>
          <p:nvPr/>
        </p:nvSpPr>
        <p:spPr>
          <a:xfrm>
            <a:off x="7840788" y="1881475"/>
            <a:ext cx="139575" cy="172725"/>
          </a:xfrm>
          <a:custGeom>
            <a:rect b="b" l="l" r="r" t="t"/>
            <a:pathLst>
              <a:path extrusionOk="0" h="6909" w="5583">
                <a:moveTo>
                  <a:pt x="0" y="4342"/>
                </a:moveTo>
                <a:cubicBezTo>
                  <a:pt x="5" y="4347"/>
                  <a:pt x="1784" y="6909"/>
                  <a:pt x="1861" y="6823"/>
                </a:cubicBezTo>
                <a:cubicBezTo>
                  <a:pt x="3594" y="4897"/>
                  <a:pt x="4029" y="2073"/>
                  <a:pt x="5583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3"/>
          <p:cNvSpPr/>
          <p:nvPr/>
        </p:nvSpPr>
        <p:spPr>
          <a:xfrm>
            <a:off x="7980363" y="1442075"/>
            <a:ext cx="139575" cy="172725"/>
          </a:xfrm>
          <a:custGeom>
            <a:rect b="b" l="l" r="r" t="t"/>
            <a:pathLst>
              <a:path extrusionOk="0" h="6909" w="5583">
                <a:moveTo>
                  <a:pt x="0" y="4342"/>
                </a:moveTo>
                <a:cubicBezTo>
                  <a:pt x="5" y="4347"/>
                  <a:pt x="1784" y="6909"/>
                  <a:pt x="1861" y="6823"/>
                </a:cubicBezTo>
                <a:cubicBezTo>
                  <a:pt x="3594" y="4897"/>
                  <a:pt x="4029" y="2073"/>
                  <a:pt x="5583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3"/>
          <p:cNvSpPr/>
          <p:nvPr/>
        </p:nvSpPr>
        <p:spPr>
          <a:xfrm>
            <a:off x="6176263" y="1338700"/>
            <a:ext cx="139575" cy="172725"/>
          </a:xfrm>
          <a:custGeom>
            <a:rect b="b" l="l" r="r" t="t"/>
            <a:pathLst>
              <a:path extrusionOk="0" h="6909" w="5583">
                <a:moveTo>
                  <a:pt x="0" y="4342"/>
                </a:moveTo>
                <a:cubicBezTo>
                  <a:pt x="5" y="4347"/>
                  <a:pt x="1784" y="6909"/>
                  <a:pt x="1861" y="6823"/>
                </a:cubicBezTo>
                <a:cubicBezTo>
                  <a:pt x="3594" y="4897"/>
                  <a:pt x="4029" y="2073"/>
                  <a:pt x="5583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3"/>
          <p:cNvSpPr txBox="1"/>
          <p:nvPr/>
        </p:nvSpPr>
        <p:spPr>
          <a:xfrm>
            <a:off x="8083763" y="1442075"/>
            <a:ext cx="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(100k)</a:t>
            </a:r>
            <a:endParaRPr b="1" sz="600"/>
          </a:p>
        </p:txBody>
      </p:sp>
      <p:sp>
        <p:nvSpPr>
          <p:cNvPr id="178" name="Google Shape;178;p23"/>
          <p:cNvSpPr txBox="1"/>
          <p:nvPr/>
        </p:nvSpPr>
        <p:spPr>
          <a:xfrm>
            <a:off x="7980363" y="1990025"/>
            <a:ext cx="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(220)</a:t>
            </a:r>
            <a:endParaRPr b="1" sz="600"/>
          </a:p>
        </p:txBody>
      </p:sp>
      <p:sp>
        <p:nvSpPr>
          <p:cNvPr id="179" name="Google Shape;179;p23"/>
          <p:cNvSpPr/>
          <p:nvPr/>
        </p:nvSpPr>
        <p:spPr>
          <a:xfrm>
            <a:off x="4232588" y="3248325"/>
            <a:ext cx="139575" cy="172725"/>
          </a:xfrm>
          <a:custGeom>
            <a:rect b="b" l="l" r="r" t="t"/>
            <a:pathLst>
              <a:path extrusionOk="0" h="6909" w="5583">
                <a:moveTo>
                  <a:pt x="0" y="4342"/>
                </a:moveTo>
                <a:cubicBezTo>
                  <a:pt x="5" y="4347"/>
                  <a:pt x="1784" y="6909"/>
                  <a:pt x="1861" y="6823"/>
                </a:cubicBezTo>
                <a:cubicBezTo>
                  <a:pt x="3594" y="4897"/>
                  <a:pt x="4029" y="2073"/>
                  <a:pt x="5583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3"/>
          <p:cNvSpPr/>
          <p:nvPr/>
        </p:nvSpPr>
        <p:spPr>
          <a:xfrm>
            <a:off x="6244413" y="1945350"/>
            <a:ext cx="377400" cy="38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706813" y="3723600"/>
            <a:ext cx="377400" cy="38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993438" y="3248325"/>
            <a:ext cx="377400" cy="38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859588" y="3075600"/>
            <a:ext cx="377400" cy="38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 Circuit </a:t>
            </a:r>
            <a:r>
              <a:rPr lang="en"/>
              <a:t>Components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Perfboard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PD70-01C Diode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TLV272 Op-Amp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ESP32 (w/ Female headers for mounting)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1 uF 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100 nF 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1 kOhm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22 kOhm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1 MOhm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470 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0"/>
              <a:t>2x 100 kOhm R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0"/>
              <a:t>1x 220 Ohm R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00"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5456378" y="495752"/>
            <a:ext cx="3375923" cy="3141475"/>
            <a:chOff x="5456378" y="1585677"/>
            <a:chExt cx="3375923" cy="3141475"/>
          </a:xfrm>
        </p:grpSpPr>
        <p:pic>
          <p:nvPicPr>
            <p:cNvPr id="191" name="Google Shape;191;p24"/>
            <p:cNvPicPr preferRelativeResize="0"/>
            <p:nvPr/>
          </p:nvPicPr>
          <p:blipFill rotWithShape="1">
            <a:blip r:embed="rId3">
              <a:alphaModFix/>
            </a:blip>
            <a:srcRect b="60836" l="17746" r="55418" t="16872"/>
            <a:stretch/>
          </p:blipFill>
          <p:spPr>
            <a:xfrm rot="5400000">
              <a:off x="5573602" y="1468453"/>
              <a:ext cx="3141475" cy="33759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2" name="Google Shape;192;p24"/>
            <p:cNvCxnSpPr/>
            <p:nvPr/>
          </p:nvCxnSpPr>
          <p:spPr>
            <a:xfrm>
              <a:off x="7041700" y="2571750"/>
              <a:ext cx="489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4"/>
            <p:cNvCxnSpPr/>
            <p:nvPr/>
          </p:nvCxnSpPr>
          <p:spPr>
            <a:xfrm>
              <a:off x="6955975" y="3698425"/>
              <a:ext cx="489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7703000" y="2510525"/>
              <a:ext cx="73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6955975" y="2571750"/>
              <a:ext cx="108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100 kOhm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6882500" y="3784150"/>
              <a:ext cx="108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220 Ohm</a:t>
              </a:r>
              <a:endParaRPr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 Circuit Components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Perfboard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PD70-01C Diode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TLV272 Op-Amp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1x ESP32 (w/ Female headers for mounting)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1 uF 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600"/>
              <a:t>1x 100 nF C (2x 47 nF for now...)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2x 1 kOhm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22 kOhm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1 MOhm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470 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00"/>
              <a:t>1x 100 kOhm 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600"/>
              <a:t>1x 2 Ohm R (Not available)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00"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60836" l="17746" r="55418" t="16872"/>
          <a:stretch/>
        </p:blipFill>
        <p:spPr>
          <a:xfrm rot="5400000">
            <a:off x="5573602" y="378528"/>
            <a:ext cx="3141475" cy="3375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5985600" y="3833150"/>
            <a:ext cx="231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R7 / R6 = ~500</a:t>
            </a:r>
            <a:endParaRPr b="1"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the </a:t>
            </a:r>
            <a:r>
              <a:rPr lang="en"/>
              <a:t>PD70-01C Diode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-412" l="25760" r="19218" t="32849"/>
          <a:stretch/>
        </p:blipFill>
        <p:spPr>
          <a:xfrm rot="-5400000">
            <a:off x="5716538" y="2224036"/>
            <a:ext cx="2122476" cy="347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4">
            <a:alphaModFix/>
          </a:blip>
          <a:srcRect b="418" l="48451" r="32347" t="75122"/>
          <a:stretch/>
        </p:blipFill>
        <p:spPr>
          <a:xfrm rot="5400000">
            <a:off x="1455872" y="1290622"/>
            <a:ext cx="1529783" cy="2508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6"/>
          <p:cNvCxnSpPr/>
          <p:nvPr/>
        </p:nvCxnSpPr>
        <p:spPr>
          <a:xfrm flipH="1">
            <a:off x="2307468" y="1632599"/>
            <a:ext cx="217200" cy="49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 txBox="1"/>
          <p:nvPr/>
        </p:nvSpPr>
        <p:spPr>
          <a:xfrm>
            <a:off x="2447401" y="1129250"/>
            <a:ext cx="143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Dot near Cathode</a:t>
            </a:r>
            <a:endParaRPr b="1"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-412" l="25758" r="11706" t="32849"/>
          <a:stretch/>
        </p:blipFill>
        <p:spPr>
          <a:xfrm rot="-5400000">
            <a:off x="5751175" y="-198274"/>
            <a:ext cx="2210600" cy="31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/>
          <p:nvPr/>
        </p:nvSpPr>
        <p:spPr>
          <a:xfrm>
            <a:off x="6238125" y="780650"/>
            <a:ext cx="728100" cy="157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Tape</a:t>
            </a:r>
            <a:endParaRPr b="1"/>
          </a:p>
        </p:txBody>
      </p:sp>
      <p:grpSp>
        <p:nvGrpSpPr>
          <p:cNvPr id="216" name="Google Shape;216;p26"/>
          <p:cNvGrpSpPr/>
          <p:nvPr/>
        </p:nvGrpSpPr>
        <p:grpSpPr>
          <a:xfrm>
            <a:off x="4183350" y="1672550"/>
            <a:ext cx="1792500" cy="687900"/>
            <a:chOff x="4183350" y="1672550"/>
            <a:chExt cx="1792500" cy="687900"/>
          </a:xfrm>
        </p:grpSpPr>
        <p:cxnSp>
          <p:nvCxnSpPr>
            <p:cNvPr id="217" name="Google Shape;217;p26"/>
            <p:cNvCxnSpPr>
              <a:stCxn id="218" idx="3"/>
            </p:cNvCxnSpPr>
            <p:nvPr/>
          </p:nvCxnSpPr>
          <p:spPr>
            <a:xfrm flipH="1" rot="10800000">
              <a:off x="4960650" y="1672550"/>
              <a:ext cx="1015200" cy="380100"/>
            </a:xfrm>
            <a:prstGeom prst="straightConnector1">
              <a:avLst/>
            </a:prstGeom>
            <a:noFill/>
            <a:ln cap="flat" cmpd="sng" w="28575">
              <a:solidFill>
                <a:srgbClr val="80201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26"/>
            <p:cNvSpPr txBox="1"/>
            <p:nvPr/>
          </p:nvSpPr>
          <p:spPr>
            <a:xfrm>
              <a:off x="4183350" y="1744850"/>
              <a:ext cx="77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02017"/>
                  </a:solidFill>
                </a:rPr>
                <a:t>Lots of Solder</a:t>
              </a:r>
              <a:endParaRPr b="1">
                <a:solidFill>
                  <a:srgbClr val="802017"/>
                </a:solidFill>
              </a:endParaRPr>
            </a:p>
          </p:txBody>
        </p:sp>
      </p:grpSp>
      <p:sp>
        <p:nvSpPr>
          <p:cNvPr id="219" name="Google Shape;219;p26"/>
          <p:cNvSpPr txBox="1"/>
          <p:nvPr/>
        </p:nvSpPr>
        <p:spPr>
          <a:xfrm>
            <a:off x="5552525" y="2499225"/>
            <a:ext cx="26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remove tape residue.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- GIVEN!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files &gt; Resources &gt; ESP32 Arduino Lecture Examples &gt; vive510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vive510.cpp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vive510.h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vive510.ipo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looks like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22156" l="16932" r="32233" t="20827"/>
          <a:stretch/>
        </p:blipFill>
        <p:spPr>
          <a:xfrm>
            <a:off x="123553" y="1605852"/>
            <a:ext cx="1572975" cy="235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 b="11957" l="19949" r="19653" t="21944"/>
          <a:stretch/>
        </p:blipFill>
        <p:spPr>
          <a:xfrm>
            <a:off x="1779540" y="1605840"/>
            <a:ext cx="1612036" cy="235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 title="vive_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5398" y="761925"/>
            <a:ext cx="5386900" cy="40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Between Detection Circuits (@ 3-4 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(experiencing inconsistencies at board height)</a:t>
            </a:r>
            <a:endParaRPr sz="2133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13654" l="12655" r="9559" t="14665"/>
          <a:stretch/>
        </p:blipFill>
        <p:spPr>
          <a:xfrm>
            <a:off x="56900" y="1471952"/>
            <a:ext cx="4402150" cy="30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8577" l="9200" r="5533" t="14975"/>
          <a:stretch/>
        </p:blipFill>
        <p:spPr>
          <a:xfrm>
            <a:off x="4562800" y="1471950"/>
            <a:ext cx="4524298" cy="30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49071" l="12655" r="72535" t="34700"/>
          <a:stretch/>
        </p:blipFill>
        <p:spPr>
          <a:xfrm>
            <a:off x="1258775" y="1530353"/>
            <a:ext cx="2090977" cy="1718427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 b="47010" l="9200" r="75193" t="37330"/>
          <a:stretch/>
        </p:blipFill>
        <p:spPr>
          <a:xfrm>
            <a:off x="5624525" y="1589400"/>
            <a:ext cx="2126700" cy="1600324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9"/>
          <p:cNvSpPr/>
          <p:nvPr/>
        </p:nvSpPr>
        <p:spPr>
          <a:xfrm>
            <a:off x="83575" y="2323600"/>
            <a:ext cx="777300" cy="677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4572000" y="2365400"/>
            <a:ext cx="819000" cy="635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9"/>
          <p:cNvCxnSpPr/>
          <p:nvPr/>
        </p:nvCxnSpPr>
        <p:spPr>
          <a:xfrm flipH="1" rot="10800000">
            <a:off x="877625" y="1521100"/>
            <a:ext cx="351000" cy="802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860875" y="2973000"/>
            <a:ext cx="376200" cy="286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 flipH="1" rot="10800000">
            <a:off x="5382750" y="1571250"/>
            <a:ext cx="225600" cy="802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5399475" y="3000625"/>
            <a:ext cx="217200" cy="225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diagram / Terminology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328565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(oven/car/robot)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75700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261" name="Google Shape;261;p31"/>
          <p:cNvCxnSpPr>
            <a:stCxn id="260" idx="3"/>
            <a:endCxn id="259" idx="1"/>
          </p:cNvCxnSpPr>
          <p:nvPr/>
        </p:nvCxnSpPr>
        <p:spPr>
          <a:xfrm>
            <a:off x="2513800" y="1804625"/>
            <a:ext cx="7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1"/>
          <p:cNvCxnSpPr>
            <a:stCxn id="259" idx="3"/>
            <a:endCxn id="260" idx="1"/>
          </p:cNvCxnSpPr>
          <p:nvPr/>
        </p:nvCxnSpPr>
        <p:spPr>
          <a:xfrm flipH="1">
            <a:off x="756950" y="1804625"/>
            <a:ext cx="4285500" cy="600"/>
          </a:xfrm>
          <a:prstGeom prst="bentConnector5">
            <a:avLst>
              <a:gd fmla="val -5557" name="adj1"/>
              <a:gd fmla="val 108404167" name="adj2"/>
              <a:gd fmla="val 10555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1"/>
          <p:cNvSpPr txBox="1"/>
          <p:nvPr/>
        </p:nvSpPr>
        <p:spPr>
          <a:xfrm>
            <a:off x="2513800" y="2072863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2513800" y="13783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757000" y="3528225"/>
            <a:ext cx="4285500" cy="1007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897000" y="3745425"/>
            <a:ext cx="2020200" cy="572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 Law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2067225" y="31280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268" name="Google Shape;268;p31"/>
          <p:cNvCxnSpPr/>
          <p:nvPr/>
        </p:nvCxnSpPr>
        <p:spPr>
          <a:xfrm>
            <a:off x="500625" y="4026175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1"/>
          <p:cNvSpPr txBox="1"/>
          <p:nvPr/>
        </p:nvSpPr>
        <p:spPr>
          <a:xfrm>
            <a:off x="-103825" y="38298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cxnSp>
        <p:nvCxnSpPr>
          <p:cNvPr id="270" name="Google Shape;270;p31"/>
          <p:cNvCxnSpPr/>
          <p:nvPr/>
        </p:nvCxnSpPr>
        <p:spPr>
          <a:xfrm>
            <a:off x="4756575" y="4033625"/>
            <a:ext cx="5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1"/>
          <p:cNvSpPr txBox="1"/>
          <p:nvPr/>
        </p:nvSpPr>
        <p:spPr>
          <a:xfrm>
            <a:off x="5146125" y="38335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6078600" y="2189450"/>
            <a:ext cx="27537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 (set 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Response</a:t>
            </a:r>
            <a:endParaRPr/>
          </a:p>
        </p:txBody>
      </p:sp>
      <p:cxnSp>
        <p:nvCxnSpPr>
          <p:cNvPr id="273" name="Google Shape;273;p31"/>
          <p:cNvCxnSpPr>
            <a:endCxn id="260" idx="2"/>
          </p:cNvCxnSpPr>
          <p:nvPr/>
        </p:nvCxnSpPr>
        <p:spPr>
          <a:xfrm rot="10800000">
            <a:off x="1635400" y="2230925"/>
            <a:ext cx="12366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1"/>
          <p:cNvCxnSpPr/>
          <p:nvPr/>
        </p:nvCxnSpPr>
        <p:spPr>
          <a:xfrm rot="10800000">
            <a:off x="2909050" y="4347600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1"/>
          <p:cNvSpPr txBox="1"/>
          <p:nvPr/>
        </p:nvSpPr>
        <p:spPr>
          <a:xfrm>
            <a:off x="2183100" y="4807225"/>
            <a:ext cx="2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325050" y="4719000"/>
            <a:ext cx="3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Point (from user/external source)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Integrative Derivative Control (PID)</a:t>
            </a:r>
            <a:endParaRPr/>
          </a:p>
        </p:txBody>
      </p:sp>
      <p:grpSp>
        <p:nvGrpSpPr>
          <p:cNvPr id="282" name="Google Shape;282;p32"/>
          <p:cNvGrpSpPr/>
          <p:nvPr/>
        </p:nvGrpSpPr>
        <p:grpSpPr>
          <a:xfrm>
            <a:off x="6325100" y="1340175"/>
            <a:ext cx="2102425" cy="2682950"/>
            <a:chOff x="782675" y="1543600"/>
            <a:chExt cx="2102425" cy="2682950"/>
          </a:xfrm>
        </p:grpSpPr>
        <p:grpSp>
          <p:nvGrpSpPr>
            <p:cNvPr id="283" name="Google Shape;283;p32"/>
            <p:cNvGrpSpPr/>
            <p:nvPr/>
          </p:nvGrpSpPr>
          <p:grpSpPr>
            <a:xfrm>
              <a:off x="782675" y="2300025"/>
              <a:ext cx="1503450" cy="1316825"/>
              <a:chOff x="782675" y="2782650"/>
              <a:chExt cx="1503450" cy="1316825"/>
            </a:xfrm>
          </p:grpSpPr>
          <p:sp>
            <p:nvSpPr>
              <p:cNvPr id="284" name="Google Shape;284;p32"/>
              <p:cNvSpPr/>
              <p:nvPr/>
            </p:nvSpPr>
            <p:spPr>
              <a:xfrm>
                <a:off x="933425" y="2855775"/>
                <a:ext cx="1352700" cy="385800"/>
              </a:xfrm>
              <a:prstGeom prst="rect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5" name="Google Shape;285;p32"/>
              <p:cNvCxnSpPr/>
              <p:nvPr/>
            </p:nvCxnSpPr>
            <p:spPr>
              <a:xfrm>
                <a:off x="1609775" y="3055825"/>
                <a:ext cx="0" cy="590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86" name="Google Shape;286;p32"/>
              <p:cNvGrpSpPr/>
              <p:nvPr/>
            </p:nvGrpSpPr>
            <p:grpSpPr>
              <a:xfrm>
                <a:off x="1040075" y="3241575"/>
                <a:ext cx="1139400" cy="654300"/>
                <a:chOff x="1111600" y="3241575"/>
                <a:chExt cx="1139400" cy="654300"/>
              </a:xfrm>
            </p:grpSpPr>
            <p:cxnSp>
              <p:nvCxnSpPr>
                <p:cNvPr id="287" name="Google Shape;287;p32"/>
                <p:cNvCxnSpPr/>
                <p:nvPr/>
              </p:nvCxnSpPr>
              <p:spPr>
                <a:xfrm rot="10800000">
                  <a:off x="1131700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88" name="Google Shape;288;p32"/>
                <p:cNvCxnSpPr/>
                <p:nvPr/>
              </p:nvCxnSpPr>
              <p:spPr>
                <a:xfrm>
                  <a:off x="1111600" y="3895875"/>
                  <a:ext cx="1139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" name="Google Shape;289;p32"/>
                <p:cNvCxnSpPr/>
                <p:nvPr/>
              </p:nvCxnSpPr>
              <p:spPr>
                <a:xfrm rot="10800000">
                  <a:off x="1477025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0" name="Google Shape;290;p32"/>
                <p:cNvCxnSpPr/>
                <p:nvPr/>
              </p:nvCxnSpPr>
              <p:spPr>
                <a:xfrm rot="10800000">
                  <a:off x="2230900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91" name="Google Shape;291;p32"/>
                <p:cNvCxnSpPr/>
                <p:nvPr/>
              </p:nvCxnSpPr>
              <p:spPr>
                <a:xfrm rot="10800000">
                  <a:off x="1885575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92" name="Google Shape;292;p32"/>
              <p:cNvSpPr txBox="1"/>
              <p:nvPr/>
            </p:nvSpPr>
            <p:spPr>
              <a:xfrm>
                <a:off x="1221925" y="2782650"/>
                <a:ext cx="507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mg</a:t>
                </a:r>
                <a:endParaRPr/>
              </a:p>
            </p:txBody>
          </p:sp>
          <p:sp>
            <p:nvSpPr>
              <p:cNvPr id="293" name="Google Shape;293;p32"/>
              <p:cNvSpPr txBox="1"/>
              <p:nvPr/>
            </p:nvSpPr>
            <p:spPr>
              <a:xfrm>
                <a:off x="782675" y="3699275"/>
                <a:ext cx="25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</p:grpSp>
        <p:cxnSp>
          <p:nvCxnSpPr>
            <p:cNvPr id="294" name="Google Shape;294;p32"/>
            <p:cNvCxnSpPr/>
            <p:nvPr/>
          </p:nvCxnSpPr>
          <p:spPr>
            <a:xfrm rot="10800000">
              <a:off x="2513875" y="1720050"/>
              <a:ext cx="0" cy="25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5" name="Google Shape;295;p32"/>
            <p:cNvSpPr txBox="1"/>
            <p:nvPr/>
          </p:nvSpPr>
          <p:spPr>
            <a:xfrm>
              <a:off x="2576400" y="1543600"/>
              <a:ext cx="3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</p:grpSp>
      <p:sp>
        <p:nvSpPr>
          <p:cNvPr id="296" name="Google Shape;296;p32"/>
          <p:cNvSpPr txBox="1"/>
          <p:nvPr/>
        </p:nvSpPr>
        <p:spPr>
          <a:xfrm>
            <a:off x="373325" y="1118088"/>
            <a:ext cx="558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remove steady state errors (e.g. gravity)?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PD control law will result in a force balance with non-zero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steady state error with PD control?</a:t>
            </a:r>
            <a:endParaRPr sz="18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38" y="4521800"/>
            <a:ext cx="7049124" cy="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63" y="2509589"/>
            <a:ext cx="3723025" cy="1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State Machines and Revisiting PD Control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Wall Following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Wall Following Demo with Limit Switches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Adapting Design to use Ultrasonic Sensor</a:t>
            </a:r>
            <a:r>
              <a:rPr lang="en" sz="1700"/>
              <a:t>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Vive Circuit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Note</a:t>
            </a:r>
            <a:r>
              <a:rPr lang="en"/>
              <a:t>: Autonomous Wall Following is one of the requirements for the final project.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0" y="1372125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error between setpoint distance from the wall and readings from the ultrasonic sensor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5632317" y="1371910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rate limited desired rightward turn to avoid instabilities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2944204" y="1371910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desired rightward bias based on proportional gain and magnitude of error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6" name="Google Shape;306;p33"/>
          <p:cNvGrpSpPr/>
          <p:nvPr/>
        </p:nvGrpSpPr>
        <p:grpSpPr>
          <a:xfrm>
            <a:off x="0" y="768925"/>
            <a:ext cx="9114000" cy="1719300"/>
            <a:chOff x="0" y="852410"/>
            <a:chExt cx="9114000" cy="1719300"/>
          </a:xfrm>
        </p:grpSpPr>
        <p:sp>
          <p:nvSpPr>
            <p:cNvPr id="307" name="Google Shape;307;p33"/>
            <p:cNvSpPr/>
            <p:nvPr/>
          </p:nvSpPr>
          <p:spPr>
            <a:xfrm>
              <a:off x="0" y="852410"/>
              <a:ext cx="9114000" cy="17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516750" y="1371910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Compute rate limited desired bias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044750" y="1371910"/>
              <a:ext cx="22146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steering command by summing current period’s change in angle with current value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0" y="1372125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Compute error between setpoint distance from the wall and readings from ultrasonic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874025" y="1371910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Threshold checker to evaluate if distance from right wall equals setpoint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1838325" y="1371910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Compute desired bias based on proportional gain and magnitude of error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33"/>
          <p:cNvSpPr txBox="1"/>
          <p:nvPr>
            <p:ph type="title"/>
          </p:nvPr>
        </p:nvSpPr>
        <p:spPr>
          <a:xfrm>
            <a:off x="311700" y="21156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Feedback Controller uses PID and Rate Limiting</a:t>
            </a:r>
            <a:endParaRPr sz="2120"/>
          </a:p>
        </p:txBody>
      </p:sp>
      <p:sp>
        <p:nvSpPr>
          <p:cNvPr id="314" name="Google Shape;314;p33"/>
          <p:cNvSpPr txBox="1"/>
          <p:nvPr/>
        </p:nvSpPr>
        <p:spPr>
          <a:xfrm>
            <a:off x="422550" y="2571750"/>
            <a:ext cx="782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Parameters to Add for PID Distance Regulation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PID gains (</a:t>
            </a:r>
            <a:r>
              <a:rPr lang="en">
                <a:latin typeface="Rockwell"/>
                <a:ea typeface="Rockwell"/>
                <a:cs typeface="Rockwell"/>
                <a:sym typeface="Rockwell"/>
              </a:rPr>
              <a:t>kp, ki, kd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Rate limiter config (maximum change in directional bias allowed per timestep)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Desired wall following distance setpoint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Threshold checker bound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the competition?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Beacons &amp; Cans: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Rules/scoring: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Following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move in a straight line along a wall?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sensors might be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happen if the robot can no longer move forward?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5638575" y="1695425"/>
            <a:ext cx="1967850" cy="2393775"/>
            <a:chOff x="1762425" y="1232375"/>
            <a:chExt cx="1967850" cy="2393775"/>
          </a:xfrm>
        </p:grpSpPr>
        <p:sp>
          <p:nvSpPr>
            <p:cNvPr id="81" name="Google Shape;81;p17"/>
            <p:cNvSpPr/>
            <p:nvPr/>
          </p:nvSpPr>
          <p:spPr>
            <a:xfrm>
              <a:off x="2037450" y="1959050"/>
              <a:ext cx="1417800" cy="16671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762425" y="2395250"/>
              <a:ext cx="196800" cy="79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533475" y="2395250"/>
              <a:ext cx="196800" cy="79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7"/>
            <p:cNvCxnSpPr/>
            <p:nvPr/>
          </p:nvCxnSpPr>
          <p:spPr>
            <a:xfrm rot="10800000">
              <a:off x="2735600" y="1232375"/>
              <a:ext cx="0" cy="54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" name="Google Shape;85;p17"/>
          <p:cNvSpPr/>
          <p:nvPr/>
        </p:nvSpPr>
        <p:spPr>
          <a:xfrm>
            <a:off x="7772250" y="213725"/>
            <a:ext cx="285000" cy="4459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Following with Limit Switches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switches can be used to get a binary signal about if contact has </a:t>
            </a:r>
            <a:r>
              <a:rPr lang="en"/>
              <a:t>occurred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772250" y="213725"/>
            <a:ext cx="285000" cy="4459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81" y="2628050"/>
            <a:ext cx="2389725" cy="182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8"/>
          <p:cNvGrpSpPr/>
          <p:nvPr/>
        </p:nvGrpSpPr>
        <p:grpSpPr>
          <a:xfrm>
            <a:off x="5204900" y="1663788"/>
            <a:ext cx="2271725" cy="2393775"/>
            <a:chOff x="4690375" y="1695425"/>
            <a:chExt cx="2271725" cy="2393775"/>
          </a:xfrm>
        </p:grpSpPr>
        <p:grpSp>
          <p:nvGrpSpPr>
            <p:cNvPr id="95" name="Google Shape;95;p18"/>
            <p:cNvGrpSpPr/>
            <p:nvPr/>
          </p:nvGrpSpPr>
          <p:grpSpPr>
            <a:xfrm>
              <a:off x="4690375" y="1695425"/>
              <a:ext cx="1967850" cy="2393775"/>
              <a:chOff x="1762425" y="1232375"/>
              <a:chExt cx="1967850" cy="2393775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2037450" y="1959050"/>
                <a:ext cx="1417800" cy="1667100"/>
              </a:xfrm>
              <a:prstGeom prst="rect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1762425" y="2395250"/>
                <a:ext cx="196800" cy="79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3533475" y="2395250"/>
                <a:ext cx="196800" cy="79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" name="Google Shape;99;p18"/>
              <p:cNvCxnSpPr/>
              <p:nvPr/>
            </p:nvCxnSpPr>
            <p:spPr>
              <a:xfrm rot="10800000">
                <a:off x="2735600" y="1232375"/>
                <a:ext cx="0" cy="54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00" name="Google Shape;100;p18"/>
            <p:cNvCxnSpPr/>
            <p:nvPr/>
          </p:nvCxnSpPr>
          <p:spPr>
            <a:xfrm rot="10800000">
              <a:off x="6287400" y="2038275"/>
              <a:ext cx="0" cy="3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8"/>
            <p:cNvCxnSpPr/>
            <p:nvPr/>
          </p:nvCxnSpPr>
          <p:spPr>
            <a:xfrm>
              <a:off x="6439800" y="2506575"/>
              <a:ext cx="5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601555" y="3319417"/>
            <a:ext cx="5648700" cy="1598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601555" y="846392"/>
            <a:ext cx="5648700" cy="1918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1156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Finite State Machine for Wall Following in a Loop (with Limit Switches)</a:t>
            </a:r>
            <a:endParaRPr sz="2020"/>
          </a:p>
        </p:txBody>
      </p:sp>
      <p:sp>
        <p:nvSpPr>
          <p:cNvPr id="109" name="Google Shape;109;p19"/>
          <p:cNvSpPr/>
          <p:nvPr/>
        </p:nvSpPr>
        <p:spPr>
          <a:xfrm>
            <a:off x="1946302" y="1612455"/>
            <a:ext cx="1729200" cy="1066200"/>
          </a:xfrm>
          <a:prstGeom prst="roundRect">
            <a:avLst>
              <a:gd fmla="val 16667" name="adj"/>
            </a:avLst>
          </a:prstGeom>
          <a:solidFill>
            <a:srgbClr val="F2FF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Move forward with a rightward bias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149027" y="1612455"/>
            <a:ext cx="1729200" cy="10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Move forward away from the wall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(leftward bias)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9"/>
          <p:cNvCxnSpPr>
            <a:stCxn id="109" idx="3"/>
            <a:endCxn id="110" idx="1"/>
          </p:cNvCxnSpPr>
          <p:nvPr/>
        </p:nvCxnSpPr>
        <p:spPr>
          <a:xfrm>
            <a:off x="3675502" y="2145555"/>
            <a:ext cx="14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5149027" y="3406405"/>
            <a:ext cx="1729200" cy="10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Back off from wall a small distance (determined by countdown timer)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946302" y="3406405"/>
            <a:ext cx="1729200" cy="10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Turn 90 degrees left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(determined by countdown timer)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9"/>
          <p:cNvCxnSpPr>
            <a:endCxn id="112" idx="0"/>
          </p:cNvCxnSpPr>
          <p:nvPr/>
        </p:nvCxnSpPr>
        <p:spPr>
          <a:xfrm>
            <a:off x="6013627" y="2678605"/>
            <a:ext cx="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2" idx="1"/>
            <a:endCxn id="113" idx="3"/>
          </p:cNvCxnSpPr>
          <p:nvPr/>
        </p:nvCxnSpPr>
        <p:spPr>
          <a:xfrm rot="10800000">
            <a:off x="3675427" y="3939505"/>
            <a:ext cx="14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3" idx="0"/>
            <a:endCxn id="109" idx="2"/>
          </p:cNvCxnSpPr>
          <p:nvPr/>
        </p:nvCxnSpPr>
        <p:spPr>
          <a:xfrm rot="10800000">
            <a:off x="2810902" y="2678605"/>
            <a:ext cx="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3634955" y="1854772"/>
            <a:ext cx="153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ight limit switch makes contact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634955" y="1212480"/>
            <a:ext cx="153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Right limit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switch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breaks contact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254895" y="2750292"/>
            <a:ext cx="159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Front limit switch makes contact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589355" y="3498327"/>
            <a:ext cx="1630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 limit switch breaks contact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Backoff timer counts down to zero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041139" y="2750292"/>
            <a:ext cx="153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Left turn timer counts down to zero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9"/>
          <p:cNvCxnSpPr>
            <a:stCxn id="110" idx="3"/>
            <a:endCxn id="109" idx="1"/>
          </p:cNvCxnSpPr>
          <p:nvPr/>
        </p:nvCxnSpPr>
        <p:spPr>
          <a:xfrm flipH="1">
            <a:off x="1946227" y="2145555"/>
            <a:ext cx="4932000" cy="600"/>
          </a:xfrm>
          <a:prstGeom prst="bentConnector5">
            <a:avLst>
              <a:gd fmla="val -4828" name="adj1"/>
              <a:gd fmla="val -110739718" name="adj2"/>
              <a:gd fmla="val 10482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822258" y="955818"/>
            <a:ext cx="18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Moving Along Edges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879813" y="4464276"/>
            <a:ext cx="18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Turning Left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122492" y="1598833"/>
            <a:ext cx="55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START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Following Implementation with Limit Switches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might we want to separate these two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ways to structure the code?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50" y="1208037"/>
            <a:ext cx="2875450" cy="1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50" y="3155437"/>
            <a:ext cx="2997250" cy="1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title="wall_follow_switch_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938" y="2440350"/>
            <a:ext cx="3186425" cy="23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Wall Following with an Ultrasonic Sensor instead of a Limit Switch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702625"/>
            <a:ext cx="85206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Ultrasonic sensor outputs distance instead of a binary in-contact/not in-contact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we do with the additional resolution?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1156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Wall Following with an Ultrasonic Sensor instead of a Limit Switch</a:t>
            </a:r>
            <a:endParaRPr sz="1720"/>
          </a:p>
        </p:txBody>
      </p:sp>
      <p:sp>
        <p:nvSpPr>
          <p:cNvPr id="146" name="Google Shape;146;p22"/>
          <p:cNvSpPr/>
          <p:nvPr/>
        </p:nvSpPr>
        <p:spPr>
          <a:xfrm>
            <a:off x="620346" y="2289999"/>
            <a:ext cx="600000" cy="57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890294" y="2122220"/>
            <a:ext cx="1276800" cy="91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ckwell"/>
                <a:ea typeface="Rockwell"/>
                <a:cs typeface="Rockwell"/>
                <a:sym typeface="Rockwell"/>
              </a:rPr>
              <a:t>K</a:t>
            </a:r>
            <a:r>
              <a:rPr b="1" baseline="-25000" i="1" lang="en" sz="1800">
                <a:latin typeface="Rockwell"/>
                <a:ea typeface="Rockwell"/>
                <a:cs typeface="Rockwell"/>
                <a:sym typeface="Rockwell"/>
              </a:rPr>
              <a:t>p</a:t>
            </a:r>
            <a:endParaRPr b="1" baseline="-25000" i="1"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7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Proportional Gain Controller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399917" y="2120337"/>
            <a:ext cx="1276800" cy="91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br>
              <a:rPr lang="en" sz="4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Rate Limiter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147704" y="2120349"/>
            <a:ext cx="1276800" cy="91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Robot State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288381" y="2120349"/>
            <a:ext cx="1276800" cy="91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ckwell"/>
                <a:ea typeface="Rockwell"/>
                <a:cs typeface="Rockwell"/>
                <a:sym typeface="Rockwell"/>
              </a:rPr>
              <a:t>Σ</a:t>
            </a:r>
            <a:br>
              <a:rPr b="1" lang="en" sz="2700">
                <a:latin typeface="Rockwell"/>
                <a:ea typeface="Rockwell"/>
                <a:cs typeface="Rockwell"/>
                <a:sym typeface="Rockwell"/>
              </a:rPr>
            </a:br>
            <a:br>
              <a:rPr lang="en" sz="200">
                <a:latin typeface="Lato"/>
                <a:ea typeface="Lato"/>
                <a:cs typeface="Lato"/>
                <a:sym typeface="Lato"/>
              </a:rPr>
            </a:br>
            <a:r>
              <a:rPr lang="en" sz="900">
                <a:latin typeface="Lato"/>
                <a:ea typeface="Lato"/>
                <a:cs typeface="Lato"/>
                <a:sym typeface="Lato"/>
              </a:rPr>
              <a:t>Create Steering Angle Command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3240" l="5098" r="2701" t="21397"/>
          <a:stretch/>
        </p:blipFill>
        <p:spPr>
          <a:xfrm>
            <a:off x="3615229" y="2185924"/>
            <a:ext cx="846200" cy="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47040" r="4914" t="5580"/>
          <a:stretch/>
        </p:blipFill>
        <p:spPr>
          <a:xfrm>
            <a:off x="7556280" y="2185924"/>
            <a:ext cx="459632" cy="508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>
            <a:stCxn id="149" idx="2"/>
            <a:endCxn id="146" idx="4"/>
          </p:cNvCxnSpPr>
          <p:nvPr/>
        </p:nvCxnSpPr>
        <p:spPr>
          <a:xfrm flipH="1" rot="5400000">
            <a:off x="4268454" y="-485301"/>
            <a:ext cx="169500" cy="6865800"/>
          </a:xfrm>
          <a:prstGeom prst="bentConnector3">
            <a:avLst>
              <a:gd fmla="val -1404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46" idx="6"/>
            <a:endCxn id="147" idx="1"/>
          </p:cNvCxnSpPr>
          <p:nvPr/>
        </p:nvCxnSpPr>
        <p:spPr>
          <a:xfrm>
            <a:off x="1220346" y="2576349"/>
            <a:ext cx="669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47" idx="3"/>
            <a:endCxn id="148" idx="1"/>
          </p:cNvCxnSpPr>
          <p:nvPr/>
        </p:nvCxnSpPr>
        <p:spPr>
          <a:xfrm flipH="1" rot="10800000">
            <a:off x="3167094" y="2576420"/>
            <a:ext cx="232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stCxn id="148" idx="3"/>
            <a:endCxn id="150" idx="1"/>
          </p:cNvCxnSpPr>
          <p:nvPr/>
        </p:nvCxnSpPr>
        <p:spPr>
          <a:xfrm>
            <a:off x="4676717" y="2576337"/>
            <a:ext cx="6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50" idx="3"/>
            <a:endCxn id="149" idx="1"/>
          </p:cNvCxnSpPr>
          <p:nvPr/>
        </p:nvCxnSpPr>
        <p:spPr>
          <a:xfrm>
            <a:off x="6565181" y="2576349"/>
            <a:ext cx="5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872145" y="1446008"/>
            <a:ext cx="49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d</a:t>
            </a:r>
            <a:r>
              <a:rPr b="1" baseline="-25000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des</a:t>
            </a:r>
            <a:endParaRPr b="1" baseline="-25000" i="1" sz="1800"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>
            <a:off x="910688" y="1580924"/>
            <a:ext cx="96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910696" y="3270624"/>
            <a:ext cx="8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d</a:t>
            </a:r>
            <a:r>
              <a:rPr b="1" i="1" lang="en" sz="8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baseline="-25000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feedback</a:t>
            </a:r>
            <a:endParaRPr b="1" baseline="-25000" i="1" sz="1800"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208798" y="2166681"/>
            <a:ext cx="63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d</a:t>
            </a:r>
            <a:r>
              <a:rPr b="1" i="1" lang="en" sz="8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baseline="-25000" i="1" lang="en" sz="15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error</a:t>
            </a:r>
            <a:endParaRPr b="1" baseline="-25000" i="1" sz="1800"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676746" y="2189781"/>
            <a:ext cx="5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bias</a:t>
            </a:r>
            <a:endParaRPr b="1" baseline="-25000" i="1" sz="1500"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560777" y="2166681"/>
            <a:ext cx="5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Rockwell"/>
                <a:ea typeface="Rockwell"/>
                <a:cs typeface="Rockwell"/>
                <a:sym typeface="Rockwell"/>
              </a:rPr>
              <a:t>Motor PWM</a:t>
            </a:r>
            <a:endParaRPr b="1" baseline="-25000" i="1" sz="1300">
              <a:highlight>
                <a:srgbClr val="FFFFFF"/>
              </a:highlight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28550" y="4072550"/>
            <a:ext cx="3843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</a:t>
            </a:r>
            <a:r>
              <a:rPr b="1" baseline="-25000" i="1"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</a:t>
            </a:r>
            <a:r>
              <a:rPr baseline="-25000"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	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Desired Wall Following Distance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bias</a:t>
            </a:r>
            <a:r>
              <a:rPr baseline="-25000" lang="en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= Tilt in steering angle (left or right)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