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Lst>
  <p:sldSz cy="5143500" cx="9144000"/>
  <p:notesSz cx="6858000" cy="9144000"/>
  <p:embeddedFontLst>
    <p:embeddedFont>
      <p:font typeface="Roboto"/>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3F5E447-456E-49E2-A68A-D73F5E7B79DA}">
  <a:tblStyle styleId="{63F5E447-456E-49E2-A68A-D73F5E7B79DA}"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C4725631-99E6-4FC7-A41B-9D4FC2086F8D}"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233D154F-368F-484D-B6C0-5C0691A4A767}" styleName="Table_2">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oboto-bold.fntdata"/><Relationship Id="rId47" Type="http://schemas.openxmlformats.org/officeDocument/2006/relationships/font" Target="fonts/Roboto-regular.fntdata"/><Relationship Id="rId49"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0" Type="http://schemas.openxmlformats.org/officeDocument/2006/relationships/font" Target="fonts/Robo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ef0585743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gef05857433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eecedfb5ca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geecedfb5ca_0_3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f0bc3277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f0bc3277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ecf236a20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gecf236a205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f0bc32771f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f0bc32771f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
            </a:r>
            <a:r>
              <a:rPr lang="en"/>
              <a:t>ico - femto - atto - zepto - yocto - can go down indefinitely because time is ANALOG</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eecedfb5ca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geecedfb5ca_0_4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f09a3ec24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f09a3ec24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ef05857433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gef05857433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eecedfb5ca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geecedfb5ca_0_4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Fre</a:t>
            </a:r>
            <a:r>
              <a:rPr lang="en"/>
              <a:t>quency = </a:t>
            </a:r>
            <a:r>
              <a:rPr lang="en">
                <a:solidFill>
                  <a:srgbClr val="202124"/>
                </a:solidFill>
                <a:highlight>
                  <a:srgbClr val="FFFFFF"/>
                </a:highlight>
                <a:latin typeface="Roboto"/>
                <a:ea typeface="Roboto"/>
                <a:cs typeface="Roboto"/>
                <a:sym typeface="Roboto"/>
              </a:rPr>
              <a:t>15625</a:t>
            </a:r>
            <a:endParaRPr>
              <a:solidFill>
                <a:srgbClr val="202124"/>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1100"/>
              <a:buNone/>
            </a:pPr>
            <a:r>
              <a:rPr lang="en">
                <a:solidFill>
                  <a:srgbClr val="202124"/>
                </a:solidFill>
                <a:highlight>
                  <a:srgbClr val="FFFFFF"/>
                </a:highlight>
                <a:latin typeface="Roboto"/>
                <a:ea typeface="Roboto"/>
                <a:cs typeface="Roboto"/>
                <a:sym typeface="Roboto"/>
              </a:rPr>
              <a:t>set(TCCR0B, CS02); set(TCCR0B,CS00);</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eecedfb5ca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geecedfb5ca_0_4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Answer: you can’t.</a:t>
            </a:r>
            <a:endParaRPr/>
          </a:p>
          <a:p>
            <a:pPr indent="0" lvl="0" marL="0" rtl="0" algn="l">
              <a:lnSpc>
                <a:spcPct val="100000"/>
              </a:lnSpc>
              <a:spcBef>
                <a:spcPts val="0"/>
              </a:spcBef>
              <a:spcAft>
                <a:spcPts val="0"/>
              </a:spcAft>
              <a:buSzPts val="1100"/>
              <a:buNone/>
            </a:pPr>
            <a:r>
              <a:rPr lang="en"/>
              <a:t>For timers 1 or 3, you could set prescaler to 1024 and set OCR1/3A to 15,625</a:t>
            </a:r>
            <a:endParaRPr/>
          </a:p>
          <a:p>
            <a:pPr indent="0" lvl="0" marL="0" rtl="0" algn="l">
              <a:lnSpc>
                <a:spcPct val="100000"/>
              </a:lnSpc>
              <a:spcBef>
                <a:spcPts val="0"/>
              </a:spcBef>
              <a:spcAft>
                <a:spcPts val="0"/>
              </a:spcAft>
              <a:buSzPts val="1100"/>
              <a:buNone/>
            </a:pPr>
            <a:r>
              <a:rPr lang="en"/>
              <a:t>Minimum pre-scalar to reach 1s is 256 (OCR1/3A = </a:t>
            </a:r>
            <a:r>
              <a:rPr lang="en">
                <a:solidFill>
                  <a:srgbClr val="202124"/>
                </a:solidFill>
                <a:highlight>
                  <a:srgbClr val="FFFFFF"/>
                </a:highlight>
                <a:latin typeface="Roboto"/>
                <a:ea typeface="Roboto"/>
                <a:cs typeface="Roboto"/>
                <a:sym typeface="Roboto"/>
              </a:rPr>
              <a:t>62,500)</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eecedfb5ca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geecedfb5ca_0_1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f09a3ec243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gf09a3ec243_0_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ecf236a20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gecf236a205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ef05857433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gef05857433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ef05857433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gef05857433_0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ef05857433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gef05857433_0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ef05857433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gef05857433_0_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f09a3ec243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gf09a3ec243_0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f09a3ec243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gf09a3ec243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f09a3ec243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gf09a3ec243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f09a3ec243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f09a3ec243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eecedfb5ca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geecedfb5ca_0_1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f09a3ec243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f09a3ec243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eecedfb5ca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geecedfb5ca_0_4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eecedfb5ca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geecedfb5ca_0_4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eecedfb5ca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8" name="Google Shape;358;geecedfb5ca_0_4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f09a3ec24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7" name="Google Shape;367;gf09a3ec243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f09a3ec243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9" name="Google Shape;379;gf09a3ec243_0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f0bc32771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4" name="Google Shape;394;gf0bc32771f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f0bc32771f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6" name="Google Shape;406;gf0bc32771f_2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f0bc32771f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f0bc32771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f0bc32771f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1" name="Google Shape;421;gf0bc32771f_0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rgbClr val="595959"/>
                </a:solidFill>
              </a:rPr>
              <a:t>A function has four main components</a:t>
            </a:r>
            <a:endParaRPr sz="1000">
              <a:solidFill>
                <a:srgbClr val="595959"/>
              </a:solidFill>
            </a:endParaRPr>
          </a:p>
          <a:p>
            <a:pPr indent="-292100" lvl="0" marL="457200" rtl="0" algn="l">
              <a:lnSpc>
                <a:spcPct val="115000"/>
              </a:lnSpc>
              <a:spcBef>
                <a:spcPts val="0"/>
              </a:spcBef>
              <a:spcAft>
                <a:spcPts val="0"/>
              </a:spcAft>
              <a:buClr>
                <a:srgbClr val="595959"/>
              </a:buClr>
              <a:buSzPts val="1000"/>
              <a:buChar char="-"/>
            </a:pPr>
            <a:r>
              <a:rPr lang="en" sz="1000">
                <a:solidFill>
                  <a:srgbClr val="595959"/>
                </a:solidFill>
              </a:rPr>
              <a:t>Return type: int</a:t>
            </a:r>
            <a:endParaRPr sz="1000">
              <a:solidFill>
                <a:srgbClr val="595959"/>
              </a:solidFill>
            </a:endParaRPr>
          </a:p>
          <a:p>
            <a:pPr indent="-292100" lvl="0" marL="457200" rtl="0" algn="l">
              <a:lnSpc>
                <a:spcPct val="115000"/>
              </a:lnSpc>
              <a:spcBef>
                <a:spcPts val="0"/>
              </a:spcBef>
              <a:spcAft>
                <a:spcPts val="0"/>
              </a:spcAft>
              <a:buClr>
                <a:srgbClr val="595959"/>
              </a:buClr>
              <a:buSzPts val="1000"/>
              <a:buChar char="-"/>
            </a:pPr>
            <a:r>
              <a:rPr lang="en" sz="1000">
                <a:solidFill>
                  <a:srgbClr val="595959"/>
                </a:solidFill>
              </a:rPr>
              <a:t>Name: add</a:t>
            </a:r>
            <a:endParaRPr sz="1000">
              <a:solidFill>
                <a:srgbClr val="595959"/>
              </a:solidFill>
            </a:endParaRPr>
          </a:p>
          <a:p>
            <a:pPr indent="-292100" lvl="0" marL="457200" rtl="0" algn="l">
              <a:lnSpc>
                <a:spcPct val="115000"/>
              </a:lnSpc>
              <a:spcBef>
                <a:spcPts val="0"/>
              </a:spcBef>
              <a:spcAft>
                <a:spcPts val="0"/>
              </a:spcAft>
              <a:buClr>
                <a:srgbClr val="595959"/>
              </a:buClr>
              <a:buSzPts val="1000"/>
              <a:buChar char="-"/>
            </a:pPr>
            <a:r>
              <a:rPr lang="en" sz="1000">
                <a:solidFill>
                  <a:srgbClr val="595959"/>
                </a:solidFill>
              </a:rPr>
              <a:t>Inputs: a, b</a:t>
            </a:r>
            <a:endParaRPr sz="1000">
              <a:solidFill>
                <a:srgbClr val="595959"/>
              </a:solidFill>
            </a:endParaRPr>
          </a:p>
          <a:p>
            <a:pPr indent="-292100" lvl="0" marL="457200" rtl="0" algn="l">
              <a:lnSpc>
                <a:spcPct val="115000"/>
              </a:lnSpc>
              <a:spcBef>
                <a:spcPts val="0"/>
              </a:spcBef>
              <a:spcAft>
                <a:spcPts val="0"/>
              </a:spcAft>
              <a:buClr>
                <a:srgbClr val="595959"/>
              </a:buClr>
              <a:buSzPts val="1000"/>
              <a:buChar char="-"/>
            </a:pPr>
            <a:r>
              <a:rPr lang="en" sz="1000">
                <a:solidFill>
                  <a:srgbClr val="595959"/>
                </a:solidFill>
              </a:rPr>
              <a:t>Body: return a + b</a:t>
            </a:r>
            <a:endParaRPr sz="1000">
              <a:solidFill>
                <a:srgbClr val="595959"/>
              </a:solidFill>
            </a:endParaRPr>
          </a:p>
          <a:p>
            <a:pPr indent="0" lvl="0" marL="0" rtl="0" algn="l">
              <a:lnSpc>
                <a:spcPct val="115000"/>
              </a:lnSpc>
              <a:spcBef>
                <a:spcPts val="0"/>
              </a:spcBef>
              <a:spcAft>
                <a:spcPts val="0"/>
              </a:spcAft>
              <a:buNone/>
            </a:pPr>
            <a:r>
              <a:rPr lang="en" sz="1000">
                <a:solidFill>
                  <a:srgbClr val="595959"/>
                </a:solidFill>
              </a:rPr>
              <a:t>Side note: you can skip the function prototype altogether and just define the function before the main function for convenience</a:t>
            </a:r>
            <a:endParaRPr sz="1000">
              <a:solidFill>
                <a:srgbClr val="595959"/>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eecedfb5ca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geecedfb5ca_0_2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a:solidFill>
                  <a:schemeClr val="dk1"/>
                </a:solidFill>
              </a:rPr>
              <a:t>Speaker: Sheil</a:t>
            </a:r>
            <a:endParaRPr/>
          </a:p>
          <a:p>
            <a:pPr indent="0" lvl="0" marL="0" rtl="0" algn="l">
              <a:lnSpc>
                <a:spcPct val="100000"/>
              </a:lnSpc>
              <a:spcBef>
                <a:spcPts val="0"/>
              </a:spcBef>
              <a:spcAft>
                <a:spcPts val="0"/>
              </a:spcAft>
              <a:buSzPts val="1100"/>
              <a:buNone/>
            </a:pPr>
            <a:r>
              <a:rPr lang="en"/>
              <a:t>The purpose of a function is to organize your program into modular building blocks which can be reused throughout the program execution.</a:t>
            </a:r>
            <a:endParaRPr/>
          </a:p>
          <a:p>
            <a:pPr indent="0" lvl="0" marL="0" rtl="0" algn="l">
              <a:lnSpc>
                <a:spcPct val="100000"/>
              </a:lnSpc>
              <a:spcBef>
                <a:spcPts val="0"/>
              </a:spcBef>
              <a:spcAft>
                <a:spcPts val="0"/>
              </a:spcAft>
              <a:buSzPts val="1100"/>
              <a:buNone/>
            </a:pPr>
            <a:r>
              <a:rPr lang="en"/>
              <a:t>A good rule of thumb is: any time you find yourself copy-pasting. Could a function be handling this?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Universally, a custom function you write will have 2 parts: the function declaration, the body (w/ return statement)</a:t>
            </a:r>
            <a:endParaRPr/>
          </a:p>
          <a:p>
            <a:pPr indent="0" lvl="0" marL="0" rtl="0" algn="l">
              <a:lnSpc>
                <a:spcPct val="100000"/>
              </a:lnSpc>
              <a:spcBef>
                <a:spcPts val="0"/>
              </a:spcBef>
              <a:spcAft>
                <a:spcPts val="0"/>
              </a:spcAft>
              <a:buSzPts val="1100"/>
              <a:buNone/>
            </a:pPr>
            <a:r>
              <a:rPr lang="en"/>
              <a:t>Once you create your function, it’s ready to be used somewhere else in your program-- and you can call it with the specified params</a:t>
            </a:r>
            <a:endParaRPr/>
          </a:p>
          <a:p>
            <a:pPr indent="0" lvl="0" marL="0" rtl="0" algn="l">
              <a:lnSpc>
                <a:spcPct val="100000"/>
              </a:lnSpc>
              <a:spcBef>
                <a:spcPts val="0"/>
              </a:spcBef>
              <a:spcAft>
                <a:spcPts val="0"/>
              </a:spcAft>
              <a:buSzPts val="1100"/>
              <a:buNone/>
            </a:pPr>
            <a:r>
              <a:rPr lang="en"/>
              <a:t>Pass by value by default</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f0bc32771f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8" name="Google Shape;428;gf0bc32771f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Adjacent to functions, you also have macros in C. Both are meant to make your code modular and making code re-usable.</a:t>
            </a:r>
            <a:endParaRPr/>
          </a:p>
          <a:p>
            <a:pPr indent="0" lvl="0" marL="0" rtl="0" algn="l">
              <a:lnSpc>
                <a:spcPct val="100000"/>
              </a:lnSpc>
              <a:spcBef>
                <a:spcPts val="0"/>
              </a:spcBef>
              <a:spcAft>
                <a:spcPts val="0"/>
              </a:spcAft>
              <a:buSzPts val="1100"/>
              <a:buNone/>
            </a:pPr>
            <a:r>
              <a:rPr lang="en"/>
              <a:t>Where macros help most is defining constants, be it what pin you have your LEDs connected to, or what your PWM duty cycle is. That way, if you want to change those values down the road, it’s a one line change instead of a 10 line change.</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f0bc32771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gf0bc32771f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Note - no “strings”</a:t>
            </a:r>
            <a:endParaRPr/>
          </a:p>
          <a:p>
            <a:pPr indent="0" lvl="0" marL="0" rtl="0" algn="l">
              <a:lnSpc>
                <a:spcPct val="100000"/>
              </a:lnSpc>
              <a:spcBef>
                <a:spcPts val="0"/>
              </a:spcBef>
              <a:spcAft>
                <a:spcPts val="0"/>
              </a:spcAft>
              <a:buSzPts val="1100"/>
              <a:buNone/>
            </a:pPr>
            <a:r>
              <a:rPr lang="en"/>
              <a:t>Zero Indexed (NOT like MATLAB)</a:t>
            </a:r>
            <a:endParaRPr/>
          </a:p>
          <a:p>
            <a:pPr indent="0" lvl="0" marL="0" rtl="0" algn="l">
              <a:lnSpc>
                <a:spcPct val="100000"/>
              </a:lnSpc>
              <a:spcBef>
                <a:spcPts val="0"/>
              </a:spcBef>
              <a:spcAft>
                <a:spcPts val="0"/>
              </a:spcAft>
              <a:buSzPts val="1100"/>
              <a:buNone/>
            </a:pPr>
            <a:r>
              <a:rPr lang="en"/>
              <a:t>Careful accessing values outside of your array (may not throw an error) :  </a:t>
            </a:r>
            <a:r>
              <a:rPr lang="en" sz="1150">
                <a:solidFill>
                  <a:srgbClr val="232629"/>
                </a:solidFill>
                <a:highlight>
                  <a:srgbClr val="FFFFFF"/>
                </a:highlight>
              </a:rPr>
              <a:t>undefined behaviour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eecedfb5ca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geecedfb5ca_0_2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Now we’ll touch on loops, which is it’s own section in the upcoming assignment. </a:t>
            </a:r>
            <a:endParaRPr/>
          </a:p>
          <a:p>
            <a:pPr indent="0" lvl="0" marL="0" rtl="0" algn="l">
              <a:lnSpc>
                <a:spcPct val="100000"/>
              </a:lnSpc>
              <a:spcBef>
                <a:spcPts val="0"/>
              </a:spcBef>
              <a:spcAft>
                <a:spcPts val="0"/>
              </a:spcAft>
              <a:buSzPts val="1100"/>
              <a:buNone/>
            </a:pPr>
            <a:r>
              <a:rPr lang="en"/>
              <a:t>Let’s start with what are loops: loops are a way to repeat code like arithmetic operations, function calls, etc. without copying and pasting the same line over and over</a:t>
            </a:r>
            <a:endParaRPr/>
          </a:p>
          <a:p>
            <a:pPr indent="0" lvl="0" marL="0" rtl="0" algn="l">
              <a:lnSpc>
                <a:spcPct val="100000"/>
              </a:lnSpc>
              <a:spcBef>
                <a:spcPts val="0"/>
              </a:spcBef>
              <a:spcAft>
                <a:spcPts val="0"/>
              </a:spcAft>
              <a:buSzPts val="1100"/>
              <a:buNone/>
            </a:pPr>
            <a:r>
              <a:rPr lang="en"/>
              <a:t>C supports 3 main types of loops, and you can nest them to support your use case</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On a high level, what you need to know about each type of loop is:</a:t>
            </a:r>
            <a:endParaRPr/>
          </a:p>
          <a:p>
            <a:pPr indent="0" lvl="0" marL="0" rtl="0" algn="l">
              <a:lnSpc>
                <a:spcPct val="100000"/>
              </a:lnSpc>
              <a:spcBef>
                <a:spcPts val="0"/>
              </a:spcBef>
              <a:spcAft>
                <a:spcPts val="0"/>
              </a:spcAft>
              <a:buSzPts val="1100"/>
              <a:buNone/>
            </a:pPr>
            <a:r>
              <a:rPr lang="en"/>
              <a:t>In the next few slides, we’ll see examples of all of them</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eecedfb5ca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geecedfb5ca_0_2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Value of j after the loop: 2^3= 8 (zero-indexed)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f0bc32771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f0bc32771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f0bc32771f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f0bc32771f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1.png"/><Relationship Id="rId5" Type="http://schemas.openxmlformats.org/officeDocument/2006/relationships/hyperlink" Target="http://medesign.seas.upenn.edu/index.php/Guides/Teensy-pins" TargetMode="External"/><Relationship Id="rId6" Type="http://schemas.openxmlformats.org/officeDocument/2006/relationships/hyperlink" Target="http://medesign.seas.upenn.edu/index.php/Guides/Teensy-pin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medesign.seas.upenn.edu/index.php/Guides/MaEvArM-timer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4.png"/><Relationship Id="rId5"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medesign.seas.upenn.edu/index.php/Guides/MaEvArM-timer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png"/><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3.png"/><Relationship Id="rId4" Type="http://schemas.openxmlformats.org/officeDocument/2006/relationships/image" Target="../media/image31.png"/><Relationship Id="rId5" Type="http://schemas.openxmlformats.org/officeDocument/2006/relationships/image" Target="../media/image29.png"/><Relationship Id="rId6"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3.png"/><Relationship Id="rId4" Type="http://schemas.openxmlformats.org/officeDocument/2006/relationships/image" Target="../media/image26.png"/><Relationship Id="rId5"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1.png"/><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1.png"/><Relationship Id="rId4" Type="http://schemas.openxmlformats.org/officeDocument/2006/relationships/image" Target="../media/image3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5.png"/><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0.png"/><Relationship Id="rId4" Type="http://schemas.openxmlformats.org/officeDocument/2006/relationships/image" Target="../media/image2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4.png"/><Relationship Id="rId4" Type="http://schemas.openxmlformats.org/officeDocument/2006/relationships/image" Target="../media/image12.png"/><Relationship Id="rId5" Type="http://schemas.openxmlformats.org/officeDocument/2006/relationships/image" Target="../media/image2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port70.net/~nsz/c/c99/n1256.html#6.3.1.8" TargetMode="Externa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port70.net/~nsz/c/c99/n1256.html#6.3.1.8"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Recitation 2</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9/17/21</a:t>
            </a:r>
            <a:endParaRPr/>
          </a:p>
          <a:p>
            <a:pPr indent="0" lvl="0" marL="0" rtl="0" algn="ctr">
              <a:spcBef>
                <a:spcPts val="0"/>
              </a:spcBef>
              <a:spcAft>
                <a:spcPts val="0"/>
              </a:spcAft>
              <a:buNone/>
            </a:pPr>
            <a:r>
              <a:rPr lang="en"/>
              <a:t>Greg, Will, &amp; Sheil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22"/>
          <p:cNvPicPr preferRelativeResize="0"/>
          <p:nvPr/>
        </p:nvPicPr>
        <p:blipFill rotWithShape="1">
          <a:blip r:embed="rId3">
            <a:alphaModFix/>
          </a:blip>
          <a:srcRect b="0" l="0" r="0" t="0"/>
          <a:stretch/>
        </p:blipFill>
        <p:spPr>
          <a:xfrm>
            <a:off x="4571998" y="1152475"/>
            <a:ext cx="4155802" cy="2576050"/>
          </a:xfrm>
          <a:prstGeom prst="rect">
            <a:avLst/>
          </a:prstGeom>
          <a:noFill/>
          <a:ln>
            <a:noFill/>
          </a:ln>
        </p:spPr>
      </p:pic>
      <p:sp>
        <p:nvSpPr>
          <p:cNvPr id="150" name="Google Shape;150;p22"/>
          <p:cNvSpPr txBox="1"/>
          <p:nvPr>
            <p:ph idx="1" type="body"/>
          </p:nvPr>
        </p:nvSpPr>
        <p:spPr>
          <a:xfrm>
            <a:off x="363475" y="1054525"/>
            <a:ext cx="3731100" cy="125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i="1" lang="en" sz="1600"/>
              <a:t>GPIO </a:t>
            </a:r>
            <a:r>
              <a:rPr lang="en" sz="1600"/>
              <a:t>- General Purpose Input/Output</a:t>
            </a:r>
            <a:endParaRPr sz="1600"/>
          </a:p>
          <a:p>
            <a:pPr indent="0" lvl="0" marL="0" rtl="0" algn="l">
              <a:lnSpc>
                <a:spcPct val="115000"/>
              </a:lnSpc>
              <a:spcBef>
                <a:spcPts val="0"/>
              </a:spcBef>
              <a:spcAft>
                <a:spcPts val="0"/>
              </a:spcAft>
              <a:buNone/>
            </a:pPr>
            <a:r>
              <a:t/>
            </a:r>
            <a:endParaRPr sz="800"/>
          </a:p>
          <a:p>
            <a:pPr indent="0" lvl="0" marL="0" rtl="0" algn="l">
              <a:lnSpc>
                <a:spcPct val="115000"/>
              </a:lnSpc>
              <a:spcBef>
                <a:spcPts val="0"/>
              </a:spcBef>
              <a:spcAft>
                <a:spcPts val="0"/>
              </a:spcAft>
              <a:buNone/>
            </a:pPr>
            <a:r>
              <a:rPr lang="en" sz="1600"/>
              <a:t>Avoid frying your board: do not connect high current draw devices</a:t>
            </a:r>
            <a:endParaRPr sz="1600"/>
          </a:p>
        </p:txBody>
      </p:sp>
      <p:sp>
        <p:nvSpPr>
          <p:cNvPr id="151" name="Google Shape;151;p22"/>
          <p:cNvSpPr txBox="1"/>
          <p:nvPr>
            <p:ph type="title"/>
          </p:nvPr>
        </p:nvSpPr>
        <p:spPr>
          <a:xfrm>
            <a:off x="311700" y="2164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Introduction to Teensy GPIO Pins</a:t>
            </a:r>
            <a:endParaRPr sz="1800"/>
          </a:p>
        </p:txBody>
      </p:sp>
      <p:pic>
        <p:nvPicPr>
          <p:cNvPr id="152" name="Google Shape;152;p22"/>
          <p:cNvPicPr preferRelativeResize="0"/>
          <p:nvPr/>
        </p:nvPicPr>
        <p:blipFill rotWithShape="1">
          <a:blip r:embed="rId4">
            <a:alphaModFix/>
          </a:blip>
          <a:srcRect b="0" l="0" r="0" t="0"/>
          <a:stretch/>
        </p:blipFill>
        <p:spPr>
          <a:xfrm>
            <a:off x="1157438" y="2386038"/>
            <a:ext cx="2143125" cy="2143125"/>
          </a:xfrm>
          <a:prstGeom prst="rect">
            <a:avLst/>
          </a:prstGeom>
          <a:noFill/>
          <a:ln>
            <a:noFill/>
          </a:ln>
        </p:spPr>
      </p:pic>
      <p:sp>
        <p:nvSpPr>
          <p:cNvPr id="153" name="Google Shape;153;p22"/>
          <p:cNvSpPr/>
          <p:nvPr/>
        </p:nvSpPr>
        <p:spPr>
          <a:xfrm>
            <a:off x="1169864" y="2419358"/>
            <a:ext cx="2206800" cy="2143200"/>
          </a:xfrm>
          <a:prstGeom prst="ellipse">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4" name="Google Shape;154;p22"/>
          <p:cNvCxnSpPr>
            <a:stCxn id="153" idx="1"/>
            <a:endCxn id="153" idx="5"/>
          </p:cNvCxnSpPr>
          <p:nvPr/>
        </p:nvCxnSpPr>
        <p:spPr>
          <a:xfrm>
            <a:off x="1493042" y="2733222"/>
            <a:ext cx="1560300" cy="1515600"/>
          </a:xfrm>
          <a:prstGeom prst="straightConnector1">
            <a:avLst/>
          </a:prstGeom>
          <a:noFill/>
          <a:ln cap="flat" cmpd="sng" w="76200">
            <a:solidFill>
              <a:srgbClr val="FF0000"/>
            </a:solidFill>
            <a:prstDash val="solid"/>
            <a:round/>
            <a:headEnd len="sm" w="sm" type="none"/>
            <a:tailEnd len="sm" w="sm" type="none"/>
          </a:ln>
        </p:spPr>
      </p:cxnSp>
      <p:sp>
        <p:nvSpPr>
          <p:cNvPr id="155" name="Google Shape;155;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6" name="Google Shape;156;p22"/>
          <p:cNvSpPr txBox="1"/>
          <p:nvPr>
            <p:ph idx="1" type="body"/>
          </p:nvPr>
        </p:nvSpPr>
        <p:spPr>
          <a:xfrm>
            <a:off x="5132700" y="4168675"/>
            <a:ext cx="3472500" cy="47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200" u="sng">
                <a:solidFill>
                  <a:schemeClr val="hlink"/>
                </a:solidFill>
                <a:hlinkClick r:id="rId5"/>
              </a:rPr>
              <a:t>Great reference for </a:t>
            </a:r>
            <a:r>
              <a:rPr lang="en" sz="1200" u="sng">
                <a:solidFill>
                  <a:schemeClr val="hlink"/>
                </a:solidFill>
                <a:hlinkClick r:id="rId6"/>
              </a:rPr>
              <a:t>Teensy pinout on MEDesign</a:t>
            </a:r>
            <a:endParaRPr sz="1200"/>
          </a:p>
        </p:txBody>
      </p:sp>
      <p:graphicFrame>
        <p:nvGraphicFramePr>
          <p:cNvPr id="157" name="Google Shape;157;p22"/>
          <p:cNvGraphicFramePr/>
          <p:nvPr/>
        </p:nvGraphicFramePr>
        <p:xfrm>
          <a:off x="1068575" y="3214725"/>
          <a:ext cx="3000000" cy="3000000"/>
        </p:xfrm>
        <a:graphic>
          <a:graphicData uri="http://schemas.openxmlformats.org/drawingml/2006/table">
            <a:tbl>
              <a:tblPr>
                <a:noFill/>
                <a:tableStyleId>{233D154F-368F-484D-B6C0-5C0691A4A767}</a:tableStyleId>
              </a:tblPr>
              <a:tblGrid>
                <a:gridCol w="1635800"/>
                <a:gridCol w="738800"/>
              </a:tblGrid>
              <a:tr h="674075">
                <a:tc>
                  <a:txBody>
                    <a:bodyPr/>
                    <a:lstStyle/>
                    <a:p>
                      <a:pPr indent="0" lvl="0" marL="0" rtl="0" algn="ctr">
                        <a:spcBef>
                          <a:spcPts val="0"/>
                        </a:spcBef>
                        <a:spcAft>
                          <a:spcPts val="0"/>
                        </a:spcAft>
                        <a:buNone/>
                      </a:pPr>
                      <a:r>
                        <a:rPr lang="en" sz="1050">
                          <a:solidFill>
                            <a:srgbClr val="202124"/>
                          </a:solidFill>
                          <a:highlight>
                            <a:srgbClr val="FFFFFF"/>
                          </a:highlight>
                          <a:latin typeface="Roboto"/>
                          <a:ea typeface="Roboto"/>
                          <a:cs typeface="Roboto"/>
                          <a:sym typeface="Roboto"/>
                        </a:rPr>
                        <a:t>SG90 Servo C</a:t>
                      </a:r>
                      <a:r>
                        <a:rPr lang="en" sz="1050">
                          <a:solidFill>
                            <a:srgbClr val="202124"/>
                          </a:solidFill>
                          <a:highlight>
                            <a:srgbClr val="FFFFFF"/>
                          </a:highlight>
                          <a:latin typeface="Roboto"/>
                          <a:ea typeface="Roboto"/>
                          <a:cs typeface="Roboto"/>
                          <a:sym typeface="Roboto"/>
                        </a:rPr>
                        <a:t>urrent (typical during movement)</a:t>
                      </a:r>
                      <a:endParaRPr sz="1050">
                        <a:solidFill>
                          <a:srgbClr val="202124"/>
                        </a:solidFill>
                        <a:highlight>
                          <a:srgbClr val="FFFFFF"/>
                        </a:highlight>
                        <a:latin typeface="Roboto"/>
                        <a:ea typeface="Roboto"/>
                        <a:cs typeface="Roboto"/>
                        <a:sym typeface="Roboto"/>
                      </a:endParaRPr>
                    </a:p>
                  </a:txBody>
                  <a:tcPr marT="76200" marB="76200" marR="95250" marL="91425">
                    <a:solidFill>
                      <a:schemeClr val="lt1"/>
                    </a:solidFill>
                  </a:tcPr>
                </a:tc>
                <a:tc>
                  <a:txBody>
                    <a:bodyPr/>
                    <a:lstStyle/>
                    <a:p>
                      <a:pPr indent="0" lvl="0" marL="0" rtl="0" algn="ctr">
                        <a:spcBef>
                          <a:spcPts val="0"/>
                        </a:spcBef>
                        <a:spcAft>
                          <a:spcPts val="0"/>
                        </a:spcAft>
                        <a:buNone/>
                      </a:pPr>
                      <a:r>
                        <a:rPr lang="en" sz="1050">
                          <a:solidFill>
                            <a:srgbClr val="202124"/>
                          </a:solidFill>
                          <a:highlight>
                            <a:srgbClr val="FFFFFF"/>
                          </a:highlight>
                          <a:latin typeface="Roboto"/>
                          <a:ea typeface="Roboto"/>
                          <a:cs typeface="Roboto"/>
                          <a:sym typeface="Roboto"/>
                        </a:rPr>
                        <a:t>100-250mA</a:t>
                      </a:r>
                      <a:endParaRPr sz="1050">
                        <a:solidFill>
                          <a:srgbClr val="202124"/>
                        </a:solidFill>
                        <a:highlight>
                          <a:srgbClr val="FFFFFF"/>
                        </a:highlight>
                        <a:latin typeface="Roboto"/>
                        <a:ea typeface="Roboto"/>
                        <a:cs typeface="Roboto"/>
                        <a:sym typeface="Roboto"/>
                      </a:endParaRPr>
                    </a:p>
                  </a:txBody>
                  <a:tcPr marT="76200" marB="76200" marR="95250" marL="95250">
                    <a:solidFill>
                      <a:schemeClr val="lt1"/>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3"/>
          <p:cNvSpPr txBox="1"/>
          <p:nvPr>
            <p:ph type="title"/>
          </p:nvPr>
        </p:nvSpPr>
        <p:spPr>
          <a:xfrm>
            <a:off x="311700" y="2164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500"/>
              <a:t>How to configure your Teensy GPIO pins for input / output</a:t>
            </a:r>
            <a:endParaRPr sz="2500"/>
          </a:p>
          <a:p>
            <a:pPr indent="0" lvl="0" marL="0" rtl="0" algn="l">
              <a:lnSpc>
                <a:spcPct val="100000"/>
              </a:lnSpc>
              <a:spcBef>
                <a:spcPts val="0"/>
              </a:spcBef>
              <a:spcAft>
                <a:spcPts val="0"/>
              </a:spcAft>
              <a:buSzPts val="2800"/>
              <a:buNone/>
            </a:pPr>
            <a:r>
              <a:t/>
            </a:r>
            <a:endParaRPr sz="1500">
              <a:solidFill>
                <a:schemeClr val="dk2"/>
              </a:solidFill>
            </a:endParaRPr>
          </a:p>
        </p:txBody>
      </p:sp>
      <p:sp>
        <p:nvSpPr>
          <p:cNvPr id="163" name="Google Shape;163;p23"/>
          <p:cNvSpPr txBox="1"/>
          <p:nvPr>
            <p:ph idx="1" type="body"/>
          </p:nvPr>
        </p:nvSpPr>
        <p:spPr>
          <a:xfrm>
            <a:off x="311700" y="889375"/>
            <a:ext cx="36888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i="1" lang="en" sz="1400"/>
              <a:t>Control Registers you will use:</a:t>
            </a:r>
            <a:endParaRPr b="1" i="1" sz="1400"/>
          </a:p>
          <a:p>
            <a:pPr indent="-311150" lvl="0" marL="457200" rtl="0" algn="l">
              <a:lnSpc>
                <a:spcPct val="115000"/>
              </a:lnSpc>
              <a:spcBef>
                <a:spcPts val="0"/>
              </a:spcBef>
              <a:spcAft>
                <a:spcPts val="0"/>
              </a:spcAft>
              <a:buSzPts val="1300"/>
              <a:buChar char="-"/>
            </a:pPr>
            <a:r>
              <a:rPr b="1" i="1" lang="en" sz="1300"/>
              <a:t>Direction Register (DDRx) </a:t>
            </a:r>
            <a:endParaRPr b="1" i="1" sz="1300"/>
          </a:p>
          <a:p>
            <a:pPr indent="-311150" lvl="1" marL="914400" rtl="0" algn="l">
              <a:lnSpc>
                <a:spcPct val="115000"/>
              </a:lnSpc>
              <a:spcBef>
                <a:spcPts val="0"/>
              </a:spcBef>
              <a:spcAft>
                <a:spcPts val="0"/>
              </a:spcAft>
              <a:buSzPts val="1300"/>
              <a:buChar char="-"/>
            </a:pPr>
            <a:r>
              <a:rPr lang="en" sz="1300"/>
              <a:t>Determines whether the pins operate as inputs or outputs</a:t>
            </a:r>
            <a:endParaRPr sz="1300"/>
          </a:p>
          <a:p>
            <a:pPr indent="-311150" lvl="1" marL="914400" rtl="0" algn="l">
              <a:lnSpc>
                <a:spcPct val="115000"/>
              </a:lnSpc>
              <a:spcBef>
                <a:spcPts val="0"/>
              </a:spcBef>
              <a:spcAft>
                <a:spcPts val="0"/>
              </a:spcAft>
              <a:buSzPts val="1300"/>
              <a:buChar char="-"/>
            </a:pPr>
            <a:r>
              <a:rPr lang="en" sz="1300"/>
              <a:t>Read/Write</a:t>
            </a:r>
            <a:endParaRPr sz="1300"/>
          </a:p>
          <a:p>
            <a:pPr indent="-311150" lvl="0" marL="457200" rtl="0" algn="l">
              <a:lnSpc>
                <a:spcPct val="115000"/>
              </a:lnSpc>
              <a:spcBef>
                <a:spcPts val="0"/>
              </a:spcBef>
              <a:spcAft>
                <a:spcPts val="0"/>
              </a:spcAft>
              <a:buSzPts val="1300"/>
              <a:buChar char="-"/>
            </a:pPr>
            <a:r>
              <a:rPr b="1" i="1" lang="en" sz="1300"/>
              <a:t>Data Write Register (PORTx)</a:t>
            </a:r>
            <a:endParaRPr b="1" i="1" sz="1300"/>
          </a:p>
          <a:p>
            <a:pPr indent="-311150" lvl="1" marL="914400" rtl="0" algn="l">
              <a:lnSpc>
                <a:spcPct val="115000"/>
              </a:lnSpc>
              <a:spcBef>
                <a:spcPts val="0"/>
              </a:spcBef>
              <a:spcAft>
                <a:spcPts val="0"/>
              </a:spcAft>
              <a:buSzPts val="1300"/>
              <a:buChar char="-"/>
            </a:pPr>
            <a:r>
              <a:rPr lang="en" sz="1300"/>
              <a:t>Maps to state of port </a:t>
            </a:r>
            <a:br>
              <a:rPr lang="en" sz="1300"/>
            </a:br>
            <a:r>
              <a:rPr lang="en" sz="1300"/>
              <a:t>(e.g. logic high/ low)</a:t>
            </a:r>
            <a:endParaRPr sz="1300"/>
          </a:p>
          <a:p>
            <a:pPr indent="-311150" lvl="1" marL="914400" rtl="0" algn="l">
              <a:lnSpc>
                <a:spcPct val="115000"/>
              </a:lnSpc>
              <a:spcBef>
                <a:spcPts val="0"/>
              </a:spcBef>
              <a:spcAft>
                <a:spcPts val="0"/>
              </a:spcAft>
              <a:buSzPts val="1300"/>
              <a:buChar char="-"/>
            </a:pPr>
            <a:r>
              <a:rPr lang="en" sz="1300"/>
              <a:t>Read/Write</a:t>
            </a:r>
            <a:endParaRPr sz="1300"/>
          </a:p>
          <a:p>
            <a:pPr indent="-311150" lvl="0" marL="457200" rtl="0" algn="l">
              <a:lnSpc>
                <a:spcPct val="115000"/>
              </a:lnSpc>
              <a:spcBef>
                <a:spcPts val="0"/>
              </a:spcBef>
              <a:spcAft>
                <a:spcPts val="0"/>
              </a:spcAft>
              <a:buSzPts val="1300"/>
              <a:buChar char="-"/>
            </a:pPr>
            <a:r>
              <a:rPr b="1" i="1" lang="en" sz="1300"/>
              <a:t>Data Reading Register (PINx) </a:t>
            </a:r>
            <a:endParaRPr b="1" i="1" sz="1300"/>
          </a:p>
          <a:p>
            <a:pPr indent="0" lvl="0" marL="0" rtl="0" algn="l">
              <a:lnSpc>
                <a:spcPct val="115000"/>
              </a:lnSpc>
              <a:spcBef>
                <a:spcPts val="0"/>
              </a:spcBef>
              <a:spcAft>
                <a:spcPts val="0"/>
              </a:spcAft>
              <a:buNone/>
            </a:pPr>
            <a:r>
              <a:t/>
            </a:r>
            <a:endParaRPr sz="1300"/>
          </a:p>
          <a:p>
            <a:pPr indent="0" lvl="0" marL="0" rtl="0" algn="l">
              <a:spcBef>
                <a:spcPts val="0"/>
              </a:spcBef>
              <a:spcAft>
                <a:spcPts val="0"/>
              </a:spcAft>
              <a:buClr>
                <a:schemeClr val="dk1"/>
              </a:buClr>
              <a:buSzPts val="1100"/>
              <a:buFont typeface="Arial"/>
              <a:buNone/>
            </a:pPr>
            <a:r>
              <a:rPr b="1" i="1" lang="en" sz="1400"/>
              <a:t>Macros you will use </a:t>
            </a:r>
            <a:r>
              <a:rPr lang="en" sz="1400"/>
              <a:t>(defined in </a:t>
            </a:r>
            <a:r>
              <a:rPr lang="en" sz="1400">
                <a:latin typeface="Consolas"/>
                <a:ea typeface="Consolas"/>
                <a:cs typeface="Consolas"/>
                <a:sym typeface="Consolas"/>
              </a:rPr>
              <a:t>teensy_general.h</a:t>
            </a:r>
            <a:r>
              <a:rPr lang="en" sz="1400"/>
              <a:t>):</a:t>
            </a:r>
            <a:endParaRPr sz="1400"/>
          </a:p>
          <a:p>
            <a:pPr indent="0" lvl="0" marL="0" rtl="0" algn="l">
              <a:lnSpc>
                <a:spcPct val="115000"/>
              </a:lnSpc>
              <a:spcBef>
                <a:spcPts val="0"/>
              </a:spcBef>
              <a:spcAft>
                <a:spcPts val="0"/>
              </a:spcAft>
              <a:buNone/>
            </a:pPr>
            <a:r>
              <a:t/>
            </a:r>
            <a:endParaRPr sz="1300"/>
          </a:p>
        </p:txBody>
      </p:sp>
      <p:sp>
        <p:nvSpPr>
          <p:cNvPr id="164" name="Google Shape;164;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65" name="Google Shape;165;p23"/>
          <p:cNvPicPr preferRelativeResize="0"/>
          <p:nvPr/>
        </p:nvPicPr>
        <p:blipFill rotWithShape="1">
          <a:blip r:embed="rId3">
            <a:alphaModFix/>
          </a:blip>
          <a:srcRect b="0" l="0" r="0" t="0"/>
          <a:stretch/>
        </p:blipFill>
        <p:spPr>
          <a:xfrm>
            <a:off x="338800" y="4073700"/>
            <a:ext cx="3985000" cy="527275"/>
          </a:xfrm>
          <a:prstGeom prst="rect">
            <a:avLst/>
          </a:prstGeom>
          <a:noFill/>
          <a:ln>
            <a:noFill/>
          </a:ln>
        </p:spPr>
      </p:pic>
      <p:sp>
        <p:nvSpPr>
          <p:cNvPr id="166" name="Google Shape;166;p23"/>
          <p:cNvSpPr txBox="1"/>
          <p:nvPr>
            <p:ph idx="1" type="body"/>
          </p:nvPr>
        </p:nvSpPr>
        <p:spPr>
          <a:xfrm>
            <a:off x="4627325" y="889375"/>
            <a:ext cx="4269300" cy="291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i="1" lang="en" sz="1500"/>
              <a:t>How to setup and use I/O Ports:</a:t>
            </a:r>
            <a:endParaRPr b="1" i="1" sz="1500"/>
          </a:p>
          <a:p>
            <a:pPr indent="-311150" lvl="0" marL="457200" rtl="0" algn="l">
              <a:lnSpc>
                <a:spcPct val="115000"/>
              </a:lnSpc>
              <a:spcBef>
                <a:spcPts val="0"/>
              </a:spcBef>
              <a:spcAft>
                <a:spcPts val="0"/>
              </a:spcAft>
              <a:buSzPts val="1300"/>
              <a:buAutoNum type="arabicPeriod"/>
            </a:pPr>
            <a:r>
              <a:rPr lang="en" sz="1300"/>
              <a:t>First, set to input or output with </a:t>
            </a:r>
            <a:r>
              <a:rPr b="1" i="1" lang="en" sz="1300"/>
              <a:t>DDRx </a:t>
            </a:r>
            <a:r>
              <a:rPr lang="en" sz="1300"/>
              <a:t>register</a:t>
            </a:r>
            <a:endParaRPr sz="1300"/>
          </a:p>
          <a:p>
            <a:pPr indent="-311150" lvl="1" marL="914400" rtl="0" algn="l">
              <a:lnSpc>
                <a:spcPct val="115000"/>
              </a:lnSpc>
              <a:spcBef>
                <a:spcPts val="0"/>
              </a:spcBef>
              <a:spcAft>
                <a:spcPts val="0"/>
              </a:spcAft>
              <a:buSzPts val="1300"/>
              <a:buAutoNum type="alphaLcPeriod"/>
            </a:pPr>
            <a:r>
              <a:rPr lang="en" sz="1300"/>
              <a:t>"Data Direction Register" - clearing a bit will configure that pin to input, while setting a bit will configure the pin for output</a:t>
            </a:r>
            <a:endParaRPr sz="1300"/>
          </a:p>
          <a:p>
            <a:pPr indent="-311150" lvl="1" marL="914400" rtl="0" algn="l">
              <a:lnSpc>
                <a:spcPct val="115000"/>
              </a:lnSpc>
              <a:spcBef>
                <a:spcPts val="0"/>
              </a:spcBef>
              <a:spcAft>
                <a:spcPts val="0"/>
              </a:spcAft>
              <a:buSzPts val="1300"/>
              <a:buAutoNum type="alphaLcPeriod"/>
            </a:pPr>
            <a:r>
              <a:rPr lang="en" sz="1300"/>
              <a:t>By default, all pins are set to input (cleared) but don’t trust this - reset the DDR before use</a:t>
            </a:r>
            <a:endParaRPr sz="1300"/>
          </a:p>
          <a:p>
            <a:pPr indent="-311150" lvl="0" marL="457200" rtl="0" algn="l">
              <a:lnSpc>
                <a:spcPct val="115000"/>
              </a:lnSpc>
              <a:spcBef>
                <a:spcPts val="0"/>
              </a:spcBef>
              <a:spcAft>
                <a:spcPts val="0"/>
              </a:spcAft>
              <a:buSzPts val="1300"/>
              <a:buAutoNum type="arabicPeriod"/>
            </a:pPr>
            <a:r>
              <a:rPr lang="en" sz="1300"/>
              <a:t>In output mode, control pins with </a:t>
            </a:r>
            <a:r>
              <a:rPr b="1" i="1" lang="en" sz="1300"/>
              <a:t>PORTx </a:t>
            </a:r>
            <a:r>
              <a:rPr lang="en" sz="1300"/>
              <a:t>register</a:t>
            </a:r>
            <a:endParaRPr sz="1300"/>
          </a:p>
          <a:p>
            <a:pPr indent="-311150" lvl="1" marL="914400" rtl="0" algn="l">
              <a:lnSpc>
                <a:spcPct val="115000"/>
              </a:lnSpc>
              <a:spcBef>
                <a:spcPts val="0"/>
              </a:spcBef>
              <a:spcAft>
                <a:spcPts val="0"/>
              </a:spcAft>
              <a:buSzPts val="1300"/>
              <a:buAutoNum type="alphaLcPeriod"/>
            </a:pPr>
            <a:r>
              <a:rPr lang="en" sz="1300"/>
              <a:t>Setting a bit drives that pin high</a:t>
            </a:r>
            <a:endParaRPr sz="1300"/>
          </a:p>
          <a:p>
            <a:pPr indent="-311150" lvl="1" marL="914400" rtl="0" algn="l">
              <a:lnSpc>
                <a:spcPct val="115000"/>
              </a:lnSpc>
              <a:spcBef>
                <a:spcPts val="0"/>
              </a:spcBef>
              <a:spcAft>
                <a:spcPts val="0"/>
              </a:spcAft>
              <a:buSzPts val="1300"/>
              <a:buAutoNum type="alphaLcPeriod"/>
            </a:pPr>
            <a:r>
              <a:rPr lang="en" sz="1300"/>
              <a:t>Clearing a bit drives that pin low</a:t>
            </a:r>
            <a:endParaRPr sz="1300"/>
          </a:p>
          <a:p>
            <a:pPr indent="-311150" lvl="0" marL="457200" rtl="0" algn="l">
              <a:spcBef>
                <a:spcPts val="0"/>
              </a:spcBef>
              <a:spcAft>
                <a:spcPts val="0"/>
              </a:spcAft>
              <a:buSzPts val="1300"/>
              <a:buAutoNum type="arabicPeriod"/>
            </a:pPr>
            <a:r>
              <a:rPr lang="en" sz="1300"/>
              <a:t>In input mode, read pins with </a:t>
            </a:r>
            <a:r>
              <a:rPr b="1" i="1" lang="en" sz="1300"/>
              <a:t>PINx </a:t>
            </a:r>
            <a:r>
              <a:rPr lang="en" sz="1300"/>
              <a:t>register</a:t>
            </a:r>
            <a:endParaRPr sz="13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20"/>
              <a:t>Best practices when d</a:t>
            </a:r>
            <a:r>
              <a:rPr lang="en" sz="2320"/>
              <a:t>ebugging</a:t>
            </a:r>
            <a:r>
              <a:rPr lang="en" sz="2320"/>
              <a:t> C code without print statements</a:t>
            </a:r>
            <a:endParaRPr sz="2320"/>
          </a:p>
        </p:txBody>
      </p:sp>
      <p:sp>
        <p:nvSpPr>
          <p:cNvPr id="172" name="Google Shape;172;p24"/>
          <p:cNvSpPr txBox="1"/>
          <p:nvPr>
            <p:ph idx="1" type="body"/>
          </p:nvPr>
        </p:nvSpPr>
        <p:spPr>
          <a:xfrm>
            <a:off x="311700" y="1152475"/>
            <a:ext cx="83340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i="1" lang="en"/>
              <a:t>Issues preventing compilation</a:t>
            </a:r>
            <a:endParaRPr b="1" i="1"/>
          </a:p>
          <a:p>
            <a:pPr indent="-342900" lvl="0" marL="457200" rtl="0" algn="l">
              <a:spcBef>
                <a:spcPts val="1200"/>
              </a:spcBef>
              <a:spcAft>
                <a:spcPts val="0"/>
              </a:spcAft>
              <a:buSzPts val="1800"/>
              <a:buChar char="●"/>
            </a:pPr>
            <a:r>
              <a:rPr lang="en" sz="1800"/>
              <a:t>Do all of your lines have semicolons?</a:t>
            </a:r>
            <a:endParaRPr sz="1800"/>
          </a:p>
          <a:p>
            <a:pPr indent="-342900" lvl="0" marL="457200" rtl="0" algn="l">
              <a:spcBef>
                <a:spcPts val="0"/>
              </a:spcBef>
              <a:spcAft>
                <a:spcPts val="0"/>
              </a:spcAft>
              <a:buSzPts val="1800"/>
              <a:buChar char="●"/>
            </a:pPr>
            <a:r>
              <a:rPr lang="en"/>
              <a:t>Typos in function name vs what you are trying to call in </a:t>
            </a:r>
            <a:r>
              <a:rPr lang="en">
                <a:latin typeface="Consolas"/>
                <a:ea typeface="Consolas"/>
                <a:cs typeface="Consolas"/>
                <a:sym typeface="Consolas"/>
              </a:rPr>
              <a:t>main</a:t>
            </a:r>
            <a:endParaRPr>
              <a:latin typeface="Consolas"/>
              <a:ea typeface="Consolas"/>
              <a:cs typeface="Consolas"/>
              <a:sym typeface="Consolas"/>
            </a:endParaRPr>
          </a:p>
          <a:p>
            <a:pPr indent="-342900" lvl="0" marL="457200" rtl="0" algn="l">
              <a:spcBef>
                <a:spcPts val="0"/>
              </a:spcBef>
              <a:spcAft>
                <a:spcPts val="0"/>
              </a:spcAft>
              <a:buSzPts val="1800"/>
              <a:buFont typeface="Consolas"/>
              <a:buChar char="●"/>
            </a:pPr>
            <a:r>
              <a:rPr lang="en"/>
              <a:t>Other syntactic errors</a:t>
            </a:r>
            <a:endParaRPr/>
          </a:p>
          <a:p>
            <a:pPr indent="0" lvl="0" marL="0" rtl="0" algn="l">
              <a:spcBef>
                <a:spcPts val="1200"/>
              </a:spcBef>
              <a:spcAft>
                <a:spcPts val="0"/>
              </a:spcAft>
              <a:buNone/>
            </a:pPr>
            <a:r>
              <a:rPr b="1" i="1" lang="en"/>
              <a:t>Code compiles, but not doing what you expect</a:t>
            </a:r>
            <a:endParaRPr b="1" i="1"/>
          </a:p>
          <a:p>
            <a:pPr indent="-342900" lvl="0" marL="457200" rtl="0" algn="l">
              <a:spcBef>
                <a:spcPts val="1200"/>
              </a:spcBef>
              <a:spcAft>
                <a:spcPts val="0"/>
              </a:spcAft>
              <a:buSzPts val="1800"/>
              <a:buChar char="●"/>
            </a:pPr>
            <a:r>
              <a:rPr lang="en" sz="1800"/>
              <a:t>Isolate errors by simplifying logic</a:t>
            </a:r>
            <a:r>
              <a:rPr lang="en"/>
              <a:t>: comment out code</a:t>
            </a:r>
            <a:endParaRPr/>
          </a:p>
          <a:p>
            <a:pPr indent="-342900" lvl="0" marL="457200" rtl="0" algn="l">
              <a:spcBef>
                <a:spcPts val="0"/>
              </a:spcBef>
              <a:spcAft>
                <a:spcPts val="0"/>
              </a:spcAft>
              <a:buSzPts val="1800"/>
              <a:buChar char="●"/>
            </a:pPr>
            <a:r>
              <a:rPr lang="en"/>
              <a:t>If you have branches in your program, add an LED blink to indicate when program has reached a certain control block</a:t>
            </a:r>
            <a:endParaRPr/>
          </a:p>
          <a:p>
            <a:pPr indent="-342900" lvl="0" marL="457200" rtl="0" algn="l">
              <a:spcBef>
                <a:spcPts val="0"/>
              </a:spcBef>
              <a:spcAft>
                <a:spcPts val="0"/>
              </a:spcAft>
              <a:buSzPts val="1800"/>
              <a:buChar char="●"/>
            </a:pPr>
            <a:r>
              <a:rPr lang="en"/>
              <a:t>Are your arithmetic operations evaluating correctly: is type casting required?</a:t>
            </a:r>
            <a:endParaRPr/>
          </a:p>
        </p:txBody>
      </p:sp>
      <p:sp>
        <p:nvSpPr>
          <p:cNvPr id="173" name="Google Shape;173;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a:t>Timers</a:t>
            </a:r>
            <a:endParaRPr/>
          </a:p>
        </p:txBody>
      </p:sp>
      <p:sp>
        <p:nvSpPr>
          <p:cNvPr id="179" name="Google Shape;179;p2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t/>
            </a:r>
            <a:endParaRPr/>
          </a:p>
        </p:txBody>
      </p:sp>
      <p:sp>
        <p:nvSpPr>
          <p:cNvPr id="180" name="Google Shape;180;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Time</a:t>
            </a:r>
            <a:endParaRPr/>
          </a:p>
        </p:txBody>
      </p:sp>
      <p:sp>
        <p:nvSpPr>
          <p:cNvPr id="186" name="Google Shape;186;p26"/>
          <p:cNvSpPr txBox="1"/>
          <p:nvPr>
            <p:ph idx="1" type="body"/>
          </p:nvPr>
        </p:nvSpPr>
        <p:spPr>
          <a:xfrm>
            <a:off x="311700" y="1152475"/>
            <a:ext cx="8520600" cy="1563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05"/>
              <a:buNone/>
            </a:pPr>
            <a:r>
              <a:rPr lang="en"/>
              <a:t>SI unit of time: second</a:t>
            </a:r>
            <a:endParaRPr/>
          </a:p>
          <a:p>
            <a:pPr indent="0" lvl="0" marL="0" rtl="0" algn="l">
              <a:lnSpc>
                <a:spcPct val="95000"/>
              </a:lnSpc>
              <a:spcBef>
                <a:spcPts val="1200"/>
              </a:spcBef>
              <a:spcAft>
                <a:spcPts val="0"/>
              </a:spcAft>
              <a:buSzPts val="605"/>
              <a:buNone/>
            </a:pPr>
            <a:r>
              <a:t/>
            </a:r>
            <a:endParaRPr/>
          </a:p>
          <a:p>
            <a:pPr indent="0" lvl="0" marL="0" rtl="0" algn="l">
              <a:lnSpc>
                <a:spcPct val="95000"/>
              </a:lnSpc>
              <a:spcBef>
                <a:spcPts val="1200"/>
              </a:spcBef>
              <a:spcAft>
                <a:spcPts val="0"/>
              </a:spcAft>
              <a:buSzPts val="605"/>
              <a:buNone/>
            </a:pPr>
            <a:r>
              <a:rPr lang="en"/>
              <a:t>What’s the smallest unit of time you can think of?</a:t>
            </a:r>
            <a:endParaRPr/>
          </a:p>
          <a:p>
            <a:pPr indent="0" lvl="0" marL="0" rtl="0" algn="l">
              <a:lnSpc>
                <a:spcPct val="95000"/>
              </a:lnSpc>
              <a:spcBef>
                <a:spcPts val="1200"/>
              </a:spcBef>
              <a:spcAft>
                <a:spcPts val="0"/>
              </a:spcAft>
              <a:buSzPts val="605"/>
              <a:buNone/>
            </a:pPr>
            <a:r>
              <a:t/>
            </a:r>
            <a:endParaRPr/>
          </a:p>
          <a:p>
            <a:pPr indent="0" lvl="0" marL="0" rtl="0" algn="l">
              <a:lnSpc>
                <a:spcPct val="95000"/>
              </a:lnSpc>
              <a:spcBef>
                <a:spcPts val="1200"/>
              </a:spcBef>
              <a:spcAft>
                <a:spcPts val="1200"/>
              </a:spcAft>
              <a:buSzPts val="605"/>
              <a:buNone/>
            </a:pPr>
            <a:r>
              <a:t/>
            </a:r>
            <a:endParaRPr/>
          </a:p>
        </p:txBody>
      </p:sp>
      <p:sp>
        <p:nvSpPr>
          <p:cNvPr id="187" name="Google Shape;187;p26"/>
          <p:cNvSpPr txBox="1"/>
          <p:nvPr>
            <p:ph idx="1" type="body"/>
          </p:nvPr>
        </p:nvSpPr>
        <p:spPr>
          <a:xfrm>
            <a:off x="311700" y="3034575"/>
            <a:ext cx="8520600" cy="1563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05"/>
              <a:buNone/>
            </a:pPr>
            <a:r>
              <a:rPr lang="en"/>
              <a:t>The ATmega (Teensy) uses a system clock that measures time in digital ‘tick’s</a:t>
            </a:r>
            <a:endParaRPr/>
          </a:p>
          <a:p>
            <a:pPr indent="0" lvl="0" marL="0" rtl="0" algn="l">
              <a:lnSpc>
                <a:spcPct val="95000"/>
              </a:lnSpc>
              <a:spcBef>
                <a:spcPts val="1200"/>
              </a:spcBef>
              <a:spcAft>
                <a:spcPts val="0"/>
              </a:spcAft>
              <a:buSzPts val="605"/>
              <a:buNone/>
            </a:pPr>
            <a:r>
              <a:t/>
            </a:r>
            <a:endParaRPr/>
          </a:p>
          <a:p>
            <a:pPr indent="0" lvl="0" marL="0" rtl="0" algn="l">
              <a:lnSpc>
                <a:spcPct val="95000"/>
              </a:lnSpc>
              <a:spcBef>
                <a:spcPts val="1200"/>
              </a:spcBef>
              <a:spcAft>
                <a:spcPts val="0"/>
              </a:spcAft>
              <a:buSzPts val="605"/>
              <a:buNone/>
            </a:pPr>
            <a:r>
              <a:rPr lang="en"/>
              <a:t>Each ‘tick’ is 1/(16MHz) = 62.5 ns</a:t>
            </a:r>
            <a:endParaRPr/>
          </a:p>
          <a:p>
            <a:pPr indent="0" lvl="0" marL="0" rtl="0" algn="l">
              <a:lnSpc>
                <a:spcPct val="95000"/>
              </a:lnSpc>
              <a:spcBef>
                <a:spcPts val="1200"/>
              </a:spcBef>
              <a:spcAft>
                <a:spcPts val="0"/>
              </a:spcAft>
              <a:buSzPts val="605"/>
              <a:buNone/>
            </a:pPr>
            <a:r>
              <a:t/>
            </a:r>
            <a:endParaRPr/>
          </a:p>
          <a:p>
            <a:pPr indent="0" lvl="0" marL="0" rtl="0" algn="l">
              <a:lnSpc>
                <a:spcPct val="95000"/>
              </a:lnSpc>
              <a:spcBef>
                <a:spcPts val="1200"/>
              </a:spcBef>
              <a:spcAft>
                <a:spcPts val="1200"/>
              </a:spcAft>
              <a:buSzPts val="605"/>
              <a:buNone/>
            </a:pPr>
            <a:r>
              <a:t/>
            </a:r>
            <a:endParaRPr/>
          </a:p>
        </p:txBody>
      </p:sp>
      <p:sp>
        <p:nvSpPr>
          <p:cNvPr id="188" name="Google Shape;188;p26"/>
          <p:cNvSpPr txBox="1"/>
          <p:nvPr/>
        </p:nvSpPr>
        <p:spPr>
          <a:xfrm>
            <a:off x="6046550" y="1749100"/>
            <a:ext cx="22947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t>ANALOG</a:t>
            </a:r>
            <a:endParaRPr b="1"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Timers</a:t>
            </a:r>
            <a:endParaRPr/>
          </a:p>
        </p:txBody>
      </p:sp>
      <p:sp>
        <p:nvSpPr>
          <p:cNvPr id="194" name="Google Shape;194;p27"/>
          <p:cNvSpPr txBox="1"/>
          <p:nvPr>
            <p:ph idx="1" type="body"/>
          </p:nvPr>
        </p:nvSpPr>
        <p:spPr>
          <a:xfrm>
            <a:off x="311700" y="1152475"/>
            <a:ext cx="8520600" cy="39909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Timer = type of clock (built-in hardware clock)</a:t>
            </a:r>
            <a:endParaRPr/>
          </a:p>
          <a:p>
            <a:pPr indent="-342900" lvl="0" marL="457200" rtl="0" algn="l">
              <a:lnSpc>
                <a:spcPct val="115000"/>
              </a:lnSpc>
              <a:spcBef>
                <a:spcPts val="0"/>
              </a:spcBef>
              <a:spcAft>
                <a:spcPts val="0"/>
              </a:spcAft>
              <a:buSzPts val="1800"/>
              <a:buChar char="●"/>
            </a:pPr>
            <a:r>
              <a:rPr lang="en"/>
              <a:t>Basic functionality: counts up until it hits a maximum value and then reset back to 0</a:t>
            </a:r>
            <a:endParaRPr/>
          </a:p>
          <a:p>
            <a:pPr indent="-342900" lvl="0" marL="457200" rtl="0" algn="l">
              <a:lnSpc>
                <a:spcPct val="115000"/>
              </a:lnSpc>
              <a:spcBef>
                <a:spcPts val="0"/>
              </a:spcBef>
              <a:spcAft>
                <a:spcPts val="0"/>
              </a:spcAft>
              <a:buSzPts val="1800"/>
              <a:buChar char="●"/>
            </a:pPr>
            <a:r>
              <a:rPr lang="en"/>
              <a:t>Runs independently of the CPU (in the “</a:t>
            </a:r>
            <a:r>
              <a:rPr b="1" lang="en"/>
              <a:t>background</a:t>
            </a:r>
            <a:r>
              <a:rPr lang="en"/>
              <a:t>”)</a:t>
            </a:r>
            <a:endParaRPr/>
          </a:p>
          <a:p>
            <a:pPr indent="-317500" lvl="1" marL="914400" rtl="0" algn="l">
              <a:lnSpc>
                <a:spcPct val="115000"/>
              </a:lnSpc>
              <a:spcBef>
                <a:spcPts val="0"/>
              </a:spcBef>
              <a:spcAft>
                <a:spcPts val="0"/>
              </a:spcAft>
              <a:buSzPts val="1400"/>
              <a:buChar char="○"/>
            </a:pPr>
            <a:r>
              <a:rPr lang="en"/>
              <a:t>Even over blocking code ( while(1) )!</a:t>
            </a:r>
            <a:endParaRPr/>
          </a:p>
          <a:p>
            <a:pPr indent="-342900" lvl="0" marL="457200" rtl="0" algn="l">
              <a:lnSpc>
                <a:spcPct val="115000"/>
              </a:lnSpc>
              <a:spcBef>
                <a:spcPts val="0"/>
              </a:spcBef>
              <a:spcAft>
                <a:spcPts val="0"/>
              </a:spcAft>
              <a:buSzPts val="1800"/>
              <a:buChar char="●"/>
            </a:pPr>
            <a:r>
              <a:rPr lang="en"/>
              <a:t>Counts at the </a:t>
            </a:r>
            <a:r>
              <a:rPr b="1" lang="en"/>
              <a:t>Timer</a:t>
            </a:r>
            <a:r>
              <a:rPr lang="en"/>
              <a:t> clock speed (based on system clock speed)</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342900" lvl="0" marL="457200" rtl="0" algn="l">
              <a:lnSpc>
                <a:spcPct val="115000"/>
              </a:lnSpc>
              <a:spcBef>
                <a:spcPts val="0"/>
              </a:spcBef>
              <a:spcAft>
                <a:spcPts val="0"/>
              </a:spcAft>
              <a:buSzPts val="1800"/>
              <a:buChar char="●"/>
            </a:pPr>
            <a:r>
              <a:rPr lang="en"/>
              <a:t>Timers can be difficult - constantly check your timer’s configuration details!</a:t>
            </a:r>
            <a:endParaRPr/>
          </a:p>
          <a:p>
            <a:pPr indent="0" lvl="0" marL="457200" rtl="0" algn="l">
              <a:lnSpc>
                <a:spcPct val="115000"/>
              </a:lnSpc>
              <a:spcBef>
                <a:spcPts val="0"/>
              </a:spcBef>
              <a:spcAft>
                <a:spcPts val="0"/>
              </a:spcAft>
              <a:buNone/>
            </a:pPr>
            <a:r>
              <a:rPr lang="en" u="sng">
                <a:solidFill>
                  <a:schemeClr val="hlink"/>
                </a:solidFill>
                <a:hlinkClick r:id="rId3"/>
              </a:rPr>
              <a:t>http://medesign.seas.upenn.edu/index.php/Guides/MaEvArM-timers</a:t>
            </a:r>
            <a:endParaRPr/>
          </a:p>
          <a:p>
            <a:pPr indent="0" lvl="0" marL="0" rtl="0" algn="l">
              <a:lnSpc>
                <a:spcPct val="115000"/>
              </a:lnSpc>
              <a:spcBef>
                <a:spcPts val="0"/>
              </a:spcBef>
              <a:spcAft>
                <a:spcPts val="0"/>
              </a:spcAft>
              <a:buNone/>
            </a:pPr>
            <a:r>
              <a:t/>
            </a:r>
            <a:endParaRPr/>
          </a:p>
        </p:txBody>
      </p:sp>
      <p:sp>
        <p:nvSpPr>
          <p:cNvPr id="195" name="Google Shape;195;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0" st="0"/>
                                            </p:txEl>
                                          </p:spTgt>
                                        </p:tgtEl>
                                        <p:attrNameLst>
                                          <p:attrName>style.visibility</p:attrName>
                                        </p:attrNameLst>
                                      </p:cBhvr>
                                      <p:to>
                                        <p:strVal val="visible"/>
                                      </p:to>
                                    </p:set>
                                    <p:animEffect filter="fade" transition="in">
                                      <p:cBhvr>
                                        <p:cTn dur="1000"/>
                                        <p:tgtEl>
                                          <p:spTgt spid="19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1" st="1"/>
                                            </p:txEl>
                                          </p:spTgt>
                                        </p:tgtEl>
                                        <p:attrNameLst>
                                          <p:attrName>style.visibility</p:attrName>
                                        </p:attrNameLst>
                                      </p:cBhvr>
                                      <p:to>
                                        <p:strVal val="visible"/>
                                      </p:to>
                                    </p:set>
                                    <p:animEffect filter="fade" transition="in">
                                      <p:cBhvr>
                                        <p:cTn dur="1000"/>
                                        <p:tgtEl>
                                          <p:spTgt spid="19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2" st="2"/>
                                            </p:txEl>
                                          </p:spTgt>
                                        </p:tgtEl>
                                        <p:attrNameLst>
                                          <p:attrName>style.visibility</p:attrName>
                                        </p:attrNameLst>
                                      </p:cBhvr>
                                      <p:to>
                                        <p:strVal val="visible"/>
                                      </p:to>
                                    </p:set>
                                    <p:animEffect filter="fade" transition="in">
                                      <p:cBhvr>
                                        <p:cTn dur="1000"/>
                                        <p:tgtEl>
                                          <p:spTgt spid="19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3" st="3"/>
                                            </p:txEl>
                                          </p:spTgt>
                                        </p:tgtEl>
                                        <p:attrNameLst>
                                          <p:attrName>style.visibility</p:attrName>
                                        </p:attrNameLst>
                                      </p:cBhvr>
                                      <p:to>
                                        <p:strVal val="visible"/>
                                      </p:to>
                                    </p:set>
                                    <p:animEffect filter="fade" transition="in">
                                      <p:cBhvr>
                                        <p:cTn dur="1000"/>
                                        <p:tgtEl>
                                          <p:spTgt spid="19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4" st="4"/>
                                            </p:txEl>
                                          </p:spTgt>
                                        </p:tgtEl>
                                        <p:attrNameLst>
                                          <p:attrName>style.visibility</p:attrName>
                                        </p:attrNameLst>
                                      </p:cBhvr>
                                      <p:to>
                                        <p:strVal val="visible"/>
                                      </p:to>
                                    </p:set>
                                    <p:animEffect filter="fade" transition="in">
                                      <p:cBhvr>
                                        <p:cTn dur="1000"/>
                                        <p:tgtEl>
                                          <p:spTgt spid="19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5" st="5"/>
                                            </p:txEl>
                                          </p:spTgt>
                                        </p:tgtEl>
                                        <p:attrNameLst>
                                          <p:attrName>style.visibility</p:attrName>
                                        </p:attrNameLst>
                                      </p:cBhvr>
                                      <p:to>
                                        <p:strVal val="visible"/>
                                      </p:to>
                                    </p:set>
                                    <p:animEffect filter="fade" transition="in">
                                      <p:cBhvr>
                                        <p:cTn dur="1000"/>
                                        <p:tgtEl>
                                          <p:spTgt spid="19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6" st="6"/>
                                            </p:txEl>
                                          </p:spTgt>
                                        </p:tgtEl>
                                        <p:attrNameLst>
                                          <p:attrName>style.visibility</p:attrName>
                                        </p:attrNameLst>
                                      </p:cBhvr>
                                      <p:to>
                                        <p:strVal val="visible"/>
                                      </p:to>
                                    </p:set>
                                    <p:animEffect filter="fade" transition="in">
                                      <p:cBhvr>
                                        <p:cTn dur="1000"/>
                                        <p:tgtEl>
                                          <p:spTgt spid="19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7" st="7"/>
                                            </p:txEl>
                                          </p:spTgt>
                                        </p:tgtEl>
                                        <p:attrNameLst>
                                          <p:attrName>style.visibility</p:attrName>
                                        </p:attrNameLst>
                                      </p:cBhvr>
                                      <p:to>
                                        <p:strVal val="visible"/>
                                      </p:to>
                                    </p:set>
                                    <p:animEffect filter="fade" transition="in">
                                      <p:cBhvr>
                                        <p:cTn dur="1000"/>
                                        <p:tgtEl>
                                          <p:spTgt spid="19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8" st="8"/>
                                            </p:txEl>
                                          </p:spTgt>
                                        </p:tgtEl>
                                        <p:attrNameLst>
                                          <p:attrName>style.visibility</p:attrName>
                                        </p:attrNameLst>
                                      </p:cBhvr>
                                      <p:to>
                                        <p:strVal val="visible"/>
                                      </p:to>
                                    </p:set>
                                    <p:animEffect filter="fade" transition="in">
                                      <p:cBhvr>
                                        <p:cTn dur="1000"/>
                                        <p:tgtEl>
                                          <p:spTgt spid="194">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9" st="9"/>
                                            </p:txEl>
                                          </p:spTgt>
                                        </p:tgtEl>
                                        <p:attrNameLst>
                                          <p:attrName>style.visibility</p:attrName>
                                        </p:attrNameLst>
                                      </p:cBhvr>
                                      <p:to>
                                        <p:strVal val="visible"/>
                                      </p:to>
                                    </p:set>
                                    <p:animEffect filter="fade" transition="in">
                                      <p:cBhvr>
                                        <p:cTn dur="1000"/>
                                        <p:tgtEl>
                                          <p:spTgt spid="194">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10" st="10"/>
                                            </p:txEl>
                                          </p:spTgt>
                                        </p:tgtEl>
                                        <p:attrNameLst>
                                          <p:attrName>style.visibility</p:attrName>
                                        </p:attrNameLst>
                                      </p:cBhvr>
                                      <p:to>
                                        <p:strVal val="visible"/>
                                      </p:to>
                                    </p:set>
                                    <p:animEffect filter="fade" transition="in">
                                      <p:cBhvr>
                                        <p:cTn dur="1000"/>
                                        <p:tgtEl>
                                          <p:spTgt spid="194">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Timers</a:t>
            </a:r>
            <a:endParaRPr/>
          </a:p>
        </p:txBody>
      </p:sp>
      <p:sp>
        <p:nvSpPr>
          <p:cNvPr id="201" name="Google Shape;201;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Components</a:t>
            </a:r>
            <a:endParaRPr/>
          </a:p>
          <a:p>
            <a:pPr indent="-317500" lvl="1" marL="914400" rtl="0" algn="l">
              <a:spcBef>
                <a:spcPts val="0"/>
              </a:spcBef>
              <a:spcAft>
                <a:spcPts val="0"/>
              </a:spcAft>
              <a:buSzPts val="1400"/>
              <a:buChar char="○"/>
            </a:pPr>
            <a:r>
              <a:rPr lang="en"/>
              <a:t>Timer clock speed (determined by the prescaler)</a:t>
            </a:r>
            <a:endParaRPr/>
          </a:p>
          <a:p>
            <a:pPr indent="-317500" lvl="1" marL="914400" rtl="0" algn="l">
              <a:spcBef>
                <a:spcPts val="0"/>
              </a:spcBef>
              <a:spcAft>
                <a:spcPts val="0"/>
              </a:spcAft>
              <a:buSzPts val="1400"/>
              <a:buChar char="○"/>
            </a:pPr>
            <a:r>
              <a:rPr lang="en"/>
              <a:t>Timer Mode (how the timer will count)</a:t>
            </a:r>
            <a:endParaRPr/>
          </a:p>
          <a:p>
            <a:pPr indent="-317500" lvl="1" marL="914400" rtl="0" algn="l">
              <a:spcBef>
                <a:spcPts val="0"/>
              </a:spcBef>
              <a:spcAft>
                <a:spcPts val="0"/>
              </a:spcAft>
              <a:buSzPts val="1400"/>
              <a:buChar char="○"/>
            </a:pPr>
            <a:r>
              <a:rPr lang="en"/>
              <a:t>Counter (the value of the Timer)</a:t>
            </a:r>
            <a:endParaRPr/>
          </a:p>
          <a:p>
            <a:pPr indent="-317500" lvl="1" marL="914400" rtl="0" algn="l">
              <a:spcBef>
                <a:spcPts val="0"/>
              </a:spcBef>
              <a:spcAft>
                <a:spcPts val="0"/>
              </a:spcAft>
              <a:buSzPts val="1400"/>
              <a:buChar char="○"/>
            </a:pPr>
            <a:r>
              <a:rPr lang="en"/>
              <a:t>Output compare</a:t>
            </a:r>
            <a:endParaRPr/>
          </a:p>
          <a:p>
            <a:pPr indent="-317500" lvl="1" marL="914400" rtl="0" algn="l">
              <a:spcBef>
                <a:spcPts val="0"/>
              </a:spcBef>
              <a:spcAft>
                <a:spcPts val="0"/>
              </a:spcAft>
              <a:buSzPts val="1400"/>
              <a:buChar char="○"/>
            </a:pPr>
            <a:r>
              <a:rPr lang="en"/>
              <a:t>Input capture</a:t>
            </a:r>
            <a:endParaRPr sz="1000"/>
          </a:p>
          <a:p>
            <a:pPr indent="-342900" lvl="0" marL="457200" rtl="0" algn="l">
              <a:spcBef>
                <a:spcPts val="0"/>
              </a:spcBef>
              <a:spcAft>
                <a:spcPts val="0"/>
              </a:spcAft>
              <a:buSzPts val="1800"/>
              <a:buChar char="●"/>
            </a:pPr>
            <a:r>
              <a:rPr lang="en"/>
              <a:t>Uses:</a:t>
            </a:r>
            <a:endParaRPr/>
          </a:p>
          <a:p>
            <a:pPr indent="-317500" lvl="1" marL="914400" rtl="0" algn="l">
              <a:spcBef>
                <a:spcPts val="0"/>
              </a:spcBef>
              <a:spcAft>
                <a:spcPts val="0"/>
              </a:spcAft>
              <a:buSzPts val="1400"/>
              <a:buChar char="○"/>
            </a:pPr>
            <a:r>
              <a:rPr lang="en"/>
              <a:t>To count the time elapsed</a:t>
            </a:r>
            <a:endParaRPr/>
          </a:p>
          <a:p>
            <a:pPr indent="-317500" lvl="1" marL="914400" rtl="0" algn="l">
              <a:spcBef>
                <a:spcPts val="0"/>
              </a:spcBef>
              <a:spcAft>
                <a:spcPts val="0"/>
              </a:spcAft>
              <a:buSzPts val="1400"/>
              <a:buChar char="○"/>
            </a:pPr>
            <a:r>
              <a:rPr lang="en"/>
              <a:t>To run a function at a specific frequency (advantages over wait statements)</a:t>
            </a:r>
            <a:endParaRPr/>
          </a:p>
          <a:p>
            <a:pPr indent="0" lvl="0" marL="0" rtl="0" algn="l">
              <a:spcBef>
                <a:spcPts val="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Timers (on the Teensy)</a:t>
            </a:r>
            <a:endParaRPr/>
          </a:p>
        </p:txBody>
      </p:sp>
      <p:pic>
        <p:nvPicPr>
          <p:cNvPr id="207" name="Google Shape;207;p29"/>
          <p:cNvPicPr preferRelativeResize="0"/>
          <p:nvPr/>
        </p:nvPicPr>
        <p:blipFill rotWithShape="1">
          <a:blip r:embed="rId3">
            <a:alphaModFix/>
          </a:blip>
          <a:srcRect b="0" l="0" r="0" t="0"/>
          <a:stretch/>
        </p:blipFill>
        <p:spPr>
          <a:xfrm>
            <a:off x="80706" y="1646957"/>
            <a:ext cx="3628824" cy="2394100"/>
          </a:xfrm>
          <a:prstGeom prst="rect">
            <a:avLst/>
          </a:prstGeom>
          <a:noFill/>
          <a:ln>
            <a:noFill/>
          </a:ln>
        </p:spPr>
      </p:pic>
      <p:pic>
        <p:nvPicPr>
          <p:cNvPr id="208" name="Google Shape;208;p29"/>
          <p:cNvPicPr preferRelativeResize="0"/>
          <p:nvPr/>
        </p:nvPicPr>
        <p:blipFill rotWithShape="1">
          <a:blip r:embed="rId4">
            <a:alphaModFix/>
          </a:blip>
          <a:srcRect b="0" l="0" r="0" t="0"/>
          <a:stretch/>
        </p:blipFill>
        <p:spPr>
          <a:xfrm>
            <a:off x="4345850" y="1394100"/>
            <a:ext cx="2114450" cy="2521201"/>
          </a:xfrm>
          <a:prstGeom prst="rect">
            <a:avLst/>
          </a:prstGeom>
          <a:noFill/>
          <a:ln>
            <a:noFill/>
          </a:ln>
        </p:spPr>
      </p:pic>
      <p:pic>
        <p:nvPicPr>
          <p:cNvPr id="209" name="Google Shape;209;p29"/>
          <p:cNvPicPr preferRelativeResize="0"/>
          <p:nvPr/>
        </p:nvPicPr>
        <p:blipFill rotWithShape="1">
          <a:blip r:embed="rId5">
            <a:alphaModFix/>
          </a:blip>
          <a:srcRect b="0" l="0" r="0" t="0"/>
          <a:stretch/>
        </p:blipFill>
        <p:spPr>
          <a:xfrm>
            <a:off x="6582026" y="1318050"/>
            <a:ext cx="2250274" cy="2673300"/>
          </a:xfrm>
          <a:prstGeom prst="rect">
            <a:avLst/>
          </a:prstGeom>
          <a:noFill/>
          <a:ln>
            <a:noFill/>
          </a:ln>
        </p:spPr>
      </p:pic>
      <p:sp>
        <p:nvSpPr>
          <p:cNvPr id="210" name="Google Shape;210;p29"/>
          <p:cNvSpPr txBox="1"/>
          <p:nvPr/>
        </p:nvSpPr>
        <p:spPr>
          <a:xfrm>
            <a:off x="4795300" y="1278943"/>
            <a:ext cx="1275000" cy="32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(8 bit)</a:t>
            </a:r>
            <a:endParaRPr b="0" i="0" sz="1400" u="none" cap="none" strike="noStrike">
              <a:solidFill>
                <a:srgbClr val="000000"/>
              </a:solidFill>
              <a:latin typeface="Arial"/>
              <a:ea typeface="Arial"/>
              <a:cs typeface="Arial"/>
              <a:sym typeface="Arial"/>
            </a:endParaRPr>
          </a:p>
        </p:txBody>
      </p:sp>
      <p:sp>
        <p:nvSpPr>
          <p:cNvPr id="211" name="Google Shape;211;p29"/>
          <p:cNvSpPr txBox="1"/>
          <p:nvPr/>
        </p:nvSpPr>
        <p:spPr>
          <a:xfrm>
            <a:off x="4885875" y="2354218"/>
            <a:ext cx="1275000" cy="32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(16 bit)</a:t>
            </a:r>
            <a:endParaRPr b="0" i="0" sz="1400" u="none" cap="none" strike="noStrike">
              <a:solidFill>
                <a:srgbClr val="000000"/>
              </a:solidFill>
              <a:latin typeface="Arial"/>
              <a:ea typeface="Arial"/>
              <a:cs typeface="Arial"/>
              <a:sym typeface="Arial"/>
            </a:endParaRPr>
          </a:p>
        </p:txBody>
      </p:sp>
      <p:sp>
        <p:nvSpPr>
          <p:cNvPr id="212" name="Google Shape;212;p29"/>
          <p:cNvSpPr txBox="1"/>
          <p:nvPr/>
        </p:nvSpPr>
        <p:spPr>
          <a:xfrm>
            <a:off x="7127825" y="1158918"/>
            <a:ext cx="1275000" cy="32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(16 bit)</a:t>
            </a:r>
            <a:endParaRPr b="0" i="0" sz="1400" u="none" cap="none" strike="noStrike">
              <a:solidFill>
                <a:srgbClr val="000000"/>
              </a:solidFill>
              <a:latin typeface="Arial"/>
              <a:ea typeface="Arial"/>
              <a:cs typeface="Arial"/>
              <a:sym typeface="Arial"/>
            </a:endParaRPr>
          </a:p>
        </p:txBody>
      </p:sp>
      <p:sp>
        <p:nvSpPr>
          <p:cNvPr id="213" name="Google Shape;213;p29"/>
          <p:cNvSpPr txBox="1"/>
          <p:nvPr/>
        </p:nvSpPr>
        <p:spPr>
          <a:xfrm>
            <a:off x="7193675" y="2181118"/>
            <a:ext cx="1275000" cy="32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(10 bit)</a:t>
            </a:r>
            <a:endParaRPr b="0" i="0" sz="1400" u="none" cap="none" strike="noStrike">
              <a:solidFill>
                <a:srgbClr val="000000"/>
              </a:solidFill>
              <a:latin typeface="Arial"/>
              <a:ea typeface="Arial"/>
              <a:cs typeface="Arial"/>
              <a:sym typeface="Arial"/>
            </a:endParaRPr>
          </a:p>
        </p:txBody>
      </p:sp>
      <p:sp>
        <p:nvSpPr>
          <p:cNvPr id="214" name="Google Shape;214;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Programming Timers: Prescaler</a:t>
            </a:r>
            <a:endParaRPr/>
          </a:p>
        </p:txBody>
      </p:sp>
      <p:sp>
        <p:nvSpPr>
          <p:cNvPr id="220" name="Google Shape;220;p30"/>
          <p:cNvSpPr txBox="1"/>
          <p:nvPr>
            <p:ph idx="1" type="body"/>
          </p:nvPr>
        </p:nvSpPr>
        <p:spPr>
          <a:xfrm>
            <a:off x="311700" y="963500"/>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Timer speed = clock speed ÷ prescaler</a:t>
            </a:r>
            <a:endParaRPr/>
          </a:p>
          <a:p>
            <a:pPr indent="-317500" lvl="1" marL="914400" rtl="0" algn="l">
              <a:lnSpc>
                <a:spcPct val="115000"/>
              </a:lnSpc>
              <a:spcBef>
                <a:spcPts val="0"/>
              </a:spcBef>
              <a:spcAft>
                <a:spcPts val="0"/>
              </a:spcAft>
              <a:buSzPts val="1400"/>
              <a:buChar char="○"/>
            </a:pPr>
            <a:r>
              <a:rPr lang="en"/>
              <a:t>Note: prescaling the timer clock DOES NOT affect the system clock</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rPr lang="en"/>
              <a:t>Note: need </a:t>
            </a:r>
            <a:r>
              <a:rPr lang="en">
                <a:latin typeface="Courier New"/>
                <a:ea typeface="Courier New"/>
                <a:cs typeface="Courier New"/>
                <a:sym typeface="Courier New"/>
              </a:rPr>
              <a:t>teensy_clockdivide(0);</a:t>
            </a:r>
            <a:r>
              <a:rPr lang="en"/>
              <a:t> in your code for the Teensy system clock to be 16MHz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pic>
        <p:nvPicPr>
          <p:cNvPr id="221" name="Google Shape;221;p30"/>
          <p:cNvPicPr preferRelativeResize="0"/>
          <p:nvPr/>
        </p:nvPicPr>
        <p:blipFill rotWithShape="1">
          <a:blip r:embed="rId3">
            <a:alphaModFix/>
          </a:blip>
          <a:srcRect b="0" l="0" r="0" t="0"/>
          <a:stretch/>
        </p:blipFill>
        <p:spPr>
          <a:xfrm>
            <a:off x="1514653" y="2599600"/>
            <a:ext cx="5414075" cy="2063625"/>
          </a:xfrm>
          <a:prstGeom prst="rect">
            <a:avLst/>
          </a:prstGeom>
          <a:noFill/>
          <a:ln>
            <a:noFill/>
          </a:ln>
        </p:spPr>
      </p:pic>
      <p:sp>
        <p:nvSpPr>
          <p:cNvPr id="222" name="Google Shape;222;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3" name="Google Shape;223;p30"/>
          <p:cNvSpPr txBox="1"/>
          <p:nvPr/>
        </p:nvSpPr>
        <p:spPr>
          <a:xfrm>
            <a:off x="453625" y="4667925"/>
            <a:ext cx="745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If CS02-00 = 1 0 0  - What is the frequency of the timer 0? How do I set that?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Programming Timers: Timer Modes</a:t>
            </a:r>
            <a:endParaRPr/>
          </a:p>
          <a:p>
            <a:pPr indent="0" lvl="0" marL="0" rtl="0" algn="l">
              <a:lnSpc>
                <a:spcPct val="100000"/>
              </a:lnSpc>
              <a:spcBef>
                <a:spcPts val="0"/>
              </a:spcBef>
              <a:spcAft>
                <a:spcPts val="0"/>
              </a:spcAft>
              <a:buSzPts val="2800"/>
              <a:buNone/>
            </a:pPr>
            <a:r>
              <a:t/>
            </a:r>
            <a:endParaRPr/>
          </a:p>
        </p:txBody>
      </p:sp>
      <p:pic>
        <p:nvPicPr>
          <p:cNvPr id="229" name="Google Shape;229;p31"/>
          <p:cNvPicPr preferRelativeResize="0"/>
          <p:nvPr/>
        </p:nvPicPr>
        <p:blipFill rotWithShape="1">
          <a:blip r:embed="rId3">
            <a:alphaModFix/>
          </a:blip>
          <a:srcRect b="0" l="0" r="0" t="0"/>
          <a:stretch/>
        </p:blipFill>
        <p:spPr>
          <a:xfrm>
            <a:off x="840175" y="1601175"/>
            <a:ext cx="6884950" cy="2086350"/>
          </a:xfrm>
          <a:prstGeom prst="rect">
            <a:avLst/>
          </a:prstGeom>
          <a:noFill/>
          <a:ln>
            <a:noFill/>
          </a:ln>
        </p:spPr>
      </p:pic>
      <p:sp>
        <p:nvSpPr>
          <p:cNvPr id="230" name="Google Shape;230;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1" name="Google Shape;231;p31"/>
          <p:cNvSpPr txBox="1"/>
          <p:nvPr/>
        </p:nvSpPr>
        <p:spPr>
          <a:xfrm>
            <a:off x="7668900" y="2041325"/>
            <a:ext cx="116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(mode x)</a:t>
            </a:r>
            <a:endParaRPr/>
          </a:p>
        </p:txBody>
      </p:sp>
      <p:sp>
        <p:nvSpPr>
          <p:cNvPr id="232" name="Google Shape;232;p31"/>
          <p:cNvSpPr txBox="1"/>
          <p:nvPr/>
        </p:nvSpPr>
        <p:spPr>
          <a:xfrm>
            <a:off x="840175" y="4060650"/>
            <a:ext cx="755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What are the steps to make timer 0 count up to 1 second repeatedly?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a:t>C Programming Refresher</a:t>
            </a:r>
            <a:endParaRPr/>
          </a:p>
        </p:txBody>
      </p:sp>
      <p:sp>
        <p:nvSpPr>
          <p:cNvPr id="61" name="Google Shape;61;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t/>
            </a:r>
            <a:endParaRPr/>
          </a:p>
        </p:txBody>
      </p:sp>
      <p:sp>
        <p:nvSpPr>
          <p:cNvPr id="62" name="Google Shape;62;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Timers</a:t>
            </a:r>
            <a:endParaRPr/>
          </a:p>
        </p:txBody>
      </p:sp>
      <p:sp>
        <p:nvSpPr>
          <p:cNvPr id="238" name="Google Shape;238;p3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Considerations when choosing a Timer (0-3)</a:t>
            </a:r>
            <a:endParaRPr/>
          </a:p>
          <a:p>
            <a:pPr indent="-317500" lvl="1" marL="914400" rtl="0" algn="l">
              <a:spcBef>
                <a:spcPts val="0"/>
              </a:spcBef>
              <a:spcAft>
                <a:spcPts val="0"/>
              </a:spcAft>
              <a:buSzPts val="1400"/>
              <a:buChar char="○"/>
            </a:pPr>
            <a:r>
              <a:rPr lang="en"/>
              <a:t>Size of timer (# of bits, max. counter value)</a:t>
            </a:r>
            <a:endParaRPr/>
          </a:p>
          <a:p>
            <a:pPr indent="-317500" lvl="1" marL="914400" rtl="0" algn="l">
              <a:lnSpc>
                <a:spcPct val="115000"/>
              </a:lnSpc>
              <a:spcBef>
                <a:spcPts val="0"/>
              </a:spcBef>
              <a:spcAft>
                <a:spcPts val="0"/>
              </a:spcAft>
              <a:buSzPts val="1400"/>
              <a:buChar char="○"/>
            </a:pPr>
            <a:r>
              <a:rPr lang="en"/>
              <a:t>Output pins (output compare)</a:t>
            </a:r>
            <a:endParaRPr/>
          </a:p>
          <a:p>
            <a:pPr indent="-317500" lvl="1" marL="914400" rtl="0" algn="l">
              <a:lnSpc>
                <a:spcPct val="115000"/>
              </a:lnSpc>
              <a:spcBef>
                <a:spcPts val="0"/>
              </a:spcBef>
              <a:spcAft>
                <a:spcPts val="0"/>
              </a:spcAft>
              <a:buSzPts val="1400"/>
              <a:buChar char="○"/>
            </a:pPr>
            <a:r>
              <a:rPr lang="en"/>
              <a:t>Timer clock speed</a:t>
            </a:r>
            <a:endParaRPr/>
          </a:p>
          <a:p>
            <a:pPr indent="-317500" lvl="1" marL="914400" rtl="0" algn="l">
              <a:lnSpc>
                <a:spcPct val="115000"/>
              </a:lnSpc>
              <a:spcBef>
                <a:spcPts val="0"/>
              </a:spcBef>
              <a:spcAft>
                <a:spcPts val="0"/>
              </a:spcAft>
              <a:buSzPts val="1400"/>
              <a:buChar char="○"/>
            </a:pPr>
            <a:r>
              <a:rPr lang="en"/>
              <a:t>Input capture (for later)</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457200" rtl="0" algn="l">
              <a:spcBef>
                <a:spcPts val="0"/>
              </a:spcBef>
              <a:spcAft>
                <a:spcPts val="0"/>
              </a:spcAft>
              <a:buClr>
                <a:schemeClr val="dk1"/>
              </a:buClr>
              <a:buSzPts val="1100"/>
              <a:buFont typeface="Arial"/>
              <a:buNone/>
            </a:pPr>
            <a:r>
              <a:rPr lang="en" u="sng">
                <a:solidFill>
                  <a:schemeClr val="accent5"/>
                </a:solidFill>
                <a:hlinkClick r:id="rId3">
                  <a:extLst>
                    <a:ext uri="{A12FA001-AC4F-418D-AE19-62706E023703}">
                      <ahyp:hlinkClr val="tx"/>
                    </a:ext>
                  </a:extLst>
                </a:hlinkClick>
              </a:rPr>
              <a:t>http://medesign.seas.upenn.edu/index.php/Guides/MaEvArM-timers</a:t>
            </a:r>
            <a:endParaRPr/>
          </a:p>
          <a:p>
            <a:pPr indent="0" lvl="0" marL="0" rtl="0" algn="l">
              <a:lnSpc>
                <a:spcPct val="115000"/>
              </a:lnSpc>
              <a:spcBef>
                <a:spcPts val="1600"/>
              </a:spcBef>
              <a:spcAft>
                <a:spcPts val="1600"/>
              </a:spcAft>
              <a:buSzPts val="1800"/>
              <a:buNone/>
            </a:pPr>
            <a:r>
              <a:t/>
            </a:r>
            <a:endParaRPr/>
          </a:p>
        </p:txBody>
      </p:sp>
      <p:sp>
        <p:nvSpPr>
          <p:cNvPr id="239" name="Google Shape;239;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xEl>
                                              <p:pRg end="0" st="0"/>
                                            </p:txEl>
                                          </p:spTgt>
                                        </p:tgtEl>
                                        <p:attrNameLst>
                                          <p:attrName>style.visibility</p:attrName>
                                        </p:attrNameLst>
                                      </p:cBhvr>
                                      <p:to>
                                        <p:strVal val="visible"/>
                                      </p:to>
                                    </p:set>
                                    <p:animEffect filter="fade" transition="in">
                                      <p:cBhvr>
                                        <p:cTn dur="1000"/>
                                        <p:tgtEl>
                                          <p:spTgt spid="23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xEl>
                                              <p:pRg end="1" st="1"/>
                                            </p:txEl>
                                          </p:spTgt>
                                        </p:tgtEl>
                                        <p:attrNameLst>
                                          <p:attrName>style.visibility</p:attrName>
                                        </p:attrNameLst>
                                      </p:cBhvr>
                                      <p:to>
                                        <p:strVal val="visible"/>
                                      </p:to>
                                    </p:set>
                                    <p:animEffect filter="fade" transition="in">
                                      <p:cBhvr>
                                        <p:cTn dur="1000"/>
                                        <p:tgtEl>
                                          <p:spTgt spid="23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xEl>
                                              <p:pRg end="2" st="2"/>
                                            </p:txEl>
                                          </p:spTgt>
                                        </p:tgtEl>
                                        <p:attrNameLst>
                                          <p:attrName>style.visibility</p:attrName>
                                        </p:attrNameLst>
                                      </p:cBhvr>
                                      <p:to>
                                        <p:strVal val="visible"/>
                                      </p:to>
                                    </p:set>
                                    <p:animEffect filter="fade" transition="in">
                                      <p:cBhvr>
                                        <p:cTn dur="1000"/>
                                        <p:tgtEl>
                                          <p:spTgt spid="23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xEl>
                                              <p:pRg end="3" st="3"/>
                                            </p:txEl>
                                          </p:spTgt>
                                        </p:tgtEl>
                                        <p:attrNameLst>
                                          <p:attrName>style.visibility</p:attrName>
                                        </p:attrNameLst>
                                      </p:cBhvr>
                                      <p:to>
                                        <p:strVal val="visible"/>
                                      </p:to>
                                    </p:set>
                                    <p:animEffect filter="fade" transition="in">
                                      <p:cBhvr>
                                        <p:cTn dur="1000"/>
                                        <p:tgtEl>
                                          <p:spTgt spid="23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xEl>
                                              <p:pRg end="4" st="4"/>
                                            </p:txEl>
                                          </p:spTgt>
                                        </p:tgtEl>
                                        <p:attrNameLst>
                                          <p:attrName>style.visibility</p:attrName>
                                        </p:attrNameLst>
                                      </p:cBhvr>
                                      <p:to>
                                        <p:strVal val="visible"/>
                                      </p:to>
                                    </p:set>
                                    <p:animEffect filter="fade" transition="in">
                                      <p:cBhvr>
                                        <p:cTn dur="1000"/>
                                        <p:tgtEl>
                                          <p:spTgt spid="23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xEl>
                                              <p:pRg end="5" st="5"/>
                                            </p:txEl>
                                          </p:spTgt>
                                        </p:tgtEl>
                                        <p:attrNameLst>
                                          <p:attrName>style.visibility</p:attrName>
                                        </p:attrNameLst>
                                      </p:cBhvr>
                                      <p:to>
                                        <p:strVal val="visible"/>
                                      </p:to>
                                    </p:set>
                                    <p:animEffect filter="fade" transition="in">
                                      <p:cBhvr>
                                        <p:cTn dur="1000"/>
                                        <p:tgtEl>
                                          <p:spTgt spid="23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xEl>
                                              <p:pRg end="6" st="6"/>
                                            </p:txEl>
                                          </p:spTgt>
                                        </p:tgtEl>
                                        <p:attrNameLst>
                                          <p:attrName>style.visibility</p:attrName>
                                        </p:attrNameLst>
                                      </p:cBhvr>
                                      <p:to>
                                        <p:strVal val="visible"/>
                                      </p:to>
                                    </p:set>
                                    <p:animEffect filter="fade" transition="in">
                                      <p:cBhvr>
                                        <p:cTn dur="1000"/>
                                        <p:tgtEl>
                                          <p:spTgt spid="23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xEl>
                                              <p:pRg end="7" st="7"/>
                                            </p:txEl>
                                          </p:spTgt>
                                        </p:tgtEl>
                                        <p:attrNameLst>
                                          <p:attrName>style.visibility</p:attrName>
                                        </p:attrNameLst>
                                      </p:cBhvr>
                                      <p:to>
                                        <p:strVal val="visible"/>
                                      </p:to>
                                    </p:set>
                                    <p:animEffect filter="fade" transition="in">
                                      <p:cBhvr>
                                        <p:cTn dur="1000"/>
                                        <p:tgtEl>
                                          <p:spTgt spid="23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xEl>
                                              <p:pRg end="8" st="8"/>
                                            </p:txEl>
                                          </p:spTgt>
                                        </p:tgtEl>
                                        <p:attrNameLst>
                                          <p:attrName>style.visibility</p:attrName>
                                        </p:attrNameLst>
                                      </p:cBhvr>
                                      <p:to>
                                        <p:strVal val="visible"/>
                                      </p:to>
                                    </p:set>
                                    <p:animEffect filter="fade" transition="in">
                                      <p:cBhvr>
                                        <p:cTn dur="1000"/>
                                        <p:tgtEl>
                                          <p:spTgt spid="238">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a:t>Pulse Width Modulation</a:t>
            </a:r>
            <a:endParaRPr/>
          </a:p>
        </p:txBody>
      </p:sp>
      <p:sp>
        <p:nvSpPr>
          <p:cNvPr id="245" name="Google Shape;245;p3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t/>
            </a:r>
            <a:endParaRPr/>
          </a:p>
        </p:txBody>
      </p:sp>
      <p:sp>
        <p:nvSpPr>
          <p:cNvPr id="246" name="Google Shape;246;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Pulse Width Modulation (PWM)</a:t>
            </a:r>
            <a:endParaRPr/>
          </a:p>
        </p:txBody>
      </p:sp>
      <p:sp>
        <p:nvSpPr>
          <p:cNvPr id="252" name="Google Shape;252;p3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PWM = a type of digital signal</a:t>
            </a:r>
            <a:endParaRPr/>
          </a:p>
          <a:p>
            <a:pPr indent="0" lvl="0" marL="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Char char="●"/>
            </a:pPr>
            <a:r>
              <a:rPr lang="en"/>
              <a:t>Uses:</a:t>
            </a:r>
            <a:endParaRPr/>
          </a:p>
          <a:p>
            <a:pPr indent="-317500" lvl="1" marL="914400" rtl="0" algn="l">
              <a:lnSpc>
                <a:spcPct val="115000"/>
              </a:lnSpc>
              <a:spcBef>
                <a:spcPts val="0"/>
              </a:spcBef>
              <a:spcAft>
                <a:spcPts val="0"/>
              </a:spcAft>
              <a:buSzPts val="1400"/>
              <a:buChar char="○"/>
            </a:pPr>
            <a:r>
              <a:rPr lang="en"/>
              <a:t>When we only have digital power, but we want analog</a:t>
            </a:r>
            <a:endParaRPr/>
          </a:p>
          <a:p>
            <a:pPr indent="-317500" lvl="2" marL="1371600" rtl="0" algn="l">
              <a:lnSpc>
                <a:spcPct val="115000"/>
              </a:lnSpc>
              <a:spcBef>
                <a:spcPts val="0"/>
              </a:spcBef>
              <a:spcAft>
                <a:spcPts val="0"/>
              </a:spcAft>
              <a:buSzPts val="1400"/>
              <a:buChar char="■"/>
            </a:pPr>
            <a:r>
              <a:rPr lang="en"/>
              <a:t>Digital means that the signal can only be high or low (nothing in between)</a:t>
            </a:r>
            <a:endParaRPr/>
          </a:p>
          <a:p>
            <a:pPr indent="-317500" lvl="1" marL="914400" rtl="0" algn="l">
              <a:lnSpc>
                <a:spcPct val="115000"/>
              </a:lnSpc>
              <a:spcBef>
                <a:spcPts val="0"/>
              </a:spcBef>
              <a:spcAft>
                <a:spcPts val="0"/>
              </a:spcAft>
              <a:buSzPts val="1400"/>
              <a:buChar char="○"/>
            </a:pPr>
            <a:r>
              <a:rPr lang="en"/>
              <a:t>Use cases: LED brightness, servo motors, DC motors</a:t>
            </a:r>
            <a:endParaRPr/>
          </a:p>
          <a:p>
            <a:pPr indent="0" lvl="0" marL="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Char char="●"/>
            </a:pPr>
            <a:r>
              <a:rPr lang="en"/>
              <a:t>The digital signal can only be high (usually 5V) or low (0V or GND), but we can change the percentage of time for when the signal is high compared to when it is low. </a:t>
            </a:r>
            <a:endParaRPr/>
          </a:p>
        </p:txBody>
      </p:sp>
      <p:pic>
        <p:nvPicPr>
          <p:cNvPr id="253" name="Google Shape;253;p34"/>
          <p:cNvPicPr preferRelativeResize="0"/>
          <p:nvPr/>
        </p:nvPicPr>
        <p:blipFill rotWithShape="1">
          <a:blip r:embed="rId3">
            <a:alphaModFix/>
          </a:blip>
          <a:srcRect b="0" l="0" r="0" t="0"/>
          <a:stretch/>
        </p:blipFill>
        <p:spPr>
          <a:xfrm>
            <a:off x="5710450" y="285911"/>
            <a:ext cx="3198651" cy="890924"/>
          </a:xfrm>
          <a:prstGeom prst="rect">
            <a:avLst/>
          </a:prstGeom>
          <a:noFill/>
          <a:ln>
            <a:noFill/>
          </a:ln>
        </p:spPr>
      </p:pic>
      <p:sp>
        <p:nvSpPr>
          <p:cNvPr id="254" name="Google Shape;254;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xEl>
                                              <p:pRg end="0" st="0"/>
                                            </p:txEl>
                                          </p:spTgt>
                                        </p:tgtEl>
                                        <p:attrNameLst>
                                          <p:attrName>style.visibility</p:attrName>
                                        </p:attrNameLst>
                                      </p:cBhvr>
                                      <p:to>
                                        <p:strVal val="visible"/>
                                      </p:to>
                                    </p:set>
                                    <p:animEffect filter="fade" transition="in">
                                      <p:cBhvr>
                                        <p:cTn dur="1000"/>
                                        <p:tgtEl>
                                          <p:spTgt spid="25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xEl>
                                              <p:pRg end="1" st="1"/>
                                            </p:txEl>
                                          </p:spTgt>
                                        </p:tgtEl>
                                        <p:attrNameLst>
                                          <p:attrName>style.visibility</p:attrName>
                                        </p:attrNameLst>
                                      </p:cBhvr>
                                      <p:to>
                                        <p:strVal val="visible"/>
                                      </p:to>
                                    </p:set>
                                    <p:animEffect filter="fade" transition="in">
                                      <p:cBhvr>
                                        <p:cTn dur="1000"/>
                                        <p:tgtEl>
                                          <p:spTgt spid="25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xEl>
                                              <p:pRg end="2" st="2"/>
                                            </p:txEl>
                                          </p:spTgt>
                                        </p:tgtEl>
                                        <p:attrNameLst>
                                          <p:attrName>style.visibility</p:attrName>
                                        </p:attrNameLst>
                                      </p:cBhvr>
                                      <p:to>
                                        <p:strVal val="visible"/>
                                      </p:to>
                                    </p:set>
                                    <p:animEffect filter="fade" transition="in">
                                      <p:cBhvr>
                                        <p:cTn dur="1000"/>
                                        <p:tgtEl>
                                          <p:spTgt spid="25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xEl>
                                              <p:pRg end="3" st="3"/>
                                            </p:txEl>
                                          </p:spTgt>
                                        </p:tgtEl>
                                        <p:attrNameLst>
                                          <p:attrName>style.visibility</p:attrName>
                                        </p:attrNameLst>
                                      </p:cBhvr>
                                      <p:to>
                                        <p:strVal val="visible"/>
                                      </p:to>
                                    </p:set>
                                    <p:animEffect filter="fade" transition="in">
                                      <p:cBhvr>
                                        <p:cTn dur="1000"/>
                                        <p:tgtEl>
                                          <p:spTgt spid="25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xEl>
                                              <p:pRg end="4" st="4"/>
                                            </p:txEl>
                                          </p:spTgt>
                                        </p:tgtEl>
                                        <p:attrNameLst>
                                          <p:attrName>style.visibility</p:attrName>
                                        </p:attrNameLst>
                                      </p:cBhvr>
                                      <p:to>
                                        <p:strVal val="visible"/>
                                      </p:to>
                                    </p:set>
                                    <p:animEffect filter="fade" transition="in">
                                      <p:cBhvr>
                                        <p:cTn dur="1000"/>
                                        <p:tgtEl>
                                          <p:spTgt spid="25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xEl>
                                              <p:pRg end="5" st="5"/>
                                            </p:txEl>
                                          </p:spTgt>
                                        </p:tgtEl>
                                        <p:attrNameLst>
                                          <p:attrName>style.visibility</p:attrName>
                                        </p:attrNameLst>
                                      </p:cBhvr>
                                      <p:to>
                                        <p:strVal val="visible"/>
                                      </p:to>
                                    </p:set>
                                    <p:animEffect filter="fade" transition="in">
                                      <p:cBhvr>
                                        <p:cTn dur="1000"/>
                                        <p:tgtEl>
                                          <p:spTgt spid="25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xEl>
                                              <p:pRg end="6" st="6"/>
                                            </p:txEl>
                                          </p:spTgt>
                                        </p:tgtEl>
                                        <p:attrNameLst>
                                          <p:attrName>style.visibility</p:attrName>
                                        </p:attrNameLst>
                                      </p:cBhvr>
                                      <p:to>
                                        <p:strVal val="visible"/>
                                      </p:to>
                                    </p:set>
                                    <p:animEffect filter="fade" transition="in">
                                      <p:cBhvr>
                                        <p:cTn dur="1000"/>
                                        <p:tgtEl>
                                          <p:spTgt spid="25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xEl>
                                              <p:pRg end="7" st="7"/>
                                            </p:txEl>
                                          </p:spTgt>
                                        </p:tgtEl>
                                        <p:attrNameLst>
                                          <p:attrName>style.visibility</p:attrName>
                                        </p:attrNameLst>
                                      </p:cBhvr>
                                      <p:to>
                                        <p:strVal val="visible"/>
                                      </p:to>
                                    </p:set>
                                    <p:animEffect filter="fade" transition="in">
                                      <p:cBhvr>
                                        <p:cTn dur="1000"/>
                                        <p:tgtEl>
                                          <p:spTgt spid="252">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Pulse Width Modulation (PWM)</a:t>
            </a:r>
            <a:endParaRPr/>
          </a:p>
        </p:txBody>
      </p:sp>
      <p:sp>
        <p:nvSpPr>
          <p:cNvPr id="260" name="Google Shape;260;p3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Components</a:t>
            </a:r>
            <a:endParaRPr/>
          </a:p>
          <a:p>
            <a:pPr indent="-317500" lvl="1" marL="914400" rtl="0" algn="l">
              <a:lnSpc>
                <a:spcPct val="115000"/>
              </a:lnSpc>
              <a:spcBef>
                <a:spcPts val="0"/>
              </a:spcBef>
              <a:spcAft>
                <a:spcPts val="0"/>
              </a:spcAft>
              <a:buSzPts val="1400"/>
              <a:buChar char="○"/>
            </a:pPr>
            <a:r>
              <a:rPr lang="en"/>
              <a:t>Duty Cycle</a:t>
            </a:r>
            <a:endParaRPr/>
          </a:p>
          <a:p>
            <a:pPr indent="-317500" lvl="1" marL="914400" rtl="0" algn="l">
              <a:lnSpc>
                <a:spcPct val="115000"/>
              </a:lnSpc>
              <a:spcBef>
                <a:spcPts val="0"/>
              </a:spcBef>
              <a:spcAft>
                <a:spcPts val="0"/>
              </a:spcAft>
              <a:buSzPts val="1400"/>
              <a:buChar char="○"/>
            </a:pPr>
            <a:r>
              <a:rPr lang="en"/>
              <a:t>Frequency (Period)</a:t>
            </a:r>
            <a:endParaRPr/>
          </a:p>
          <a:p>
            <a:pPr indent="0" lvl="0" marL="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Char char="●"/>
            </a:pPr>
            <a:r>
              <a:rPr lang="en"/>
              <a:t>Duty Cycle</a:t>
            </a:r>
            <a:endParaRPr/>
          </a:p>
          <a:p>
            <a:pPr indent="-317500" lvl="1" marL="914400" rtl="0" algn="l">
              <a:lnSpc>
                <a:spcPct val="115000"/>
              </a:lnSpc>
              <a:spcBef>
                <a:spcPts val="0"/>
              </a:spcBef>
              <a:spcAft>
                <a:spcPts val="0"/>
              </a:spcAft>
              <a:buSzPts val="1400"/>
              <a:buChar char="○"/>
            </a:pPr>
            <a:r>
              <a:rPr lang="en"/>
              <a:t>Usually expressed in a %</a:t>
            </a:r>
            <a:endParaRPr/>
          </a:p>
          <a:p>
            <a:pPr indent="-317500" lvl="1" marL="914400" rtl="0" algn="l">
              <a:lnSpc>
                <a:spcPct val="115000"/>
              </a:lnSpc>
              <a:spcBef>
                <a:spcPts val="0"/>
              </a:spcBef>
              <a:spcAft>
                <a:spcPts val="0"/>
              </a:spcAft>
              <a:buSzPts val="1400"/>
              <a:buChar char="○"/>
            </a:pPr>
            <a:r>
              <a:rPr lang="en"/>
              <a:t>Duty cycle% = on time ÷ period</a:t>
            </a:r>
            <a:endParaRPr/>
          </a:p>
          <a:p>
            <a:pPr indent="-317500" lvl="2" marL="1371600" rtl="0" algn="l">
              <a:lnSpc>
                <a:spcPct val="115000"/>
              </a:lnSpc>
              <a:spcBef>
                <a:spcPts val="0"/>
              </a:spcBef>
              <a:spcAft>
                <a:spcPts val="0"/>
              </a:spcAft>
              <a:buSzPts val="1400"/>
              <a:buChar char="■"/>
            </a:pPr>
            <a:r>
              <a:rPr lang="en"/>
              <a:t>On time = time that the signal is “high”</a:t>
            </a:r>
            <a:endParaRPr/>
          </a:p>
          <a:p>
            <a:pPr indent="0" lvl="0" marL="45720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Char char="●"/>
            </a:pPr>
            <a:r>
              <a:rPr lang="en"/>
              <a:t>Frequency (1 ÷ period)</a:t>
            </a:r>
            <a:endParaRPr/>
          </a:p>
          <a:p>
            <a:pPr indent="-317500" lvl="1" marL="914400" rtl="0" algn="l">
              <a:lnSpc>
                <a:spcPct val="115000"/>
              </a:lnSpc>
              <a:spcBef>
                <a:spcPts val="0"/>
              </a:spcBef>
              <a:spcAft>
                <a:spcPts val="0"/>
              </a:spcAft>
              <a:buSzPts val="1400"/>
              <a:buChar char="○"/>
            </a:pPr>
            <a:r>
              <a:rPr lang="en"/>
              <a:t>Number of cycles per second</a:t>
            </a:r>
            <a:endParaRPr/>
          </a:p>
          <a:p>
            <a:pPr indent="0" lvl="0" marL="0" marR="0" rtl="0" algn="l">
              <a:lnSpc>
                <a:spcPct val="115000"/>
              </a:lnSpc>
              <a:spcBef>
                <a:spcPts val="0"/>
              </a:spcBef>
              <a:spcAft>
                <a:spcPts val="0"/>
              </a:spcAft>
              <a:buSzPts val="1800"/>
              <a:buNone/>
            </a:pPr>
            <a:r>
              <a:t/>
            </a:r>
            <a:endParaRPr/>
          </a:p>
          <a:p>
            <a:pPr indent="0" lvl="0" marL="0" marR="0" rtl="0" algn="l">
              <a:lnSpc>
                <a:spcPct val="115000"/>
              </a:lnSpc>
              <a:spcBef>
                <a:spcPts val="0"/>
              </a:spcBef>
              <a:spcAft>
                <a:spcPts val="0"/>
              </a:spcAft>
              <a:buSzPts val="1800"/>
              <a:buNone/>
            </a:pPr>
            <a:r>
              <a:t/>
            </a:r>
            <a:endParaRPr/>
          </a:p>
        </p:txBody>
      </p:sp>
      <p:pic>
        <p:nvPicPr>
          <p:cNvPr id="261" name="Google Shape;261;p35"/>
          <p:cNvPicPr preferRelativeResize="0"/>
          <p:nvPr/>
        </p:nvPicPr>
        <p:blipFill rotWithShape="1">
          <a:blip r:embed="rId3">
            <a:alphaModFix/>
          </a:blip>
          <a:srcRect b="0" l="0" r="0" t="0"/>
          <a:stretch/>
        </p:blipFill>
        <p:spPr>
          <a:xfrm>
            <a:off x="3662275" y="1017718"/>
            <a:ext cx="5170026" cy="1440025"/>
          </a:xfrm>
          <a:prstGeom prst="rect">
            <a:avLst/>
          </a:prstGeom>
          <a:noFill/>
          <a:ln>
            <a:noFill/>
          </a:ln>
        </p:spPr>
      </p:pic>
      <p:sp>
        <p:nvSpPr>
          <p:cNvPr id="262" name="Google Shape;262;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xEl>
                                              <p:pRg end="0" st="0"/>
                                            </p:txEl>
                                          </p:spTgt>
                                        </p:tgtEl>
                                        <p:attrNameLst>
                                          <p:attrName>style.visibility</p:attrName>
                                        </p:attrNameLst>
                                      </p:cBhvr>
                                      <p:to>
                                        <p:strVal val="visible"/>
                                      </p:to>
                                    </p:set>
                                    <p:animEffect filter="fade" transition="in">
                                      <p:cBhvr>
                                        <p:cTn dur="1000"/>
                                        <p:tgtEl>
                                          <p:spTgt spid="26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xEl>
                                              <p:pRg end="1" st="1"/>
                                            </p:txEl>
                                          </p:spTgt>
                                        </p:tgtEl>
                                        <p:attrNameLst>
                                          <p:attrName>style.visibility</p:attrName>
                                        </p:attrNameLst>
                                      </p:cBhvr>
                                      <p:to>
                                        <p:strVal val="visible"/>
                                      </p:to>
                                    </p:set>
                                    <p:animEffect filter="fade" transition="in">
                                      <p:cBhvr>
                                        <p:cTn dur="1000"/>
                                        <p:tgtEl>
                                          <p:spTgt spid="26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xEl>
                                              <p:pRg end="2" st="2"/>
                                            </p:txEl>
                                          </p:spTgt>
                                        </p:tgtEl>
                                        <p:attrNameLst>
                                          <p:attrName>style.visibility</p:attrName>
                                        </p:attrNameLst>
                                      </p:cBhvr>
                                      <p:to>
                                        <p:strVal val="visible"/>
                                      </p:to>
                                    </p:set>
                                    <p:animEffect filter="fade" transition="in">
                                      <p:cBhvr>
                                        <p:cTn dur="1000"/>
                                        <p:tgtEl>
                                          <p:spTgt spid="26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xEl>
                                              <p:pRg end="3" st="3"/>
                                            </p:txEl>
                                          </p:spTgt>
                                        </p:tgtEl>
                                        <p:attrNameLst>
                                          <p:attrName>style.visibility</p:attrName>
                                        </p:attrNameLst>
                                      </p:cBhvr>
                                      <p:to>
                                        <p:strVal val="visible"/>
                                      </p:to>
                                    </p:set>
                                    <p:animEffect filter="fade" transition="in">
                                      <p:cBhvr>
                                        <p:cTn dur="1000"/>
                                        <p:tgtEl>
                                          <p:spTgt spid="26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xEl>
                                              <p:pRg end="4" st="4"/>
                                            </p:txEl>
                                          </p:spTgt>
                                        </p:tgtEl>
                                        <p:attrNameLst>
                                          <p:attrName>style.visibility</p:attrName>
                                        </p:attrNameLst>
                                      </p:cBhvr>
                                      <p:to>
                                        <p:strVal val="visible"/>
                                      </p:to>
                                    </p:set>
                                    <p:animEffect filter="fade" transition="in">
                                      <p:cBhvr>
                                        <p:cTn dur="1000"/>
                                        <p:tgtEl>
                                          <p:spTgt spid="26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xEl>
                                              <p:pRg end="5" st="5"/>
                                            </p:txEl>
                                          </p:spTgt>
                                        </p:tgtEl>
                                        <p:attrNameLst>
                                          <p:attrName>style.visibility</p:attrName>
                                        </p:attrNameLst>
                                      </p:cBhvr>
                                      <p:to>
                                        <p:strVal val="visible"/>
                                      </p:to>
                                    </p:set>
                                    <p:animEffect filter="fade" transition="in">
                                      <p:cBhvr>
                                        <p:cTn dur="1000"/>
                                        <p:tgtEl>
                                          <p:spTgt spid="26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xEl>
                                              <p:pRg end="6" st="6"/>
                                            </p:txEl>
                                          </p:spTgt>
                                        </p:tgtEl>
                                        <p:attrNameLst>
                                          <p:attrName>style.visibility</p:attrName>
                                        </p:attrNameLst>
                                      </p:cBhvr>
                                      <p:to>
                                        <p:strVal val="visible"/>
                                      </p:to>
                                    </p:set>
                                    <p:animEffect filter="fade" transition="in">
                                      <p:cBhvr>
                                        <p:cTn dur="1000"/>
                                        <p:tgtEl>
                                          <p:spTgt spid="26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xEl>
                                              <p:pRg end="7" st="7"/>
                                            </p:txEl>
                                          </p:spTgt>
                                        </p:tgtEl>
                                        <p:attrNameLst>
                                          <p:attrName>style.visibility</p:attrName>
                                        </p:attrNameLst>
                                      </p:cBhvr>
                                      <p:to>
                                        <p:strVal val="visible"/>
                                      </p:to>
                                    </p:set>
                                    <p:animEffect filter="fade" transition="in">
                                      <p:cBhvr>
                                        <p:cTn dur="1000"/>
                                        <p:tgtEl>
                                          <p:spTgt spid="26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xEl>
                                              <p:pRg end="8" st="8"/>
                                            </p:txEl>
                                          </p:spTgt>
                                        </p:tgtEl>
                                        <p:attrNameLst>
                                          <p:attrName>style.visibility</p:attrName>
                                        </p:attrNameLst>
                                      </p:cBhvr>
                                      <p:to>
                                        <p:strVal val="visible"/>
                                      </p:to>
                                    </p:set>
                                    <p:animEffect filter="fade" transition="in">
                                      <p:cBhvr>
                                        <p:cTn dur="1000"/>
                                        <p:tgtEl>
                                          <p:spTgt spid="26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xEl>
                                              <p:pRg end="9" st="9"/>
                                            </p:txEl>
                                          </p:spTgt>
                                        </p:tgtEl>
                                        <p:attrNameLst>
                                          <p:attrName>style.visibility</p:attrName>
                                        </p:attrNameLst>
                                      </p:cBhvr>
                                      <p:to>
                                        <p:strVal val="visible"/>
                                      </p:to>
                                    </p:set>
                                    <p:animEffect filter="fade" transition="in">
                                      <p:cBhvr>
                                        <p:cTn dur="1000"/>
                                        <p:tgtEl>
                                          <p:spTgt spid="260">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xEl>
                                              <p:pRg end="10" st="10"/>
                                            </p:txEl>
                                          </p:spTgt>
                                        </p:tgtEl>
                                        <p:attrNameLst>
                                          <p:attrName>style.visibility</p:attrName>
                                        </p:attrNameLst>
                                      </p:cBhvr>
                                      <p:to>
                                        <p:strVal val="visible"/>
                                      </p:to>
                                    </p:set>
                                    <p:animEffect filter="fade" transition="in">
                                      <p:cBhvr>
                                        <p:cTn dur="1000"/>
                                        <p:tgtEl>
                                          <p:spTgt spid="260">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xEl>
                                              <p:pRg end="11" st="11"/>
                                            </p:txEl>
                                          </p:spTgt>
                                        </p:tgtEl>
                                        <p:attrNameLst>
                                          <p:attrName>style.visibility</p:attrName>
                                        </p:attrNameLst>
                                      </p:cBhvr>
                                      <p:to>
                                        <p:strVal val="visible"/>
                                      </p:to>
                                    </p:set>
                                    <p:animEffect filter="fade" transition="in">
                                      <p:cBhvr>
                                        <p:cTn dur="1000"/>
                                        <p:tgtEl>
                                          <p:spTgt spid="260">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xEl>
                                              <p:pRg end="12" st="12"/>
                                            </p:txEl>
                                          </p:spTgt>
                                        </p:tgtEl>
                                        <p:attrNameLst>
                                          <p:attrName>style.visibility</p:attrName>
                                        </p:attrNameLst>
                                      </p:cBhvr>
                                      <p:to>
                                        <p:strVal val="visible"/>
                                      </p:to>
                                    </p:set>
                                    <p:animEffect filter="fade" transition="in">
                                      <p:cBhvr>
                                        <p:cTn dur="1000"/>
                                        <p:tgtEl>
                                          <p:spTgt spid="260">
                                            <p:txEl>
                                              <p:pRg end="12" st="1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Pulse Width Modulation (PWM)</a:t>
            </a:r>
            <a:endParaRPr/>
          </a:p>
        </p:txBody>
      </p:sp>
      <p:sp>
        <p:nvSpPr>
          <p:cNvPr id="268" name="Google Shape;268;p3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Choosing a frequency</a:t>
            </a:r>
            <a:endParaRPr/>
          </a:p>
          <a:p>
            <a:pPr indent="-317500" lvl="1" marL="914400" rtl="0" algn="l">
              <a:lnSpc>
                <a:spcPct val="115000"/>
              </a:lnSpc>
              <a:spcBef>
                <a:spcPts val="0"/>
              </a:spcBef>
              <a:spcAft>
                <a:spcPts val="0"/>
              </a:spcAft>
              <a:buSzPts val="1400"/>
              <a:buChar char="○"/>
            </a:pPr>
            <a:r>
              <a:rPr lang="en"/>
              <a:t>Frequency is specific to the application</a:t>
            </a:r>
            <a:endParaRPr/>
          </a:p>
          <a:p>
            <a:pPr indent="-317500" lvl="1" marL="914400" rtl="0" algn="l">
              <a:lnSpc>
                <a:spcPct val="115000"/>
              </a:lnSpc>
              <a:spcBef>
                <a:spcPts val="0"/>
              </a:spcBef>
              <a:spcAft>
                <a:spcPts val="0"/>
              </a:spcAft>
              <a:buSzPts val="1400"/>
              <a:buChar char="○"/>
            </a:pPr>
            <a:r>
              <a:rPr lang="en"/>
              <a:t>Examples:</a:t>
            </a:r>
            <a:endParaRPr/>
          </a:p>
          <a:p>
            <a:pPr indent="-317500" lvl="2" marL="1371600" rtl="0" algn="l">
              <a:lnSpc>
                <a:spcPct val="115000"/>
              </a:lnSpc>
              <a:spcBef>
                <a:spcPts val="0"/>
              </a:spcBef>
              <a:spcAft>
                <a:spcPts val="0"/>
              </a:spcAft>
              <a:buSzPts val="1400"/>
              <a:buChar char="■"/>
            </a:pPr>
            <a:r>
              <a:rPr lang="en"/>
              <a:t>20% duty cycle @ 1 Hz for LED would just blink the LED</a:t>
            </a:r>
            <a:endParaRPr/>
          </a:p>
          <a:p>
            <a:pPr indent="-317500" lvl="2" marL="1371600" rtl="0" algn="l">
              <a:lnSpc>
                <a:spcPct val="115000"/>
              </a:lnSpc>
              <a:spcBef>
                <a:spcPts val="0"/>
              </a:spcBef>
              <a:spcAft>
                <a:spcPts val="0"/>
              </a:spcAft>
              <a:buSzPts val="1400"/>
              <a:buChar char="■"/>
            </a:pPr>
            <a:r>
              <a:rPr lang="en"/>
              <a:t>20% duty cycle @ 200 Hz for LED would blink the LED too quickly for our eyes to see (dimmed LED) </a:t>
            </a:r>
            <a:endParaRPr/>
          </a:p>
          <a:p>
            <a:pPr indent="-317500" lvl="3" marL="1828800" rtl="0" algn="l">
              <a:lnSpc>
                <a:spcPct val="115000"/>
              </a:lnSpc>
              <a:spcBef>
                <a:spcPts val="0"/>
              </a:spcBef>
              <a:spcAft>
                <a:spcPts val="0"/>
              </a:spcAft>
              <a:buSzPts val="1400"/>
              <a:buChar char="●"/>
            </a:pPr>
            <a:r>
              <a:rPr lang="en"/>
              <a:t>Higher frequency = more difficult to detect the actual blinking</a:t>
            </a:r>
            <a:endParaRPr/>
          </a:p>
        </p:txBody>
      </p:sp>
      <p:sp>
        <p:nvSpPr>
          <p:cNvPr id="269" name="Google Shape;269;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xEl>
                                              <p:pRg end="0" st="0"/>
                                            </p:txEl>
                                          </p:spTgt>
                                        </p:tgtEl>
                                        <p:attrNameLst>
                                          <p:attrName>style.visibility</p:attrName>
                                        </p:attrNameLst>
                                      </p:cBhvr>
                                      <p:to>
                                        <p:strVal val="visible"/>
                                      </p:to>
                                    </p:set>
                                    <p:animEffect filter="fade" transition="in">
                                      <p:cBhvr>
                                        <p:cTn dur="1000"/>
                                        <p:tgtEl>
                                          <p:spTgt spid="26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xEl>
                                              <p:pRg end="1" st="1"/>
                                            </p:txEl>
                                          </p:spTgt>
                                        </p:tgtEl>
                                        <p:attrNameLst>
                                          <p:attrName>style.visibility</p:attrName>
                                        </p:attrNameLst>
                                      </p:cBhvr>
                                      <p:to>
                                        <p:strVal val="visible"/>
                                      </p:to>
                                    </p:set>
                                    <p:animEffect filter="fade" transition="in">
                                      <p:cBhvr>
                                        <p:cTn dur="1000"/>
                                        <p:tgtEl>
                                          <p:spTgt spid="26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xEl>
                                              <p:pRg end="2" st="2"/>
                                            </p:txEl>
                                          </p:spTgt>
                                        </p:tgtEl>
                                        <p:attrNameLst>
                                          <p:attrName>style.visibility</p:attrName>
                                        </p:attrNameLst>
                                      </p:cBhvr>
                                      <p:to>
                                        <p:strVal val="visible"/>
                                      </p:to>
                                    </p:set>
                                    <p:animEffect filter="fade" transition="in">
                                      <p:cBhvr>
                                        <p:cTn dur="1000"/>
                                        <p:tgtEl>
                                          <p:spTgt spid="26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xEl>
                                              <p:pRg end="3" st="3"/>
                                            </p:txEl>
                                          </p:spTgt>
                                        </p:tgtEl>
                                        <p:attrNameLst>
                                          <p:attrName>style.visibility</p:attrName>
                                        </p:attrNameLst>
                                      </p:cBhvr>
                                      <p:to>
                                        <p:strVal val="visible"/>
                                      </p:to>
                                    </p:set>
                                    <p:animEffect filter="fade" transition="in">
                                      <p:cBhvr>
                                        <p:cTn dur="1000"/>
                                        <p:tgtEl>
                                          <p:spTgt spid="26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xEl>
                                              <p:pRg end="4" st="4"/>
                                            </p:txEl>
                                          </p:spTgt>
                                        </p:tgtEl>
                                        <p:attrNameLst>
                                          <p:attrName>style.visibility</p:attrName>
                                        </p:attrNameLst>
                                      </p:cBhvr>
                                      <p:to>
                                        <p:strVal val="visible"/>
                                      </p:to>
                                    </p:set>
                                    <p:animEffect filter="fade" transition="in">
                                      <p:cBhvr>
                                        <p:cTn dur="1000"/>
                                        <p:tgtEl>
                                          <p:spTgt spid="26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xEl>
                                              <p:pRg end="5" st="5"/>
                                            </p:txEl>
                                          </p:spTgt>
                                        </p:tgtEl>
                                        <p:attrNameLst>
                                          <p:attrName>style.visibility</p:attrName>
                                        </p:attrNameLst>
                                      </p:cBhvr>
                                      <p:to>
                                        <p:strVal val="visible"/>
                                      </p:to>
                                    </p:set>
                                    <p:animEffect filter="fade" transition="in">
                                      <p:cBhvr>
                                        <p:cTn dur="1000"/>
                                        <p:tgtEl>
                                          <p:spTgt spid="268">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PWM without Timers</a:t>
            </a:r>
            <a:endParaRPr/>
          </a:p>
        </p:txBody>
      </p:sp>
      <p:sp>
        <p:nvSpPr>
          <p:cNvPr id="275" name="Google Shape;275;p3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Use teensy_wait(ms);</a:t>
            </a:r>
            <a:endParaRPr/>
          </a:p>
          <a:p>
            <a:pPr indent="-342900" lvl="0" marL="457200" rtl="0" algn="l">
              <a:lnSpc>
                <a:spcPct val="115000"/>
              </a:lnSpc>
              <a:spcBef>
                <a:spcPts val="0"/>
              </a:spcBef>
              <a:spcAft>
                <a:spcPts val="0"/>
              </a:spcAft>
              <a:buSzPts val="1800"/>
              <a:buChar char="●"/>
            </a:pPr>
            <a:r>
              <a:rPr lang="en"/>
              <a:t>Turn pin high, wait, turn pin low, wait, etc. (loop)</a:t>
            </a:r>
            <a:endParaRPr/>
          </a:p>
          <a:p>
            <a:pPr indent="-342900" lvl="0" marL="457200" rtl="0" algn="l">
              <a:lnSpc>
                <a:spcPct val="115000"/>
              </a:lnSpc>
              <a:spcBef>
                <a:spcPts val="0"/>
              </a:spcBef>
              <a:spcAft>
                <a:spcPts val="0"/>
              </a:spcAft>
              <a:buSzPts val="1800"/>
              <a:buChar char="●"/>
            </a:pPr>
            <a:r>
              <a:rPr lang="en"/>
              <a:t>Why might we not want to do this?</a:t>
            </a:r>
            <a:endParaRPr/>
          </a:p>
        </p:txBody>
      </p:sp>
      <p:pic>
        <p:nvPicPr>
          <p:cNvPr id="276" name="Google Shape;276;p37"/>
          <p:cNvPicPr preferRelativeResize="0"/>
          <p:nvPr/>
        </p:nvPicPr>
        <p:blipFill rotWithShape="1">
          <a:blip r:embed="rId3">
            <a:alphaModFix/>
          </a:blip>
          <a:srcRect b="0" l="0" r="0" t="0"/>
          <a:stretch/>
        </p:blipFill>
        <p:spPr>
          <a:xfrm>
            <a:off x="2541800" y="2348163"/>
            <a:ext cx="4060401" cy="2795326"/>
          </a:xfrm>
          <a:prstGeom prst="rect">
            <a:avLst/>
          </a:prstGeom>
          <a:noFill/>
          <a:ln>
            <a:noFill/>
          </a:ln>
        </p:spPr>
      </p:pic>
      <p:sp>
        <p:nvSpPr>
          <p:cNvPr id="277" name="Google Shape;277;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0" st="0"/>
                                            </p:txEl>
                                          </p:spTgt>
                                        </p:tgtEl>
                                        <p:attrNameLst>
                                          <p:attrName>style.visibility</p:attrName>
                                        </p:attrNameLst>
                                      </p:cBhvr>
                                      <p:to>
                                        <p:strVal val="visible"/>
                                      </p:to>
                                    </p:set>
                                    <p:animEffect filter="fade" transition="in">
                                      <p:cBhvr>
                                        <p:cTn dur="1000"/>
                                        <p:tgtEl>
                                          <p:spTgt spid="27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1" st="1"/>
                                            </p:txEl>
                                          </p:spTgt>
                                        </p:tgtEl>
                                        <p:attrNameLst>
                                          <p:attrName>style.visibility</p:attrName>
                                        </p:attrNameLst>
                                      </p:cBhvr>
                                      <p:to>
                                        <p:strVal val="visible"/>
                                      </p:to>
                                    </p:set>
                                    <p:animEffect filter="fade" transition="in">
                                      <p:cBhvr>
                                        <p:cTn dur="1000"/>
                                        <p:tgtEl>
                                          <p:spTgt spid="27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2" st="2"/>
                                            </p:txEl>
                                          </p:spTgt>
                                        </p:tgtEl>
                                        <p:attrNameLst>
                                          <p:attrName>style.visibility</p:attrName>
                                        </p:attrNameLst>
                                      </p:cBhvr>
                                      <p:to>
                                        <p:strVal val="visible"/>
                                      </p:to>
                                    </p:set>
                                    <p:animEffect filter="fade" transition="in">
                                      <p:cBhvr>
                                        <p:cTn dur="1000"/>
                                        <p:tgtEl>
                                          <p:spTgt spid="27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pic>
        <p:nvPicPr>
          <p:cNvPr id="282" name="Google Shape;282;p38"/>
          <p:cNvPicPr preferRelativeResize="0"/>
          <p:nvPr/>
        </p:nvPicPr>
        <p:blipFill rotWithShape="1">
          <a:blip r:embed="rId3">
            <a:alphaModFix/>
          </a:blip>
          <a:srcRect b="0" l="0" r="0" t="8900"/>
          <a:stretch/>
        </p:blipFill>
        <p:spPr>
          <a:xfrm>
            <a:off x="152400" y="1065825"/>
            <a:ext cx="8839202" cy="1034400"/>
          </a:xfrm>
          <a:prstGeom prst="rect">
            <a:avLst/>
          </a:prstGeom>
          <a:noFill/>
          <a:ln>
            <a:noFill/>
          </a:ln>
        </p:spPr>
      </p:pic>
      <p:sp>
        <p:nvSpPr>
          <p:cNvPr id="283" name="Google Shape;283;p38"/>
          <p:cNvSpPr/>
          <p:nvPr/>
        </p:nvSpPr>
        <p:spPr>
          <a:xfrm>
            <a:off x="152400" y="1207857"/>
            <a:ext cx="8902200" cy="383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84" name="Google Shape;284;p38"/>
          <p:cNvGrpSpPr/>
          <p:nvPr/>
        </p:nvGrpSpPr>
        <p:grpSpPr>
          <a:xfrm>
            <a:off x="152400" y="2124274"/>
            <a:ext cx="7550477" cy="2008900"/>
            <a:chOff x="796750" y="2148324"/>
            <a:chExt cx="7550477" cy="2008900"/>
          </a:xfrm>
        </p:grpSpPr>
        <p:pic>
          <p:nvPicPr>
            <p:cNvPr id="285" name="Google Shape;285;p38"/>
            <p:cNvPicPr preferRelativeResize="0"/>
            <p:nvPr/>
          </p:nvPicPr>
          <p:blipFill rotWithShape="1">
            <a:blip r:embed="rId4">
              <a:alphaModFix/>
            </a:blip>
            <a:srcRect b="0" l="0" r="0" t="0"/>
            <a:stretch/>
          </p:blipFill>
          <p:spPr>
            <a:xfrm>
              <a:off x="796750" y="2148324"/>
              <a:ext cx="7550476" cy="2008900"/>
            </a:xfrm>
            <a:prstGeom prst="rect">
              <a:avLst/>
            </a:prstGeom>
            <a:noFill/>
            <a:ln>
              <a:noFill/>
            </a:ln>
          </p:spPr>
        </p:pic>
        <p:sp>
          <p:nvSpPr>
            <p:cNvPr id="286" name="Google Shape;286;p38"/>
            <p:cNvSpPr/>
            <p:nvPr/>
          </p:nvSpPr>
          <p:spPr>
            <a:xfrm>
              <a:off x="796750" y="3433450"/>
              <a:ext cx="6680700" cy="383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7" name="Google Shape;287;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2800"/>
              <a:buNone/>
            </a:pPr>
            <a:r>
              <a:rPr lang="en"/>
              <a:t>PWM with Timers</a:t>
            </a:r>
            <a:endParaRPr/>
          </a:p>
          <a:p>
            <a:pPr indent="0" lvl="0" marL="0" rtl="0" algn="l">
              <a:lnSpc>
                <a:spcPct val="100000"/>
              </a:lnSpc>
              <a:spcBef>
                <a:spcPts val="0"/>
              </a:spcBef>
              <a:spcAft>
                <a:spcPts val="0"/>
              </a:spcAft>
              <a:buSzPts val="2800"/>
              <a:buNone/>
            </a:pPr>
            <a:r>
              <a:t/>
            </a:r>
            <a:endParaRPr>
              <a:solidFill>
                <a:srgbClr val="999999"/>
              </a:solidFill>
            </a:endParaRPr>
          </a:p>
        </p:txBody>
      </p:sp>
      <p:sp>
        <p:nvSpPr>
          <p:cNvPr id="288" name="Google Shape;288;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9" name="Google Shape;289;p38"/>
          <p:cNvSpPr txBox="1"/>
          <p:nvPr/>
        </p:nvSpPr>
        <p:spPr>
          <a:xfrm>
            <a:off x="264625" y="4157225"/>
            <a:ext cx="8567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rgbClr val="999999"/>
                </a:solidFill>
              </a:rPr>
              <a:t>Draw the graphs of Timer counter + output</a:t>
            </a:r>
            <a:endParaRPr sz="2800">
              <a:solidFill>
                <a:srgbClr val="999999"/>
              </a:solidFill>
            </a:endParaRPr>
          </a:p>
        </p:txBody>
      </p:sp>
      <p:sp>
        <p:nvSpPr>
          <p:cNvPr id="290" name="Google Shape;290;p38"/>
          <p:cNvSpPr txBox="1"/>
          <p:nvPr/>
        </p:nvSpPr>
        <p:spPr>
          <a:xfrm>
            <a:off x="6931500" y="3285675"/>
            <a:ext cx="2060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THIS SET AND CLEAR REFERS TO PORT C6</a:t>
            </a:r>
            <a:endParaRPr>
              <a:solidFill>
                <a:srgbClr val="FF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PWM with Timers</a:t>
            </a:r>
            <a:endParaRPr/>
          </a:p>
        </p:txBody>
      </p:sp>
      <p:sp>
        <p:nvSpPr>
          <p:cNvPr id="296" name="Google Shape;296;p3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How can we adjust the duty cycle? → changing OCR3A</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pic>
        <p:nvPicPr>
          <p:cNvPr id="297" name="Google Shape;297;p39"/>
          <p:cNvPicPr preferRelativeResize="0"/>
          <p:nvPr/>
        </p:nvPicPr>
        <p:blipFill rotWithShape="1">
          <a:blip r:embed="rId3">
            <a:alphaModFix/>
          </a:blip>
          <a:srcRect b="0" l="0" r="0" t="0"/>
          <a:stretch/>
        </p:blipFill>
        <p:spPr>
          <a:xfrm>
            <a:off x="2541800" y="2012288"/>
            <a:ext cx="4060401" cy="2795326"/>
          </a:xfrm>
          <a:prstGeom prst="rect">
            <a:avLst/>
          </a:prstGeom>
          <a:noFill/>
          <a:ln>
            <a:noFill/>
          </a:ln>
        </p:spPr>
      </p:pic>
      <p:cxnSp>
        <p:nvCxnSpPr>
          <p:cNvPr id="298" name="Google Shape;298;p39"/>
          <p:cNvCxnSpPr/>
          <p:nvPr/>
        </p:nvCxnSpPr>
        <p:spPr>
          <a:xfrm>
            <a:off x="2979775" y="1949463"/>
            <a:ext cx="0" cy="2745000"/>
          </a:xfrm>
          <a:prstGeom prst="straightConnector1">
            <a:avLst/>
          </a:prstGeom>
          <a:noFill/>
          <a:ln cap="flat" cmpd="sng" w="9525">
            <a:solidFill>
              <a:srgbClr val="FF0000"/>
            </a:solidFill>
            <a:prstDash val="dash"/>
            <a:round/>
            <a:headEnd len="sm" w="sm" type="none"/>
            <a:tailEnd len="sm" w="sm" type="none"/>
          </a:ln>
        </p:spPr>
      </p:cxnSp>
      <p:cxnSp>
        <p:nvCxnSpPr>
          <p:cNvPr id="299" name="Google Shape;299;p39"/>
          <p:cNvCxnSpPr/>
          <p:nvPr/>
        </p:nvCxnSpPr>
        <p:spPr>
          <a:xfrm>
            <a:off x="4122775" y="1949463"/>
            <a:ext cx="0" cy="2745000"/>
          </a:xfrm>
          <a:prstGeom prst="straightConnector1">
            <a:avLst/>
          </a:prstGeom>
          <a:noFill/>
          <a:ln cap="flat" cmpd="sng" w="9525">
            <a:solidFill>
              <a:srgbClr val="FF0000"/>
            </a:solidFill>
            <a:prstDash val="dash"/>
            <a:round/>
            <a:headEnd len="sm" w="sm" type="none"/>
            <a:tailEnd len="sm" w="sm" type="none"/>
          </a:ln>
        </p:spPr>
      </p:cxnSp>
      <p:cxnSp>
        <p:nvCxnSpPr>
          <p:cNvPr id="300" name="Google Shape;300;p39"/>
          <p:cNvCxnSpPr/>
          <p:nvPr/>
        </p:nvCxnSpPr>
        <p:spPr>
          <a:xfrm>
            <a:off x="5265775" y="1949463"/>
            <a:ext cx="0" cy="2745000"/>
          </a:xfrm>
          <a:prstGeom prst="straightConnector1">
            <a:avLst/>
          </a:prstGeom>
          <a:noFill/>
          <a:ln cap="flat" cmpd="sng" w="9525">
            <a:solidFill>
              <a:srgbClr val="FF0000"/>
            </a:solidFill>
            <a:prstDash val="dash"/>
            <a:round/>
            <a:headEnd len="sm" w="sm" type="none"/>
            <a:tailEnd len="sm" w="sm" type="none"/>
          </a:ln>
        </p:spPr>
      </p:cxnSp>
      <p:cxnSp>
        <p:nvCxnSpPr>
          <p:cNvPr id="301" name="Google Shape;301;p39"/>
          <p:cNvCxnSpPr/>
          <p:nvPr/>
        </p:nvCxnSpPr>
        <p:spPr>
          <a:xfrm>
            <a:off x="6408775" y="1949463"/>
            <a:ext cx="0" cy="2745000"/>
          </a:xfrm>
          <a:prstGeom prst="straightConnector1">
            <a:avLst/>
          </a:prstGeom>
          <a:noFill/>
          <a:ln cap="flat" cmpd="sng" w="9525">
            <a:solidFill>
              <a:srgbClr val="FF0000"/>
            </a:solidFill>
            <a:prstDash val="dash"/>
            <a:round/>
            <a:headEnd len="sm" w="sm" type="none"/>
            <a:tailEnd len="sm" w="sm" type="none"/>
          </a:ln>
        </p:spPr>
      </p:cxnSp>
      <p:sp>
        <p:nvSpPr>
          <p:cNvPr id="302" name="Google Shape;302;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PWM with Timers</a:t>
            </a:r>
            <a:endParaRPr/>
          </a:p>
        </p:txBody>
      </p:sp>
      <p:sp>
        <p:nvSpPr>
          <p:cNvPr id="308" name="Google Shape;308;p4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How long does it take for each cycle of the PWM to run?</a:t>
            </a:r>
            <a:endParaRPr/>
          </a:p>
          <a:p>
            <a:pPr indent="0" lvl="0" marL="0" rtl="0" algn="l">
              <a:lnSpc>
                <a:spcPct val="115000"/>
              </a:lnSpc>
              <a:spcBef>
                <a:spcPts val="1600"/>
              </a:spcBef>
              <a:spcAft>
                <a:spcPts val="0"/>
              </a:spcAft>
              <a:buSzPts val="1800"/>
              <a:buNone/>
            </a:pPr>
            <a:r>
              <a:rPr lang="en"/>
              <a:t>Depends on the Timer clock and the value that the Timer is counting up to</a:t>
            </a:r>
            <a:endParaRPr/>
          </a:p>
          <a:p>
            <a:pPr indent="0" lvl="0" marL="0" rtl="0" algn="l">
              <a:lnSpc>
                <a:spcPct val="115000"/>
              </a:lnSpc>
              <a:spcBef>
                <a:spcPts val="1600"/>
              </a:spcBef>
              <a:spcAft>
                <a:spcPts val="0"/>
              </a:spcAft>
              <a:buSzPts val="1800"/>
              <a:buNone/>
            </a:pPr>
            <a:r>
              <a:rPr lang="en"/>
              <a:t>Let TCLK be the Timer clock frequency in Hz, and N be the value that the Timer counts up to before resetting</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pic>
        <p:nvPicPr>
          <p:cNvPr id="309" name="Google Shape;309;p40"/>
          <p:cNvPicPr preferRelativeResize="0"/>
          <p:nvPr/>
        </p:nvPicPr>
        <p:blipFill rotWithShape="1">
          <a:blip r:embed="rId3">
            <a:alphaModFix/>
          </a:blip>
          <a:srcRect b="0" l="0" r="0" t="0"/>
          <a:stretch/>
        </p:blipFill>
        <p:spPr>
          <a:xfrm>
            <a:off x="4875650" y="3069871"/>
            <a:ext cx="1089525" cy="804475"/>
          </a:xfrm>
          <a:prstGeom prst="rect">
            <a:avLst/>
          </a:prstGeom>
          <a:noFill/>
          <a:ln>
            <a:noFill/>
          </a:ln>
        </p:spPr>
      </p:pic>
      <p:sp>
        <p:nvSpPr>
          <p:cNvPr id="310" name="Google Shape;310;p40"/>
          <p:cNvSpPr txBox="1"/>
          <p:nvPr/>
        </p:nvSpPr>
        <p:spPr>
          <a:xfrm>
            <a:off x="361175" y="3218224"/>
            <a:ext cx="78951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chemeClr val="dk1"/>
              </a:buClr>
              <a:buSzPts val="1100"/>
              <a:buFont typeface="Arial"/>
              <a:buNone/>
            </a:pPr>
            <a:r>
              <a:rPr b="0" i="0" lang="en" sz="1800" u="none" cap="none" strike="noStrike">
                <a:solidFill>
                  <a:schemeClr val="dk2"/>
                </a:solidFill>
                <a:latin typeface="Arial"/>
                <a:ea typeface="Arial"/>
                <a:cs typeface="Arial"/>
                <a:sym typeface="Arial"/>
              </a:rPr>
              <a:t>Answer: Time taken for 1 period of PWM:                        [Units: s]</a:t>
            </a:r>
            <a:endParaRPr b="0" i="0" sz="1400" u="none" cap="none" strike="noStrike">
              <a:solidFill>
                <a:srgbClr val="000000"/>
              </a:solidFill>
              <a:latin typeface="Arial"/>
              <a:ea typeface="Arial"/>
              <a:cs typeface="Arial"/>
              <a:sym typeface="Arial"/>
            </a:endParaRPr>
          </a:p>
        </p:txBody>
      </p:sp>
      <p:sp>
        <p:nvSpPr>
          <p:cNvPr id="311" name="Google Shape;311;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2" name="Google Shape;312;p40"/>
          <p:cNvSpPr txBox="1"/>
          <p:nvPr/>
        </p:nvSpPr>
        <p:spPr>
          <a:xfrm>
            <a:off x="361175" y="3874349"/>
            <a:ext cx="78951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chemeClr val="dk1"/>
              </a:buClr>
              <a:buSzPts val="1100"/>
              <a:buFont typeface="Arial"/>
              <a:buNone/>
            </a:pPr>
            <a:r>
              <a:rPr lang="en" sz="1800">
                <a:solidFill>
                  <a:schemeClr val="dk2"/>
                </a:solidFill>
              </a:rPr>
              <a:t>What is the period of the last example? 16MHz </a:t>
            </a:r>
            <a:r>
              <a:rPr lang="en" sz="1800">
                <a:solidFill>
                  <a:schemeClr val="dk2"/>
                </a:solidFill>
              </a:rPr>
              <a:t>counting</a:t>
            </a:r>
            <a:r>
              <a:rPr lang="en" sz="1800">
                <a:solidFill>
                  <a:schemeClr val="dk2"/>
                </a:solidFill>
              </a:rPr>
              <a:t> up to 0x00FF</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xEl>
                                              <p:pRg end="0" st="0"/>
                                            </p:txEl>
                                          </p:spTgt>
                                        </p:tgtEl>
                                        <p:attrNameLst>
                                          <p:attrName>style.visibility</p:attrName>
                                        </p:attrNameLst>
                                      </p:cBhvr>
                                      <p:to>
                                        <p:strVal val="visible"/>
                                      </p:to>
                                    </p:set>
                                    <p:animEffect filter="fade" transition="in">
                                      <p:cBhvr>
                                        <p:cTn dur="1000"/>
                                        <p:tgtEl>
                                          <p:spTgt spid="30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xEl>
                                              <p:pRg end="1" st="1"/>
                                            </p:txEl>
                                          </p:spTgt>
                                        </p:tgtEl>
                                        <p:attrNameLst>
                                          <p:attrName>style.visibility</p:attrName>
                                        </p:attrNameLst>
                                      </p:cBhvr>
                                      <p:to>
                                        <p:strVal val="visible"/>
                                      </p:to>
                                    </p:set>
                                    <p:animEffect filter="fade" transition="in">
                                      <p:cBhvr>
                                        <p:cTn dur="1000"/>
                                        <p:tgtEl>
                                          <p:spTgt spid="30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xEl>
                                              <p:pRg end="2" st="2"/>
                                            </p:txEl>
                                          </p:spTgt>
                                        </p:tgtEl>
                                        <p:attrNameLst>
                                          <p:attrName>style.visibility</p:attrName>
                                        </p:attrNameLst>
                                      </p:cBhvr>
                                      <p:to>
                                        <p:strVal val="visible"/>
                                      </p:to>
                                    </p:set>
                                    <p:animEffect filter="fade" transition="in">
                                      <p:cBhvr>
                                        <p:cTn dur="1000"/>
                                        <p:tgtEl>
                                          <p:spTgt spid="30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xEl>
                                              <p:pRg end="3" st="3"/>
                                            </p:txEl>
                                          </p:spTgt>
                                        </p:tgtEl>
                                        <p:attrNameLst>
                                          <p:attrName>style.visibility</p:attrName>
                                        </p:attrNameLst>
                                      </p:cBhvr>
                                      <p:to>
                                        <p:strVal val="visible"/>
                                      </p:to>
                                    </p:set>
                                    <p:animEffect filter="fade" transition="in">
                                      <p:cBhvr>
                                        <p:cTn dur="1000"/>
                                        <p:tgtEl>
                                          <p:spTgt spid="30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xEl>
                                              <p:pRg end="4" st="4"/>
                                            </p:txEl>
                                          </p:spTgt>
                                        </p:tgtEl>
                                        <p:attrNameLst>
                                          <p:attrName>style.visibility</p:attrName>
                                        </p:attrNameLst>
                                      </p:cBhvr>
                                      <p:to>
                                        <p:strVal val="visible"/>
                                      </p:to>
                                    </p:set>
                                    <p:animEffect filter="fade" transition="in">
                                      <p:cBhvr>
                                        <p:cTn dur="1000"/>
                                        <p:tgtEl>
                                          <p:spTgt spid="30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xEl>
                                              <p:pRg end="5" st="5"/>
                                            </p:txEl>
                                          </p:spTgt>
                                        </p:tgtEl>
                                        <p:attrNameLst>
                                          <p:attrName>style.visibility</p:attrName>
                                        </p:attrNameLst>
                                      </p:cBhvr>
                                      <p:to>
                                        <p:strVal val="visible"/>
                                      </p:to>
                                    </p:set>
                                    <p:animEffect filter="fade" transition="in">
                                      <p:cBhvr>
                                        <p:cTn dur="1000"/>
                                        <p:tgtEl>
                                          <p:spTgt spid="30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xEl>
                                              <p:pRg end="6" st="6"/>
                                            </p:txEl>
                                          </p:spTgt>
                                        </p:tgtEl>
                                        <p:attrNameLst>
                                          <p:attrName>style.visibility</p:attrName>
                                        </p:attrNameLst>
                                      </p:cBhvr>
                                      <p:to>
                                        <p:strVal val="visible"/>
                                      </p:to>
                                    </p:set>
                                    <p:animEffect filter="fade" transition="in">
                                      <p:cBhvr>
                                        <p:cTn dur="1000"/>
                                        <p:tgtEl>
                                          <p:spTgt spid="30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1000"/>
                                        <p:tgtEl>
                                          <p:spTgt spid="310"/>
                                        </p:tgtEl>
                                      </p:cBhvr>
                                    </p:animEffect>
                                  </p:childTnLst>
                                </p:cTn>
                              </p:par>
                              <p:par>
                                <p:cTn fill="hold" nodeType="with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1000"/>
                                        <p:tgtEl>
                                          <p:spTgt spid="3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1000"/>
                                        <p:tgtEl>
                                          <p:spTgt spid="3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1000"/>
                                        <p:tgtEl>
                                          <p:spTgt spid="3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1"/>
          <p:cNvSpPr txBox="1"/>
          <p:nvPr/>
        </p:nvSpPr>
        <p:spPr>
          <a:xfrm>
            <a:off x="5492575" y="4264375"/>
            <a:ext cx="3398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1"/>
                </a:solidFill>
              </a:rPr>
              <a:t>These only need to be set once per type of PWM signal (PWM settings)</a:t>
            </a:r>
            <a:endParaRPr>
              <a:solidFill>
                <a:schemeClr val="accent1"/>
              </a:solidFill>
            </a:endParaRPr>
          </a:p>
        </p:txBody>
      </p:sp>
      <p:sp>
        <p:nvSpPr>
          <p:cNvPr id="318" name="Google Shape;318;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Putting it a</a:t>
            </a:r>
            <a:r>
              <a:rPr lang="en"/>
              <a:t>ll together</a:t>
            </a:r>
            <a:endParaRPr/>
          </a:p>
        </p:txBody>
      </p:sp>
      <p:sp>
        <p:nvSpPr>
          <p:cNvPr id="319" name="Google Shape;319;p41"/>
          <p:cNvSpPr txBox="1"/>
          <p:nvPr>
            <p:ph idx="1" type="body"/>
          </p:nvPr>
        </p:nvSpPr>
        <p:spPr>
          <a:xfrm>
            <a:off x="269000" y="1199125"/>
            <a:ext cx="8520600" cy="3727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Steps to set up PWM on the teensy</a:t>
            </a:r>
            <a:endParaRPr b="1"/>
          </a:p>
          <a:p>
            <a:pPr indent="-342900" lvl="0" marL="457200" rtl="0" algn="l">
              <a:spcBef>
                <a:spcPts val="1200"/>
              </a:spcBef>
              <a:spcAft>
                <a:spcPts val="0"/>
              </a:spcAft>
              <a:buSzPts val="1800"/>
              <a:buChar char="●"/>
            </a:pPr>
            <a:r>
              <a:rPr lang="en"/>
              <a:t>Initialize the timer and pre-scalar</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Set the timer mode </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Set the output option</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Set OCR3A to adjust the duty cycle</a:t>
            </a:r>
            <a:endParaRPr/>
          </a:p>
        </p:txBody>
      </p:sp>
      <p:pic>
        <p:nvPicPr>
          <p:cNvPr id="320" name="Google Shape;320;p41"/>
          <p:cNvPicPr preferRelativeResize="0"/>
          <p:nvPr/>
        </p:nvPicPr>
        <p:blipFill>
          <a:blip r:embed="rId3">
            <a:alphaModFix/>
          </a:blip>
          <a:stretch>
            <a:fillRect/>
          </a:stretch>
        </p:blipFill>
        <p:spPr>
          <a:xfrm>
            <a:off x="5150750" y="160425"/>
            <a:ext cx="3012050" cy="1097500"/>
          </a:xfrm>
          <a:prstGeom prst="rect">
            <a:avLst/>
          </a:prstGeom>
          <a:noFill/>
          <a:ln>
            <a:noFill/>
          </a:ln>
        </p:spPr>
      </p:pic>
      <p:pic>
        <p:nvPicPr>
          <p:cNvPr id="321" name="Google Shape;321;p41"/>
          <p:cNvPicPr preferRelativeResize="0"/>
          <p:nvPr/>
        </p:nvPicPr>
        <p:blipFill>
          <a:blip r:embed="rId4">
            <a:alphaModFix/>
          </a:blip>
          <a:stretch>
            <a:fillRect/>
          </a:stretch>
        </p:blipFill>
        <p:spPr>
          <a:xfrm>
            <a:off x="4523950" y="1312649"/>
            <a:ext cx="4265650" cy="1828925"/>
          </a:xfrm>
          <a:prstGeom prst="rect">
            <a:avLst/>
          </a:prstGeom>
          <a:noFill/>
          <a:ln>
            <a:noFill/>
          </a:ln>
        </p:spPr>
      </p:pic>
      <p:pic>
        <p:nvPicPr>
          <p:cNvPr id="322" name="Google Shape;322;p41"/>
          <p:cNvPicPr preferRelativeResize="0"/>
          <p:nvPr/>
        </p:nvPicPr>
        <p:blipFill>
          <a:blip r:embed="rId5">
            <a:alphaModFix/>
          </a:blip>
          <a:stretch>
            <a:fillRect/>
          </a:stretch>
        </p:blipFill>
        <p:spPr>
          <a:xfrm>
            <a:off x="4929278" y="3398023"/>
            <a:ext cx="3454996" cy="751100"/>
          </a:xfrm>
          <a:prstGeom prst="rect">
            <a:avLst/>
          </a:prstGeom>
          <a:noFill/>
          <a:ln>
            <a:noFill/>
          </a:ln>
        </p:spPr>
      </p:pic>
      <p:sp>
        <p:nvSpPr>
          <p:cNvPr id="323" name="Google Shape;323;p41"/>
          <p:cNvSpPr/>
          <p:nvPr/>
        </p:nvSpPr>
        <p:spPr>
          <a:xfrm>
            <a:off x="384700" y="1652750"/>
            <a:ext cx="4025100" cy="2315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4" name="Google Shape;324;p41"/>
          <p:cNvCxnSpPr/>
          <p:nvPr/>
        </p:nvCxnSpPr>
        <p:spPr>
          <a:xfrm rot="10800000">
            <a:off x="4409875" y="3975300"/>
            <a:ext cx="1082700" cy="719400"/>
          </a:xfrm>
          <a:prstGeom prst="straightConnector1">
            <a:avLst/>
          </a:prstGeom>
          <a:noFill/>
          <a:ln cap="flat" cmpd="sng" w="38100">
            <a:solidFill>
              <a:schemeClr val="accent1"/>
            </a:solidFill>
            <a:prstDash val="solid"/>
            <a:round/>
            <a:headEnd len="med" w="med" type="none"/>
            <a:tailEnd len="med" w="med" type="triangle"/>
          </a:ln>
        </p:spPr>
      </p:cxnSp>
      <p:pic>
        <p:nvPicPr>
          <p:cNvPr id="325" name="Google Shape;325;p41"/>
          <p:cNvPicPr preferRelativeResize="0"/>
          <p:nvPr/>
        </p:nvPicPr>
        <p:blipFill>
          <a:blip r:embed="rId6">
            <a:alphaModFix/>
          </a:blip>
          <a:stretch>
            <a:fillRect/>
          </a:stretch>
        </p:blipFill>
        <p:spPr>
          <a:xfrm>
            <a:off x="4888299" y="3184700"/>
            <a:ext cx="3536952" cy="170200"/>
          </a:xfrm>
          <a:prstGeom prst="rect">
            <a:avLst/>
          </a:prstGeom>
          <a:noFill/>
          <a:ln cap="flat" cmpd="sng" w="19050">
            <a:solidFill>
              <a:srgbClr val="00FFFF"/>
            </a:solidFill>
            <a:prstDash val="solid"/>
            <a:round/>
            <a:headEnd len="sm" w="sm" type="none"/>
            <a:tailEnd len="sm" w="sm" type="none"/>
          </a:ln>
        </p:spPr>
      </p:pic>
      <p:sp>
        <p:nvSpPr>
          <p:cNvPr id="326" name="Google Shape;326;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7" name="Google Shape;327;p41"/>
          <p:cNvSpPr/>
          <p:nvPr/>
        </p:nvSpPr>
        <p:spPr>
          <a:xfrm>
            <a:off x="448375" y="1712650"/>
            <a:ext cx="3858900" cy="1308300"/>
          </a:xfrm>
          <a:prstGeom prst="rect">
            <a:avLst/>
          </a:prstGeom>
          <a:no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pic>
        <p:nvPicPr>
          <p:cNvPr id="67" name="Google Shape;67;p15"/>
          <p:cNvPicPr preferRelativeResize="0"/>
          <p:nvPr/>
        </p:nvPicPr>
        <p:blipFill>
          <a:blip r:embed="rId3">
            <a:alphaModFix/>
          </a:blip>
          <a:stretch>
            <a:fillRect/>
          </a:stretch>
        </p:blipFill>
        <p:spPr>
          <a:xfrm>
            <a:off x="1866427" y="1861925"/>
            <a:ext cx="7219376" cy="2719393"/>
          </a:xfrm>
          <a:prstGeom prst="rect">
            <a:avLst/>
          </a:prstGeom>
          <a:noFill/>
          <a:ln>
            <a:noFill/>
          </a:ln>
        </p:spPr>
      </p:pic>
      <p:sp>
        <p:nvSpPr>
          <p:cNvPr id="68" name="Google Shape;68;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Main components of a </a:t>
            </a:r>
            <a:r>
              <a:rPr lang="en"/>
              <a:t>C program</a:t>
            </a:r>
            <a:endParaRPr/>
          </a:p>
        </p:txBody>
      </p:sp>
      <p:sp>
        <p:nvSpPr>
          <p:cNvPr id="69" name="Google Shape;69;p15"/>
          <p:cNvSpPr txBox="1"/>
          <p:nvPr>
            <p:ph idx="12" type="sldNum"/>
          </p:nvPr>
        </p:nvSpPr>
        <p:spPr>
          <a:xfrm>
            <a:off x="84724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cxnSp>
        <p:nvCxnSpPr>
          <p:cNvPr id="70" name="Google Shape;70;p15"/>
          <p:cNvCxnSpPr/>
          <p:nvPr/>
        </p:nvCxnSpPr>
        <p:spPr>
          <a:xfrm flipH="1" rot="10800000">
            <a:off x="1674150" y="2250175"/>
            <a:ext cx="555900" cy="7200"/>
          </a:xfrm>
          <a:prstGeom prst="straightConnector1">
            <a:avLst/>
          </a:prstGeom>
          <a:noFill/>
          <a:ln cap="flat" cmpd="sng" w="38100">
            <a:solidFill>
              <a:srgbClr val="FF0000"/>
            </a:solidFill>
            <a:prstDash val="solid"/>
            <a:round/>
            <a:headEnd len="med" w="med" type="none"/>
            <a:tailEnd len="med" w="med" type="triangle"/>
          </a:ln>
        </p:spPr>
      </p:cxnSp>
      <p:sp>
        <p:nvSpPr>
          <p:cNvPr id="71" name="Google Shape;71;p15"/>
          <p:cNvSpPr txBox="1"/>
          <p:nvPr/>
        </p:nvSpPr>
        <p:spPr>
          <a:xfrm>
            <a:off x="42725" y="1760450"/>
            <a:ext cx="18237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Start of the program.</a:t>
            </a:r>
            <a:endParaRPr>
              <a:solidFill>
                <a:srgbClr val="FF0000"/>
              </a:solidFill>
            </a:endParaRPr>
          </a:p>
          <a:p>
            <a:pPr indent="0" lvl="0" marL="0" rtl="0" algn="l">
              <a:spcBef>
                <a:spcPts val="0"/>
              </a:spcBef>
              <a:spcAft>
                <a:spcPts val="0"/>
              </a:spcAft>
              <a:buNone/>
            </a:pPr>
            <a:r>
              <a:rPr lang="en">
                <a:solidFill>
                  <a:srgbClr val="FF0000"/>
                </a:solidFill>
              </a:rPr>
              <a:t>Each program can only have a single main function defined</a:t>
            </a:r>
            <a:endParaRPr>
              <a:solidFill>
                <a:srgbClr val="FF0000"/>
              </a:solidFill>
            </a:endParaRPr>
          </a:p>
        </p:txBody>
      </p:sp>
      <p:cxnSp>
        <p:nvCxnSpPr>
          <p:cNvPr id="72" name="Google Shape;72;p15"/>
          <p:cNvCxnSpPr/>
          <p:nvPr/>
        </p:nvCxnSpPr>
        <p:spPr>
          <a:xfrm>
            <a:off x="1859350" y="4155000"/>
            <a:ext cx="787200" cy="0"/>
          </a:xfrm>
          <a:prstGeom prst="straightConnector1">
            <a:avLst/>
          </a:prstGeom>
          <a:noFill/>
          <a:ln cap="flat" cmpd="sng" w="38100">
            <a:solidFill>
              <a:srgbClr val="FF0000"/>
            </a:solidFill>
            <a:prstDash val="solid"/>
            <a:round/>
            <a:headEnd len="med" w="med" type="none"/>
            <a:tailEnd len="med" w="med" type="triangle"/>
          </a:ln>
        </p:spPr>
      </p:cxnSp>
      <p:sp>
        <p:nvSpPr>
          <p:cNvPr id="73" name="Google Shape;73;p15"/>
          <p:cNvSpPr txBox="1"/>
          <p:nvPr/>
        </p:nvSpPr>
        <p:spPr>
          <a:xfrm>
            <a:off x="153688" y="3747450"/>
            <a:ext cx="1823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Return value of the function. 0 means the program exited without error.</a:t>
            </a:r>
            <a:endParaRPr>
              <a:solidFill>
                <a:srgbClr val="FF0000"/>
              </a:solidFill>
            </a:endParaRPr>
          </a:p>
        </p:txBody>
      </p:sp>
      <p:sp>
        <p:nvSpPr>
          <p:cNvPr id="74" name="Google Shape;74;p15"/>
          <p:cNvSpPr txBox="1"/>
          <p:nvPr/>
        </p:nvSpPr>
        <p:spPr>
          <a:xfrm>
            <a:off x="4950963" y="1150925"/>
            <a:ext cx="182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function/subroutine</a:t>
            </a:r>
            <a:endParaRPr>
              <a:solidFill>
                <a:srgbClr val="FF0000"/>
              </a:solidFill>
            </a:endParaRPr>
          </a:p>
        </p:txBody>
      </p:sp>
      <p:cxnSp>
        <p:nvCxnSpPr>
          <p:cNvPr id="75" name="Google Shape;75;p15"/>
          <p:cNvCxnSpPr/>
          <p:nvPr/>
        </p:nvCxnSpPr>
        <p:spPr>
          <a:xfrm flipH="1">
            <a:off x="4174450" y="1480875"/>
            <a:ext cx="719700" cy="1040100"/>
          </a:xfrm>
          <a:prstGeom prst="straightConnector1">
            <a:avLst/>
          </a:prstGeom>
          <a:noFill/>
          <a:ln cap="flat" cmpd="sng" w="38100">
            <a:solidFill>
              <a:srgbClr val="FF0000"/>
            </a:solidFill>
            <a:prstDash val="solid"/>
            <a:round/>
            <a:headEnd len="med" w="med" type="none"/>
            <a:tailEnd len="med" w="med" type="triangle"/>
          </a:ln>
        </p:spPr>
      </p:cxnSp>
      <p:sp>
        <p:nvSpPr>
          <p:cNvPr id="76" name="Google Shape;76;p15"/>
          <p:cNvSpPr txBox="1"/>
          <p:nvPr/>
        </p:nvSpPr>
        <p:spPr>
          <a:xfrm>
            <a:off x="7197451" y="1246325"/>
            <a:ext cx="1946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Comment, has no effect on the program</a:t>
            </a:r>
            <a:endParaRPr>
              <a:solidFill>
                <a:srgbClr val="FF0000"/>
              </a:solidFill>
            </a:endParaRPr>
          </a:p>
        </p:txBody>
      </p:sp>
      <p:cxnSp>
        <p:nvCxnSpPr>
          <p:cNvPr id="77" name="Google Shape;77;p15"/>
          <p:cNvCxnSpPr/>
          <p:nvPr/>
        </p:nvCxnSpPr>
        <p:spPr>
          <a:xfrm flipH="1">
            <a:off x="6575425" y="1576275"/>
            <a:ext cx="565200" cy="1037400"/>
          </a:xfrm>
          <a:prstGeom prst="straightConnector1">
            <a:avLst/>
          </a:prstGeom>
          <a:noFill/>
          <a:ln cap="flat" cmpd="sng" w="38100">
            <a:solidFill>
              <a:srgbClr val="FF0000"/>
            </a:solidFill>
            <a:prstDash val="solid"/>
            <a:round/>
            <a:headEnd len="med" w="med" type="none"/>
            <a:tailEnd len="med" w="med" type="triangle"/>
          </a:ln>
        </p:spPr>
      </p:cxnSp>
      <p:cxnSp>
        <p:nvCxnSpPr>
          <p:cNvPr id="78" name="Google Shape;78;p15"/>
          <p:cNvCxnSpPr/>
          <p:nvPr/>
        </p:nvCxnSpPr>
        <p:spPr>
          <a:xfrm>
            <a:off x="1820175" y="3281975"/>
            <a:ext cx="787200" cy="0"/>
          </a:xfrm>
          <a:prstGeom prst="straightConnector1">
            <a:avLst/>
          </a:prstGeom>
          <a:noFill/>
          <a:ln cap="flat" cmpd="sng" w="38100">
            <a:solidFill>
              <a:srgbClr val="FF0000"/>
            </a:solidFill>
            <a:prstDash val="solid"/>
            <a:round/>
            <a:headEnd len="med" w="med" type="none"/>
            <a:tailEnd len="med" w="med" type="triangle"/>
          </a:ln>
        </p:spPr>
      </p:cxnSp>
      <p:sp>
        <p:nvSpPr>
          <p:cNvPr id="79" name="Google Shape;79;p15"/>
          <p:cNvSpPr txBox="1"/>
          <p:nvPr/>
        </p:nvSpPr>
        <p:spPr>
          <a:xfrm>
            <a:off x="550496" y="2974175"/>
            <a:ext cx="1240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Equivalent to while(1)</a:t>
            </a:r>
            <a:endParaRPr>
              <a:solidFill>
                <a:srgbClr val="FF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t>More Examples</a:t>
            </a:r>
            <a:endParaRPr sz="60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Timers</a:t>
            </a:r>
            <a:endParaRPr/>
          </a:p>
        </p:txBody>
      </p:sp>
      <p:sp>
        <p:nvSpPr>
          <p:cNvPr id="338" name="Google Shape;338;p4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Output Compare</a:t>
            </a:r>
            <a:endParaRPr/>
          </a:p>
          <a:p>
            <a:pPr indent="-317500" lvl="1" marL="914400" rtl="0" algn="l">
              <a:lnSpc>
                <a:spcPct val="115000"/>
              </a:lnSpc>
              <a:spcBef>
                <a:spcPts val="0"/>
              </a:spcBef>
              <a:spcAft>
                <a:spcPts val="0"/>
              </a:spcAft>
              <a:buSzPts val="1400"/>
              <a:buChar char="○"/>
            </a:pPr>
            <a:r>
              <a:rPr lang="en"/>
              <a:t>The pin or pins that get controlled by the Timer</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t/>
            </a:r>
            <a:endParaRPr/>
          </a:p>
        </p:txBody>
      </p:sp>
      <p:pic>
        <p:nvPicPr>
          <p:cNvPr id="339" name="Google Shape;339;p43"/>
          <p:cNvPicPr preferRelativeResize="0"/>
          <p:nvPr/>
        </p:nvPicPr>
        <p:blipFill rotWithShape="1">
          <a:blip r:embed="rId3">
            <a:alphaModFix/>
          </a:blip>
          <a:srcRect b="0" l="0" r="0" t="0"/>
          <a:stretch/>
        </p:blipFill>
        <p:spPr>
          <a:xfrm>
            <a:off x="488724" y="2571749"/>
            <a:ext cx="3430726" cy="2263375"/>
          </a:xfrm>
          <a:prstGeom prst="rect">
            <a:avLst/>
          </a:prstGeom>
          <a:noFill/>
          <a:ln>
            <a:noFill/>
          </a:ln>
        </p:spPr>
      </p:pic>
      <p:pic>
        <p:nvPicPr>
          <p:cNvPr id="340" name="Google Shape;340;p43"/>
          <p:cNvPicPr preferRelativeResize="0"/>
          <p:nvPr/>
        </p:nvPicPr>
        <p:blipFill rotWithShape="1">
          <a:blip r:embed="rId4">
            <a:alphaModFix/>
          </a:blip>
          <a:srcRect b="0" l="0" r="0" t="0"/>
          <a:stretch/>
        </p:blipFill>
        <p:spPr>
          <a:xfrm>
            <a:off x="5228275" y="251950"/>
            <a:ext cx="3830146" cy="2609925"/>
          </a:xfrm>
          <a:prstGeom prst="rect">
            <a:avLst/>
          </a:prstGeom>
          <a:noFill/>
          <a:ln>
            <a:noFill/>
          </a:ln>
        </p:spPr>
      </p:pic>
      <p:pic>
        <p:nvPicPr>
          <p:cNvPr id="341" name="Google Shape;341;p43"/>
          <p:cNvPicPr preferRelativeResize="0"/>
          <p:nvPr/>
        </p:nvPicPr>
        <p:blipFill rotWithShape="1">
          <a:blip r:embed="rId5">
            <a:alphaModFix/>
          </a:blip>
          <a:srcRect b="0" l="0" r="0" t="0"/>
          <a:stretch/>
        </p:blipFill>
        <p:spPr>
          <a:xfrm>
            <a:off x="5228269" y="3084425"/>
            <a:ext cx="3130057" cy="1548200"/>
          </a:xfrm>
          <a:prstGeom prst="rect">
            <a:avLst/>
          </a:prstGeom>
          <a:noFill/>
          <a:ln>
            <a:noFill/>
          </a:ln>
        </p:spPr>
      </p:pic>
      <p:sp>
        <p:nvSpPr>
          <p:cNvPr id="342" name="Google Shape;342;p43"/>
          <p:cNvSpPr/>
          <p:nvPr/>
        </p:nvSpPr>
        <p:spPr>
          <a:xfrm>
            <a:off x="5254775" y="3820525"/>
            <a:ext cx="3054000" cy="370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43"/>
          <p:cNvSpPr/>
          <p:nvPr/>
        </p:nvSpPr>
        <p:spPr>
          <a:xfrm>
            <a:off x="980800" y="4117275"/>
            <a:ext cx="404100" cy="2349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Timers (Example 1)</a:t>
            </a:r>
            <a:endParaRPr/>
          </a:p>
          <a:p>
            <a:pPr indent="0" lvl="0" marL="0" rtl="0" algn="l">
              <a:lnSpc>
                <a:spcPct val="100000"/>
              </a:lnSpc>
              <a:spcBef>
                <a:spcPts val="0"/>
              </a:spcBef>
              <a:spcAft>
                <a:spcPts val="0"/>
              </a:spcAft>
              <a:buSzPts val="2800"/>
              <a:buNone/>
            </a:pPr>
            <a:r>
              <a:rPr lang="en">
                <a:solidFill>
                  <a:srgbClr val="999999"/>
                </a:solidFill>
              </a:rPr>
              <a:t>Draw the graphs of Timer counter + output</a:t>
            </a:r>
            <a:endParaRPr>
              <a:solidFill>
                <a:srgbClr val="999999"/>
              </a:solidFill>
            </a:endParaRPr>
          </a:p>
        </p:txBody>
      </p:sp>
      <p:pic>
        <p:nvPicPr>
          <p:cNvPr id="350" name="Google Shape;350;p44"/>
          <p:cNvPicPr preferRelativeResize="0"/>
          <p:nvPr/>
        </p:nvPicPr>
        <p:blipFill rotWithShape="1">
          <a:blip r:embed="rId3">
            <a:alphaModFix/>
          </a:blip>
          <a:srcRect b="0" l="0" r="0" t="0"/>
          <a:stretch/>
        </p:blipFill>
        <p:spPr>
          <a:xfrm>
            <a:off x="974025" y="1913325"/>
            <a:ext cx="7195949" cy="738050"/>
          </a:xfrm>
          <a:prstGeom prst="rect">
            <a:avLst/>
          </a:prstGeom>
          <a:noFill/>
          <a:ln>
            <a:noFill/>
          </a:ln>
        </p:spPr>
      </p:pic>
      <p:pic>
        <p:nvPicPr>
          <p:cNvPr id="351" name="Google Shape;351;p44"/>
          <p:cNvPicPr preferRelativeResize="0"/>
          <p:nvPr/>
        </p:nvPicPr>
        <p:blipFill rotWithShape="1">
          <a:blip r:embed="rId4">
            <a:alphaModFix/>
          </a:blip>
          <a:srcRect b="43152" l="0" r="0" t="0"/>
          <a:stretch/>
        </p:blipFill>
        <p:spPr>
          <a:xfrm>
            <a:off x="549438" y="2876575"/>
            <a:ext cx="3871376" cy="1499675"/>
          </a:xfrm>
          <a:prstGeom prst="rect">
            <a:avLst/>
          </a:prstGeom>
          <a:noFill/>
          <a:ln>
            <a:noFill/>
          </a:ln>
        </p:spPr>
      </p:pic>
      <p:sp>
        <p:nvSpPr>
          <p:cNvPr id="352" name="Google Shape;352;p44"/>
          <p:cNvSpPr/>
          <p:nvPr/>
        </p:nvSpPr>
        <p:spPr>
          <a:xfrm>
            <a:off x="939675" y="2109700"/>
            <a:ext cx="7230300" cy="327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44"/>
          <p:cNvSpPr/>
          <p:nvPr/>
        </p:nvSpPr>
        <p:spPr>
          <a:xfrm>
            <a:off x="549439" y="4102353"/>
            <a:ext cx="2633700" cy="1977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44"/>
          <p:cNvSpPr txBox="1"/>
          <p:nvPr/>
        </p:nvSpPr>
        <p:spPr>
          <a:xfrm>
            <a:off x="5539150" y="3363320"/>
            <a:ext cx="2497500" cy="49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set pin C6 to 0 at 0xFFFF</a:t>
            </a:r>
            <a:endParaRPr b="0" i="0" sz="1400" u="none" cap="none" strike="noStrike">
              <a:solidFill>
                <a:srgbClr val="000000"/>
              </a:solidFill>
              <a:latin typeface="Arial"/>
              <a:ea typeface="Arial"/>
              <a:cs typeface="Arial"/>
              <a:sym typeface="Arial"/>
            </a:endParaRPr>
          </a:p>
        </p:txBody>
      </p:sp>
      <p:sp>
        <p:nvSpPr>
          <p:cNvPr id="355" name="Google Shape;355;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pic>
        <p:nvPicPr>
          <p:cNvPr id="360" name="Google Shape;360;p45"/>
          <p:cNvPicPr preferRelativeResize="0"/>
          <p:nvPr/>
        </p:nvPicPr>
        <p:blipFill rotWithShape="1">
          <a:blip r:embed="rId3">
            <a:alphaModFix/>
          </a:blip>
          <a:srcRect b="0" l="0" r="0" t="0"/>
          <a:stretch/>
        </p:blipFill>
        <p:spPr>
          <a:xfrm>
            <a:off x="974025" y="2065725"/>
            <a:ext cx="7195949" cy="738050"/>
          </a:xfrm>
          <a:prstGeom prst="rect">
            <a:avLst/>
          </a:prstGeom>
          <a:noFill/>
          <a:ln>
            <a:noFill/>
          </a:ln>
        </p:spPr>
      </p:pic>
      <p:sp>
        <p:nvSpPr>
          <p:cNvPr id="361" name="Google Shape;361;p45"/>
          <p:cNvSpPr/>
          <p:nvPr/>
        </p:nvSpPr>
        <p:spPr>
          <a:xfrm>
            <a:off x="939675" y="2490700"/>
            <a:ext cx="7230300" cy="327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62" name="Google Shape;362;p45"/>
          <p:cNvPicPr preferRelativeResize="0"/>
          <p:nvPr/>
        </p:nvPicPr>
        <p:blipFill rotWithShape="1">
          <a:blip r:embed="rId4">
            <a:alphaModFix/>
          </a:blip>
          <a:srcRect b="0" l="0" r="0" t="0"/>
          <a:stretch/>
        </p:blipFill>
        <p:spPr>
          <a:xfrm>
            <a:off x="3288138" y="3262500"/>
            <a:ext cx="2567725" cy="1433300"/>
          </a:xfrm>
          <a:prstGeom prst="rect">
            <a:avLst/>
          </a:prstGeom>
          <a:noFill/>
          <a:ln>
            <a:noFill/>
          </a:ln>
        </p:spPr>
      </p:pic>
      <p:sp>
        <p:nvSpPr>
          <p:cNvPr id="363" name="Google Shape;363;p4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Timers (Example 2)</a:t>
            </a:r>
            <a:endParaRPr/>
          </a:p>
          <a:p>
            <a:pPr indent="0" lvl="0" marL="0" rtl="0" algn="l">
              <a:lnSpc>
                <a:spcPct val="100000"/>
              </a:lnSpc>
              <a:spcBef>
                <a:spcPts val="0"/>
              </a:spcBef>
              <a:spcAft>
                <a:spcPts val="0"/>
              </a:spcAft>
              <a:buSzPts val="2800"/>
              <a:buNone/>
            </a:pPr>
            <a:r>
              <a:rPr lang="en">
                <a:solidFill>
                  <a:srgbClr val="999999"/>
                </a:solidFill>
              </a:rPr>
              <a:t>Draw the graphs of Timer counter + output</a:t>
            </a:r>
            <a:endParaRPr>
              <a:solidFill>
                <a:srgbClr val="999999"/>
              </a:solidFill>
            </a:endParaRPr>
          </a:p>
        </p:txBody>
      </p:sp>
      <p:sp>
        <p:nvSpPr>
          <p:cNvPr id="364" name="Google Shape;364;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PWM with Timers (Answer)</a:t>
            </a:r>
            <a:endParaRPr/>
          </a:p>
          <a:p>
            <a:pPr indent="0" lvl="0" marL="0" rtl="0" algn="l">
              <a:lnSpc>
                <a:spcPct val="100000"/>
              </a:lnSpc>
              <a:spcBef>
                <a:spcPts val="0"/>
              </a:spcBef>
              <a:spcAft>
                <a:spcPts val="0"/>
              </a:spcAft>
              <a:buSzPts val="2800"/>
              <a:buNone/>
            </a:pPr>
            <a:r>
              <a:rPr lang="en" sz="1600"/>
              <a:t>Also see Timers (Example 3) for graphs</a:t>
            </a:r>
            <a:endParaRPr sz="1600"/>
          </a:p>
        </p:txBody>
      </p:sp>
      <p:sp>
        <p:nvSpPr>
          <p:cNvPr id="370" name="Google Shape;370;p4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There are multiple ways to achieve PWM with Timers, this is one method.</a:t>
            </a:r>
            <a:endParaRPr/>
          </a:p>
        </p:txBody>
      </p:sp>
      <p:pic>
        <p:nvPicPr>
          <p:cNvPr id="371" name="Google Shape;371;p46"/>
          <p:cNvPicPr preferRelativeResize="0"/>
          <p:nvPr/>
        </p:nvPicPr>
        <p:blipFill rotWithShape="1">
          <a:blip r:embed="rId3">
            <a:alphaModFix/>
          </a:blip>
          <a:srcRect b="0" l="0" r="0" t="0"/>
          <a:stretch/>
        </p:blipFill>
        <p:spPr>
          <a:xfrm>
            <a:off x="152400" y="1703532"/>
            <a:ext cx="8839202" cy="1135415"/>
          </a:xfrm>
          <a:prstGeom prst="rect">
            <a:avLst/>
          </a:prstGeom>
          <a:noFill/>
          <a:ln>
            <a:noFill/>
          </a:ln>
        </p:spPr>
      </p:pic>
      <p:sp>
        <p:nvSpPr>
          <p:cNvPr id="372" name="Google Shape;372;p46"/>
          <p:cNvSpPr/>
          <p:nvPr/>
        </p:nvSpPr>
        <p:spPr>
          <a:xfrm>
            <a:off x="111275" y="1967657"/>
            <a:ext cx="8902200" cy="3834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73" name="Google Shape;373;p46"/>
          <p:cNvPicPr preferRelativeResize="0"/>
          <p:nvPr/>
        </p:nvPicPr>
        <p:blipFill rotWithShape="1">
          <a:blip r:embed="rId4">
            <a:alphaModFix/>
          </a:blip>
          <a:srcRect b="0" l="0" r="0" t="0"/>
          <a:stretch/>
        </p:blipFill>
        <p:spPr>
          <a:xfrm>
            <a:off x="152398" y="3148575"/>
            <a:ext cx="6501474" cy="1729800"/>
          </a:xfrm>
          <a:prstGeom prst="rect">
            <a:avLst/>
          </a:prstGeom>
          <a:noFill/>
          <a:ln>
            <a:noFill/>
          </a:ln>
        </p:spPr>
      </p:pic>
      <p:sp>
        <p:nvSpPr>
          <p:cNvPr id="374" name="Google Shape;374;p46"/>
          <p:cNvSpPr/>
          <p:nvPr/>
        </p:nvSpPr>
        <p:spPr>
          <a:xfrm>
            <a:off x="111275" y="4278000"/>
            <a:ext cx="5811300" cy="2910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46"/>
          <p:cNvSpPr txBox="1"/>
          <p:nvPr/>
        </p:nvSpPr>
        <p:spPr>
          <a:xfrm>
            <a:off x="6559200" y="3657925"/>
            <a:ext cx="2273100" cy="1135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Duty cycle?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OCR3A ÷ 0x00FF</a:t>
            </a:r>
            <a:endParaRPr b="0" i="0" sz="1400" u="none" cap="none" strike="noStrike">
              <a:solidFill>
                <a:srgbClr val="000000"/>
              </a:solidFill>
              <a:latin typeface="Arial"/>
              <a:ea typeface="Arial"/>
              <a:cs typeface="Arial"/>
              <a:sym typeface="Arial"/>
            </a:endParaRPr>
          </a:p>
        </p:txBody>
      </p:sp>
      <p:sp>
        <p:nvSpPr>
          <p:cNvPr id="376" name="Google Shape;376;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xEl>
                                              <p:pRg end="0" st="0"/>
                                            </p:txEl>
                                          </p:spTgt>
                                        </p:tgtEl>
                                        <p:attrNameLst>
                                          <p:attrName>style.visibility</p:attrName>
                                        </p:attrNameLst>
                                      </p:cBhvr>
                                      <p:to>
                                        <p:strVal val="visible"/>
                                      </p:to>
                                    </p:set>
                                    <p:animEffect filter="fade" transition="in">
                                      <p:cBhvr>
                                        <p:cTn dur="1000"/>
                                        <p:tgtEl>
                                          <p:spTgt spid="37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xEl>
                                              <p:pRg end="1" st="1"/>
                                            </p:txEl>
                                          </p:spTgt>
                                        </p:tgtEl>
                                        <p:attrNameLst>
                                          <p:attrName>style.visibility</p:attrName>
                                        </p:attrNameLst>
                                      </p:cBhvr>
                                      <p:to>
                                        <p:strVal val="visible"/>
                                      </p:to>
                                    </p:set>
                                    <p:animEffect filter="fade" transition="in">
                                      <p:cBhvr>
                                        <p:cTn dur="1000"/>
                                        <p:tgtEl>
                                          <p:spTgt spid="37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xEl>
                                              <p:pRg end="2" st="2"/>
                                            </p:txEl>
                                          </p:spTgt>
                                        </p:tgtEl>
                                        <p:attrNameLst>
                                          <p:attrName>style.visibility</p:attrName>
                                        </p:attrNameLst>
                                      </p:cBhvr>
                                      <p:to>
                                        <p:strVal val="visible"/>
                                      </p:to>
                                    </p:set>
                                    <p:animEffect filter="fade" transition="in">
                                      <p:cBhvr>
                                        <p:cTn dur="1000"/>
                                        <p:tgtEl>
                                          <p:spTgt spid="37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Timers (Example 3: Answer)</a:t>
            </a:r>
            <a:endParaRPr/>
          </a:p>
        </p:txBody>
      </p:sp>
      <p:pic>
        <p:nvPicPr>
          <p:cNvPr id="382" name="Google Shape;382;p47"/>
          <p:cNvPicPr preferRelativeResize="0"/>
          <p:nvPr/>
        </p:nvPicPr>
        <p:blipFill rotWithShape="1">
          <a:blip r:embed="rId3">
            <a:alphaModFix/>
          </a:blip>
          <a:srcRect b="0" l="0" r="0" t="0"/>
          <a:stretch/>
        </p:blipFill>
        <p:spPr>
          <a:xfrm>
            <a:off x="1873499" y="1230700"/>
            <a:ext cx="5397001" cy="3813900"/>
          </a:xfrm>
          <a:prstGeom prst="rect">
            <a:avLst/>
          </a:prstGeom>
          <a:noFill/>
          <a:ln>
            <a:noFill/>
          </a:ln>
        </p:spPr>
      </p:pic>
      <p:sp>
        <p:nvSpPr>
          <p:cNvPr id="383" name="Google Shape;383;p47"/>
          <p:cNvSpPr txBox="1"/>
          <p:nvPr/>
        </p:nvSpPr>
        <p:spPr>
          <a:xfrm>
            <a:off x="1496075" y="1999050"/>
            <a:ext cx="1490400" cy="572700"/>
          </a:xfrm>
          <a:prstGeom prst="rect">
            <a:avLst/>
          </a:prstGeom>
          <a:solidFill>
            <a:srgbClr val="CCCCCC"/>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Timer counter value</a:t>
            </a:r>
            <a:endParaRPr b="0" i="0" sz="1400" u="none" cap="none" strike="noStrike">
              <a:solidFill>
                <a:srgbClr val="000000"/>
              </a:solidFill>
              <a:latin typeface="Arial"/>
              <a:ea typeface="Arial"/>
              <a:cs typeface="Arial"/>
              <a:sym typeface="Arial"/>
            </a:endParaRPr>
          </a:p>
        </p:txBody>
      </p:sp>
      <p:sp>
        <p:nvSpPr>
          <p:cNvPr id="384" name="Google Shape;384;p47"/>
          <p:cNvSpPr txBox="1"/>
          <p:nvPr/>
        </p:nvSpPr>
        <p:spPr>
          <a:xfrm>
            <a:off x="3152875" y="1817525"/>
            <a:ext cx="803700" cy="420300"/>
          </a:xfrm>
          <a:prstGeom prst="rect">
            <a:avLst/>
          </a:prstGeom>
          <a:solidFill>
            <a:srgbClr val="CCCCCC"/>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OCR3A</a:t>
            </a:r>
            <a:endParaRPr b="0" i="0" sz="1400" u="none" cap="none" strike="noStrike">
              <a:solidFill>
                <a:srgbClr val="000000"/>
              </a:solidFill>
              <a:latin typeface="Arial"/>
              <a:ea typeface="Arial"/>
              <a:cs typeface="Arial"/>
              <a:sym typeface="Arial"/>
            </a:endParaRPr>
          </a:p>
        </p:txBody>
      </p:sp>
      <p:cxnSp>
        <p:nvCxnSpPr>
          <p:cNvPr id="385" name="Google Shape;385;p47"/>
          <p:cNvCxnSpPr/>
          <p:nvPr/>
        </p:nvCxnSpPr>
        <p:spPr>
          <a:xfrm rot="10800000">
            <a:off x="3437372" y="2522200"/>
            <a:ext cx="24600" cy="2238000"/>
          </a:xfrm>
          <a:prstGeom prst="straightConnector1">
            <a:avLst/>
          </a:prstGeom>
          <a:noFill/>
          <a:ln cap="flat" cmpd="sng" w="38100">
            <a:solidFill>
              <a:srgbClr val="FF0000"/>
            </a:solidFill>
            <a:prstDash val="dash"/>
            <a:round/>
            <a:headEnd len="sm" w="sm" type="none"/>
            <a:tailEnd len="sm" w="sm" type="none"/>
          </a:ln>
        </p:spPr>
      </p:cxnSp>
      <p:sp>
        <p:nvSpPr>
          <p:cNvPr id="386" name="Google Shape;386;p47"/>
          <p:cNvSpPr txBox="1"/>
          <p:nvPr/>
        </p:nvSpPr>
        <p:spPr>
          <a:xfrm>
            <a:off x="853125" y="3404050"/>
            <a:ext cx="1865100" cy="828600"/>
          </a:xfrm>
          <a:prstGeom prst="rect">
            <a:avLst/>
          </a:prstGeom>
          <a:solidFill>
            <a:srgbClr val="CCCCCC"/>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Signal at output compare pin OC3A (C6)</a:t>
            </a:r>
            <a:endParaRPr b="0" i="0" sz="1400" u="none" cap="none" strike="noStrike">
              <a:solidFill>
                <a:srgbClr val="000000"/>
              </a:solidFill>
              <a:latin typeface="Arial"/>
              <a:ea typeface="Arial"/>
              <a:cs typeface="Arial"/>
              <a:sym typeface="Arial"/>
            </a:endParaRPr>
          </a:p>
        </p:txBody>
      </p:sp>
      <p:cxnSp>
        <p:nvCxnSpPr>
          <p:cNvPr id="387" name="Google Shape;387;p47"/>
          <p:cNvCxnSpPr/>
          <p:nvPr/>
        </p:nvCxnSpPr>
        <p:spPr>
          <a:xfrm flipH="1" rot="10800000">
            <a:off x="3573250" y="3165125"/>
            <a:ext cx="4092600" cy="210300"/>
          </a:xfrm>
          <a:prstGeom prst="straightConnector1">
            <a:avLst/>
          </a:prstGeom>
          <a:noFill/>
          <a:ln cap="flat" cmpd="sng" w="38100">
            <a:solidFill>
              <a:srgbClr val="FF0000"/>
            </a:solidFill>
            <a:prstDash val="solid"/>
            <a:round/>
            <a:headEnd len="med" w="med" type="triangle"/>
            <a:tailEnd len="sm" w="sm" type="none"/>
          </a:ln>
        </p:spPr>
      </p:cxnSp>
      <p:sp>
        <p:nvSpPr>
          <p:cNvPr id="388" name="Google Shape;388;p47"/>
          <p:cNvSpPr txBox="1"/>
          <p:nvPr/>
        </p:nvSpPr>
        <p:spPr>
          <a:xfrm>
            <a:off x="7259800" y="1992650"/>
            <a:ext cx="1865100" cy="1050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The pin “clears” at OCR3A according to the mode that we’ve set the Timer to (goes to 0V)</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The pin “sets” at rollover according to the mode that we’ve set the Timer to (goes to 5V)</a:t>
            </a:r>
            <a:endParaRPr b="0" i="0" sz="1400" u="none" cap="none" strike="noStrike">
              <a:solidFill>
                <a:srgbClr val="000000"/>
              </a:solidFill>
              <a:latin typeface="Arial"/>
              <a:ea typeface="Arial"/>
              <a:cs typeface="Arial"/>
              <a:sym typeface="Arial"/>
            </a:endParaRPr>
          </a:p>
        </p:txBody>
      </p:sp>
      <p:pic>
        <p:nvPicPr>
          <p:cNvPr id="389" name="Google Shape;389;p47"/>
          <p:cNvPicPr preferRelativeResize="0"/>
          <p:nvPr/>
        </p:nvPicPr>
        <p:blipFill rotWithShape="1">
          <a:blip r:embed="rId4">
            <a:alphaModFix/>
          </a:blip>
          <a:srcRect b="0" l="0" r="0" t="0"/>
          <a:stretch/>
        </p:blipFill>
        <p:spPr>
          <a:xfrm>
            <a:off x="3820539" y="1073950"/>
            <a:ext cx="5319601" cy="364075"/>
          </a:xfrm>
          <a:prstGeom prst="rect">
            <a:avLst/>
          </a:prstGeom>
          <a:noFill/>
          <a:ln>
            <a:noFill/>
          </a:ln>
        </p:spPr>
      </p:pic>
      <p:cxnSp>
        <p:nvCxnSpPr>
          <p:cNvPr id="390" name="Google Shape;390;p47"/>
          <p:cNvCxnSpPr/>
          <p:nvPr/>
        </p:nvCxnSpPr>
        <p:spPr>
          <a:xfrm>
            <a:off x="3993625" y="3771075"/>
            <a:ext cx="3078600" cy="618300"/>
          </a:xfrm>
          <a:prstGeom prst="straightConnector1">
            <a:avLst/>
          </a:prstGeom>
          <a:noFill/>
          <a:ln cap="flat" cmpd="sng" w="28575">
            <a:solidFill>
              <a:srgbClr val="00FF00"/>
            </a:solidFill>
            <a:prstDash val="solid"/>
            <a:round/>
            <a:headEnd len="med" w="med" type="triangle"/>
            <a:tailEnd len="sm" w="sm" type="none"/>
          </a:ln>
        </p:spPr>
      </p:cxnSp>
      <p:sp>
        <p:nvSpPr>
          <p:cNvPr id="391" name="Google Shape;391;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4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Pulse Width Modulation (PWM)</a:t>
            </a:r>
            <a:endParaRPr/>
          </a:p>
        </p:txBody>
      </p:sp>
      <p:sp>
        <p:nvSpPr>
          <p:cNvPr id="397" name="Google Shape;397;p4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Duty Cycle</a:t>
            </a:r>
            <a:endParaRPr/>
          </a:p>
          <a:p>
            <a:pPr indent="-317500" lvl="1" marL="914400" rtl="0" algn="l">
              <a:lnSpc>
                <a:spcPct val="115000"/>
              </a:lnSpc>
              <a:spcBef>
                <a:spcPts val="0"/>
              </a:spcBef>
              <a:spcAft>
                <a:spcPts val="0"/>
              </a:spcAft>
              <a:buSzPts val="1400"/>
              <a:buChar char="○"/>
            </a:pPr>
            <a:r>
              <a:rPr lang="en"/>
              <a:t>Usually expressed in a %</a:t>
            </a:r>
            <a:endParaRPr/>
          </a:p>
          <a:p>
            <a:pPr indent="-317500" lvl="1" marL="914400" rtl="0" algn="l">
              <a:lnSpc>
                <a:spcPct val="115000"/>
              </a:lnSpc>
              <a:spcBef>
                <a:spcPts val="0"/>
              </a:spcBef>
              <a:spcAft>
                <a:spcPts val="0"/>
              </a:spcAft>
              <a:buSzPts val="1400"/>
              <a:buChar char="○"/>
            </a:pPr>
            <a:r>
              <a:rPr lang="en"/>
              <a:t>Duty cycle% = on time ÷ period</a:t>
            </a:r>
            <a:endParaRPr/>
          </a:p>
          <a:p>
            <a:pPr indent="-317500" lvl="2" marL="1371600" rtl="0" algn="l">
              <a:lnSpc>
                <a:spcPct val="115000"/>
              </a:lnSpc>
              <a:spcBef>
                <a:spcPts val="0"/>
              </a:spcBef>
              <a:spcAft>
                <a:spcPts val="0"/>
              </a:spcAft>
              <a:buSzPts val="1400"/>
              <a:buChar char="■"/>
            </a:pPr>
            <a:r>
              <a:rPr lang="en"/>
              <a:t>On time = time that the signal is “high”</a:t>
            </a:r>
            <a:endParaRPr/>
          </a:p>
          <a:p>
            <a:pPr indent="0" lvl="0" marL="0" marR="0" rtl="0" algn="l">
              <a:lnSpc>
                <a:spcPct val="115000"/>
              </a:lnSpc>
              <a:spcBef>
                <a:spcPts val="0"/>
              </a:spcBef>
              <a:spcAft>
                <a:spcPts val="0"/>
              </a:spcAft>
              <a:buSzPts val="1800"/>
              <a:buNone/>
            </a:pPr>
            <a:r>
              <a:t/>
            </a:r>
            <a:endParaRPr/>
          </a:p>
          <a:p>
            <a:pPr indent="0" lvl="0" marL="0" marR="0" rtl="0" algn="l">
              <a:lnSpc>
                <a:spcPct val="115000"/>
              </a:lnSpc>
              <a:spcBef>
                <a:spcPts val="0"/>
              </a:spcBef>
              <a:spcAft>
                <a:spcPts val="0"/>
              </a:spcAft>
              <a:buSzPts val="1800"/>
              <a:buNone/>
            </a:pPr>
            <a:r>
              <a:t/>
            </a:r>
            <a:endParaRPr/>
          </a:p>
        </p:txBody>
      </p:sp>
      <p:pic>
        <p:nvPicPr>
          <p:cNvPr id="398" name="Google Shape;398;p48"/>
          <p:cNvPicPr preferRelativeResize="0"/>
          <p:nvPr/>
        </p:nvPicPr>
        <p:blipFill rotWithShape="1">
          <a:blip r:embed="rId3">
            <a:alphaModFix/>
          </a:blip>
          <a:srcRect b="0" l="0" r="0" t="0"/>
          <a:stretch/>
        </p:blipFill>
        <p:spPr>
          <a:xfrm>
            <a:off x="2541800" y="2348175"/>
            <a:ext cx="4060401" cy="2795326"/>
          </a:xfrm>
          <a:prstGeom prst="rect">
            <a:avLst/>
          </a:prstGeom>
          <a:noFill/>
          <a:ln>
            <a:noFill/>
          </a:ln>
        </p:spPr>
      </p:pic>
      <p:cxnSp>
        <p:nvCxnSpPr>
          <p:cNvPr id="399" name="Google Shape;399;p48"/>
          <p:cNvCxnSpPr/>
          <p:nvPr/>
        </p:nvCxnSpPr>
        <p:spPr>
          <a:xfrm>
            <a:off x="2979775" y="2361550"/>
            <a:ext cx="0" cy="2745000"/>
          </a:xfrm>
          <a:prstGeom prst="straightConnector1">
            <a:avLst/>
          </a:prstGeom>
          <a:noFill/>
          <a:ln cap="flat" cmpd="sng" w="9525">
            <a:solidFill>
              <a:srgbClr val="FF0000"/>
            </a:solidFill>
            <a:prstDash val="dash"/>
            <a:round/>
            <a:headEnd len="sm" w="sm" type="none"/>
            <a:tailEnd len="sm" w="sm" type="none"/>
          </a:ln>
        </p:spPr>
      </p:cxnSp>
      <p:cxnSp>
        <p:nvCxnSpPr>
          <p:cNvPr id="400" name="Google Shape;400;p48"/>
          <p:cNvCxnSpPr/>
          <p:nvPr/>
        </p:nvCxnSpPr>
        <p:spPr>
          <a:xfrm>
            <a:off x="4122775" y="2361550"/>
            <a:ext cx="0" cy="2745000"/>
          </a:xfrm>
          <a:prstGeom prst="straightConnector1">
            <a:avLst/>
          </a:prstGeom>
          <a:noFill/>
          <a:ln cap="flat" cmpd="sng" w="9525">
            <a:solidFill>
              <a:srgbClr val="FF0000"/>
            </a:solidFill>
            <a:prstDash val="dash"/>
            <a:round/>
            <a:headEnd len="sm" w="sm" type="none"/>
            <a:tailEnd len="sm" w="sm" type="none"/>
          </a:ln>
        </p:spPr>
      </p:cxnSp>
      <p:cxnSp>
        <p:nvCxnSpPr>
          <p:cNvPr id="401" name="Google Shape;401;p48"/>
          <p:cNvCxnSpPr/>
          <p:nvPr/>
        </p:nvCxnSpPr>
        <p:spPr>
          <a:xfrm>
            <a:off x="5265775" y="2361550"/>
            <a:ext cx="0" cy="2745000"/>
          </a:xfrm>
          <a:prstGeom prst="straightConnector1">
            <a:avLst/>
          </a:prstGeom>
          <a:noFill/>
          <a:ln cap="flat" cmpd="sng" w="9525">
            <a:solidFill>
              <a:srgbClr val="FF0000"/>
            </a:solidFill>
            <a:prstDash val="dash"/>
            <a:round/>
            <a:headEnd len="sm" w="sm" type="none"/>
            <a:tailEnd len="sm" w="sm" type="none"/>
          </a:ln>
        </p:spPr>
      </p:cxnSp>
      <p:cxnSp>
        <p:nvCxnSpPr>
          <p:cNvPr id="402" name="Google Shape;402;p48"/>
          <p:cNvCxnSpPr/>
          <p:nvPr/>
        </p:nvCxnSpPr>
        <p:spPr>
          <a:xfrm>
            <a:off x="6408775" y="2361550"/>
            <a:ext cx="0" cy="2745000"/>
          </a:xfrm>
          <a:prstGeom prst="straightConnector1">
            <a:avLst/>
          </a:prstGeom>
          <a:noFill/>
          <a:ln cap="flat" cmpd="sng" w="9525">
            <a:solidFill>
              <a:srgbClr val="FF0000"/>
            </a:solidFill>
            <a:prstDash val="dash"/>
            <a:round/>
            <a:headEnd len="sm" w="sm" type="none"/>
            <a:tailEnd len="sm" w="sm" type="none"/>
          </a:ln>
        </p:spPr>
      </p:cxnSp>
      <p:sp>
        <p:nvSpPr>
          <p:cNvPr id="403" name="Google Shape;403;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7">
                                            <p:txEl>
                                              <p:pRg end="0" st="0"/>
                                            </p:txEl>
                                          </p:spTgt>
                                        </p:tgtEl>
                                        <p:attrNameLst>
                                          <p:attrName>style.visibility</p:attrName>
                                        </p:attrNameLst>
                                      </p:cBhvr>
                                      <p:to>
                                        <p:strVal val="visible"/>
                                      </p:to>
                                    </p:set>
                                    <p:animEffect filter="fade" transition="in">
                                      <p:cBhvr>
                                        <p:cTn dur="1000"/>
                                        <p:tgtEl>
                                          <p:spTgt spid="3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7">
                                            <p:txEl>
                                              <p:pRg end="1" st="1"/>
                                            </p:txEl>
                                          </p:spTgt>
                                        </p:tgtEl>
                                        <p:attrNameLst>
                                          <p:attrName>style.visibility</p:attrName>
                                        </p:attrNameLst>
                                      </p:cBhvr>
                                      <p:to>
                                        <p:strVal val="visible"/>
                                      </p:to>
                                    </p:set>
                                    <p:animEffect filter="fade" transition="in">
                                      <p:cBhvr>
                                        <p:cTn dur="1000"/>
                                        <p:tgtEl>
                                          <p:spTgt spid="39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7">
                                            <p:txEl>
                                              <p:pRg end="2" st="2"/>
                                            </p:txEl>
                                          </p:spTgt>
                                        </p:tgtEl>
                                        <p:attrNameLst>
                                          <p:attrName>style.visibility</p:attrName>
                                        </p:attrNameLst>
                                      </p:cBhvr>
                                      <p:to>
                                        <p:strVal val="visible"/>
                                      </p:to>
                                    </p:set>
                                    <p:animEffect filter="fade" transition="in">
                                      <p:cBhvr>
                                        <p:cTn dur="1000"/>
                                        <p:tgtEl>
                                          <p:spTgt spid="39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7">
                                            <p:txEl>
                                              <p:pRg end="3" st="3"/>
                                            </p:txEl>
                                          </p:spTgt>
                                        </p:tgtEl>
                                        <p:attrNameLst>
                                          <p:attrName>style.visibility</p:attrName>
                                        </p:attrNameLst>
                                      </p:cBhvr>
                                      <p:to>
                                        <p:strVal val="visible"/>
                                      </p:to>
                                    </p:set>
                                    <p:animEffect filter="fade" transition="in">
                                      <p:cBhvr>
                                        <p:cTn dur="1000"/>
                                        <p:tgtEl>
                                          <p:spTgt spid="39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7">
                                            <p:txEl>
                                              <p:pRg end="4" st="4"/>
                                            </p:txEl>
                                          </p:spTgt>
                                        </p:tgtEl>
                                        <p:attrNameLst>
                                          <p:attrName>style.visibility</p:attrName>
                                        </p:attrNameLst>
                                      </p:cBhvr>
                                      <p:to>
                                        <p:strVal val="visible"/>
                                      </p:to>
                                    </p:set>
                                    <p:animEffect filter="fade" transition="in">
                                      <p:cBhvr>
                                        <p:cTn dur="1000"/>
                                        <p:tgtEl>
                                          <p:spTgt spid="39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7">
                                            <p:txEl>
                                              <p:pRg end="5" st="5"/>
                                            </p:txEl>
                                          </p:spTgt>
                                        </p:tgtEl>
                                        <p:attrNameLst>
                                          <p:attrName>style.visibility</p:attrName>
                                        </p:attrNameLst>
                                      </p:cBhvr>
                                      <p:to>
                                        <p:strVal val="visible"/>
                                      </p:to>
                                    </p:set>
                                    <p:animEffect filter="fade" transition="in">
                                      <p:cBhvr>
                                        <p:cTn dur="1000"/>
                                        <p:tgtEl>
                                          <p:spTgt spid="39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8"/>
                                        </p:tgtEl>
                                        <p:attrNameLst>
                                          <p:attrName>style.visibility</p:attrName>
                                        </p:attrNameLst>
                                      </p:cBhvr>
                                      <p:to>
                                        <p:strVal val="visible"/>
                                      </p:to>
                                    </p:set>
                                    <p:animEffect filter="fade" transition="in">
                                      <p:cBhvr>
                                        <p:cTn dur="1000"/>
                                        <p:tgtEl>
                                          <p:spTgt spid="398"/>
                                        </p:tgtEl>
                                      </p:cBhvr>
                                    </p:animEffect>
                                  </p:childTnLst>
                                </p:cTn>
                              </p:par>
                              <p:par>
                                <p:cTn fill="hold" nodeType="withEffect" presetClass="entr" presetID="10" presetSubtype="0">
                                  <p:stCondLst>
                                    <p:cond delay="0"/>
                                  </p:stCondLst>
                                  <p:childTnLst>
                                    <p:set>
                                      <p:cBhvr>
                                        <p:cTn dur="1" fill="hold">
                                          <p:stCondLst>
                                            <p:cond delay="0"/>
                                          </p:stCondLst>
                                        </p:cTn>
                                        <p:tgtEl>
                                          <p:spTgt spid="399"/>
                                        </p:tgtEl>
                                        <p:attrNameLst>
                                          <p:attrName>style.visibility</p:attrName>
                                        </p:attrNameLst>
                                      </p:cBhvr>
                                      <p:to>
                                        <p:strVal val="visible"/>
                                      </p:to>
                                    </p:set>
                                    <p:animEffect filter="fade" transition="in">
                                      <p:cBhvr>
                                        <p:cTn dur="1000"/>
                                        <p:tgtEl>
                                          <p:spTgt spid="399"/>
                                        </p:tgtEl>
                                      </p:cBhvr>
                                    </p:animEffect>
                                  </p:childTnLst>
                                </p:cTn>
                              </p:par>
                              <p:par>
                                <p:cTn fill="hold" nodeType="withEffect" presetClass="entr" presetID="10" presetSubtype="0">
                                  <p:stCondLst>
                                    <p:cond delay="0"/>
                                  </p:stCondLst>
                                  <p:childTnLst>
                                    <p:set>
                                      <p:cBhvr>
                                        <p:cTn dur="1" fill="hold">
                                          <p:stCondLst>
                                            <p:cond delay="0"/>
                                          </p:stCondLst>
                                        </p:cTn>
                                        <p:tgtEl>
                                          <p:spTgt spid="400"/>
                                        </p:tgtEl>
                                        <p:attrNameLst>
                                          <p:attrName>style.visibility</p:attrName>
                                        </p:attrNameLst>
                                      </p:cBhvr>
                                      <p:to>
                                        <p:strVal val="visible"/>
                                      </p:to>
                                    </p:set>
                                    <p:animEffect filter="fade" transition="in">
                                      <p:cBhvr>
                                        <p:cTn dur="1000"/>
                                        <p:tgtEl>
                                          <p:spTgt spid="400"/>
                                        </p:tgtEl>
                                      </p:cBhvr>
                                    </p:animEffect>
                                  </p:childTnLst>
                                </p:cTn>
                              </p:par>
                              <p:par>
                                <p:cTn fill="hold" nodeType="withEffect" presetClass="entr" presetID="10" presetSubtype="0">
                                  <p:stCondLst>
                                    <p:cond delay="0"/>
                                  </p:stCondLst>
                                  <p:childTnLst>
                                    <p:set>
                                      <p:cBhvr>
                                        <p:cTn dur="1" fill="hold">
                                          <p:stCondLst>
                                            <p:cond delay="0"/>
                                          </p:stCondLst>
                                        </p:cTn>
                                        <p:tgtEl>
                                          <p:spTgt spid="401"/>
                                        </p:tgtEl>
                                        <p:attrNameLst>
                                          <p:attrName>style.visibility</p:attrName>
                                        </p:attrNameLst>
                                      </p:cBhvr>
                                      <p:to>
                                        <p:strVal val="visible"/>
                                      </p:to>
                                    </p:set>
                                    <p:animEffect filter="fade" transition="in">
                                      <p:cBhvr>
                                        <p:cTn dur="1000"/>
                                        <p:tgtEl>
                                          <p:spTgt spid="401"/>
                                        </p:tgtEl>
                                      </p:cBhvr>
                                    </p:animEffect>
                                  </p:childTnLst>
                                </p:cTn>
                              </p:par>
                              <p:par>
                                <p:cTn fill="hold" nodeType="withEffect" presetClass="entr" presetID="10" presetSubtype="0">
                                  <p:stCondLst>
                                    <p:cond delay="0"/>
                                  </p:stCondLst>
                                  <p:childTnLst>
                                    <p:set>
                                      <p:cBhvr>
                                        <p:cTn dur="1" fill="hold">
                                          <p:stCondLst>
                                            <p:cond delay="0"/>
                                          </p:stCondLst>
                                        </p:cTn>
                                        <p:tgtEl>
                                          <p:spTgt spid="402"/>
                                        </p:tgtEl>
                                        <p:attrNameLst>
                                          <p:attrName>style.visibility</p:attrName>
                                        </p:attrNameLst>
                                      </p:cBhvr>
                                      <p:to>
                                        <p:strVal val="visible"/>
                                      </p:to>
                                    </p:set>
                                    <p:animEffect filter="fade" transition="in">
                                      <p:cBhvr>
                                        <p:cTn dur="1000"/>
                                        <p:tgtEl>
                                          <p:spTgt spid="4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4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Pulse Width Modulation (PWM)</a:t>
            </a:r>
            <a:endParaRPr/>
          </a:p>
        </p:txBody>
      </p:sp>
      <p:sp>
        <p:nvSpPr>
          <p:cNvPr id="409" name="Google Shape;409;p4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Dimming an LED:</a:t>
            </a:r>
            <a:endParaRPr/>
          </a:p>
          <a:p>
            <a:pPr indent="-317500" lvl="1" marL="914400" rtl="0" algn="l">
              <a:lnSpc>
                <a:spcPct val="115000"/>
              </a:lnSpc>
              <a:spcBef>
                <a:spcPts val="0"/>
              </a:spcBef>
              <a:spcAft>
                <a:spcPts val="0"/>
              </a:spcAft>
              <a:buSzPts val="1400"/>
              <a:buChar char="○"/>
            </a:pPr>
            <a:r>
              <a:rPr lang="en"/>
              <a:t>Blinking an LED too quickly for human eyes to perceive the LED actually turning on or off</a:t>
            </a:r>
            <a:endParaRPr/>
          </a:p>
          <a:p>
            <a:pPr indent="0" lvl="0" marL="0" rtl="0" algn="l">
              <a:lnSpc>
                <a:spcPct val="115000"/>
              </a:lnSpc>
              <a:spcBef>
                <a:spcPts val="1600"/>
              </a:spcBef>
              <a:spcAft>
                <a:spcPts val="1600"/>
              </a:spcAft>
              <a:buSzPts val="1800"/>
              <a:buNone/>
            </a:pPr>
            <a:r>
              <a:t/>
            </a:r>
            <a:endParaRPr/>
          </a:p>
        </p:txBody>
      </p:sp>
      <p:pic>
        <p:nvPicPr>
          <p:cNvPr id="410" name="Google Shape;410;p49"/>
          <p:cNvPicPr preferRelativeResize="0"/>
          <p:nvPr/>
        </p:nvPicPr>
        <p:blipFill rotWithShape="1">
          <a:blip r:embed="rId3">
            <a:alphaModFix/>
          </a:blip>
          <a:srcRect b="15839" l="33501" r="0" t="0"/>
          <a:stretch/>
        </p:blipFill>
        <p:spPr>
          <a:xfrm>
            <a:off x="5155850" y="2571738"/>
            <a:ext cx="1583525" cy="1218475"/>
          </a:xfrm>
          <a:prstGeom prst="rect">
            <a:avLst/>
          </a:prstGeom>
          <a:noFill/>
          <a:ln>
            <a:noFill/>
          </a:ln>
        </p:spPr>
      </p:pic>
      <p:pic>
        <p:nvPicPr>
          <p:cNvPr id="411" name="Google Shape;411;p49"/>
          <p:cNvPicPr preferRelativeResize="0"/>
          <p:nvPr/>
        </p:nvPicPr>
        <p:blipFill rotWithShape="1">
          <a:blip r:embed="rId4">
            <a:alphaModFix/>
          </a:blip>
          <a:srcRect b="0" l="0" r="0" t="0"/>
          <a:stretch/>
        </p:blipFill>
        <p:spPr>
          <a:xfrm>
            <a:off x="1738125" y="2247475"/>
            <a:ext cx="2711952" cy="1867001"/>
          </a:xfrm>
          <a:prstGeom prst="rect">
            <a:avLst/>
          </a:prstGeom>
          <a:noFill/>
          <a:ln>
            <a:noFill/>
          </a:ln>
        </p:spPr>
      </p:pic>
      <p:pic>
        <p:nvPicPr>
          <p:cNvPr id="412" name="Google Shape;412;p49"/>
          <p:cNvPicPr preferRelativeResize="0"/>
          <p:nvPr/>
        </p:nvPicPr>
        <p:blipFill rotWithShape="1">
          <a:blip r:embed="rId5">
            <a:alphaModFix/>
          </a:blip>
          <a:srcRect b="0" l="0" r="0" t="0"/>
          <a:stretch/>
        </p:blipFill>
        <p:spPr>
          <a:xfrm>
            <a:off x="6344014" y="3777836"/>
            <a:ext cx="620701" cy="465526"/>
          </a:xfrm>
          <a:prstGeom prst="rect">
            <a:avLst/>
          </a:prstGeom>
          <a:noFill/>
          <a:ln>
            <a:noFill/>
          </a:ln>
        </p:spPr>
      </p:pic>
      <p:sp>
        <p:nvSpPr>
          <p:cNvPr id="413" name="Google Shape;413;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9">
                                            <p:txEl>
                                              <p:pRg end="0" st="0"/>
                                            </p:txEl>
                                          </p:spTgt>
                                        </p:tgtEl>
                                        <p:attrNameLst>
                                          <p:attrName>style.visibility</p:attrName>
                                        </p:attrNameLst>
                                      </p:cBhvr>
                                      <p:to>
                                        <p:strVal val="visible"/>
                                      </p:to>
                                    </p:set>
                                    <p:animEffect filter="fade" transition="in">
                                      <p:cBhvr>
                                        <p:cTn dur="1000"/>
                                        <p:tgtEl>
                                          <p:spTgt spid="4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9">
                                            <p:txEl>
                                              <p:pRg end="1" st="1"/>
                                            </p:txEl>
                                          </p:spTgt>
                                        </p:tgtEl>
                                        <p:attrNameLst>
                                          <p:attrName>style.visibility</p:attrName>
                                        </p:attrNameLst>
                                      </p:cBhvr>
                                      <p:to>
                                        <p:strVal val="visible"/>
                                      </p:to>
                                    </p:set>
                                    <p:animEffect filter="fade" transition="in">
                                      <p:cBhvr>
                                        <p:cTn dur="1000"/>
                                        <p:tgtEl>
                                          <p:spTgt spid="40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9">
                                            <p:txEl>
                                              <p:pRg end="2" st="2"/>
                                            </p:txEl>
                                          </p:spTgt>
                                        </p:tgtEl>
                                        <p:attrNameLst>
                                          <p:attrName>style.visibility</p:attrName>
                                        </p:attrNameLst>
                                      </p:cBhvr>
                                      <p:to>
                                        <p:strVal val="visible"/>
                                      </p:to>
                                    </p:set>
                                    <p:animEffect filter="fade" transition="in">
                                      <p:cBhvr>
                                        <p:cTn dur="1000"/>
                                        <p:tgtEl>
                                          <p:spTgt spid="40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1000"/>
                                        <p:tgtEl>
                                          <p:spTgt spid="410"/>
                                        </p:tgtEl>
                                      </p:cBhvr>
                                    </p:animEffect>
                                  </p:childTnLst>
                                </p:cTn>
                              </p:par>
                              <p:par>
                                <p:cTn fill="hold" nodeType="with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1000"/>
                                        <p:tgtEl>
                                          <p:spTgt spid="411"/>
                                        </p:tgtEl>
                                      </p:cBhvr>
                                    </p:animEffect>
                                  </p:childTnLst>
                                </p:cTn>
                              </p:par>
                              <p:par>
                                <p:cTn fill="hold" nodeType="withEffect" presetClass="entr" presetID="10" presetSubtype="0">
                                  <p:stCondLst>
                                    <p:cond delay="0"/>
                                  </p:stCondLst>
                                  <p:childTnLst>
                                    <p:set>
                                      <p:cBhvr>
                                        <p:cTn dur="1" fill="hold">
                                          <p:stCondLst>
                                            <p:cond delay="0"/>
                                          </p:stCondLst>
                                        </p:cTn>
                                        <p:tgtEl>
                                          <p:spTgt spid="412"/>
                                        </p:tgtEl>
                                        <p:attrNameLst>
                                          <p:attrName>style.visibility</p:attrName>
                                        </p:attrNameLst>
                                      </p:cBhvr>
                                      <p:to>
                                        <p:strVal val="visible"/>
                                      </p:to>
                                    </p:set>
                                    <p:animEffect filter="fade" transition="in">
                                      <p:cBhvr>
                                        <p:cTn dur="1000"/>
                                        <p:tgtEl>
                                          <p:spTgt spid="4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50"/>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t>Appendix</a:t>
            </a:r>
            <a:endParaRPr sz="60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51"/>
          <p:cNvSpPr txBox="1"/>
          <p:nvPr>
            <p:ph type="title"/>
          </p:nvPr>
        </p:nvSpPr>
        <p:spPr>
          <a:xfrm>
            <a:off x="311700" y="2686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400"/>
              <a:t>C functions in action: compute the product of two integers</a:t>
            </a:r>
            <a:endParaRPr sz="2400"/>
          </a:p>
        </p:txBody>
      </p:sp>
      <p:pic>
        <p:nvPicPr>
          <p:cNvPr id="424" name="Google Shape;424;p51"/>
          <p:cNvPicPr preferRelativeResize="0"/>
          <p:nvPr/>
        </p:nvPicPr>
        <p:blipFill rotWithShape="1">
          <a:blip r:embed="rId3">
            <a:alphaModFix/>
          </a:blip>
          <a:srcRect b="0" l="0" r="0" t="0"/>
          <a:stretch/>
        </p:blipFill>
        <p:spPr>
          <a:xfrm>
            <a:off x="325562" y="957499"/>
            <a:ext cx="8492874" cy="3866750"/>
          </a:xfrm>
          <a:prstGeom prst="rect">
            <a:avLst/>
          </a:prstGeom>
          <a:noFill/>
          <a:ln>
            <a:noFill/>
          </a:ln>
        </p:spPr>
      </p:pic>
      <p:sp>
        <p:nvSpPr>
          <p:cNvPr id="425" name="Google Shape;425;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nvSpPr>
        <p:spPr>
          <a:xfrm>
            <a:off x="4648200" y="1017725"/>
            <a:ext cx="3540600" cy="2152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i="1" lang="en" sz="1500">
                <a:solidFill>
                  <a:schemeClr val="dk2"/>
                </a:solidFill>
              </a:rPr>
              <a:t>How to create and use a function?</a:t>
            </a:r>
            <a:endParaRPr b="1" i="1" sz="1500">
              <a:solidFill>
                <a:schemeClr val="dk2"/>
              </a:solidFill>
            </a:endParaRPr>
          </a:p>
          <a:p>
            <a:pPr indent="-317500" lvl="0" marL="457200" rtl="0" algn="l">
              <a:lnSpc>
                <a:spcPct val="115000"/>
              </a:lnSpc>
              <a:spcBef>
                <a:spcPts val="0"/>
              </a:spcBef>
              <a:spcAft>
                <a:spcPts val="0"/>
              </a:spcAft>
              <a:buClr>
                <a:schemeClr val="dk2"/>
              </a:buClr>
              <a:buSzPts val="1400"/>
              <a:buChar char="●"/>
            </a:pPr>
            <a:r>
              <a:rPr lang="en">
                <a:solidFill>
                  <a:schemeClr val="dk2"/>
                </a:solidFill>
              </a:rPr>
              <a:t>Declare the function </a:t>
            </a:r>
            <a:endParaRPr>
              <a:solidFill>
                <a:schemeClr val="dk2"/>
              </a:solidFill>
            </a:endParaRPr>
          </a:p>
          <a:p>
            <a:pPr indent="-317500" lvl="0" marL="457200" rtl="0" algn="l">
              <a:lnSpc>
                <a:spcPct val="115000"/>
              </a:lnSpc>
              <a:spcBef>
                <a:spcPts val="0"/>
              </a:spcBef>
              <a:spcAft>
                <a:spcPts val="0"/>
              </a:spcAft>
              <a:buClr>
                <a:schemeClr val="dk2"/>
              </a:buClr>
              <a:buSzPts val="1400"/>
              <a:buChar char="●"/>
            </a:pPr>
            <a:r>
              <a:rPr lang="en">
                <a:solidFill>
                  <a:schemeClr val="dk2"/>
                </a:solidFill>
              </a:rPr>
              <a:t>Write body</a:t>
            </a:r>
            <a:endParaRPr>
              <a:solidFill>
                <a:schemeClr val="dk2"/>
              </a:solidFill>
            </a:endParaRPr>
          </a:p>
          <a:p>
            <a:pPr indent="-317500" lvl="1" marL="914400" rtl="0" algn="l">
              <a:lnSpc>
                <a:spcPct val="115000"/>
              </a:lnSpc>
              <a:spcBef>
                <a:spcPts val="0"/>
              </a:spcBef>
              <a:spcAft>
                <a:spcPts val="0"/>
              </a:spcAft>
              <a:buClr>
                <a:schemeClr val="dk2"/>
              </a:buClr>
              <a:buSzPts val="1400"/>
              <a:buChar char="○"/>
            </a:pPr>
            <a:r>
              <a:rPr lang="en">
                <a:solidFill>
                  <a:schemeClr val="dk2"/>
                </a:solidFill>
              </a:rPr>
              <a:t>Perform some task on input arguments (copies)</a:t>
            </a:r>
            <a:endParaRPr>
              <a:solidFill>
                <a:schemeClr val="dk2"/>
              </a:solidFill>
            </a:endParaRPr>
          </a:p>
          <a:p>
            <a:pPr indent="-317500" lvl="1" marL="914400" rtl="0" algn="l">
              <a:lnSpc>
                <a:spcPct val="115000"/>
              </a:lnSpc>
              <a:spcBef>
                <a:spcPts val="0"/>
              </a:spcBef>
              <a:spcAft>
                <a:spcPts val="0"/>
              </a:spcAft>
              <a:buClr>
                <a:schemeClr val="dk2"/>
              </a:buClr>
              <a:buSzPts val="1400"/>
              <a:buChar char="○"/>
            </a:pPr>
            <a:r>
              <a:rPr lang="en">
                <a:solidFill>
                  <a:schemeClr val="dk2"/>
                </a:solidFill>
              </a:rPr>
              <a:t>Return a value</a:t>
            </a:r>
            <a:endParaRPr>
              <a:solidFill>
                <a:schemeClr val="dk2"/>
              </a:solidFill>
            </a:endParaRPr>
          </a:p>
          <a:p>
            <a:pPr indent="-317500" lvl="0" marL="457200" rtl="0" algn="l">
              <a:lnSpc>
                <a:spcPct val="115000"/>
              </a:lnSpc>
              <a:spcBef>
                <a:spcPts val="0"/>
              </a:spcBef>
              <a:spcAft>
                <a:spcPts val="0"/>
              </a:spcAft>
              <a:buClr>
                <a:schemeClr val="dk2"/>
              </a:buClr>
              <a:buSzPts val="1400"/>
              <a:buChar char="●"/>
            </a:pPr>
            <a:r>
              <a:rPr lang="en">
                <a:solidFill>
                  <a:schemeClr val="dk2"/>
                </a:solidFill>
              </a:rPr>
              <a:t>Ready for use : Call function with params</a:t>
            </a:r>
            <a:endParaRPr>
              <a:solidFill>
                <a:schemeClr val="dk2"/>
              </a:solidFill>
            </a:endParaRPr>
          </a:p>
        </p:txBody>
      </p:sp>
      <p:sp>
        <p:nvSpPr>
          <p:cNvPr id="85" name="Google Shape;85;p16"/>
          <p:cNvSpPr txBox="1"/>
          <p:nvPr>
            <p:ph type="title"/>
          </p:nvPr>
        </p:nvSpPr>
        <p:spPr>
          <a:xfrm>
            <a:off x="311700" y="-55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aseline="-25000" lang="en" sz="3700"/>
              <a:t>Custom C Functions: What are they, and how to use them</a:t>
            </a:r>
            <a:endParaRPr baseline="-25000" sz="3700"/>
          </a:p>
        </p:txBody>
      </p:sp>
      <p:sp>
        <p:nvSpPr>
          <p:cNvPr id="86" name="Google Shape;86;p16"/>
          <p:cNvSpPr txBox="1"/>
          <p:nvPr>
            <p:ph idx="1" type="body"/>
          </p:nvPr>
        </p:nvSpPr>
        <p:spPr>
          <a:xfrm>
            <a:off x="311700" y="1000075"/>
            <a:ext cx="3933600" cy="196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i="1" lang="en" sz="1500"/>
              <a:t>What is a f</a:t>
            </a:r>
            <a:r>
              <a:rPr b="1" i="1" lang="en" sz="1500"/>
              <a:t>unction?</a:t>
            </a:r>
            <a:endParaRPr b="1" i="1" sz="1500"/>
          </a:p>
          <a:p>
            <a:pPr indent="-317500" lvl="0" marL="457200" rtl="0" algn="l">
              <a:lnSpc>
                <a:spcPct val="115000"/>
              </a:lnSpc>
              <a:spcBef>
                <a:spcPts val="0"/>
              </a:spcBef>
              <a:spcAft>
                <a:spcPts val="0"/>
              </a:spcAft>
              <a:buSzPts val="1400"/>
              <a:buChar char="●"/>
            </a:pPr>
            <a:r>
              <a:rPr lang="en" sz="1400"/>
              <a:t>B</a:t>
            </a:r>
            <a:r>
              <a:rPr lang="en" sz="1400"/>
              <a:t>lock of code that can be reused</a:t>
            </a:r>
            <a:endParaRPr sz="1400"/>
          </a:p>
          <a:p>
            <a:pPr indent="-317500" lvl="0" marL="457200" rtl="0" algn="l">
              <a:lnSpc>
                <a:spcPct val="115000"/>
              </a:lnSpc>
              <a:spcBef>
                <a:spcPts val="0"/>
              </a:spcBef>
              <a:spcAft>
                <a:spcPts val="0"/>
              </a:spcAft>
              <a:buSzPts val="1400"/>
              <a:buChar char="●"/>
            </a:pPr>
            <a:r>
              <a:rPr lang="en" sz="1400"/>
              <a:t>Helps modularize &amp; organize code</a:t>
            </a:r>
            <a:endParaRPr sz="1400"/>
          </a:p>
          <a:p>
            <a:pPr indent="-317500" lvl="0" marL="457200" rtl="0" algn="l">
              <a:lnSpc>
                <a:spcPct val="115000"/>
              </a:lnSpc>
              <a:spcBef>
                <a:spcPts val="0"/>
              </a:spcBef>
              <a:spcAft>
                <a:spcPts val="0"/>
              </a:spcAft>
              <a:buSzPts val="1400"/>
              <a:buChar char="●"/>
            </a:pPr>
            <a:r>
              <a:rPr lang="en" sz="1400"/>
              <a:t>Helps with debugging as well because once you test a function, you can use it elsewhere knowing that it will always work correctly</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b="1" lang="en" sz="1400">
                <a:solidFill>
                  <a:srgbClr val="FF0000"/>
                </a:solidFill>
              </a:rPr>
              <a:t>Note:</a:t>
            </a:r>
            <a:r>
              <a:rPr b="1" lang="en" sz="1400"/>
              <a:t> </a:t>
            </a:r>
            <a:r>
              <a:rPr lang="en" sz="1400"/>
              <a:t>C does not support </a:t>
            </a:r>
            <a:r>
              <a:rPr b="1" i="1" lang="en" sz="1400"/>
              <a:t>overloading functions</a:t>
            </a:r>
            <a:r>
              <a:rPr lang="en" sz="1400"/>
              <a:t>; i.e. you can only have one function signature and definition per function</a:t>
            </a:r>
            <a:endParaRPr sz="1400"/>
          </a:p>
          <a:p>
            <a:pPr indent="0" lvl="0" marL="0" rtl="0" algn="l">
              <a:lnSpc>
                <a:spcPct val="115000"/>
              </a:lnSpc>
              <a:spcBef>
                <a:spcPts val="1600"/>
              </a:spcBef>
              <a:spcAft>
                <a:spcPts val="1600"/>
              </a:spcAft>
              <a:buSzPts val="1800"/>
              <a:buNone/>
            </a:pPr>
            <a:r>
              <a:t/>
            </a:r>
            <a:endParaRPr sz="1500"/>
          </a:p>
        </p:txBody>
      </p:sp>
      <p:sp>
        <p:nvSpPr>
          <p:cNvPr id="87" name="Google Shape;87;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8" name="Google Shape;88;p16"/>
          <p:cNvPicPr preferRelativeResize="0"/>
          <p:nvPr/>
        </p:nvPicPr>
        <p:blipFill>
          <a:blip r:embed="rId3">
            <a:alphaModFix/>
          </a:blip>
          <a:stretch>
            <a:fillRect/>
          </a:stretch>
        </p:blipFill>
        <p:spPr>
          <a:xfrm>
            <a:off x="714650" y="2909900"/>
            <a:ext cx="2639251" cy="7735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5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Macros</a:t>
            </a:r>
            <a:endParaRPr/>
          </a:p>
        </p:txBody>
      </p:sp>
      <p:sp>
        <p:nvSpPr>
          <p:cNvPr id="431" name="Google Shape;431;p52"/>
          <p:cNvSpPr txBox="1"/>
          <p:nvPr>
            <p:ph idx="1" type="body"/>
          </p:nvPr>
        </p:nvSpPr>
        <p:spPr>
          <a:xfrm>
            <a:off x="311700" y="1075400"/>
            <a:ext cx="8787000" cy="1200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Start with the </a:t>
            </a:r>
            <a:r>
              <a:rPr b="1" lang="en"/>
              <a:t>#define</a:t>
            </a:r>
            <a:r>
              <a:rPr lang="en"/>
              <a:t> flag</a:t>
            </a:r>
            <a:endParaRPr/>
          </a:p>
          <a:p>
            <a:pPr indent="-342900" lvl="0" marL="457200" rtl="0" algn="l">
              <a:lnSpc>
                <a:spcPct val="115000"/>
              </a:lnSpc>
              <a:spcBef>
                <a:spcPts val="0"/>
              </a:spcBef>
              <a:spcAft>
                <a:spcPts val="0"/>
              </a:spcAft>
              <a:buSzPts val="1800"/>
              <a:buChar char="-"/>
            </a:pPr>
            <a:r>
              <a:rPr lang="en"/>
              <a:t>Great for defining constants or performing bitwise ops (e.g. set / clear / toggle)</a:t>
            </a:r>
            <a:endParaRPr/>
          </a:p>
          <a:p>
            <a:pPr indent="-342900" lvl="0" marL="457200" rtl="0" algn="l">
              <a:lnSpc>
                <a:spcPct val="115000"/>
              </a:lnSpc>
              <a:spcBef>
                <a:spcPts val="0"/>
              </a:spcBef>
              <a:spcAft>
                <a:spcPts val="0"/>
              </a:spcAft>
              <a:buSzPts val="1800"/>
              <a:buChar char="-"/>
            </a:pPr>
            <a:r>
              <a:rPr b="1" i="1" lang="en"/>
              <a:t>NOT </a:t>
            </a:r>
            <a:r>
              <a:rPr lang="en"/>
              <a:t>meant to be used to execute series of complicated operations </a:t>
            </a:r>
            <a:r>
              <a:rPr b="1" i="1" lang="en"/>
              <a:t>-&gt; functions</a:t>
            </a:r>
            <a:endParaRPr b="1" i="1"/>
          </a:p>
          <a:p>
            <a:pPr indent="-342900" lvl="0" marL="457200" rtl="0" algn="l">
              <a:lnSpc>
                <a:spcPct val="115000"/>
              </a:lnSpc>
              <a:spcBef>
                <a:spcPts val="0"/>
              </a:spcBef>
              <a:spcAft>
                <a:spcPts val="0"/>
              </a:spcAft>
              <a:buSzPts val="1800"/>
              <a:buChar char="-"/>
            </a:pPr>
            <a:r>
              <a:rPr lang="en"/>
              <a:t>How it works : compiler substitutes macro with its definition at compile time</a:t>
            </a:r>
            <a:endParaRPr/>
          </a:p>
        </p:txBody>
      </p:sp>
      <p:pic>
        <p:nvPicPr>
          <p:cNvPr id="432" name="Google Shape;432;p52"/>
          <p:cNvPicPr preferRelativeResize="0"/>
          <p:nvPr/>
        </p:nvPicPr>
        <p:blipFill rotWithShape="1">
          <a:blip r:embed="rId3">
            <a:alphaModFix/>
          </a:blip>
          <a:srcRect b="0" l="0" r="0" t="0"/>
          <a:stretch/>
        </p:blipFill>
        <p:spPr>
          <a:xfrm>
            <a:off x="828675" y="2902925"/>
            <a:ext cx="7486650" cy="990600"/>
          </a:xfrm>
          <a:prstGeom prst="rect">
            <a:avLst/>
          </a:prstGeom>
          <a:noFill/>
          <a:ln>
            <a:noFill/>
          </a:ln>
        </p:spPr>
      </p:pic>
      <p:sp>
        <p:nvSpPr>
          <p:cNvPr id="433" name="Google Shape;433;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34" name="Google Shape;434;p52"/>
          <p:cNvSpPr/>
          <p:nvPr/>
        </p:nvSpPr>
        <p:spPr>
          <a:xfrm>
            <a:off x="2085725" y="3503425"/>
            <a:ext cx="1024200" cy="3414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52"/>
          <p:cNvSpPr/>
          <p:nvPr/>
        </p:nvSpPr>
        <p:spPr>
          <a:xfrm>
            <a:off x="3109925" y="3503425"/>
            <a:ext cx="1371600" cy="3414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52"/>
          <p:cNvSpPr/>
          <p:nvPr/>
        </p:nvSpPr>
        <p:spPr>
          <a:xfrm>
            <a:off x="5412825" y="3503425"/>
            <a:ext cx="2824800" cy="3414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52"/>
          <p:cNvSpPr txBox="1"/>
          <p:nvPr/>
        </p:nvSpPr>
        <p:spPr>
          <a:xfrm>
            <a:off x="2156525" y="3921025"/>
            <a:ext cx="1125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Macro name</a:t>
            </a:r>
            <a:endParaRPr/>
          </a:p>
        </p:txBody>
      </p:sp>
      <p:sp>
        <p:nvSpPr>
          <p:cNvPr id="438" name="Google Shape;438;p52"/>
          <p:cNvSpPr txBox="1"/>
          <p:nvPr/>
        </p:nvSpPr>
        <p:spPr>
          <a:xfrm>
            <a:off x="3191425" y="3921025"/>
            <a:ext cx="1125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Arguments</a:t>
            </a:r>
            <a:endParaRPr/>
          </a:p>
          <a:p>
            <a:pPr indent="0" lvl="0" marL="0" rtl="0" algn="l">
              <a:spcBef>
                <a:spcPts val="0"/>
              </a:spcBef>
              <a:spcAft>
                <a:spcPts val="0"/>
              </a:spcAft>
              <a:buNone/>
            </a:pPr>
            <a:r>
              <a:rPr lang="en"/>
              <a:t>(optional)</a:t>
            </a:r>
            <a:endParaRPr/>
          </a:p>
        </p:txBody>
      </p:sp>
      <p:sp>
        <p:nvSpPr>
          <p:cNvPr id="439" name="Google Shape;439;p52"/>
          <p:cNvSpPr txBox="1"/>
          <p:nvPr/>
        </p:nvSpPr>
        <p:spPr>
          <a:xfrm>
            <a:off x="5412825" y="3986475"/>
            <a:ext cx="2824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Operations performed on arguments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idx="1" type="body"/>
          </p:nvPr>
        </p:nvSpPr>
        <p:spPr>
          <a:xfrm>
            <a:off x="311700" y="1147575"/>
            <a:ext cx="8676900" cy="340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FF0000"/>
                </a:solidFill>
                <a:latin typeface="Consolas"/>
                <a:ea typeface="Consolas"/>
                <a:cs typeface="Consolas"/>
                <a:sym typeface="Consolas"/>
              </a:rPr>
              <a:t>type</a:t>
            </a:r>
            <a:r>
              <a:rPr lang="en">
                <a:latin typeface="Consolas"/>
                <a:ea typeface="Consolas"/>
                <a:cs typeface="Consolas"/>
                <a:sym typeface="Consolas"/>
              </a:rPr>
              <a:t> </a:t>
            </a:r>
            <a:r>
              <a:rPr lang="en">
                <a:solidFill>
                  <a:srgbClr val="FF00FF"/>
                </a:solidFill>
                <a:latin typeface="Consolas"/>
                <a:ea typeface="Consolas"/>
                <a:cs typeface="Consolas"/>
                <a:sym typeface="Consolas"/>
              </a:rPr>
              <a:t>name</a:t>
            </a:r>
            <a:r>
              <a:rPr lang="en">
                <a:solidFill>
                  <a:srgbClr val="0000FF"/>
                </a:solidFill>
                <a:latin typeface="Consolas"/>
                <a:ea typeface="Consolas"/>
                <a:cs typeface="Consolas"/>
                <a:sym typeface="Consolas"/>
              </a:rPr>
              <a:t>[size]</a:t>
            </a:r>
            <a:endParaRPr>
              <a:solidFill>
                <a:srgbClr val="FF0000"/>
              </a:solidFill>
              <a:latin typeface="Consolas"/>
              <a:ea typeface="Consolas"/>
              <a:cs typeface="Consolas"/>
              <a:sym typeface="Consolas"/>
            </a:endParaRPr>
          </a:p>
          <a:p>
            <a:pPr indent="0" lvl="0" marL="0" rtl="0" algn="l">
              <a:lnSpc>
                <a:spcPct val="115000"/>
              </a:lnSpc>
              <a:spcBef>
                <a:spcPts val="0"/>
              </a:spcBef>
              <a:spcAft>
                <a:spcPts val="0"/>
              </a:spcAft>
              <a:buSzPts val="1800"/>
              <a:buNone/>
            </a:pPr>
            <a:r>
              <a:t/>
            </a:r>
            <a:endParaRPr>
              <a:solidFill>
                <a:srgbClr val="202124"/>
              </a:solidFill>
            </a:endParaRPr>
          </a:p>
          <a:p>
            <a:pPr indent="0" lvl="0" marL="0" rtl="0" algn="l">
              <a:lnSpc>
                <a:spcPct val="115000"/>
              </a:lnSpc>
              <a:spcBef>
                <a:spcPts val="0"/>
              </a:spcBef>
              <a:spcAft>
                <a:spcPts val="0"/>
              </a:spcAft>
              <a:buSzPts val="1800"/>
              <a:buNone/>
            </a:pPr>
            <a:r>
              <a:rPr lang="en">
                <a:solidFill>
                  <a:srgbClr val="202124"/>
                </a:solidFill>
              </a:rPr>
              <a:t>E.g.</a:t>
            </a:r>
            <a:endParaRPr>
              <a:solidFill>
                <a:srgbClr val="202124"/>
              </a:solidFill>
            </a:endParaRPr>
          </a:p>
          <a:p>
            <a:pPr indent="0" lvl="0" marL="0" rtl="0" algn="l">
              <a:lnSpc>
                <a:spcPct val="115000"/>
              </a:lnSpc>
              <a:spcBef>
                <a:spcPts val="0"/>
              </a:spcBef>
              <a:spcAft>
                <a:spcPts val="0"/>
              </a:spcAft>
              <a:buSzPts val="1800"/>
              <a:buNone/>
            </a:pPr>
            <a:r>
              <a:rPr lang="en">
                <a:solidFill>
                  <a:srgbClr val="FF0000"/>
                </a:solidFill>
                <a:latin typeface="Consolas"/>
                <a:ea typeface="Consolas"/>
                <a:cs typeface="Consolas"/>
                <a:sym typeface="Consolas"/>
              </a:rPr>
              <a:t>int</a:t>
            </a:r>
            <a:r>
              <a:rPr lang="en">
                <a:latin typeface="Consolas"/>
                <a:ea typeface="Consolas"/>
                <a:cs typeface="Consolas"/>
                <a:sym typeface="Consolas"/>
              </a:rPr>
              <a:t> </a:t>
            </a:r>
            <a:r>
              <a:rPr lang="en">
                <a:solidFill>
                  <a:srgbClr val="FF00FF"/>
                </a:solidFill>
                <a:latin typeface="Consolas"/>
                <a:ea typeface="Consolas"/>
                <a:cs typeface="Consolas"/>
                <a:sym typeface="Consolas"/>
              </a:rPr>
              <a:t>sequence</a:t>
            </a:r>
            <a:r>
              <a:rPr lang="en">
                <a:solidFill>
                  <a:srgbClr val="0000FF"/>
                </a:solidFill>
                <a:latin typeface="Consolas"/>
                <a:ea typeface="Consolas"/>
                <a:cs typeface="Consolas"/>
                <a:sym typeface="Consolas"/>
              </a:rPr>
              <a:t>[5]</a:t>
            </a:r>
            <a:r>
              <a:rPr lang="en">
                <a:latin typeface="Consolas"/>
                <a:ea typeface="Consolas"/>
                <a:cs typeface="Consolas"/>
                <a:sym typeface="Consolas"/>
              </a:rPr>
              <a:t> = {1,1,2,3,5};</a:t>
            </a:r>
            <a:endParaRPr>
              <a:latin typeface="Consolas"/>
              <a:ea typeface="Consolas"/>
              <a:cs typeface="Consolas"/>
              <a:sym typeface="Consolas"/>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t/>
            </a:r>
            <a:endParaRPr/>
          </a:p>
          <a:p>
            <a:pPr indent="0" lvl="0" marL="0" rtl="0" algn="l">
              <a:spcBef>
                <a:spcPts val="0"/>
              </a:spcBef>
              <a:spcAft>
                <a:spcPts val="0"/>
              </a:spcAft>
              <a:buClr>
                <a:schemeClr val="dk1"/>
              </a:buClr>
              <a:buSzPts val="1800"/>
              <a:buFont typeface="Arial"/>
              <a:buNone/>
            </a:pPr>
            <a:r>
              <a:rPr b="1" i="1" lang="en"/>
              <a:t>Constructor</a:t>
            </a:r>
            <a:r>
              <a:rPr lang="en"/>
              <a:t>: 		</a:t>
            </a:r>
            <a:r>
              <a:rPr lang="en">
                <a:solidFill>
                  <a:srgbClr val="FF0000"/>
                </a:solidFill>
                <a:latin typeface="Consolas"/>
                <a:ea typeface="Consolas"/>
                <a:cs typeface="Consolas"/>
                <a:sym typeface="Consolas"/>
              </a:rPr>
              <a:t>int</a:t>
            </a:r>
            <a:r>
              <a:rPr lang="en">
                <a:latin typeface="Consolas"/>
                <a:ea typeface="Consolas"/>
                <a:cs typeface="Consolas"/>
                <a:sym typeface="Consolas"/>
              </a:rPr>
              <a:t> </a:t>
            </a:r>
            <a:r>
              <a:rPr lang="en">
                <a:solidFill>
                  <a:srgbClr val="FF00FF"/>
                </a:solidFill>
                <a:latin typeface="Consolas"/>
                <a:ea typeface="Consolas"/>
                <a:cs typeface="Consolas"/>
                <a:sym typeface="Consolas"/>
              </a:rPr>
              <a:t>sequence</a:t>
            </a:r>
            <a:r>
              <a:rPr lang="en">
                <a:solidFill>
                  <a:srgbClr val="0000FF"/>
                </a:solidFill>
                <a:latin typeface="Consolas"/>
                <a:ea typeface="Consolas"/>
                <a:cs typeface="Consolas"/>
                <a:sym typeface="Consolas"/>
              </a:rPr>
              <a:t>[5]</a:t>
            </a:r>
            <a:r>
              <a:rPr lang="en">
                <a:latin typeface="Consolas"/>
                <a:ea typeface="Consolas"/>
                <a:cs typeface="Consolas"/>
                <a:sym typeface="Consolas"/>
              </a:rPr>
              <a:t> = {1,1,2,3,5};</a:t>
            </a:r>
            <a:endParaRPr b="1" i="1">
              <a:latin typeface="Consolas"/>
              <a:ea typeface="Consolas"/>
              <a:cs typeface="Consolas"/>
              <a:sym typeface="Consolas"/>
            </a:endParaRPr>
          </a:p>
          <a:p>
            <a:pPr indent="0" lvl="0" marL="0" rtl="0" algn="l">
              <a:spcBef>
                <a:spcPts val="0"/>
              </a:spcBef>
              <a:spcAft>
                <a:spcPts val="0"/>
              </a:spcAft>
              <a:buSzPts val="1800"/>
              <a:buNone/>
            </a:pPr>
            <a:r>
              <a:rPr b="1" i="1" lang="en"/>
              <a:t>Access</a:t>
            </a:r>
            <a:r>
              <a:rPr lang="en"/>
              <a:t>: 			</a:t>
            </a:r>
            <a:r>
              <a:rPr lang="en">
                <a:solidFill>
                  <a:srgbClr val="FF0000"/>
                </a:solidFill>
                <a:latin typeface="Consolas"/>
                <a:ea typeface="Consolas"/>
                <a:cs typeface="Consolas"/>
                <a:sym typeface="Consolas"/>
              </a:rPr>
              <a:t>int</a:t>
            </a:r>
            <a:r>
              <a:rPr lang="en">
                <a:latin typeface="Consolas"/>
                <a:ea typeface="Consolas"/>
                <a:cs typeface="Consolas"/>
                <a:sym typeface="Consolas"/>
              </a:rPr>
              <a:t> x = </a:t>
            </a:r>
            <a:r>
              <a:rPr lang="en">
                <a:solidFill>
                  <a:srgbClr val="FF00FF"/>
                </a:solidFill>
                <a:latin typeface="Consolas"/>
                <a:ea typeface="Consolas"/>
                <a:cs typeface="Consolas"/>
                <a:sym typeface="Consolas"/>
              </a:rPr>
              <a:t>sequence</a:t>
            </a:r>
            <a:r>
              <a:rPr lang="en">
                <a:solidFill>
                  <a:srgbClr val="BF9000"/>
                </a:solidFill>
                <a:latin typeface="Consolas"/>
                <a:ea typeface="Consolas"/>
                <a:cs typeface="Consolas"/>
                <a:sym typeface="Consolas"/>
              </a:rPr>
              <a:t>[2]</a:t>
            </a:r>
            <a:r>
              <a:rPr lang="en">
                <a:latin typeface="Consolas"/>
                <a:ea typeface="Consolas"/>
                <a:cs typeface="Consolas"/>
                <a:sym typeface="Consolas"/>
              </a:rPr>
              <a:t>; </a:t>
            </a:r>
            <a:endParaRPr>
              <a:latin typeface="Consolas"/>
              <a:ea typeface="Consolas"/>
              <a:cs typeface="Consolas"/>
              <a:sym typeface="Consolas"/>
            </a:endParaRPr>
          </a:p>
          <a:p>
            <a:pPr indent="0" lvl="0" marL="0" rtl="0" algn="l">
              <a:spcBef>
                <a:spcPts val="0"/>
              </a:spcBef>
              <a:spcAft>
                <a:spcPts val="0"/>
              </a:spcAft>
              <a:buSzPts val="1800"/>
              <a:buNone/>
            </a:pPr>
            <a:r>
              <a:rPr b="1" i="1" lang="en"/>
              <a:t>Assignment</a:t>
            </a:r>
            <a:r>
              <a:rPr lang="en"/>
              <a:t>: 		</a:t>
            </a:r>
            <a:r>
              <a:rPr lang="en">
                <a:solidFill>
                  <a:srgbClr val="FF00FF"/>
                </a:solidFill>
                <a:latin typeface="Consolas"/>
                <a:ea typeface="Consolas"/>
                <a:cs typeface="Consolas"/>
                <a:sym typeface="Consolas"/>
              </a:rPr>
              <a:t>sequence</a:t>
            </a:r>
            <a:r>
              <a:rPr lang="en">
                <a:solidFill>
                  <a:srgbClr val="BF9000"/>
                </a:solidFill>
                <a:latin typeface="Consolas"/>
                <a:ea typeface="Consolas"/>
                <a:cs typeface="Consolas"/>
                <a:sym typeface="Consolas"/>
              </a:rPr>
              <a:t>[index] </a:t>
            </a:r>
            <a:r>
              <a:rPr lang="en">
                <a:latin typeface="Consolas"/>
                <a:ea typeface="Consolas"/>
                <a:cs typeface="Consolas"/>
                <a:sym typeface="Consolas"/>
              </a:rPr>
              <a:t>= x;</a:t>
            </a:r>
            <a:endParaRPr>
              <a:solidFill>
                <a:srgbClr val="BF9000"/>
              </a:solidFill>
              <a:latin typeface="Consolas"/>
              <a:ea typeface="Consolas"/>
              <a:cs typeface="Consolas"/>
              <a:sym typeface="Consolas"/>
            </a:endParaRPr>
          </a:p>
          <a:p>
            <a:pPr indent="0" lvl="0" marL="0" rtl="0" algn="l">
              <a:lnSpc>
                <a:spcPct val="115000"/>
              </a:lnSpc>
              <a:spcBef>
                <a:spcPts val="0"/>
              </a:spcBef>
              <a:spcAft>
                <a:spcPts val="0"/>
              </a:spcAft>
              <a:buSzPts val="1800"/>
              <a:buNone/>
            </a:pPr>
            <a:r>
              <a:t/>
            </a:r>
            <a:endParaRPr/>
          </a:p>
          <a:p>
            <a:pPr indent="0" lvl="0" marL="0" rtl="0" algn="l">
              <a:spcBef>
                <a:spcPts val="0"/>
              </a:spcBef>
              <a:spcAft>
                <a:spcPts val="0"/>
              </a:spcAft>
              <a:buClr>
                <a:schemeClr val="dk1"/>
              </a:buClr>
              <a:buSzPts val="1800"/>
              <a:buFont typeface="Arial"/>
              <a:buNone/>
            </a:pPr>
            <a:r>
              <a:t/>
            </a:r>
            <a:endParaRPr/>
          </a:p>
        </p:txBody>
      </p:sp>
      <p:sp>
        <p:nvSpPr>
          <p:cNvPr id="94" name="Google Shape;94;p17"/>
          <p:cNvSpPr txBox="1"/>
          <p:nvPr>
            <p:ph type="title"/>
          </p:nvPr>
        </p:nvSpPr>
        <p:spPr>
          <a:xfrm>
            <a:off x="311700" y="1505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600"/>
              <a:t>Refresher of a</a:t>
            </a:r>
            <a:r>
              <a:rPr lang="en" sz="2600"/>
              <a:t>rrays in C</a:t>
            </a:r>
            <a:endParaRPr sz="2600"/>
          </a:p>
          <a:p>
            <a:pPr indent="0" lvl="0" marL="0" rtl="0" algn="l">
              <a:lnSpc>
                <a:spcPct val="100000"/>
              </a:lnSpc>
              <a:spcBef>
                <a:spcPts val="0"/>
              </a:spcBef>
              <a:spcAft>
                <a:spcPts val="0"/>
              </a:spcAft>
              <a:buSzPts val="2800"/>
              <a:buNone/>
            </a:pPr>
            <a:r>
              <a:rPr lang="en" sz="1700">
                <a:solidFill>
                  <a:srgbClr val="595959"/>
                </a:solidFill>
              </a:rPr>
              <a:t>Fixed length homogenous containers for variables, contiguously located in memory</a:t>
            </a:r>
            <a:endParaRPr sz="1700">
              <a:solidFill>
                <a:srgbClr val="595959"/>
              </a:solidFill>
            </a:endParaRPr>
          </a:p>
        </p:txBody>
      </p:sp>
      <p:graphicFrame>
        <p:nvGraphicFramePr>
          <p:cNvPr id="95" name="Google Shape;95;p17"/>
          <p:cNvGraphicFramePr/>
          <p:nvPr/>
        </p:nvGraphicFramePr>
        <p:xfrm>
          <a:off x="4473425" y="1816175"/>
          <a:ext cx="3000000" cy="3000000"/>
        </p:xfrm>
        <a:graphic>
          <a:graphicData uri="http://schemas.openxmlformats.org/drawingml/2006/table">
            <a:tbl>
              <a:tblPr>
                <a:noFill/>
                <a:tableStyleId>{63F5E447-456E-49E2-A68A-D73F5E7B79DA}</a:tableStyleId>
              </a:tblPr>
              <a:tblGrid>
                <a:gridCol w="762125"/>
                <a:gridCol w="762125"/>
                <a:gridCol w="762125"/>
                <a:gridCol w="762125"/>
                <a:gridCol w="762125"/>
                <a:gridCol w="762125"/>
              </a:tblGrid>
              <a:tr h="4248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Consolas"/>
                          <a:ea typeface="Consolas"/>
                          <a:cs typeface="Consolas"/>
                          <a:sym typeface="Consolas"/>
                        </a:rPr>
                        <a:t>index</a:t>
                      </a:r>
                      <a:endParaRPr sz="1400" u="none" cap="none" strike="noStrike">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800" u="none" cap="none" strike="noStrike">
                          <a:solidFill>
                            <a:srgbClr val="FF0000"/>
                          </a:solidFill>
                          <a:latin typeface="Consolas"/>
                          <a:ea typeface="Consolas"/>
                          <a:cs typeface="Consolas"/>
                          <a:sym typeface="Consolas"/>
                        </a:rPr>
                        <a:t>0</a:t>
                      </a:r>
                      <a:endParaRPr b="1" sz="1800" u="none" cap="none" strike="noStrike">
                        <a:solidFill>
                          <a:srgbClr val="FF0000"/>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Consolas"/>
                          <a:ea typeface="Consolas"/>
                          <a:cs typeface="Consolas"/>
                          <a:sym typeface="Consolas"/>
                        </a:rPr>
                        <a:t>1</a:t>
                      </a:r>
                      <a:endParaRPr sz="1400" u="none" cap="none" strike="noStrike">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Consolas"/>
                          <a:ea typeface="Consolas"/>
                          <a:cs typeface="Consolas"/>
                          <a:sym typeface="Consolas"/>
                        </a:rPr>
                        <a:t>2</a:t>
                      </a:r>
                      <a:endParaRPr sz="1400" u="none" cap="none" strike="noStrike">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Consolas"/>
                          <a:ea typeface="Consolas"/>
                          <a:cs typeface="Consolas"/>
                          <a:sym typeface="Consolas"/>
                        </a:rPr>
                        <a:t>3</a:t>
                      </a:r>
                      <a:endParaRPr sz="1400" u="none" cap="none" strike="noStrike">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Consolas"/>
                          <a:ea typeface="Consolas"/>
                          <a:cs typeface="Consolas"/>
                          <a:sym typeface="Consolas"/>
                        </a:rPr>
                        <a:t>4</a:t>
                      </a:r>
                      <a:endParaRPr sz="1400" u="none" cap="none" strike="noStrike">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r>
              <a:tr h="4248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Consolas"/>
                          <a:ea typeface="Consolas"/>
                          <a:cs typeface="Consolas"/>
                          <a:sym typeface="Consolas"/>
                        </a:rPr>
                        <a:t>value</a:t>
                      </a:r>
                      <a:endParaRPr sz="1400" u="none" cap="none" strike="noStrike">
                        <a:latin typeface="Consolas"/>
                        <a:ea typeface="Consolas"/>
                        <a:cs typeface="Consolas"/>
                        <a:sym typeface="Consola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Consolas"/>
                          <a:ea typeface="Consolas"/>
                          <a:cs typeface="Consolas"/>
                          <a:sym typeface="Consolas"/>
                        </a:rPr>
                        <a:t>1</a:t>
                      </a:r>
                      <a:endParaRPr sz="1400" u="none" cap="none" strike="noStrike">
                        <a:latin typeface="Consolas"/>
                        <a:ea typeface="Consolas"/>
                        <a:cs typeface="Consolas"/>
                        <a:sym typeface="Consola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Consolas"/>
                          <a:ea typeface="Consolas"/>
                          <a:cs typeface="Consolas"/>
                          <a:sym typeface="Consolas"/>
                        </a:rPr>
                        <a:t>1</a:t>
                      </a:r>
                      <a:endParaRPr sz="1400" u="none" cap="none" strike="noStrike">
                        <a:latin typeface="Consolas"/>
                        <a:ea typeface="Consolas"/>
                        <a:cs typeface="Consolas"/>
                        <a:sym typeface="Consola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Consolas"/>
                          <a:ea typeface="Consolas"/>
                          <a:cs typeface="Consolas"/>
                          <a:sym typeface="Consolas"/>
                        </a:rPr>
                        <a:t>2</a:t>
                      </a:r>
                      <a:endParaRPr sz="1400" u="none" cap="none" strike="noStrike">
                        <a:latin typeface="Consolas"/>
                        <a:ea typeface="Consolas"/>
                        <a:cs typeface="Consolas"/>
                        <a:sym typeface="Consola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Consolas"/>
                          <a:ea typeface="Consolas"/>
                          <a:cs typeface="Consolas"/>
                          <a:sym typeface="Consolas"/>
                        </a:rPr>
                        <a:t>3</a:t>
                      </a:r>
                      <a:endParaRPr sz="1400" u="none" cap="none" strike="noStrike">
                        <a:latin typeface="Consolas"/>
                        <a:ea typeface="Consolas"/>
                        <a:cs typeface="Consolas"/>
                        <a:sym typeface="Consola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Consolas"/>
                          <a:ea typeface="Consolas"/>
                          <a:cs typeface="Consolas"/>
                          <a:sym typeface="Consolas"/>
                        </a:rPr>
                        <a:t>5</a:t>
                      </a:r>
                      <a:endParaRPr sz="1400" u="none" cap="none" strike="noStrike">
                        <a:latin typeface="Consolas"/>
                        <a:ea typeface="Consolas"/>
                        <a:cs typeface="Consolas"/>
                        <a:sym typeface="Consola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96" name="Google Shape;96;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00" y="2164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600"/>
              <a:t>Loops in C: repeating blocks of code if a condition holds</a:t>
            </a:r>
            <a:endParaRPr sz="2600"/>
          </a:p>
        </p:txBody>
      </p:sp>
      <p:sp>
        <p:nvSpPr>
          <p:cNvPr id="102" name="Google Shape;102;p18"/>
          <p:cNvSpPr txBox="1"/>
          <p:nvPr>
            <p:ph idx="1" type="body"/>
          </p:nvPr>
        </p:nvSpPr>
        <p:spPr>
          <a:xfrm>
            <a:off x="311700" y="923875"/>
            <a:ext cx="5089800" cy="193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i="1" lang="en"/>
              <a:t>Use-cases for loops</a:t>
            </a:r>
            <a:endParaRPr b="1" i="1"/>
          </a:p>
          <a:p>
            <a:pPr indent="-323850" lvl="0" marL="457200" rtl="0" algn="l">
              <a:lnSpc>
                <a:spcPct val="115000"/>
              </a:lnSpc>
              <a:spcBef>
                <a:spcPts val="0"/>
              </a:spcBef>
              <a:spcAft>
                <a:spcPts val="0"/>
              </a:spcAft>
              <a:buSzPts val="1500"/>
              <a:buChar char="●"/>
            </a:pPr>
            <a:r>
              <a:rPr lang="en" sz="1500"/>
              <a:t>Maintain control in the main function (</a:t>
            </a:r>
            <a:r>
              <a:rPr lang="en" sz="1500">
                <a:latin typeface="Consolas"/>
                <a:ea typeface="Consolas"/>
                <a:cs typeface="Consolas"/>
                <a:sym typeface="Consolas"/>
              </a:rPr>
              <a:t>while(1)</a:t>
            </a:r>
            <a:r>
              <a:rPr lang="en" sz="1500"/>
              <a:t> or </a:t>
            </a:r>
            <a:r>
              <a:rPr lang="en" sz="1500">
                <a:latin typeface="Consolas"/>
                <a:ea typeface="Consolas"/>
                <a:cs typeface="Consolas"/>
                <a:sym typeface="Consolas"/>
              </a:rPr>
              <a:t>for </a:t>
            </a:r>
            <a:r>
              <a:rPr lang="en" sz="1500"/>
              <a:t>loop with no termination condition)</a:t>
            </a:r>
            <a:endParaRPr sz="1500"/>
          </a:p>
          <a:p>
            <a:pPr indent="-323850" lvl="0" marL="457200" rtl="0" algn="l">
              <a:lnSpc>
                <a:spcPct val="115000"/>
              </a:lnSpc>
              <a:spcBef>
                <a:spcPts val="0"/>
              </a:spcBef>
              <a:spcAft>
                <a:spcPts val="0"/>
              </a:spcAft>
              <a:buSzPts val="1500"/>
              <a:buChar char="●"/>
            </a:pPr>
            <a:r>
              <a:rPr lang="en" sz="1500"/>
              <a:t>Iterating through an array (e.g. to </a:t>
            </a:r>
            <a:r>
              <a:rPr lang="en" sz="1500">
                <a:latin typeface="Consolas"/>
                <a:ea typeface="Consolas"/>
                <a:cs typeface="Consolas"/>
                <a:sym typeface="Consolas"/>
              </a:rPr>
              <a:t>computeAverage</a:t>
            </a:r>
            <a:r>
              <a:rPr lang="en" sz="1500"/>
              <a:t>)</a:t>
            </a:r>
            <a:endParaRPr sz="1500"/>
          </a:p>
          <a:p>
            <a:pPr indent="-323850" lvl="0" marL="457200" rtl="0" algn="l">
              <a:lnSpc>
                <a:spcPct val="115000"/>
              </a:lnSpc>
              <a:spcBef>
                <a:spcPts val="0"/>
              </a:spcBef>
              <a:spcAft>
                <a:spcPts val="0"/>
              </a:spcAft>
              <a:buSzPts val="1500"/>
              <a:buChar char="●"/>
            </a:pPr>
            <a:r>
              <a:rPr lang="en" sz="1500"/>
              <a:t>Busy-wait for hardware event</a:t>
            </a:r>
            <a:endParaRPr sz="1500"/>
          </a:p>
        </p:txBody>
      </p:sp>
      <p:sp>
        <p:nvSpPr>
          <p:cNvPr id="103" name="Google Shape;103;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4" name="Google Shape;104;p18"/>
          <p:cNvPicPr preferRelativeResize="0"/>
          <p:nvPr/>
        </p:nvPicPr>
        <p:blipFill>
          <a:blip r:embed="rId3">
            <a:alphaModFix/>
          </a:blip>
          <a:stretch>
            <a:fillRect/>
          </a:stretch>
        </p:blipFill>
        <p:spPr>
          <a:xfrm>
            <a:off x="6038325" y="707803"/>
            <a:ext cx="2752974" cy="4246200"/>
          </a:xfrm>
          <a:prstGeom prst="rect">
            <a:avLst/>
          </a:prstGeom>
          <a:noFill/>
          <a:ln>
            <a:noFill/>
          </a:ln>
        </p:spPr>
      </p:pic>
      <p:graphicFrame>
        <p:nvGraphicFramePr>
          <p:cNvPr id="105" name="Google Shape;105;p18"/>
          <p:cNvGraphicFramePr/>
          <p:nvPr/>
        </p:nvGraphicFramePr>
        <p:xfrm>
          <a:off x="565525" y="2693200"/>
          <a:ext cx="3000000" cy="3000000"/>
        </p:xfrm>
        <a:graphic>
          <a:graphicData uri="http://schemas.openxmlformats.org/drawingml/2006/table">
            <a:tbl>
              <a:tblPr>
                <a:noFill/>
                <a:tableStyleId>{C4725631-99E6-4FC7-A41B-9D4FC2086F8D}</a:tableStyleId>
              </a:tblPr>
              <a:tblGrid>
                <a:gridCol w="1102050"/>
                <a:gridCol w="3384800"/>
              </a:tblGrid>
              <a:tr h="421550">
                <a:tc>
                  <a:txBody>
                    <a:bodyPr/>
                    <a:lstStyle/>
                    <a:p>
                      <a:pPr indent="0" lvl="0" marL="0" rtl="0" algn="l">
                        <a:spcBef>
                          <a:spcPts val="0"/>
                        </a:spcBef>
                        <a:spcAft>
                          <a:spcPts val="0"/>
                        </a:spcAft>
                        <a:buNone/>
                      </a:pPr>
                      <a:r>
                        <a:rPr lang="en" sz="1500">
                          <a:latin typeface="Consolas"/>
                          <a:ea typeface="Consolas"/>
                          <a:cs typeface="Consolas"/>
                          <a:sym typeface="Consolas"/>
                        </a:rPr>
                        <a:t>for</a:t>
                      </a:r>
                      <a:endParaRPr sz="1500">
                        <a:latin typeface="Consolas"/>
                        <a:ea typeface="Consolas"/>
                        <a:cs typeface="Consolas"/>
                        <a:sym typeface="Consolas"/>
                      </a:endParaRPr>
                    </a:p>
                  </a:txBody>
                  <a:tcPr marT="91425" marB="91425" marR="91425" marL="91425"/>
                </a:tc>
                <a:tc>
                  <a:txBody>
                    <a:bodyPr/>
                    <a:lstStyle/>
                    <a:p>
                      <a:pPr indent="0" lvl="0" marL="0" rtl="0" algn="l">
                        <a:lnSpc>
                          <a:spcPct val="115000"/>
                        </a:lnSpc>
                        <a:spcBef>
                          <a:spcPts val="0"/>
                        </a:spcBef>
                        <a:spcAft>
                          <a:spcPts val="0"/>
                        </a:spcAft>
                        <a:buNone/>
                      </a:pPr>
                      <a:r>
                        <a:rPr lang="en" sz="1100">
                          <a:solidFill>
                            <a:srgbClr val="595959"/>
                          </a:solidFill>
                        </a:rPr>
                        <a:t>E</a:t>
                      </a:r>
                      <a:r>
                        <a:rPr lang="en" sz="1100">
                          <a:solidFill>
                            <a:srgbClr val="595959"/>
                          </a:solidFill>
                        </a:rPr>
                        <a:t>xecute loop body a specified number of times</a:t>
                      </a:r>
                      <a:endParaRPr sz="1100">
                        <a:solidFill>
                          <a:srgbClr val="595959"/>
                        </a:solidFill>
                      </a:endParaRPr>
                    </a:p>
                  </a:txBody>
                  <a:tcPr marT="91425" marB="91425" marR="91425" marL="91425"/>
                </a:tc>
              </a:tr>
              <a:tr h="602800">
                <a:tc>
                  <a:txBody>
                    <a:bodyPr/>
                    <a:lstStyle/>
                    <a:p>
                      <a:pPr indent="0" lvl="0" marL="0" rtl="0" algn="l">
                        <a:spcBef>
                          <a:spcPts val="0"/>
                        </a:spcBef>
                        <a:spcAft>
                          <a:spcPts val="0"/>
                        </a:spcAft>
                        <a:buNone/>
                      </a:pPr>
                      <a:r>
                        <a:rPr lang="en" sz="1500">
                          <a:latin typeface="Consolas"/>
                          <a:ea typeface="Consolas"/>
                          <a:cs typeface="Consolas"/>
                          <a:sym typeface="Consolas"/>
                        </a:rPr>
                        <a:t>while</a:t>
                      </a:r>
                      <a:endParaRPr sz="1500">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sz="1100">
                          <a:solidFill>
                            <a:srgbClr val="595959"/>
                          </a:solidFill>
                        </a:rPr>
                        <a:t>Execute loop body if specified condition is true (repeatedly)</a:t>
                      </a:r>
                      <a:endParaRPr sz="1100">
                        <a:solidFill>
                          <a:srgbClr val="595959"/>
                        </a:solidFill>
                      </a:endParaRPr>
                    </a:p>
                  </a:txBody>
                  <a:tcPr marT="91425" marB="91425" marR="91425" marL="91425"/>
                </a:tc>
              </a:tr>
              <a:tr h="602800">
                <a:tc>
                  <a:txBody>
                    <a:bodyPr/>
                    <a:lstStyle/>
                    <a:p>
                      <a:pPr indent="0" lvl="0" marL="0" rtl="0" algn="l">
                        <a:spcBef>
                          <a:spcPts val="0"/>
                        </a:spcBef>
                        <a:spcAft>
                          <a:spcPts val="0"/>
                        </a:spcAft>
                        <a:buNone/>
                      </a:pPr>
                      <a:r>
                        <a:rPr lang="en" sz="1500">
                          <a:latin typeface="Consolas"/>
                          <a:ea typeface="Consolas"/>
                          <a:cs typeface="Consolas"/>
                          <a:sym typeface="Consolas"/>
                        </a:rPr>
                        <a:t>do while</a:t>
                      </a:r>
                      <a:endParaRPr sz="1500">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sz="1100">
                          <a:solidFill>
                            <a:srgbClr val="595959"/>
                          </a:solidFill>
                        </a:rPr>
                        <a:t>Execute loop body then check if specified condition is true</a:t>
                      </a:r>
                      <a:endParaRPr sz="1100">
                        <a:solidFill>
                          <a:srgbClr val="595959"/>
                        </a:solidFill>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19"/>
          <p:cNvPicPr preferRelativeResize="0"/>
          <p:nvPr/>
        </p:nvPicPr>
        <p:blipFill>
          <a:blip r:embed="rId3">
            <a:alphaModFix/>
          </a:blip>
          <a:stretch>
            <a:fillRect/>
          </a:stretch>
        </p:blipFill>
        <p:spPr>
          <a:xfrm>
            <a:off x="6489075" y="3661500"/>
            <a:ext cx="1819026" cy="1255475"/>
          </a:xfrm>
          <a:prstGeom prst="rect">
            <a:avLst/>
          </a:prstGeom>
          <a:noFill/>
          <a:ln>
            <a:noFill/>
          </a:ln>
        </p:spPr>
      </p:pic>
      <p:sp>
        <p:nvSpPr>
          <p:cNvPr id="111" name="Google Shape;111;p19"/>
          <p:cNvSpPr txBox="1"/>
          <p:nvPr>
            <p:ph type="title"/>
          </p:nvPr>
        </p:nvSpPr>
        <p:spPr>
          <a:xfrm>
            <a:off x="311700" y="151100"/>
            <a:ext cx="22143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For Loop</a:t>
            </a:r>
            <a:endParaRPr/>
          </a:p>
        </p:txBody>
      </p:sp>
      <p:sp>
        <p:nvSpPr>
          <p:cNvPr id="112" name="Google Shape;112;p19"/>
          <p:cNvSpPr txBox="1"/>
          <p:nvPr>
            <p:ph idx="1" type="body"/>
          </p:nvPr>
        </p:nvSpPr>
        <p:spPr>
          <a:xfrm>
            <a:off x="311700" y="723800"/>
            <a:ext cx="3057000" cy="11637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FF0000"/>
              </a:buClr>
              <a:buSzPts val="1300"/>
              <a:buChar char="●"/>
            </a:pPr>
            <a:r>
              <a:rPr lang="en" sz="1300">
                <a:solidFill>
                  <a:srgbClr val="FF0000"/>
                </a:solidFill>
              </a:rPr>
              <a:t>Initial condition</a:t>
            </a:r>
            <a:endParaRPr sz="1300">
              <a:solidFill>
                <a:srgbClr val="FF0000"/>
              </a:solidFill>
            </a:endParaRPr>
          </a:p>
          <a:p>
            <a:pPr indent="-311150" lvl="0" marL="457200" rtl="0" algn="l">
              <a:lnSpc>
                <a:spcPct val="115000"/>
              </a:lnSpc>
              <a:spcBef>
                <a:spcPts val="0"/>
              </a:spcBef>
              <a:spcAft>
                <a:spcPts val="0"/>
              </a:spcAft>
              <a:buClr>
                <a:srgbClr val="FF00FF"/>
              </a:buClr>
              <a:buSzPts val="1300"/>
              <a:buChar char="●"/>
            </a:pPr>
            <a:r>
              <a:rPr lang="en" sz="1300">
                <a:solidFill>
                  <a:srgbClr val="FF00FF"/>
                </a:solidFill>
              </a:rPr>
              <a:t>Exit condition</a:t>
            </a:r>
            <a:endParaRPr sz="1300"/>
          </a:p>
          <a:p>
            <a:pPr indent="-311150" lvl="0" marL="457200" rtl="0" algn="l">
              <a:lnSpc>
                <a:spcPct val="115000"/>
              </a:lnSpc>
              <a:spcBef>
                <a:spcPts val="0"/>
              </a:spcBef>
              <a:spcAft>
                <a:spcPts val="0"/>
              </a:spcAft>
              <a:buClr>
                <a:srgbClr val="1155CC"/>
              </a:buClr>
              <a:buSzPts val="1300"/>
              <a:buChar char="●"/>
            </a:pPr>
            <a:r>
              <a:rPr lang="en" sz="1300">
                <a:solidFill>
                  <a:srgbClr val="1155CC"/>
                </a:solidFill>
              </a:rPr>
              <a:t>Step size (increment/decrement)</a:t>
            </a:r>
            <a:endParaRPr sz="1300">
              <a:solidFill>
                <a:srgbClr val="1155CC"/>
              </a:solidFill>
            </a:endParaRPr>
          </a:p>
          <a:p>
            <a:pPr indent="-311150" lvl="0" marL="457200" rtl="0" algn="l">
              <a:lnSpc>
                <a:spcPct val="115000"/>
              </a:lnSpc>
              <a:spcBef>
                <a:spcPts val="0"/>
              </a:spcBef>
              <a:spcAft>
                <a:spcPts val="0"/>
              </a:spcAft>
              <a:buClr>
                <a:srgbClr val="F1C232"/>
              </a:buClr>
              <a:buSzPts val="1300"/>
              <a:buChar char="●"/>
            </a:pPr>
            <a:r>
              <a:rPr lang="en" sz="1300">
                <a:solidFill>
                  <a:srgbClr val="F1C232"/>
                </a:solidFill>
              </a:rPr>
              <a:t>Body</a:t>
            </a:r>
            <a:endParaRPr sz="1300">
              <a:solidFill>
                <a:srgbClr val="F1C232"/>
              </a:solidFill>
            </a:endParaRPr>
          </a:p>
          <a:p>
            <a:pPr indent="0" lvl="0" marL="0" rtl="0" algn="l">
              <a:lnSpc>
                <a:spcPct val="115000"/>
              </a:lnSpc>
              <a:spcBef>
                <a:spcPts val="0"/>
              </a:spcBef>
              <a:spcAft>
                <a:spcPts val="0"/>
              </a:spcAft>
              <a:buSzPts val="1800"/>
              <a:buNone/>
            </a:pPr>
            <a:r>
              <a:t/>
            </a:r>
            <a:endParaRPr sz="1300"/>
          </a:p>
          <a:p>
            <a:pPr indent="0" lvl="0" marL="0" rtl="0" algn="l">
              <a:lnSpc>
                <a:spcPct val="115000"/>
              </a:lnSpc>
              <a:spcBef>
                <a:spcPts val="0"/>
              </a:spcBef>
              <a:spcAft>
                <a:spcPts val="0"/>
              </a:spcAft>
              <a:buSzPts val="1800"/>
              <a:buNone/>
            </a:pPr>
            <a:r>
              <a:rPr lang="en" sz="1300"/>
              <a:t> </a:t>
            </a:r>
            <a:endParaRPr sz="1300"/>
          </a:p>
        </p:txBody>
      </p:sp>
      <p:pic>
        <p:nvPicPr>
          <p:cNvPr id="113" name="Google Shape;113;p19"/>
          <p:cNvPicPr preferRelativeResize="0"/>
          <p:nvPr/>
        </p:nvPicPr>
        <p:blipFill rotWithShape="1">
          <a:blip r:embed="rId4">
            <a:alphaModFix/>
          </a:blip>
          <a:srcRect b="29268" l="0" r="23994" t="0"/>
          <a:stretch/>
        </p:blipFill>
        <p:spPr>
          <a:xfrm>
            <a:off x="4076225" y="259000"/>
            <a:ext cx="2367234" cy="1628500"/>
          </a:xfrm>
          <a:prstGeom prst="rect">
            <a:avLst/>
          </a:prstGeom>
          <a:noFill/>
          <a:ln>
            <a:noFill/>
          </a:ln>
        </p:spPr>
      </p:pic>
      <p:sp>
        <p:nvSpPr>
          <p:cNvPr id="114" name="Google Shape;114;p19"/>
          <p:cNvSpPr/>
          <p:nvPr/>
        </p:nvSpPr>
        <p:spPr>
          <a:xfrm>
            <a:off x="4557339" y="952550"/>
            <a:ext cx="463500" cy="236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9"/>
          <p:cNvSpPr/>
          <p:nvPr/>
        </p:nvSpPr>
        <p:spPr>
          <a:xfrm>
            <a:off x="5101029" y="952550"/>
            <a:ext cx="463500" cy="236400"/>
          </a:xfrm>
          <a:prstGeom prst="rect">
            <a:avLst/>
          </a:prstGeom>
          <a:noFill/>
          <a:ln cap="flat" cmpd="sng" w="19050">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9"/>
          <p:cNvSpPr/>
          <p:nvPr/>
        </p:nvSpPr>
        <p:spPr>
          <a:xfrm>
            <a:off x="5625797" y="952550"/>
            <a:ext cx="463500" cy="236400"/>
          </a:xfrm>
          <a:prstGeom prst="rect">
            <a:avLst/>
          </a:prstGeom>
          <a:noFill/>
          <a:ln cap="flat" cmpd="sng" w="19050">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9"/>
          <p:cNvSpPr/>
          <p:nvPr/>
        </p:nvSpPr>
        <p:spPr>
          <a:xfrm>
            <a:off x="4377600" y="1274225"/>
            <a:ext cx="936600" cy="482700"/>
          </a:xfrm>
          <a:prstGeom prst="rect">
            <a:avLst/>
          </a:prstGeom>
          <a:no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9" name="Google Shape;119;p19"/>
          <p:cNvSpPr txBox="1"/>
          <p:nvPr>
            <p:ph type="title"/>
          </p:nvPr>
        </p:nvSpPr>
        <p:spPr>
          <a:xfrm>
            <a:off x="1759500" y="2045225"/>
            <a:ext cx="22389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While loop</a:t>
            </a:r>
            <a:endParaRPr/>
          </a:p>
        </p:txBody>
      </p:sp>
      <p:sp>
        <p:nvSpPr>
          <p:cNvPr id="120" name="Google Shape;120;p19"/>
          <p:cNvSpPr txBox="1"/>
          <p:nvPr>
            <p:ph idx="1" type="body"/>
          </p:nvPr>
        </p:nvSpPr>
        <p:spPr>
          <a:xfrm>
            <a:off x="1759500" y="2617925"/>
            <a:ext cx="2483700" cy="8742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FF0000"/>
              </a:buClr>
              <a:buSzPts val="1400"/>
              <a:buChar char="●"/>
            </a:pPr>
            <a:r>
              <a:rPr lang="en" sz="1400">
                <a:solidFill>
                  <a:srgbClr val="FF0000"/>
                </a:solidFill>
              </a:rPr>
              <a:t>Condition</a:t>
            </a:r>
            <a:endParaRPr sz="1400"/>
          </a:p>
          <a:p>
            <a:pPr indent="-317500" lvl="0" marL="457200" rtl="0" algn="l">
              <a:lnSpc>
                <a:spcPct val="115000"/>
              </a:lnSpc>
              <a:spcBef>
                <a:spcPts val="0"/>
              </a:spcBef>
              <a:spcAft>
                <a:spcPts val="0"/>
              </a:spcAft>
              <a:buClr>
                <a:srgbClr val="F1C232"/>
              </a:buClr>
              <a:buSzPts val="1400"/>
              <a:buChar char="●"/>
            </a:pPr>
            <a:r>
              <a:rPr lang="en" sz="1400">
                <a:solidFill>
                  <a:srgbClr val="F1C232"/>
                </a:solidFill>
              </a:rPr>
              <a:t>Body</a:t>
            </a:r>
            <a:endParaRPr sz="1400">
              <a:solidFill>
                <a:srgbClr val="F1C232"/>
              </a:solidFill>
            </a:endParaRPr>
          </a:p>
        </p:txBody>
      </p:sp>
      <p:pic>
        <p:nvPicPr>
          <p:cNvPr id="121" name="Google Shape;121;p19"/>
          <p:cNvPicPr preferRelativeResize="0"/>
          <p:nvPr/>
        </p:nvPicPr>
        <p:blipFill rotWithShape="1">
          <a:blip r:embed="rId5">
            <a:alphaModFix/>
          </a:blip>
          <a:srcRect b="22504" l="0" r="27499" t="0"/>
          <a:stretch/>
        </p:blipFill>
        <p:spPr>
          <a:xfrm>
            <a:off x="5314200" y="2091075"/>
            <a:ext cx="2430459" cy="1401050"/>
          </a:xfrm>
          <a:prstGeom prst="rect">
            <a:avLst/>
          </a:prstGeom>
          <a:noFill/>
          <a:ln>
            <a:noFill/>
          </a:ln>
        </p:spPr>
      </p:pic>
      <p:sp>
        <p:nvSpPr>
          <p:cNvPr id="122" name="Google Shape;122;p19"/>
          <p:cNvSpPr/>
          <p:nvPr/>
        </p:nvSpPr>
        <p:spPr>
          <a:xfrm>
            <a:off x="7135681" y="4663225"/>
            <a:ext cx="734700" cy="2427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9"/>
          <p:cNvSpPr/>
          <p:nvPr/>
        </p:nvSpPr>
        <p:spPr>
          <a:xfrm>
            <a:off x="5613897" y="2826246"/>
            <a:ext cx="2025300" cy="495300"/>
          </a:xfrm>
          <a:prstGeom prst="rect">
            <a:avLst/>
          </a:prstGeom>
          <a:no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9"/>
          <p:cNvSpPr txBox="1"/>
          <p:nvPr>
            <p:ph type="title"/>
          </p:nvPr>
        </p:nvSpPr>
        <p:spPr>
          <a:xfrm>
            <a:off x="2778400" y="3609925"/>
            <a:ext cx="22389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600"/>
              <a:t>Do </a:t>
            </a:r>
            <a:r>
              <a:rPr lang="en" sz="2600"/>
              <a:t>While loop</a:t>
            </a:r>
            <a:endParaRPr sz="2600"/>
          </a:p>
        </p:txBody>
      </p:sp>
      <p:sp>
        <p:nvSpPr>
          <p:cNvPr id="125" name="Google Shape;125;p19"/>
          <p:cNvSpPr txBox="1"/>
          <p:nvPr>
            <p:ph idx="1" type="body"/>
          </p:nvPr>
        </p:nvSpPr>
        <p:spPr>
          <a:xfrm>
            <a:off x="2778400" y="4182625"/>
            <a:ext cx="2483700" cy="8742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FF0000"/>
              </a:buClr>
              <a:buSzPts val="1400"/>
              <a:buChar char="●"/>
            </a:pPr>
            <a:r>
              <a:rPr lang="en" sz="1400">
                <a:solidFill>
                  <a:srgbClr val="FF0000"/>
                </a:solidFill>
              </a:rPr>
              <a:t>Condition</a:t>
            </a:r>
            <a:endParaRPr sz="1400"/>
          </a:p>
          <a:p>
            <a:pPr indent="-317500" lvl="0" marL="457200" rtl="0" algn="l">
              <a:lnSpc>
                <a:spcPct val="115000"/>
              </a:lnSpc>
              <a:spcBef>
                <a:spcPts val="0"/>
              </a:spcBef>
              <a:spcAft>
                <a:spcPts val="0"/>
              </a:spcAft>
              <a:buClr>
                <a:srgbClr val="F1C232"/>
              </a:buClr>
              <a:buSzPts val="1400"/>
              <a:buChar char="●"/>
            </a:pPr>
            <a:r>
              <a:rPr lang="en" sz="1400">
                <a:solidFill>
                  <a:srgbClr val="F1C232"/>
                </a:solidFill>
              </a:rPr>
              <a:t>Body</a:t>
            </a:r>
            <a:endParaRPr sz="1400">
              <a:solidFill>
                <a:srgbClr val="F1C232"/>
              </a:solidFill>
            </a:endParaRPr>
          </a:p>
        </p:txBody>
      </p:sp>
      <p:sp>
        <p:nvSpPr>
          <p:cNvPr id="126" name="Google Shape;126;p19"/>
          <p:cNvSpPr/>
          <p:nvPr/>
        </p:nvSpPr>
        <p:spPr>
          <a:xfrm>
            <a:off x="6750349" y="4258824"/>
            <a:ext cx="1502100" cy="418800"/>
          </a:xfrm>
          <a:prstGeom prst="rect">
            <a:avLst/>
          </a:prstGeom>
          <a:no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9"/>
          <p:cNvSpPr/>
          <p:nvPr/>
        </p:nvSpPr>
        <p:spPr>
          <a:xfrm>
            <a:off x="5847354" y="2483350"/>
            <a:ext cx="303600" cy="2427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311700" y="239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use case for </a:t>
            </a:r>
            <a:r>
              <a:rPr lang="en"/>
              <a:t>type casting</a:t>
            </a:r>
            <a:r>
              <a:rPr lang="en"/>
              <a:t> in C: accurate integer division</a:t>
            </a:r>
            <a:endParaRPr/>
          </a:p>
        </p:txBody>
      </p:sp>
      <p:sp>
        <p:nvSpPr>
          <p:cNvPr id="133" name="Google Shape;133;p20"/>
          <p:cNvSpPr txBox="1"/>
          <p:nvPr/>
        </p:nvSpPr>
        <p:spPr>
          <a:xfrm>
            <a:off x="4687575" y="1145175"/>
            <a:ext cx="3996000" cy="273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a:t>Intended behavior:</a:t>
            </a:r>
            <a:endParaRPr b="1" i="1"/>
          </a:p>
          <a:p>
            <a:pPr indent="0" lvl="0" marL="0" rtl="0" algn="l">
              <a:spcBef>
                <a:spcPts val="0"/>
              </a:spcBef>
              <a:spcAft>
                <a:spcPts val="0"/>
              </a:spcAft>
              <a:buNone/>
            </a:pPr>
            <a:r>
              <a:t/>
            </a:r>
            <a:endParaRPr>
              <a:solidFill>
                <a:srgbClr val="0000FF"/>
              </a:solidFill>
              <a:latin typeface="Consolas"/>
              <a:ea typeface="Consolas"/>
              <a:cs typeface="Consolas"/>
              <a:sym typeface="Consolas"/>
            </a:endParaRPr>
          </a:p>
          <a:p>
            <a:pPr indent="0" lvl="0" marL="0" rtl="0" algn="l">
              <a:spcBef>
                <a:spcPts val="0"/>
              </a:spcBef>
              <a:spcAft>
                <a:spcPts val="0"/>
              </a:spcAft>
              <a:buNone/>
            </a:pPr>
            <a:r>
              <a:rPr lang="en">
                <a:solidFill>
                  <a:srgbClr val="0000FF"/>
                </a:solidFill>
                <a:latin typeface="Consolas"/>
                <a:ea typeface="Consolas"/>
                <a:cs typeface="Consolas"/>
                <a:sym typeface="Consolas"/>
              </a:rPr>
              <a:t>computeAverage</a:t>
            </a:r>
            <a:r>
              <a:rPr lang="en">
                <a:latin typeface="Consolas"/>
                <a:ea typeface="Consolas"/>
                <a:cs typeface="Consolas"/>
                <a:sym typeface="Consolas"/>
              </a:rPr>
              <a:t>(10, 11)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(21.0 / 2.0)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10.5                 ✅</a:t>
            </a:r>
            <a:endParaRPr>
              <a:latin typeface="Consolas"/>
              <a:ea typeface="Consolas"/>
              <a:cs typeface="Consolas"/>
              <a:sym typeface="Consolas"/>
            </a:endParaRPr>
          </a:p>
          <a:p>
            <a:pPr indent="0" lvl="0" marL="0" rtl="0" algn="l">
              <a:spcBef>
                <a:spcPts val="0"/>
              </a:spcBef>
              <a:spcAft>
                <a:spcPts val="0"/>
              </a:spcAft>
              <a:buNone/>
            </a:pPr>
            <a:r>
              <a:t/>
            </a:r>
            <a:endParaRPr/>
          </a:p>
          <a:p>
            <a:pPr indent="0" lvl="0" marL="0" rtl="0" algn="l">
              <a:spcBef>
                <a:spcPts val="0"/>
              </a:spcBef>
              <a:spcAft>
                <a:spcPts val="0"/>
              </a:spcAft>
              <a:buNone/>
            </a:pPr>
            <a:r>
              <a:rPr b="1" i="1" lang="en" sz="1300">
                <a:solidFill>
                  <a:schemeClr val="dk1"/>
                </a:solidFill>
              </a:rPr>
              <a:t>Without </a:t>
            </a:r>
            <a:r>
              <a:rPr lang="en" sz="1300">
                <a:solidFill>
                  <a:schemeClr val="dk1"/>
                </a:solidFill>
              </a:rPr>
              <a:t>casting the numerator to a </a:t>
            </a:r>
            <a:r>
              <a:rPr lang="en" sz="1300">
                <a:solidFill>
                  <a:schemeClr val="dk1"/>
                </a:solidFill>
                <a:latin typeface="Consolas"/>
                <a:ea typeface="Consolas"/>
                <a:cs typeface="Consolas"/>
                <a:sym typeface="Consolas"/>
              </a:rPr>
              <a:t>float</a:t>
            </a:r>
            <a:r>
              <a:rPr lang="en" sz="1300">
                <a:solidFill>
                  <a:schemeClr val="dk1"/>
                </a:solidFill>
              </a:rPr>
              <a:t>, the result of the division would be truncated to an </a:t>
            </a:r>
            <a:r>
              <a:rPr lang="en" sz="1300">
                <a:solidFill>
                  <a:schemeClr val="dk1"/>
                </a:solidFill>
                <a:latin typeface="Consolas"/>
                <a:ea typeface="Consolas"/>
                <a:cs typeface="Consolas"/>
                <a:sym typeface="Consolas"/>
              </a:rPr>
              <a:t>int</a:t>
            </a:r>
            <a:r>
              <a:rPr lang="en" sz="1300">
                <a:solidFill>
                  <a:schemeClr val="dk1"/>
                </a:solidFill>
              </a:rPr>
              <a:t>:</a:t>
            </a:r>
            <a:endParaRPr sz="1300">
              <a:solidFill>
                <a:schemeClr val="dk1"/>
              </a:solidFill>
            </a:endParaRPr>
          </a:p>
          <a:p>
            <a:pPr indent="0" lvl="0" marL="0" rtl="0" algn="l">
              <a:spcBef>
                <a:spcPts val="0"/>
              </a:spcBef>
              <a:spcAft>
                <a:spcPts val="0"/>
              </a:spcAft>
              <a:buNone/>
            </a:pPr>
            <a:r>
              <a:t/>
            </a:r>
            <a:endParaRPr>
              <a:solidFill>
                <a:srgbClr val="0000FF"/>
              </a:solidFill>
              <a:latin typeface="Consolas"/>
              <a:ea typeface="Consolas"/>
              <a:cs typeface="Consolas"/>
              <a:sym typeface="Consolas"/>
            </a:endParaRPr>
          </a:p>
          <a:p>
            <a:pPr indent="0" lvl="0" marL="0" rtl="0" algn="l">
              <a:spcBef>
                <a:spcPts val="0"/>
              </a:spcBef>
              <a:spcAft>
                <a:spcPts val="0"/>
              </a:spcAft>
              <a:buNone/>
            </a:pPr>
            <a:r>
              <a:rPr lang="en">
                <a:solidFill>
                  <a:srgbClr val="0000FF"/>
                </a:solidFill>
                <a:latin typeface="Consolas"/>
                <a:ea typeface="Consolas"/>
                <a:cs typeface="Consolas"/>
                <a:sym typeface="Consolas"/>
              </a:rPr>
              <a:t>computeAverage</a:t>
            </a:r>
            <a:r>
              <a:rPr lang="en">
                <a:solidFill>
                  <a:schemeClr val="dk1"/>
                </a:solidFill>
                <a:latin typeface="Consolas"/>
                <a:ea typeface="Consolas"/>
                <a:cs typeface="Consolas"/>
                <a:sym typeface="Consolas"/>
              </a:rPr>
              <a:t>(10, 11) </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en">
                <a:solidFill>
                  <a:schemeClr val="dk1"/>
                </a:solidFill>
                <a:latin typeface="Consolas"/>
                <a:ea typeface="Consolas"/>
                <a:cs typeface="Consolas"/>
                <a:sym typeface="Consolas"/>
              </a:rPr>
              <a:t>⇒ (21 / 2) </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en">
                <a:solidFill>
                  <a:schemeClr val="dk1"/>
                </a:solidFill>
                <a:latin typeface="Consolas"/>
                <a:ea typeface="Consolas"/>
                <a:cs typeface="Consolas"/>
                <a:sym typeface="Consolas"/>
              </a:rPr>
              <a:t>⇒ 10                   ❌</a:t>
            </a:r>
            <a:endParaRPr/>
          </a:p>
        </p:txBody>
      </p:sp>
      <p:sp>
        <p:nvSpPr>
          <p:cNvPr id="134" name="Google Shape;134;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5" name="Google Shape;135;p20"/>
          <p:cNvSpPr txBox="1"/>
          <p:nvPr/>
        </p:nvSpPr>
        <p:spPr>
          <a:xfrm>
            <a:off x="4742350" y="4229650"/>
            <a:ext cx="2532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Reference: </a:t>
            </a:r>
            <a:r>
              <a:rPr lang="en" sz="1200" u="sng">
                <a:solidFill>
                  <a:schemeClr val="hlink"/>
                </a:solidFill>
                <a:hlinkClick r:id="rId3"/>
              </a:rPr>
              <a:t>C99 Standards</a:t>
            </a:r>
            <a:endParaRPr sz="1200"/>
          </a:p>
        </p:txBody>
      </p:sp>
      <p:pic>
        <p:nvPicPr>
          <p:cNvPr id="136" name="Google Shape;136;p20"/>
          <p:cNvPicPr preferRelativeResize="0"/>
          <p:nvPr/>
        </p:nvPicPr>
        <p:blipFill>
          <a:blip r:embed="rId4">
            <a:alphaModFix/>
          </a:blip>
          <a:stretch>
            <a:fillRect/>
          </a:stretch>
        </p:blipFill>
        <p:spPr>
          <a:xfrm>
            <a:off x="381000" y="1040600"/>
            <a:ext cx="4074775" cy="34836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311700" y="23930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420"/>
              <a:t>What is type conversion and how does the C compiler do it?</a:t>
            </a:r>
            <a:endParaRPr sz="2420"/>
          </a:p>
        </p:txBody>
      </p:sp>
      <p:sp>
        <p:nvSpPr>
          <p:cNvPr id="142" name="Google Shape;142;p21"/>
          <p:cNvSpPr txBox="1"/>
          <p:nvPr/>
        </p:nvSpPr>
        <p:spPr>
          <a:xfrm>
            <a:off x="311700" y="992775"/>
            <a:ext cx="8224800" cy="3317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i="1" lang="en" sz="1700">
                <a:solidFill>
                  <a:srgbClr val="595959"/>
                </a:solidFill>
              </a:rPr>
              <a:t>Type conversion </a:t>
            </a:r>
            <a:r>
              <a:rPr lang="en" sz="1700">
                <a:solidFill>
                  <a:srgbClr val="595959"/>
                </a:solidFill>
              </a:rPr>
              <a:t>occurs when the expression has data of mixed data types. </a:t>
            </a:r>
            <a:endParaRPr sz="1700">
              <a:solidFill>
                <a:srgbClr val="595959"/>
              </a:solidFill>
            </a:endParaRPr>
          </a:p>
          <a:p>
            <a:pPr indent="0" lvl="0" marL="0" rtl="0" algn="l">
              <a:lnSpc>
                <a:spcPct val="100000"/>
              </a:lnSpc>
              <a:spcBef>
                <a:spcPts val="0"/>
              </a:spcBef>
              <a:spcAft>
                <a:spcPts val="0"/>
              </a:spcAft>
              <a:buNone/>
            </a:pPr>
            <a:r>
              <a:rPr lang="en" sz="1700">
                <a:solidFill>
                  <a:srgbClr val="595959"/>
                </a:solidFill>
              </a:rPr>
              <a:t>The C compiler will promote variables from lower to higher type at runtime</a:t>
            </a:r>
            <a:br>
              <a:rPr lang="en" sz="1700">
                <a:solidFill>
                  <a:srgbClr val="595959"/>
                </a:solidFill>
              </a:rPr>
            </a:br>
            <a:r>
              <a:rPr lang="en" sz="1200">
                <a:solidFill>
                  <a:srgbClr val="595959"/>
                </a:solidFill>
              </a:rPr>
              <a:t>(because converting higher to lower involves loss of precision and value)</a:t>
            </a:r>
            <a:endParaRPr sz="1200">
              <a:solidFill>
                <a:srgbClr val="595959"/>
              </a:solidFill>
            </a:endParaRPr>
          </a:p>
          <a:p>
            <a:pPr indent="0" lvl="0" marL="0" rtl="0" algn="l">
              <a:lnSpc>
                <a:spcPct val="100000"/>
              </a:lnSpc>
              <a:spcBef>
                <a:spcPts val="0"/>
              </a:spcBef>
              <a:spcAft>
                <a:spcPts val="0"/>
              </a:spcAft>
              <a:buNone/>
            </a:pPr>
            <a:r>
              <a:t/>
            </a:r>
            <a:endParaRPr sz="1700">
              <a:solidFill>
                <a:srgbClr val="595959"/>
              </a:solidFill>
            </a:endParaRPr>
          </a:p>
          <a:p>
            <a:pPr indent="0" lvl="0" marL="0" rtl="0" algn="l">
              <a:lnSpc>
                <a:spcPct val="150000"/>
              </a:lnSpc>
              <a:spcBef>
                <a:spcPts val="0"/>
              </a:spcBef>
              <a:spcAft>
                <a:spcPts val="0"/>
              </a:spcAft>
              <a:buNone/>
            </a:pPr>
            <a:r>
              <a:rPr b="1" i="1" lang="en" sz="1500">
                <a:solidFill>
                  <a:srgbClr val="595959"/>
                </a:solidFill>
              </a:rPr>
              <a:t>General Rules:</a:t>
            </a:r>
            <a:endParaRPr b="1" i="1" sz="1500">
              <a:solidFill>
                <a:srgbClr val="595959"/>
              </a:solidFill>
            </a:endParaRPr>
          </a:p>
          <a:p>
            <a:pPr indent="-323850" lvl="0" marL="457200" rtl="0" algn="l">
              <a:lnSpc>
                <a:spcPct val="150000"/>
              </a:lnSpc>
              <a:spcBef>
                <a:spcPts val="0"/>
              </a:spcBef>
              <a:spcAft>
                <a:spcPts val="0"/>
              </a:spcAft>
              <a:buClr>
                <a:srgbClr val="595959"/>
              </a:buClr>
              <a:buSzPts val="1500"/>
              <a:buAutoNum type="arabicPeriod"/>
            </a:pPr>
            <a:r>
              <a:rPr lang="en" sz="1500">
                <a:solidFill>
                  <a:srgbClr val="595959"/>
                </a:solidFill>
              </a:rPr>
              <a:t>Integer types are lower than floating point types </a:t>
            </a:r>
            <a:endParaRPr sz="1500">
              <a:solidFill>
                <a:srgbClr val="595959"/>
              </a:solidFill>
            </a:endParaRPr>
          </a:p>
          <a:p>
            <a:pPr indent="-323850" lvl="0" marL="457200" rtl="0" algn="l">
              <a:lnSpc>
                <a:spcPct val="150000"/>
              </a:lnSpc>
              <a:spcBef>
                <a:spcPts val="0"/>
              </a:spcBef>
              <a:spcAft>
                <a:spcPts val="0"/>
              </a:spcAft>
              <a:buClr>
                <a:srgbClr val="595959"/>
              </a:buClr>
              <a:buSzPts val="1500"/>
              <a:buAutoNum type="arabicPeriod"/>
            </a:pPr>
            <a:r>
              <a:rPr b="1" lang="en" sz="1800">
                <a:solidFill>
                  <a:srgbClr val="595959"/>
                </a:solidFill>
                <a:latin typeface="Consolas"/>
                <a:ea typeface="Consolas"/>
                <a:cs typeface="Consolas"/>
                <a:sym typeface="Consolas"/>
              </a:rPr>
              <a:t>double &gt; float &gt; long &gt; int &gt; short &gt; char</a:t>
            </a:r>
            <a:endParaRPr b="1" sz="1800">
              <a:solidFill>
                <a:srgbClr val="595959"/>
              </a:solidFill>
              <a:latin typeface="Consolas"/>
              <a:ea typeface="Consolas"/>
              <a:cs typeface="Consolas"/>
              <a:sym typeface="Consolas"/>
            </a:endParaRPr>
          </a:p>
          <a:p>
            <a:pPr indent="-323850" lvl="0" marL="457200" rtl="0" algn="l">
              <a:lnSpc>
                <a:spcPct val="150000"/>
              </a:lnSpc>
              <a:spcBef>
                <a:spcPts val="0"/>
              </a:spcBef>
              <a:spcAft>
                <a:spcPts val="0"/>
              </a:spcAft>
              <a:buClr>
                <a:srgbClr val="595959"/>
              </a:buClr>
              <a:buSzPts val="1500"/>
              <a:buAutoNum type="arabicPeriod"/>
            </a:pPr>
            <a:r>
              <a:rPr lang="en" sz="1500">
                <a:solidFill>
                  <a:srgbClr val="595959"/>
                </a:solidFill>
              </a:rPr>
              <a:t>Signed types are lower than unsigned types </a:t>
            </a:r>
            <a:endParaRPr sz="1500">
              <a:solidFill>
                <a:srgbClr val="595959"/>
              </a:solidFill>
            </a:endParaRPr>
          </a:p>
          <a:p>
            <a:pPr indent="-323850" lvl="1" marL="914400" rtl="0" algn="l">
              <a:lnSpc>
                <a:spcPct val="150000"/>
              </a:lnSpc>
              <a:spcBef>
                <a:spcPts val="0"/>
              </a:spcBef>
              <a:spcAft>
                <a:spcPts val="0"/>
              </a:spcAft>
              <a:buClr>
                <a:srgbClr val="595959"/>
              </a:buClr>
              <a:buSzPts val="1500"/>
              <a:buAutoNum type="alphaLcPeriod"/>
            </a:pPr>
            <a:r>
              <a:rPr b="1" lang="en" sz="1500">
                <a:solidFill>
                  <a:srgbClr val="595959"/>
                </a:solidFill>
              </a:rPr>
              <a:t>Signed</a:t>
            </a:r>
            <a:r>
              <a:rPr lang="en" sz="1500">
                <a:solidFill>
                  <a:srgbClr val="595959"/>
                </a:solidFill>
              </a:rPr>
              <a:t>		S</a:t>
            </a:r>
            <a:r>
              <a:rPr lang="en" sz="1500">
                <a:solidFill>
                  <a:srgbClr val="595959"/>
                </a:solidFill>
                <a:highlight>
                  <a:srgbClr val="FFFFFF"/>
                </a:highlight>
              </a:rPr>
              <a:t>igned int holds negative, zero and positive numbers</a:t>
            </a:r>
            <a:endParaRPr sz="1500">
              <a:solidFill>
                <a:srgbClr val="595959"/>
              </a:solidFill>
            </a:endParaRPr>
          </a:p>
          <a:p>
            <a:pPr indent="-323850" lvl="1" marL="914400" rtl="0" algn="l">
              <a:lnSpc>
                <a:spcPct val="150000"/>
              </a:lnSpc>
              <a:spcBef>
                <a:spcPts val="0"/>
              </a:spcBef>
              <a:spcAft>
                <a:spcPts val="0"/>
              </a:spcAft>
              <a:buClr>
                <a:srgbClr val="595959"/>
              </a:buClr>
              <a:buSzPts val="1500"/>
              <a:buAutoNum type="alphaLcPeriod"/>
            </a:pPr>
            <a:r>
              <a:rPr b="1" lang="en" sz="1500">
                <a:solidFill>
                  <a:srgbClr val="595959"/>
                </a:solidFill>
              </a:rPr>
              <a:t>Unsigned</a:t>
            </a:r>
            <a:r>
              <a:rPr lang="en" sz="1500">
                <a:solidFill>
                  <a:srgbClr val="595959"/>
                </a:solidFill>
              </a:rPr>
              <a:t>		</a:t>
            </a:r>
            <a:r>
              <a:rPr lang="en" sz="1500">
                <a:solidFill>
                  <a:srgbClr val="595959"/>
                </a:solidFill>
                <a:highlight>
                  <a:srgbClr val="FFFFFF"/>
                </a:highlight>
              </a:rPr>
              <a:t>Unsigned int can hold zero and positive numbers</a:t>
            </a:r>
            <a:endParaRPr sz="1500">
              <a:solidFill>
                <a:srgbClr val="595959"/>
              </a:solidFill>
              <a:latin typeface="Consolas"/>
              <a:ea typeface="Consolas"/>
              <a:cs typeface="Consolas"/>
              <a:sym typeface="Consolas"/>
            </a:endParaRPr>
          </a:p>
        </p:txBody>
      </p:sp>
      <p:sp>
        <p:nvSpPr>
          <p:cNvPr id="143" name="Google Shape;143;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4" name="Google Shape;144;p21"/>
          <p:cNvSpPr txBox="1"/>
          <p:nvPr/>
        </p:nvSpPr>
        <p:spPr>
          <a:xfrm>
            <a:off x="6605700" y="4234550"/>
            <a:ext cx="2226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Reference: </a:t>
            </a:r>
            <a:r>
              <a:rPr lang="en" sz="1200" u="sng">
                <a:solidFill>
                  <a:schemeClr val="hlink"/>
                </a:solidFill>
                <a:hlinkClick r:id="rId3"/>
              </a:rPr>
              <a:t>C99 Standards</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