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A03436-9310-4E77-9BEC-BE1209C8624C}">
  <a:tblStyle styleId="{C3A03436-9310-4E77-9BEC-BE1209C862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62ef9f24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62ef9f24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62ef9f2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62ef9f2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62ef9f2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62ef9f2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62ef9f24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62ef9f24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62ef9f24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62ef9f2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9ee5c7b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9ee5c7b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62ef9f24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62ef9f24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9ee5c7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9ee5c7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ef9f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ef9f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a11145602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does the curve on the right have a region for </a:t>
            </a:r>
            <a:r>
              <a:rPr b="1" lang="en"/>
              <a:t>continuous</a:t>
            </a:r>
            <a:r>
              <a:rPr b="1" lang="en"/>
              <a:t> running and cycling?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Continuous rated torque is the motor's continuous torque that it can output at rated speed, close to the max speed of the motor. This is a better judge of the motor's performance as it's the motor's torque at speed.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Cycling / </a:t>
            </a:r>
            <a:r>
              <a:rPr lang="en"/>
              <a:t>Peak torque is the motor's maximum torque it can output for a short period of time, typically for acceleration/deceleration or overcoming friction. Our motors are rated for 10% duty cycle and thus the peak torque is 3.1 times the continuous stall torque.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fa11145602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a11145602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fa11145602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simple </a:t>
            </a:r>
            <a:r>
              <a:rPr lang="en">
                <a:solidFill>
                  <a:srgbClr val="11111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electrical 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motor model, the motor basically contains a number of inductors, that move in a magnetic field. The inductors themselves have an inductance, and some internal resistance. </a:t>
            </a:r>
            <a:b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Their movement will generate a voltage across the inductors, which is dependent on rotational velocity. 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 is voltage drop across inductor 0 in steady state?</a:t>
            </a:r>
            <a:b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definition of the inductance itself gives the answer. </a:t>
            </a:r>
            <a:b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the property of material to oppose the change in current. </a:t>
            </a:r>
            <a:b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DC circuits, there is no change in current (i.e. di/dt = 0), hence no opposition in turn reactance is offered to the DC current.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gfa11145602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2ef9f2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2ef9f2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Q1: torque= K</a:t>
            </a:r>
            <a:r>
              <a:rPr baseline="-25000" lang="en"/>
              <a:t>T</a:t>
            </a:r>
            <a:r>
              <a:rPr lang="en"/>
              <a:t>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Q2: Why do we know that the voltage across the resistor is 12V @ Stall?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di/dt is zero at stall, so no drop across inductor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Omega = 0 so no Back-EMF induced in the coil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12 = 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1114560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a1114560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1114560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a1114560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for Q4, we are using 1.5 for w, </a:t>
            </a:r>
            <a:r>
              <a:rPr lang="en"/>
              <a:t>because</a:t>
            </a:r>
            <a:r>
              <a:rPr lang="en"/>
              <a:t> units for angular velocity are krpm to stay consistent with units of K</a:t>
            </a:r>
            <a:r>
              <a:rPr baseline="-25000" lang="en"/>
              <a:t>E</a:t>
            </a:r>
            <a:endParaRPr baseline="-2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increase torque: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Decrease RPM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Increase supply voltage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62ef9f2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62ef9f2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62ef9f24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62ef9f24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19928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hyperlink" Target="https://www.digikey.com/en/products/detail/crouzet/80180301/6137228?s=N4IgjCBcpgnATADiqAxlAZgQwDYGcBTAGhAHsoBtEeeANgBYBmZAXRIAcAXKEAZU4BOASwB2AcxABfSSXiUQAIwEBXPAAscBPHgAEAE1Q6AtqU6kBIFpK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6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Greg, Will, Sheil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diagram / Terminology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3285650" y="1378325"/>
            <a:ext cx="1756800" cy="8526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(oven/car/robot)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757000" y="1378325"/>
            <a:ext cx="1756800" cy="8526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cxnSp>
        <p:nvCxnSpPr>
          <p:cNvPr id="180" name="Google Shape;180;p23"/>
          <p:cNvCxnSpPr>
            <a:stCxn id="179" idx="3"/>
            <a:endCxn id="178" idx="1"/>
          </p:cNvCxnSpPr>
          <p:nvPr/>
        </p:nvCxnSpPr>
        <p:spPr>
          <a:xfrm>
            <a:off x="2513800" y="1804625"/>
            <a:ext cx="7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8" idx="3"/>
            <a:endCxn id="179" idx="1"/>
          </p:cNvCxnSpPr>
          <p:nvPr/>
        </p:nvCxnSpPr>
        <p:spPr>
          <a:xfrm flipH="1">
            <a:off x="756950" y="1804625"/>
            <a:ext cx="4285500" cy="600"/>
          </a:xfrm>
          <a:prstGeom prst="bentConnector5">
            <a:avLst>
              <a:gd fmla="val -5557" name="adj1"/>
              <a:gd fmla="val 108404167" name="adj2"/>
              <a:gd fmla="val 105555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3"/>
          <p:cNvSpPr txBox="1"/>
          <p:nvPr/>
        </p:nvSpPr>
        <p:spPr>
          <a:xfrm>
            <a:off x="2513800" y="2072863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2513800" y="1378325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757000" y="3528225"/>
            <a:ext cx="4285500" cy="10071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97000" y="3745425"/>
            <a:ext cx="2020200" cy="5727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Control Law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2067225" y="3128025"/>
            <a:ext cx="16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cxnSp>
        <p:nvCxnSpPr>
          <p:cNvPr id="187" name="Google Shape;187;p23"/>
          <p:cNvCxnSpPr/>
          <p:nvPr/>
        </p:nvCxnSpPr>
        <p:spPr>
          <a:xfrm>
            <a:off x="500625" y="4026175"/>
            <a:ext cx="49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3"/>
          <p:cNvSpPr txBox="1"/>
          <p:nvPr/>
        </p:nvSpPr>
        <p:spPr>
          <a:xfrm>
            <a:off x="-103825" y="3829825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cxnSp>
        <p:nvCxnSpPr>
          <p:cNvPr id="189" name="Google Shape;189;p23"/>
          <p:cNvCxnSpPr/>
          <p:nvPr/>
        </p:nvCxnSpPr>
        <p:spPr>
          <a:xfrm>
            <a:off x="4756575" y="4033625"/>
            <a:ext cx="5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3"/>
          <p:cNvSpPr txBox="1"/>
          <p:nvPr/>
        </p:nvSpPr>
        <p:spPr>
          <a:xfrm>
            <a:off x="5146125" y="3833525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6078600" y="2189450"/>
            <a:ext cx="2753700" cy="14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Regulator (set point)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Response</a:t>
            </a:r>
            <a:endParaRPr/>
          </a:p>
        </p:txBody>
      </p:sp>
      <p:cxnSp>
        <p:nvCxnSpPr>
          <p:cNvPr id="192" name="Google Shape;192;p23"/>
          <p:cNvCxnSpPr>
            <a:endCxn id="179" idx="2"/>
          </p:cNvCxnSpPr>
          <p:nvPr/>
        </p:nvCxnSpPr>
        <p:spPr>
          <a:xfrm rot="10800000">
            <a:off x="1635400" y="2230925"/>
            <a:ext cx="1236600" cy="8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3"/>
          <p:cNvCxnSpPr/>
          <p:nvPr/>
        </p:nvCxnSpPr>
        <p:spPr>
          <a:xfrm rot="10800000">
            <a:off x="2909050" y="4347600"/>
            <a:ext cx="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3"/>
          <p:cNvSpPr txBox="1"/>
          <p:nvPr/>
        </p:nvSpPr>
        <p:spPr>
          <a:xfrm>
            <a:off x="2183100" y="4807225"/>
            <a:ext cx="23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1325050" y="4719000"/>
            <a:ext cx="31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Point (from user/external source)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r>
              <a:rPr lang="en"/>
              <a:t>am</a:t>
            </a:r>
            <a:r>
              <a:rPr lang="en"/>
              <a:t>ple: Oven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311700" y="1152475"/>
            <a:ext cx="85206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[status of the heating element (off/on)]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State: [temperature of the oven]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get the oven to a </a:t>
            </a:r>
            <a:r>
              <a:rPr lang="en"/>
              <a:t>desired temperature?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0" l="6309" r="9451" t="8399"/>
          <a:stretch/>
        </p:blipFill>
        <p:spPr>
          <a:xfrm>
            <a:off x="602396" y="2203550"/>
            <a:ext cx="3425650" cy="27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5307025" y="3071375"/>
            <a:ext cx="33561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Hysteresis is often added to reduce switching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This type of control is called bang-bang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Proportional Control (P)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700" y="1152475"/>
            <a:ext cx="85206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often have more control fidelity than just on/off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apply inputs that are </a:t>
            </a:r>
            <a:r>
              <a:rPr lang="en"/>
              <a:t>proportional</a:t>
            </a:r>
            <a:r>
              <a:rPr lang="en"/>
              <a:t> to the amount of error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300" y="2006700"/>
            <a:ext cx="1894700" cy="29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5"/>
          <p:cNvGrpSpPr/>
          <p:nvPr/>
        </p:nvGrpSpPr>
        <p:grpSpPr>
          <a:xfrm>
            <a:off x="972613" y="2297350"/>
            <a:ext cx="7024076" cy="1974937"/>
            <a:chOff x="977050" y="2194450"/>
            <a:chExt cx="7024076" cy="1974937"/>
          </a:xfrm>
        </p:grpSpPr>
        <p:pic>
          <p:nvPicPr>
            <p:cNvPr id="212" name="Google Shape;212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67900" y="2194450"/>
              <a:ext cx="2633226" cy="19749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77050" y="2194456"/>
              <a:ext cx="2633226" cy="19749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4" name="Google Shape;214;p25"/>
            <p:cNvCxnSpPr/>
            <p:nvPr/>
          </p:nvCxnSpPr>
          <p:spPr>
            <a:xfrm>
              <a:off x="3929895" y="3235575"/>
              <a:ext cx="111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5" name="Google Shape;215;p25"/>
            <p:cNvSpPr txBox="1"/>
            <p:nvPr/>
          </p:nvSpPr>
          <p:spPr>
            <a:xfrm>
              <a:off x="3659138" y="2778375"/>
              <a:ext cx="165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Increasing Kp</a:t>
              </a:r>
              <a:endParaRPr/>
            </a:p>
          </p:txBody>
        </p:sp>
      </p:grp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224350" y="4169375"/>
            <a:ext cx="85206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and most common form of control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Proportional Derivative Control (PD)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1152475"/>
            <a:ext cx="85206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reduce the oscillations?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add “damping”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3357200" y="2948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﻿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488" y="2017725"/>
            <a:ext cx="4149025" cy="30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26"/>
          <p:cNvGrpSpPr/>
          <p:nvPr/>
        </p:nvGrpSpPr>
        <p:grpSpPr>
          <a:xfrm>
            <a:off x="886900" y="2571750"/>
            <a:ext cx="7494650" cy="2391100"/>
            <a:chOff x="886900" y="2571750"/>
            <a:chExt cx="7494650" cy="2391100"/>
          </a:xfrm>
        </p:grpSpPr>
        <p:pic>
          <p:nvPicPr>
            <p:cNvPr id="226" name="Google Shape;226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93425" y="2571750"/>
              <a:ext cx="3188125" cy="239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86900" y="2571750"/>
              <a:ext cx="3188133" cy="2391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8" name="Google Shape;228;p26"/>
            <p:cNvCxnSpPr/>
            <p:nvPr/>
          </p:nvCxnSpPr>
          <p:spPr>
            <a:xfrm>
              <a:off x="4012808" y="3760175"/>
              <a:ext cx="1118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9" name="Google Shape;229;p26"/>
            <p:cNvSpPr txBox="1"/>
            <p:nvPr/>
          </p:nvSpPr>
          <p:spPr>
            <a:xfrm>
              <a:off x="3742050" y="3302975"/>
              <a:ext cx="165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Increasing Kd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Proportional Integrative Derivative Control (PID)</a:t>
            </a:r>
            <a:endParaRPr/>
          </a:p>
        </p:txBody>
      </p:sp>
      <p:grpSp>
        <p:nvGrpSpPr>
          <p:cNvPr id="235" name="Google Shape;235;p27"/>
          <p:cNvGrpSpPr/>
          <p:nvPr/>
        </p:nvGrpSpPr>
        <p:grpSpPr>
          <a:xfrm>
            <a:off x="6325100" y="1340175"/>
            <a:ext cx="2102425" cy="2682950"/>
            <a:chOff x="782675" y="1543600"/>
            <a:chExt cx="2102425" cy="2682950"/>
          </a:xfrm>
        </p:grpSpPr>
        <p:grpSp>
          <p:nvGrpSpPr>
            <p:cNvPr id="236" name="Google Shape;236;p27"/>
            <p:cNvGrpSpPr/>
            <p:nvPr/>
          </p:nvGrpSpPr>
          <p:grpSpPr>
            <a:xfrm>
              <a:off x="782675" y="2300025"/>
              <a:ext cx="1503450" cy="1316825"/>
              <a:chOff x="782675" y="2782650"/>
              <a:chExt cx="1503450" cy="1316825"/>
            </a:xfrm>
          </p:grpSpPr>
          <p:sp>
            <p:nvSpPr>
              <p:cNvPr id="237" name="Google Shape;237;p27"/>
              <p:cNvSpPr/>
              <p:nvPr/>
            </p:nvSpPr>
            <p:spPr>
              <a:xfrm>
                <a:off x="933425" y="2855775"/>
                <a:ext cx="1352700" cy="385800"/>
              </a:xfrm>
              <a:prstGeom prst="rect">
                <a:avLst/>
              </a:prstGeom>
              <a:solidFill>
                <a:srgbClr val="4581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8" name="Google Shape;238;p27"/>
              <p:cNvCxnSpPr/>
              <p:nvPr/>
            </p:nvCxnSpPr>
            <p:spPr>
              <a:xfrm>
                <a:off x="1609775" y="3055825"/>
                <a:ext cx="0" cy="5901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239" name="Google Shape;239;p27"/>
              <p:cNvGrpSpPr/>
              <p:nvPr/>
            </p:nvGrpSpPr>
            <p:grpSpPr>
              <a:xfrm>
                <a:off x="1040075" y="3241575"/>
                <a:ext cx="1139400" cy="654300"/>
                <a:chOff x="1111600" y="3241575"/>
                <a:chExt cx="1139400" cy="654300"/>
              </a:xfrm>
            </p:grpSpPr>
            <p:cxnSp>
              <p:nvCxnSpPr>
                <p:cNvPr id="240" name="Google Shape;240;p27"/>
                <p:cNvCxnSpPr/>
                <p:nvPr/>
              </p:nvCxnSpPr>
              <p:spPr>
                <a:xfrm rot="10800000">
                  <a:off x="1131700" y="3241575"/>
                  <a:ext cx="0" cy="654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41" name="Google Shape;241;p27"/>
                <p:cNvCxnSpPr/>
                <p:nvPr/>
              </p:nvCxnSpPr>
              <p:spPr>
                <a:xfrm>
                  <a:off x="1111600" y="3895875"/>
                  <a:ext cx="1139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2" name="Google Shape;242;p27"/>
                <p:cNvCxnSpPr/>
                <p:nvPr/>
              </p:nvCxnSpPr>
              <p:spPr>
                <a:xfrm rot="10800000">
                  <a:off x="1477025" y="3241575"/>
                  <a:ext cx="0" cy="654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43" name="Google Shape;243;p27"/>
                <p:cNvCxnSpPr/>
                <p:nvPr/>
              </p:nvCxnSpPr>
              <p:spPr>
                <a:xfrm rot="10800000">
                  <a:off x="2230900" y="3241575"/>
                  <a:ext cx="0" cy="654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44" name="Google Shape;244;p27"/>
                <p:cNvCxnSpPr/>
                <p:nvPr/>
              </p:nvCxnSpPr>
              <p:spPr>
                <a:xfrm rot="10800000">
                  <a:off x="1885575" y="3241575"/>
                  <a:ext cx="0" cy="654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245" name="Google Shape;245;p27"/>
              <p:cNvSpPr txBox="1"/>
              <p:nvPr/>
            </p:nvSpPr>
            <p:spPr>
              <a:xfrm>
                <a:off x="1221925" y="2782650"/>
                <a:ext cx="507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mg</a:t>
                </a:r>
                <a:endParaRPr/>
              </a:p>
            </p:txBody>
          </p:sp>
          <p:sp>
            <p:nvSpPr>
              <p:cNvPr id="246" name="Google Shape;246;p27"/>
              <p:cNvSpPr txBox="1"/>
              <p:nvPr/>
            </p:nvSpPr>
            <p:spPr>
              <a:xfrm>
                <a:off x="782675" y="3699275"/>
                <a:ext cx="257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u</a:t>
                </a:r>
                <a:endParaRPr/>
              </a:p>
            </p:txBody>
          </p:sp>
        </p:grpSp>
        <p:cxnSp>
          <p:nvCxnSpPr>
            <p:cNvPr id="247" name="Google Shape;247;p27"/>
            <p:cNvCxnSpPr/>
            <p:nvPr/>
          </p:nvCxnSpPr>
          <p:spPr>
            <a:xfrm rot="10800000">
              <a:off x="2513875" y="1720050"/>
              <a:ext cx="0" cy="250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8" name="Google Shape;248;p27"/>
            <p:cNvSpPr txBox="1"/>
            <p:nvPr/>
          </p:nvSpPr>
          <p:spPr>
            <a:xfrm>
              <a:off x="2576400" y="1543600"/>
              <a:ext cx="30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</p:grpSp>
      <p:sp>
        <p:nvSpPr>
          <p:cNvPr id="249" name="Google Shape;249;p27"/>
          <p:cNvSpPr txBox="1"/>
          <p:nvPr/>
        </p:nvSpPr>
        <p:spPr>
          <a:xfrm>
            <a:off x="373325" y="1118088"/>
            <a:ext cx="5586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we remove steady state errors (e.g. gravity)?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PD control law will result in a force </a:t>
            </a:r>
            <a:r>
              <a:rPr lang="en" sz="1800"/>
              <a:t>balance</a:t>
            </a:r>
            <a:r>
              <a:rPr lang="en" sz="1800"/>
              <a:t> with non-zero error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the steady state error with PD control?</a:t>
            </a:r>
            <a:endParaRPr sz="1800"/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438" y="4521800"/>
            <a:ext cx="7049124" cy="3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963" y="2509589"/>
            <a:ext cx="3723025" cy="17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Proportional Integrative Derivative Control (PID)</a:t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438" y="1232375"/>
            <a:ext cx="7049124" cy="3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688" y="1748075"/>
            <a:ext cx="3986626" cy="29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 tuning</a:t>
            </a:r>
            <a:endParaRPr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311700" y="1152475"/>
            <a:ext cx="520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Find KP first</a:t>
            </a:r>
            <a:r>
              <a:rPr lang="en"/>
              <a:t>. Set KD = 0 ,  KI = 0, Increase KP until response is fast enough (typically some overshoot).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Or, increase until constant oscillation occurs,  then reduce the gain by 30%.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Find KI 2nd</a:t>
            </a:r>
            <a:r>
              <a:rPr lang="en"/>
              <a:t>. Slowly increase the integral level until steady state has acceptable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Find KD last</a:t>
            </a:r>
            <a:r>
              <a:rPr lang="en"/>
              <a:t>. Increase KD to reduce overshoot (critically damped if desired, or until speed is set. 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425" y="1462750"/>
            <a:ext cx="2746900" cy="20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/>
        </p:nvSpPr>
        <p:spPr>
          <a:xfrm>
            <a:off x="5275766" y="3493522"/>
            <a:ext cx="3784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https://en.wikipedia.org/wiki/PID_controller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Review</a:t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Motor Selection Exercise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Control (PID)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Mini-Design 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825" y="1584000"/>
            <a:ext cx="4488375" cy="29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288193" y="133219"/>
            <a:ext cx="78867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</a:t>
            </a:r>
            <a:r>
              <a:rPr lang="en"/>
              <a:t>hoosing the right motor for a design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88193" y="700825"/>
            <a:ext cx="81042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</a:t>
            </a:r>
            <a:r>
              <a:rPr lang="en" sz="1700"/>
              <a:t>otor specs only include values around stall torque, no-load speed etc.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However, we need to know torque at a different speed or design point</a:t>
            </a:r>
            <a:endParaRPr sz="1700"/>
          </a:p>
        </p:txBody>
      </p:sp>
      <p:grpSp>
        <p:nvGrpSpPr>
          <p:cNvPr id="75" name="Google Shape;75;p16"/>
          <p:cNvGrpSpPr/>
          <p:nvPr/>
        </p:nvGrpSpPr>
        <p:grpSpPr>
          <a:xfrm>
            <a:off x="5026425" y="1584000"/>
            <a:ext cx="4068800" cy="2607263"/>
            <a:chOff x="5026425" y="1946200"/>
            <a:chExt cx="4068800" cy="2607263"/>
          </a:xfrm>
        </p:grpSpPr>
        <p:pic>
          <p:nvPicPr>
            <p:cNvPr id="76" name="Google Shape;76;p16"/>
            <p:cNvPicPr preferRelativeResize="0"/>
            <p:nvPr/>
          </p:nvPicPr>
          <p:blipFill rotWithShape="1">
            <a:blip r:embed="rId4">
              <a:alphaModFix/>
            </a:blip>
            <a:srcRect b="0" l="0" r="0" t="13532"/>
            <a:stretch/>
          </p:blipFill>
          <p:spPr>
            <a:xfrm>
              <a:off x="5026425" y="1946200"/>
              <a:ext cx="4068800" cy="2314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6"/>
            <p:cNvSpPr txBox="1"/>
            <p:nvPr/>
          </p:nvSpPr>
          <p:spPr>
            <a:xfrm>
              <a:off x="6774262" y="4230363"/>
              <a:ext cx="2198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solidFill>
                    <a:schemeClr val="hlink"/>
                  </a:solidFill>
                  <a:hlinkClick r:id="rId5"/>
                </a:rPr>
                <a:t>Source: BLDC motor on Digikey</a:t>
              </a:r>
              <a:endParaRPr sz="9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47650" y="45250"/>
            <a:ext cx="85710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Refresher on the </a:t>
            </a:r>
            <a:r>
              <a:rPr lang="en" sz="2040"/>
              <a:t>Ideal Electrical Model of a DC motor with a battery</a:t>
            </a:r>
            <a:endParaRPr sz="2040"/>
          </a:p>
        </p:txBody>
      </p:sp>
      <p:grpSp>
        <p:nvGrpSpPr>
          <p:cNvPr id="84" name="Google Shape;84;p17"/>
          <p:cNvGrpSpPr/>
          <p:nvPr/>
        </p:nvGrpSpPr>
        <p:grpSpPr>
          <a:xfrm>
            <a:off x="66990" y="612850"/>
            <a:ext cx="3814040" cy="1772150"/>
            <a:chOff x="4444704" y="571100"/>
            <a:chExt cx="4691893" cy="2180035"/>
          </a:xfrm>
        </p:grpSpPr>
        <p:pic>
          <p:nvPicPr>
            <p:cNvPr id="85" name="Google Shape;85;p17"/>
            <p:cNvPicPr preferRelativeResize="0"/>
            <p:nvPr/>
          </p:nvPicPr>
          <p:blipFill rotWithShape="1">
            <a:blip r:embed="rId3">
              <a:alphaModFix/>
            </a:blip>
            <a:srcRect b="0" l="5388" r="4359" t="0"/>
            <a:stretch/>
          </p:blipFill>
          <p:spPr>
            <a:xfrm>
              <a:off x="4538473" y="571100"/>
              <a:ext cx="4598125" cy="21800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7"/>
            <p:cNvSpPr/>
            <p:nvPr/>
          </p:nvSpPr>
          <p:spPr>
            <a:xfrm>
              <a:off x="4444704" y="1799221"/>
              <a:ext cx="742800" cy="45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8083611" y="1789609"/>
              <a:ext cx="3789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90000"/>
                  </a:solidFill>
                  <a:latin typeface="Rockwell"/>
                  <a:ea typeface="Rockwell"/>
                  <a:cs typeface="Rockwell"/>
                  <a:sym typeface="Rockwell"/>
                </a:rPr>
                <a:t>V</a:t>
              </a:r>
              <a:endParaRPr sz="1800">
                <a:solidFill>
                  <a:srgbClr val="99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88" name="Google Shape;88;p17"/>
            <p:cNvCxnSpPr/>
            <p:nvPr/>
          </p:nvCxnSpPr>
          <p:spPr>
            <a:xfrm flipH="1">
              <a:off x="5095437" y="1791821"/>
              <a:ext cx="1500" cy="485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" name="Google Shape;89;p17"/>
          <p:cNvGrpSpPr/>
          <p:nvPr/>
        </p:nvGrpSpPr>
        <p:grpSpPr>
          <a:xfrm>
            <a:off x="4899872" y="3876258"/>
            <a:ext cx="3080700" cy="943117"/>
            <a:chOff x="5890472" y="2995847"/>
            <a:chExt cx="3080700" cy="943117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5890472" y="2995847"/>
              <a:ext cx="3080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ω =     - τ R/(K</a:t>
              </a:r>
              <a:r>
                <a:rPr baseline="-25000" lang="en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T</a:t>
              </a:r>
              <a:r>
                <a:rPr lang="en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K</a:t>
              </a:r>
              <a:r>
                <a:rPr baseline="-25000" lang="en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E</a:t>
              </a:r>
              <a:r>
                <a:rPr lang="en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 )</a:t>
              </a:r>
              <a:r>
                <a:rPr lang="en" sz="1800">
                  <a:solidFill>
                    <a:srgbClr val="FF0000"/>
                  </a:solidFill>
                  <a:latin typeface="Rockwell"/>
                  <a:ea typeface="Rockwell"/>
                  <a:cs typeface="Rockwell"/>
                  <a:sym typeface="Rockwell"/>
                </a:rPr>
                <a:t> </a:t>
              </a:r>
              <a:r>
                <a:rPr lang="en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+</a:t>
              </a:r>
              <a:r>
                <a:rPr lang="en" sz="1800">
                  <a:solidFill>
                    <a:srgbClr val="C00000"/>
                  </a:solidFill>
                  <a:latin typeface="Rockwell"/>
                  <a:ea typeface="Rockwell"/>
                  <a:cs typeface="Rockwell"/>
                  <a:sym typeface="Rockwell"/>
                </a:rPr>
                <a:t> V</a:t>
              </a:r>
              <a:r>
                <a:rPr lang="en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/K</a:t>
              </a:r>
              <a:r>
                <a:rPr baseline="-25000" lang="en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E</a:t>
              </a:r>
              <a:endParaRPr baseline="-25000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 rot="5400000">
              <a:off x="7297162" y="3018248"/>
              <a:ext cx="246900" cy="967800"/>
            </a:xfrm>
            <a:prstGeom prst="rightBrace">
              <a:avLst>
                <a:gd fmla="val 34798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6691625" y="3631163"/>
              <a:ext cx="1544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Motor Constant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sp>
        <p:nvSpPr>
          <p:cNvPr id="93" name="Google Shape;93;p17"/>
          <p:cNvSpPr txBox="1"/>
          <p:nvPr/>
        </p:nvSpPr>
        <p:spPr>
          <a:xfrm>
            <a:off x="5874719" y="1994060"/>
            <a:ext cx="296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rPr>
              <a:t>V</a:t>
            </a:r>
            <a:r>
              <a:rPr lang="en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= L di/dt + iR  + K</a:t>
            </a:r>
            <a:r>
              <a:rPr baseline="-25000" lang="e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</a:t>
            </a:r>
            <a:r>
              <a:rPr lang="e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ω 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874719" y="2343229"/>
            <a:ext cx="325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rPr>
              <a:t>V</a:t>
            </a:r>
            <a:r>
              <a:rPr lang="en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=      0      + iR  + K</a:t>
            </a:r>
            <a:r>
              <a:rPr baseline="-25000" lang="e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</a:t>
            </a:r>
            <a:r>
              <a:rPr lang="e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ω</a:t>
            </a:r>
            <a:r>
              <a:rPr lang="en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160800" y="2098000"/>
            <a:ext cx="171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Kirchoff's Voltage Law</a:t>
            </a:r>
            <a:endParaRPr sz="1200"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Steady state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874719" y="3139962"/>
            <a:ext cx="321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rPr>
              <a:t>V</a:t>
            </a:r>
            <a:r>
              <a:rPr lang="en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= τR/K</a:t>
            </a:r>
            <a:r>
              <a:rPr baseline="-25000" lang="e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</a:t>
            </a:r>
            <a:r>
              <a:rPr lang="e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+ K</a:t>
            </a:r>
            <a:r>
              <a:rPr baseline="-25000" lang="e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</a:t>
            </a:r>
            <a:r>
              <a:rPr lang="e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ω</a:t>
            </a:r>
            <a:r>
              <a:rPr lang="en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160800" y="3199667"/>
            <a:ext cx="165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Substitution </a:t>
            </a:r>
            <a:r>
              <a:rPr lang="en" sz="1200">
                <a:solidFill>
                  <a:srgbClr val="666666"/>
                </a:solidFill>
              </a:rPr>
              <a:t>Algebra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160800" y="2780650"/>
            <a:ext cx="216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Assume no friction</a:t>
            </a:r>
            <a:endParaRPr sz="1200">
              <a:solidFill>
                <a:srgbClr val="666666"/>
              </a:solidFill>
            </a:endParaRPr>
          </a:p>
        </p:txBody>
      </p:sp>
      <p:grpSp>
        <p:nvGrpSpPr>
          <p:cNvPr id="99" name="Google Shape;99;p17"/>
          <p:cNvGrpSpPr/>
          <p:nvPr/>
        </p:nvGrpSpPr>
        <p:grpSpPr>
          <a:xfrm>
            <a:off x="314085" y="2501350"/>
            <a:ext cx="2627040" cy="2490025"/>
            <a:chOff x="314085" y="1586950"/>
            <a:chExt cx="2627040" cy="2490025"/>
          </a:xfrm>
        </p:grpSpPr>
        <p:cxnSp>
          <p:nvCxnSpPr>
            <p:cNvPr id="100" name="Google Shape;100;p17"/>
            <p:cNvCxnSpPr/>
            <p:nvPr/>
          </p:nvCxnSpPr>
          <p:spPr>
            <a:xfrm rot="10800000">
              <a:off x="655350" y="1648175"/>
              <a:ext cx="0" cy="24288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1" name="Google Shape;101;p17"/>
            <p:cNvCxnSpPr/>
            <p:nvPr/>
          </p:nvCxnSpPr>
          <p:spPr>
            <a:xfrm>
              <a:off x="324091" y="3791995"/>
              <a:ext cx="23919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none"/>
            </a:ln>
          </p:spPr>
        </p:cxnSp>
        <p:sp>
          <p:nvSpPr>
            <p:cNvPr id="102" name="Google Shape;102;p17"/>
            <p:cNvSpPr txBox="1"/>
            <p:nvPr/>
          </p:nvSpPr>
          <p:spPr>
            <a:xfrm rot="-5400000">
              <a:off x="-285015" y="2665459"/>
              <a:ext cx="14907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Speed [rad/s]</a:t>
              </a:r>
              <a:endParaRPr sz="1100"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791858" y="3762608"/>
              <a:ext cx="16185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τ  Torque [Nm] </a:t>
              </a:r>
              <a:endParaRPr sz="1100"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84825" y="1586950"/>
              <a:ext cx="2556300" cy="292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Speed vs Torque</a:t>
              </a:r>
              <a:endParaRPr sz="1600"/>
            </a:p>
          </p:txBody>
        </p:sp>
        <p:cxnSp>
          <p:nvCxnSpPr>
            <p:cNvPr id="105" name="Google Shape;105;p17"/>
            <p:cNvCxnSpPr/>
            <p:nvPr/>
          </p:nvCxnSpPr>
          <p:spPr>
            <a:xfrm>
              <a:off x="651251" y="2131403"/>
              <a:ext cx="1554300" cy="1657800"/>
            </a:xfrm>
            <a:prstGeom prst="straightConnector1">
              <a:avLst/>
            </a:prstGeom>
            <a:noFill/>
            <a:ln cap="flat" cmpd="sng" w="2857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" name="Google Shape;106;p17"/>
            <p:cNvSpPr txBox="1"/>
            <p:nvPr/>
          </p:nvSpPr>
          <p:spPr>
            <a:xfrm>
              <a:off x="1401475" y="3122528"/>
              <a:ext cx="1417800" cy="50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Stall torque </a:t>
              </a:r>
              <a:r>
                <a:rPr b="1" lang="en" sz="1300">
                  <a:solidFill>
                    <a:schemeClr val="dk1"/>
                  </a:solidFill>
                  <a:highlight>
                    <a:srgbClr val="FFFFFF"/>
                  </a:highlight>
                </a:rPr>
                <a:t>T</a:t>
              </a:r>
              <a:r>
                <a:rPr b="1" baseline="-25000" lang="en" sz="1300">
                  <a:solidFill>
                    <a:schemeClr val="dk1"/>
                  </a:solidFill>
                  <a:highlight>
                    <a:srgbClr val="FFFFFF"/>
                  </a:highlight>
                </a:rPr>
                <a:t>S</a:t>
              </a:r>
              <a:r>
                <a:rPr lang="en" sz="1300"/>
                <a:t> </a:t>
              </a:r>
              <a:r>
                <a:rPr lang="en" sz="800"/>
                <a:t>(since speed = 0)</a:t>
              </a:r>
              <a:endParaRPr sz="800"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791875" y="2102325"/>
              <a:ext cx="1417800" cy="49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Free RPM </a:t>
              </a:r>
              <a:r>
                <a:rPr b="1"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N</a:t>
              </a:r>
              <a:r>
                <a:rPr b="1" baseline="-25000" lang="en" sz="1200">
                  <a:solidFill>
                    <a:schemeClr val="dk1"/>
                  </a:solidFill>
                  <a:highlight>
                    <a:srgbClr val="FFFFFF"/>
                  </a:highlight>
                </a:rPr>
                <a:t>F</a:t>
              </a:r>
              <a:r>
                <a:rPr lang="en" sz="1200"/>
                <a:t> 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(since torque = 0)</a:t>
              </a:r>
              <a:endParaRPr sz="800"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76575" y="2066350"/>
              <a:ext cx="148500" cy="144000"/>
            </a:xfrm>
            <a:prstGeom prst="ellipse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124375" y="3720000"/>
              <a:ext cx="148500" cy="144000"/>
            </a:xfrm>
            <a:prstGeom prst="ellipse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7"/>
          <p:cNvSpPr txBox="1"/>
          <p:nvPr/>
        </p:nvSpPr>
        <p:spPr>
          <a:xfrm>
            <a:off x="5874719" y="2734448"/>
            <a:ext cx="321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τ</a:t>
            </a:r>
            <a:r>
              <a:rPr lang="e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= K</a:t>
            </a:r>
            <a:r>
              <a:rPr baseline="-25000" lang="e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</a:t>
            </a:r>
            <a:r>
              <a:rPr lang="en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i</a:t>
            </a:r>
            <a:endParaRPr sz="18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4160800" y="662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{C3A03436-9310-4E77-9BEC-BE1209C8624C}</a:tableStyleId>
              </a:tblPr>
              <a:tblGrid>
                <a:gridCol w="2403325"/>
                <a:gridCol w="1150100"/>
              </a:tblGrid>
              <a:tr h="33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Voltage drop across Inductor 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18275" marB="0" marR="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L di/dt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18275" marB="0" marR="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Voltage drop across Resistor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18275" marB="0" marR="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18275" marB="0" marR="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</a:rPr>
                        <a:t>Induced Voltage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18275" marB="0" marR="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K</a:t>
                      </a:r>
                      <a:r>
                        <a:rPr baseline="-25000" lang="en" sz="15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E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 ω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18275" marB="0" marR="0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17"/>
          <p:cNvSpPr/>
          <p:nvPr/>
        </p:nvSpPr>
        <p:spPr>
          <a:xfrm>
            <a:off x="5957575" y="1642950"/>
            <a:ext cx="236700" cy="27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957575" y="3607913"/>
            <a:ext cx="236700" cy="27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14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Choosing </a:t>
            </a:r>
            <a:r>
              <a:rPr lang="en"/>
              <a:t>the right motor for a design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714300"/>
            <a:ext cx="8520600" cy="18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You are handed a motor. The only documentation that you can find shows that the motor has K</a:t>
            </a:r>
            <a:r>
              <a:rPr baseline="-25000" lang="en" sz="1700">
                <a:solidFill>
                  <a:schemeClr val="dk1"/>
                </a:solidFill>
              </a:rPr>
              <a:t>T</a:t>
            </a:r>
            <a:r>
              <a:rPr lang="en" sz="1700">
                <a:solidFill>
                  <a:schemeClr val="dk1"/>
                </a:solidFill>
              </a:rPr>
              <a:t> = 9.33 in.-oz./A and produces 2.8 in.-oz. at stall when driven at 12V. </a:t>
            </a:r>
            <a:br>
              <a:rPr lang="en" sz="17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design requires that the motor deliver 0.4 in.-oz. at 1500 rpm from a 12V supply. </a:t>
            </a:r>
            <a:br>
              <a:rPr lang="en" sz="1700">
                <a:solidFill>
                  <a:schemeClr val="dk1"/>
                </a:solidFill>
              </a:rPr>
            </a:b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Also, </a:t>
            </a:r>
            <a:r>
              <a:rPr lang="en" sz="1600">
                <a:solidFill>
                  <a:schemeClr val="dk1"/>
                </a:solidFill>
              </a:rPr>
              <a:t>K</a:t>
            </a:r>
            <a:r>
              <a:rPr baseline="-25000" lang="en" sz="1600">
                <a:solidFill>
                  <a:schemeClr val="dk1"/>
                </a:solidFill>
              </a:rPr>
              <a:t>T</a:t>
            </a:r>
            <a:r>
              <a:rPr lang="en" sz="1600">
                <a:solidFill>
                  <a:schemeClr val="dk1"/>
                </a:solidFill>
              </a:rPr>
              <a:t> = 1.3524 K</a:t>
            </a:r>
            <a:r>
              <a:rPr baseline="-25000" lang="en" sz="1600">
                <a:solidFill>
                  <a:schemeClr val="dk1"/>
                </a:solidFill>
              </a:rPr>
              <a:t>E</a:t>
            </a:r>
            <a:r>
              <a:rPr lang="en" sz="1600">
                <a:solidFill>
                  <a:schemeClr val="dk1"/>
                </a:solidFill>
              </a:rPr>
              <a:t>     </a:t>
            </a:r>
            <a:r>
              <a:rPr lang="en" sz="1400">
                <a:solidFill>
                  <a:schemeClr val="dk1"/>
                </a:solidFill>
              </a:rPr>
              <a:t>[K</a:t>
            </a:r>
            <a:r>
              <a:rPr baseline="-25000" lang="en" sz="1400">
                <a:solidFill>
                  <a:schemeClr val="dk1"/>
                </a:solidFill>
              </a:rPr>
              <a:t>T</a:t>
            </a:r>
            <a:r>
              <a:rPr lang="en" sz="1400">
                <a:solidFill>
                  <a:schemeClr val="dk1"/>
                </a:solidFill>
              </a:rPr>
              <a:t> in oz-in/A; K</a:t>
            </a:r>
            <a:r>
              <a:rPr baseline="-25000" lang="en" sz="1400">
                <a:solidFill>
                  <a:schemeClr val="dk1"/>
                </a:solidFill>
              </a:rPr>
              <a:t>E</a:t>
            </a:r>
            <a:r>
              <a:rPr lang="en" sz="1400">
                <a:solidFill>
                  <a:schemeClr val="dk1"/>
                </a:solidFill>
              </a:rPr>
              <a:t> in V/krpm]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11700" y="2405225"/>
            <a:ext cx="7806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How can I find out how much current the motor will draw at stall?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Find the coil resistance.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What is K</a:t>
            </a:r>
            <a:r>
              <a:rPr baseline="-25000" lang="en" sz="1600">
                <a:solidFill>
                  <a:schemeClr val="dk2"/>
                </a:solidFill>
              </a:rPr>
              <a:t>E</a:t>
            </a:r>
            <a:r>
              <a:rPr lang="en" sz="1600">
                <a:solidFill>
                  <a:schemeClr val="dk2"/>
                </a:solidFill>
              </a:rPr>
              <a:t>?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Will the design meet the requirements for torque at the given speed? If not, what changes could you suggest?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Estimate the current required when running at the design point.</a:t>
            </a:r>
            <a:endParaRPr sz="1200">
              <a:solidFill>
                <a:srgbClr val="A5A5A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14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r>
              <a:rPr lang="en"/>
              <a:t>: Choosing the right motor for a design 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714300"/>
            <a:ext cx="8520600" cy="18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You are handed a motor. The only documentation that you can find shows that the motor has K</a:t>
            </a:r>
            <a:r>
              <a:rPr baseline="-25000" lang="en" sz="1700">
                <a:solidFill>
                  <a:schemeClr val="dk1"/>
                </a:solidFill>
              </a:rPr>
              <a:t>T</a:t>
            </a:r>
            <a:r>
              <a:rPr lang="en" sz="1700">
                <a:solidFill>
                  <a:schemeClr val="dk1"/>
                </a:solidFill>
              </a:rPr>
              <a:t> = 9.33 in.-oz./A and produces 2.8 in.-oz. at stall when driven at 12V. </a:t>
            </a:r>
            <a:br>
              <a:rPr lang="en" sz="17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design requires that the motor deliver 0.4 in.-oz. at 1500 rpm from a 12V supply. </a:t>
            </a:r>
            <a:br>
              <a:rPr lang="en" sz="1700">
                <a:solidFill>
                  <a:schemeClr val="dk1"/>
                </a:solidFill>
              </a:rPr>
            </a:b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Also, </a:t>
            </a:r>
            <a:r>
              <a:rPr lang="en" sz="1600">
                <a:solidFill>
                  <a:schemeClr val="dk1"/>
                </a:solidFill>
              </a:rPr>
              <a:t>K</a:t>
            </a:r>
            <a:r>
              <a:rPr baseline="-25000" lang="en" sz="1600">
                <a:solidFill>
                  <a:schemeClr val="dk1"/>
                </a:solidFill>
              </a:rPr>
              <a:t>T</a:t>
            </a:r>
            <a:r>
              <a:rPr lang="en" sz="1600">
                <a:solidFill>
                  <a:schemeClr val="dk1"/>
                </a:solidFill>
              </a:rPr>
              <a:t> = 1.3524 K</a:t>
            </a:r>
            <a:r>
              <a:rPr baseline="-25000" lang="en" sz="1600">
                <a:solidFill>
                  <a:schemeClr val="dk1"/>
                </a:solidFill>
              </a:rPr>
              <a:t>E</a:t>
            </a:r>
            <a:r>
              <a:rPr lang="en" sz="1600">
                <a:solidFill>
                  <a:schemeClr val="dk1"/>
                </a:solidFill>
              </a:rPr>
              <a:t>     </a:t>
            </a:r>
            <a:r>
              <a:rPr lang="en" sz="1400">
                <a:solidFill>
                  <a:schemeClr val="dk1"/>
                </a:solidFill>
              </a:rPr>
              <a:t>[K</a:t>
            </a:r>
            <a:r>
              <a:rPr baseline="-25000" lang="en" sz="1400">
                <a:solidFill>
                  <a:schemeClr val="dk1"/>
                </a:solidFill>
              </a:rPr>
              <a:t>T</a:t>
            </a:r>
            <a:r>
              <a:rPr lang="en" sz="1400">
                <a:solidFill>
                  <a:schemeClr val="dk1"/>
                </a:solidFill>
              </a:rPr>
              <a:t> in oz-in/A; K</a:t>
            </a:r>
            <a:r>
              <a:rPr baseline="-25000" lang="en" sz="1400">
                <a:solidFill>
                  <a:schemeClr val="dk1"/>
                </a:solidFill>
              </a:rPr>
              <a:t>E</a:t>
            </a:r>
            <a:r>
              <a:rPr lang="en" sz="1400">
                <a:solidFill>
                  <a:schemeClr val="dk1"/>
                </a:solidFill>
              </a:rPr>
              <a:t> in V/krpm]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11700" y="2257211"/>
            <a:ext cx="7806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How can I find out how much current the motor will draw at stall? </a:t>
            </a:r>
            <a:br>
              <a:rPr lang="en" sz="1600">
                <a:solidFill>
                  <a:schemeClr val="dk2"/>
                </a:solidFill>
              </a:rPr>
            </a:br>
            <a:endParaRPr sz="20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Find the coil resistance.</a:t>
            </a:r>
            <a:br>
              <a:rPr lang="en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What is K</a:t>
            </a:r>
            <a:r>
              <a:rPr baseline="-25000" lang="en" sz="1600">
                <a:solidFill>
                  <a:schemeClr val="dk2"/>
                </a:solidFill>
              </a:rPr>
              <a:t>E</a:t>
            </a:r>
            <a:r>
              <a:rPr lang="en" sz="1600">
                <a:solidFill>
                  <a:schemeClr val="dk2"/>
                </a:solidFill>
              </a:rPr>
              <a:t>?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774925" y="2603611"/>
            <a:ext cx="3399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τ</a:t>
            </a:r>
            <a:r>
              <a:rPr lang="en" sz="15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= K</a:t>
            </a:r>
            <a:r>
              <a:rPr baseline="-25000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5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I 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I = T/</a:t>
            </a:r>
            <a:r>
              <a:rPr lang="en" sz="15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-25000" lang="en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5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 = 2.8/9.33 = 300mA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774929" y="4250578"/>
            <a:ext cx="48468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-25000" lang="en" sz="15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5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 = K</a:t>
            </a:r>
            <a:r>
              <a:rPr baseline="-25000" lang="en" sz="15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5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 / 1.3524 = 9.33/1.3524 = 6.90 V/</a:t>
            </a:r>
            <a:r>
              <a:rPr b="1" lang="en" sz="15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krpm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74924" y="3468636"/>
            <a:ext cx="49458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V=IR @ stall, R = V/I = 12/.301 = 40 ohms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14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Solution: Choosing the right motor for a design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714300"/>
            <a:ext cx="8520600" cy="18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You are handed a motor. The only documentation that you can find shows that the motor has K</a:t>
            </a:r>
            <a:r>
              <a:rPr baseline="-25000" lang="en" sz="1700">
                <a:solidFill>
                  <a:schemeClr val="dk1"/>
                </a:solidFill>
              </a:rPr>
              <a:t>T</a:t>
            </a:r>
            <a:r>
              <a:rPr lang="en" sz="1700">
                <a:solidFill>
                  <a:schemeClr val="dk1"/>
                </a:solidFill>
              </a:rPr>
              <a:t> = 9.33 in.-oz./A and produces 2.8 in.-oz. at stall when driven at 12V. </a:t>
            </a:r>
            <a:br>
              <a:rPr lang="en" sz="1700">
                <a:solidFill>
                  <a:schemeClr val="dk1"/>
                </a:solidFill>
              </a:rPr>
            </a:b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design requires that the motor deliver 0.4 in.-oz. at 1500 rpm from a 12V supply. </a:t>
            </a:r>
            <a:br>
              <a:rPr lang="en" sz="1700">
                <a:solidFill>
                  <a:schemeClr val="dk1"/>
                </a:solidFill>
              </a:rPr>
            </a:b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Also, </a:t>
            </a:r>
            <a:r>
              <a:rPr lang="en" sz="1600">
                <a:solidFill>
                  <a:schemeClr val="dk1"/>
                </a:solidFill>
              </a:rPr>
              <a:t>K</a:t>
            </a:r>
            <a:r>
              <a:rPr baseline="-25000" lang="en" sz="1600">
                <a:solidFill>
                  <a:schemeClr val="dk1"/>
                </a:solidFill>
              </a:rPr>
              <a:t>T</a:t>
            </a:r>
            <a:r>
              <a:rPr lang="en" sz="1600">
                <a:solidFill>
                  <a:schemeClr val="dk1"/>
                </a:solidFill>
              </a:rPr>
              <a:t> = 1.3524 K</a:t>
            </a:r>
            <a:r>
              <a:rPr baseline="-25000" lang="en" sz="1600">
                <a:solidFill>
                  <a:schemeClr val="dk1"/>
                </a:solidFill>
              </a:rPr>
              <a:t>E</a:t>
            </a:r>
            <a:r>
              <a:rPr lang="en" sz="1600">
                <a:solidFill>
                  <a:schemeClr val="dk1"/>
                </a:solidFill>
              </a:rPr>
              <a:t>     </a:t>
            </a:r>
            <a:r>
              <a:rPr lang="en" sz="1400">
                <a:solidFill>
                  <a:schemeClr val="dk1"/>
                </a:solidFill>
              </a:rPr>
              <a:t>[K</a:t>
            </a:r>
            <a:r>
              <a:rPr baseline="-25000" lang="en" sz="1400">
                <a:solidFill>
                  <a:schemeClr val="dk1"/>
                </a:solidFill>
              </a:rPr>
              <a:t>T</a:t>
            </a:r>
            <a:r>
              <a:rPr lang="en" sz="1400">
                <a:solidFill>
                  <a:schemeClr val="dk1"/>
                </a:solidFill>
              </a:rPr>
              <a:t> in oz-in/A; K</a:t>
            </a:r>
            <a:r>
              <a:rPr baseline="-25000" lang="en" sz="1400">
                <a:solidFill>
                  <a:schemeClr val="dk1"/>
                </a:solidFill>
              </a:rPr>
              <a:t>E</a:t>
            </a:r>
            <a:r>
              <a:rPr lang="en" sz="1400">
                <a:solidFill>
                  <a:schemeClr val="dk1"/>
                </a:solidFill>
              </a:rPr>
              <a:t> in V/krpm]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11700" y="2235008"/>
            <a:ext cx="78069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 startAt="4"/>
            </a:pPr>
            <a:r>
              <a:rPr lang="en" sz="1600">
                <a:solidFill>
                  <a:schemeClr val="dk2"/>
                </a:solidFill>
              </a:rPr>
              <a:t>Will the design meet the requirements for torque at the given speed? If not, what changes could you suggest? </a:t>
            </a:r>
            <a:br>
              <a:rPr lang="en" sz="1600">
                <a:solidFill>
                  <a:schemeClr val="dk2"/>
                </a:solidFill>
              </a:rPr>
            </a:br>
            <a:br>
              <a:rPr lang="en" sz="2900">
                <a:solidFill>
                  <a:schemeClr val="dk2"/>
                </a:solidFill>
              </a:rPr>
            </a:br>
            <a:endParaRPr sz="29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 startAt="4"/>
            </a:pPr>
            <a:r>
              <a:rPr lang="en" sz="1600">
                <a:solidFill>
                  <a:schemeClr val="dk2"/>
                </a:solidFill>
              </a:rPr>
              <a:t>Estimate the current required when running at the design point.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764498" y="2887958"/>
            <a:ext cx="4167000" cy="96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w    =   -(R/(K</a:t>
            </a:r>
            <a:r>
              <a:rPr baseline="-25000" lang="en" sz="1425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425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 K</a:t>
            </a:r>
            <a:r>
              <a:rPr baseline="-25000" lang="en" sz="1425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425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)) T + V/K</a:t>
            </a:r>
            <a:r>
              <a:rPr baseline="-25000" lang="en" sz="1425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 baseline="-25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25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425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  = -(40/(9.33*6.9)) T + 12/6.9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1.5  = </a:t>
            </a:r>
            <a:r>
              <a:rPr lang="en" sz="1425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-0.621</a:t>
            </a:r>
            <a:r>
              <a:rPr lang="en" sz="1425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 T +  1.739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rgbClr val="FF3300"/>
                </a:solidFill>
                <a:latin typeface="Consolas"/>
                <a:ea typeface="Consolas"/>
                <a:cs typeface="Consolas"/>
                <a:sym typeface="Consolas"/>
              </a:rPr>
              <a:t>T    = .385 oz 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764498" y="4151523"/>
            <a:ext cx="5751900" cy="8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 -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-25000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w - IR        </a:t>
            </a:r>
            <a:r>
              <a:rPr lang="en" sz="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0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12V – 6.9*1.5 – I*40 = 0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→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 = 1.65 / 40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41mA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Control 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feedback control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Thermostat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Humidifier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Cruise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 control (Robotics)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diagram / Terminology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6078600" y="1653850"/>
            <a:ext cx="2753700" cy="20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Disturbance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285650" y="1378325"/>
            <a:ext cx="1756800" cy="8526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(oven/car/robot)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757000" y="1378325"/>
            <a:ext cx="1756800" cy="8526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cxnSp>
        <p:nvCxnSpPr>
          <p:cNvPr id="154" name="Google Shape;154;p22"/>
          <p:cNvCxnSpPr>
            <a:stCxn id="153" idx="3"/>
            <a:endCxn id="152" idx="1"/>
          </p:cNvCxnSpPr>
          <p:nvPr/>
        </p:nvCxnSpPr>
        <p:spPr>
          <a:xfrm>
            <a:off x="2513800" y="1804625"/>
            <a:ext cx="7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>
            <a:stCxn id="152" idx="3"/>
            <a:endCxn id="153" idx="1"/>
          </p:cNvCxnSpPr>
          <p:nvPr/>
        </p:nvCxnSpPr>
        <p:spPr>
          <a:xfrm flipH="1">
            <a:off x="756950" y="1804625"/>
            <a:ext cx="4285500" cy="600"/>
          </a:xfrm>
          <a:prstGeom prst="bentConnector5">
            <a:avLst>
              <a:gd fmla="val -5557" name="adj1"/>
              <a:gd fmla="val 108404167" name="adj2"/>
              <a:gd fmla="val 105555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2"/>
          <p:cNvSpPr txBox="1"/>
          <p:nvPr/>
        </p:nvSpPr>
        <p:spPr>
          <a:xfrm>
            <a:off x="2513800" y="2054838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2513800" y="1378325"/>
            <a:ext cx="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grpSp>
        <p:nvGrpSpPr>
          <p:cNvPr id="158" name="Google Shape;158;p22"/>
          <p:cNvGrpSpPr/>
          <p:nvPr/>
        </p:nvGrpSpPr>
        <p:grpSpPr>
          <a:xfrm>
            <a:off x="-75225" y="2826650"/>
            <a:ext cx="6021850" cy="1892400"/>
            <a:chOff x="-75225" y="3128025"/>
            <a:chExt cx="6021850" cy="1892400"/>
          </a:xfrm>
        </p:grpSpPr>
        <p:sp>
          <p:nvSpPr>
            <p:cNvPr id="159" name="Google Shape;159;p22"/>
            <p:cNvSpPr/>
            <p:nvPr/>
          </p:nvSpPr>
          <p:spPr>
            <a:xfrm>
              <a:off x="757000" y="3528225"/>
              <a:ext cx="4285500" cy="12645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007025" y="3874125"/>
              <a:ext cx="1036500" cy="572700"/>
            </a:xfrm>
            <a:prstGeom prst="roundRect">
              <a:avLst>
                <a:gd fmla="val 16667" name="adj"/>
              </a:avLst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Actuator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53875" y="3874125"/>
              <a:ext cx="1036500" cy="572700"/>
            </a:xfrm>
            <a:prstGeom prst="roundRect">
              <a:avLst>
                <a:gd fmla="val 16667" name="adj"/>
              </a:avLst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Dynamics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3700725" y="3874125"/>
              <a:ext cx="1036500" cy="572700"/>
            </a:xfrm>
            <a:prstGeom prst="roundRect">
              <a:avLst>
                <a:gd fmla="val 16667" name="adj"/>
              </a:avLst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Sensor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3" name="Google Shape;163;p22"/>
            <p:cNvSpPr txBox="1"/>
            <p:nvPr/>
          </p:nvSpPr>
          <p:spPr>
            <a:xfrm>
              <a:off x="2067225" y="3128025"/>
              <a:ext cx="160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Plant</a:t>
              </a:r>
              <a:endParaRPr/>
            </a:p>
          </p:txBody>
        </p:sp>
        <p:cxnSp>
          <p:nvCxnSpPr>
            <p:cNvPr id="164" name="Google Shape;164;p22"/>
            <p:cNvCxnSpPr>
              <a:stCxn id="160" idx="3"/>
              <a:endCxn id="161" idx="1"/>
            </p:cNvCxnSpPr>
            <p:nvPr/>
          </p:nvCxnSpPr>
          <p:spPr>
            <a:xfrm>
              <a:off x="2043525" y="4160475"/>
              <a:ext cx="31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" name="Google Shape;165;p22"/>
            <p:cNvCxnSpPr>
              <a:stCxn id="161" idx="3"/>
              <a:endCxn id="162" idx="1"/>
            </p:cNvCxnSpPr>
            <p:nvPr/>
          </p:nvCxnSpPr>
          <p:spPr>
            <a:xfrm>
              <a:off x="3390375" y="4160475"/>
              <a:ext cx="31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" name="Google Shape;166;p22"/>
            <p:cNvCxnSpPr/>
            <p:nvPr/>
          </p:nvCxnSpPr>
          <p:spPr>
            <a:xfrm>
              <a:off x="529225" y="4160525"/>
              <a:ext cx="47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7" name="Google Shape;167;p22"/>
            <p:cNvSpPr txBox="1"/>
            <p:nvPr/>
          </p:nvSpPr>
          <p:spPr>
            <a:xfrm>
              <a:off x="-75225" y="3956675"/>
              <a:ext cx="77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cxnSp>
          <p:nvCxnSpPr>
            <p:cNvPr id="168" name="Google Shape;168;p22"/>
            <p:cNvCxnSpPr/>
            <p:nvPr/>
          </p:nvCxnSpPr>
          <p:spPr>
            <a:xfrm>
              <a:off x="4785175" y="4160475"/>
              <a:ext cx="54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9" name="Google Shape;169;p22"/>
            <p:cNvSpPr txBox="1"/>
            <p:nvPr/>
          </p:nvSpPr>
          <p:spPr>
            <a:xfrm>
              <a:off x="5174725" y="3960375"/>
              <a:ext cx="77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state</a:t>
              </a:r>
              <a:endParaRPr/>
            </a:p>
          </p:txBody>
        </p:sp>
        <p:cxnSp>
          <p:nvCxnSpPr>
            <p:cNvPr id="170" name="Google Shape;170;p22"/>
            <p:cNvCxnSpPr>
              <a:endCxn id="161" idx="2"/>
            </p:cNvCxnSpPr>
            <p:nvPr/>
          </p:nvCxnSpPr>
          <p:spPr>
            <a:xfrm rot="10800000">
              <a:off x="2872125" y="4446825"/>
              <a:ext cx="1800" cy="57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1" name="Google Shape;171;p22"/>
          <p:cNvSpPr txBox="1"/>
          <p:nvPr/>
        </p:nvSpPr>
        <p:spPr>
          <a:xfrm>
            <a:off x="2285950" y="4674950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disturbance</a:t>
            </a:r>
            <a:endParaRPr/>
          </a:p>
        </p:txBody>
      </p:sp>
      <p:cxnSp>
        <p:nvCxnSpPr>
          <p:cNvPr id="172" name="Google Shape;172;p22"/>
          <p:cNvCxnSpPr>
            <a:stCxn id="163" idx="0"/>
            <a:endCxn id="152" idx="2"/>
          </p:cNvCxnSpPr>
          <p:nvPr/>
        </p:nvCxnSpPr>
        <p:spPr>
          <a:xfrm flipH="1" rot="10800000">
            <a:off x="2872125" y="2230850"/>
            <a:ext cx="129180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