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14F857-D8DE-408C-B217-AEA2885D32CC}">
  <a:tblStyle styleId="{2014F857-D8DE-408C-B217-AEA2885D32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897b6f8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897b6f8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897b6f89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897b6f89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897b6f89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897b6f89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897b6f894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897b6f894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897b6f8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897b6f8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897b6f89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897b6f89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897b6f894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897b6f894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897b6f894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897b6f89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897b6f894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897b6f89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897b6f89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897b6f89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897b6f894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897b6f894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897b6f89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897b6f89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Recitation 8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Greg, Will, Sheil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Tips - Weight Distribution</a:t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2211638" y="3530725"/>
            <a:ext cx="4644000" cy="3825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551713" y="2571750"/>
            <a:ext cx="1881000" cy="9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2434813" y="2967475"/>
            <a:ext cx="1509000" cy="1509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6368963" y="3913225"/>
            <a:ext cx="563400" cy="5634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5272263" y="3026850"/>
            <a:ext cx="988200" cy="504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2042875" y="1881000"/>
            <a:ext cx="293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More w</a:t>
            </a:r>
            <a:r>
              <a:rPr lang="en" sz="1700"/>
              <a:t>eight over drive axle.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Tips - Size</a:t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738663" y="1882825"/>
            <a:ext cx="1923600" cy="1923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366663" y="3912575"/>
            <a:ext cx="22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12”x12”x12” MAX</a:t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3477775" y="2508000"/>
            <a:ext cx="1923600" cy="1179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3291775" y="3793875"/>
            <a:ext cx="229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center of mass can lead to tipping</a:t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5951938" y="3793875"/>
            <a:ext cx="282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Wide wheels = more stability;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mean wider turning</a:t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6647388" y="3230650"/>
            <a:ext cx="1434600" cy="3402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6360588" y="3055300"/>
            <a:ext cx="286800" cy="690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8081988" y="3055300"/>
            <a:ext cx="286800" cy="690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Wheels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Laser-cut is OK, add friction.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Purchasing wheels encouraged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 given motor (</a:t>
            </a:r>
            <a:r>
              <a:rPr b="1" lang="en" sz="1550">
                <a:solidFill>
                  <a:srgbClr val="202122"/>
                </a:solidFill>
                <a:highlight>
                  <a:srgbClr val="FFFFFF"/>
                </a:highlight>
              </a:rPr>
              <a:t>Τ/</a:t>
            </a:r>
            <a:r>
              <a:rPr b="1" lang="en" sz="1950">
                <a:solidFill>
                  <a:srgbClr val="202122"/>
                </a:solidFill>
                <a:highlight>
                  <a:srgbClr val="FFFFFF"/>
                </a:highlight>
              </a:rPr>
              <a:t>ω</a:t>
            </a:r>
            <a:r>
              <a:rPr lang="en" sz="1950">
                <a:solidFill>
                  <a:srgbClr val="202122"/>
                </a:solidFill>
                <a:highlight>
                  <a:srgbClr val="FFFFFF"/>
                </a:highlight>
              </a:rPr>
              <a:t>)</a:t>
            </a:r>
            <a:endParaRPr sz="23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Larger wheels = more speed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Smaller wheels = more force</a:t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5611100" y="2306075"/>
            <a:ext cx="2157300" cy="2157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24"/>
          <p:cNvCxnSpPr>
            <a:endCxn id="157" idx="6"/>
          </p:cNvCxnSpPr>
          <p:nvPr/>
        </p:nvCxnSpPr>
        <p:spPr>
          <a:xfrm>
            <a:off x="6716300" y="3384725"/>
            <a:ext cx="1052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4"/>
          <p:cNvSpPr txBox="1"/>
          <p:nvPr/>
        </p:nvSpPr>
        <p:spPr>
          <a:xfrm>
            <a:off x="7130750" y="2984525"/>
            <a:ext cx="32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r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4973475" y="4537750"/>
            <a:ext cx="127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</a:t>
            </a:r>
            <a:r>
              <a:rPr lang="en" sz="1800"/>
              <a:t> = </a:t>
            </a:r>
            <a:r>
              <a:rPr b="1" lang="en" sz="1450">
                <a:solidFill>
                  <a:srgbClr val="202122"/>
                </a:solidFill>
                <a:highlight>
                  <a:srgbClr val="FFFFFF"/>
                </a:highlight>
              </a:rPr>
              <a:t>ω*r</a:t>
            </a:r>
            <a:endParaRPr sz="1800"/>
          </a:p>
        </p:txBody>
      </p:sp>
      <p:sp>
        <p:nvSpPr>
          <p:cNvPr id="161" name="Google Shape;161;p24"/>
          <p:cNvSpPr txBox="1"/>
          <p:nvPr/>
        </p:nvSpPr>
        <p:spPr>
          <a:xfrm>
            <a:off x="7130750" y="4537750"/>
            <a:ext cx="127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r>
              <a:rPr lang="en" sz="1800"/>
              <a:t> = </a:t>
            </a:r>
            <a:r>
              <a:rPr b="1" lang="en" sz="1750">
                <a:solidFill>
                  <a:srgbClr val="202122"/>
                </a:solidFill>
                <a:highlight>
                  <a:srgbClr val="FFFFFF"/>
                </a:highlight>
              </a:rPr>
              <a:t>Τ</a:t>
            </a:r>
            <a:r>
              <a:rPr b="1" lang="en" sz="1450">
                <a:solidFill>
                  <a:srgbClr val="202122"/>
                </a:solidFill>
                <a:highlight>
                  <a:srgbClr val="FFFFFF"/>
                </a:highlight>
              </a:rPr>
              <a:t>/</a:t>
            </a:r>
            <a:r>
              <a:rPr b="1" lang="en" sz="1450">
                <a:solidFill>
                  <a:srgbClr val="202122"/>
                </a:solidFill>
                <a:highlight>
                  <a:srgbClr val="FFFFFF"/>
                </a:highlight>
              </a:rPr>
              <a:t>r</a:t>
            </a:r>
            <a:endParaRPr sz="1800"/>
          </a:p>
        </p:txBody>
      </p:sp>
      <p:sp>
        <p:nvSpPr>
          <p:cNvPr id="162" name="Google Shape;162;p24"/>
          <p:cNvSpPr txBox="1"/>
          <p:nvPr/>
        </p:nvSpPr>
        <p:spPr>
          <a:xfrm>
            <a:off x="403825" y="4050600"/>
            <a:ext cx="37302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202122"/>
                </a:solidFill>
                <a:highlight>
                  <a:srgbClr val="FFFFFF"/>
                </a:highlight>
              </a:rPr>
              <a:t>Τ = torque</a:t>
            </a:r>
            <a:endParaRPr b="1" sz="15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202122"/>
                </a:solidFill>
                <a:highlight>
                  <a:srgbClr val="FFFFFF"/>
                </a:highlight>
              </a:rPr>
              <a:t>ω</a:t>
            </a:r>
            <a:r>
              <a:rPr b="1" lang="en" sz="1450">
                <a:solidFill>
                  <a:srgbClr val="202122"/>
                </a:solidFill>
                <a:highlight>
                  <a:srgbClr val="FFFFFF"/>
                </a:highlight>
              </a:rPr>
              <a:t> = radial velocity</a:t>
            </a:r>
            <a:endParaRPr b="1" sz="14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202122"/>
                </a:solidFill>
                <a:highlight>
                  <a:srgbClr val="FFFFFF"/>
                </a:highlight>
              </a:rPr>
              <a:t>v</a:t>
            </a:r>
            <a:r>
              <a:rPr b="1" lang="en" sz="1450">
                <a:solidFill>
                  <a:srgbClr val="202122"/>
                </a:solidFill>
                <a:highlight>
                  <a:srgbClr val="FFFFFF"/>
                </a:highlight>
              </a:rPr>
              <a:t> = tangential velocity</a:t>
            </a:r>
            <a:endParaRPr b="1" sz="14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rgbClr val="202122"/>
                </a:solidFill>
                <a:highlight>
                  <a:srgbClr val="FFFFFF"/>
                </a:highlight>
              </a:rPr>
              <a:t>F = </a:t>
            </a:r>
            <a:r>
              <a:rPr b="1" lang="en" sz="1450">
                <a:solidFill>
                  <a:srgbClr val="202122"/>
                </a:solidFill>
                <a:highlight>
                  <a:srgbClr val="FFFFFF"/>
                </a:highlight>
              </a:rPr>
              <a:t>force</a:t>
            </a:r>
            <a:r>
              <a:rPr b="1" lang="en" sz="1450">
                <a:solidFill>
                  <a:srgbClr val="202122"/>
                </a:solidFill>
                <a:highlight>
                  <a:srgbClr val="FFFFFF"/>
                </a:highlight>
              </a:rPr>
              <a:t> between wheel and ground</a:t>
            </a:r>
            <a:endParaRPr b="1" sz="14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designs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9" name="Google Shape;169;p25"/>
          <p:cNvGraphicFramePr/>
          <p:nvPr/>
        </p:nvGraphicFramePr>
        <p:xfrm>
          <a:off x="952500" y="213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{2014F857-D8DE-408C-B217-AEA2885D32CC}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motor </a:t>
                      </a:r>
                      <a:r>
                        <a:rPr lang="en"/>
                        <a:t>Differential Drive (single caster)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motor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Differential Drive (two casters)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Holonomic Drive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motors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design archetypes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Differential Drive/Dubin’s Car/(2 motors + casters)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versus two casters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Holonomic Drive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Tank Drive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Motors + casters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dynamics: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grpSp>
        <p:nvGrpSpPr>
          <p:cNvPr id="68" name="Google Shape;68;p15"/>
          <p:cNvGrpSpPr/>
          <p:nvPr/>
        </p:nvGrpSpPr>
        <p:grpSpPr>
          <a:xfrm>
            <a:off x="2443620" y="1209469"/>
            <a:ext cx="4166917" cy="1186430"/>
            <a:chOff x="3434025" y="772600"/>
            <a:chExt cx="5267245" cy="1743725"/>
          </a:xfrm>
        </p:grpSpPr>
        <p:pic>
          <p:nvPicPr>
            <p:cNvPr id="69" name="Google Shape;69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4025" y="772600"/>
              <a:ext cx="4096026" cy="1743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15"/>
            <p:cNvSpPr txBox="1"/>
            <p:nvPr/>
          </p:nvSpPr>
          <p:spPr>
            <a:xfrm>
              <a:off x="7621270" y="1350467"/>
              <a:ext cx="1080000" cy="5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Group 4</a:t>
              </a:r>
              <a:endParaRPr/>
            </a:p>
          </p:txBody>
        </p:sp>
      </p:grpSp>
      <p:sp>
        <p:nvSpPr>
          <p:cNvPr id="71" name="Google Shape;71;p15"/>
          <p:cNvSpPr txBox="1"/>
          <p:nvPr/>
        </p:nvSpPr>
        <p:spPr>
          <a:xfrm>
            <a:off x="0" y="2806850"/>
            <a:ext cx="45381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Single Caster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Need to account for weight distribution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800">
                <a:solidFill>
                  <a:schemeClr val="dk2"/>
                </a:solidFill>
              </a:rPr>
              <a:t>Too much load on casters may cause motors to slip 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4605900" y="2806850"/>
            <a:ext cx="45381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Two Casters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Difficult to ensure wheels and both caster are level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2 Motors + casters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Single Caster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674375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Two Casters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2920800" y="2201325"/>
            <a:ext cx="10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26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9" y="3433000"/>
            <a:ext cx="2154901" cy="16041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2920800" y="3863975"/>
            <a:ext cx="10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25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33" y="1738250"/>
            <a:ext cx="2358550" cy="142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5900" y="1675826"/>
            <a:ext cx="2311076" cy="19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7219350" y="2444125"/>
            <a:ext cx="10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Caster options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525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Passive Sliding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3D printed dome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Laser cutting not recommended due to edges getting caught on seams of the competition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Ball Caster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ball is large enough to not get caught on edges/gaps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174" y="2571750"/>
            <a:ext cx="2879675" cy="21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5563800" y="4682875"/>
            <a:ext cx="33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https://www.adafruit.com/product/1200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Caster options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Caster Wheels: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 larger than caster balls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Needs to swivel before rolling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175" y="1704425"/>
            <a:ext cx="2948099" cy="221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5278875" y="4039275"/>
            <a:ext cx="3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https://www.adafruit.com/product/2942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Drive (4 Motors)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275" y="1959515"/>
            <a:ext cx="2954499" cy="1976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6778086" y="1625950"/>
            <a:ext cx="11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27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5384400" cy="3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power (speed/torque) from 4 motors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balance/weight distribution issue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ensure consistency between motor speeds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Needs to have the correct wheels for turning (wheels slide horizontally during turns)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Make sure to test this early!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8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Holonomic Drive: 4x Mecanum Wheels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621300"/>
            <a:ext cx="5610000" cy="3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42900" lvl="0" marL="457200" rtl="0" algn="l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turning required in rectangular loop</a:t>
            </a:r>
            <a:endParaRPr/>
          </a:p>
          <a:p>
            <a:pPr indent="-342900" lvl="0" marL="457200" rtl="0" algn="l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stable, can carry more load</a:t>
            </a:r>
            <a:endParaRPr/>
          </a:p>
          <a:p>
            <a:pPr indent="-342900" lvl="0" marL="457200" rtl="0" algn="l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Programmable Behavior: Joystick style controller + Rotate CW and CCW</a:t>
            </a:r>
            <a:endParaRPr/>
          </a:p>
          <a:p>
            <a:pPr indent="0" lvl="0" marL="0" rtl="0" algn="l">
              <a:lnSpc>
                <a:spcPct val="102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9341" l="2066" r="1371" t="9072"/>
          <a:stretch/>
        </p:blipFill>
        <p:spPr>
          <a:xfrm>
            <a:off x="6096850" y="735750"/>
            <a:ext cx="2464323" cy="2082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004" y="3021017"/>
            <a:ext cx="2405999" cy="16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8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Holonomic Drive: 4x Mecanum Wheels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621300"/>
            <a:ext cx="8520600" cy="26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42900" lvl="0" marL="457200" rtl="0" algn="l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4 motors without a feedback loop can lead to drift, which compounds over time; h</a:t>
            </a:r>
            <a:r>
              <a:rPr lang="en"/>
              <a:t>ard to maintain straight heading </a:t>
            </a:r>
            <a:endParaRPr/>
          </a:p>
          <a:p>
            <a:pPr indent="-342900" lvl="0" marL="457200" rtl="0" algn="l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ost: 4x Mecanum wheels + Chassis ($20+)</a:t>
            </a:r>
            <a:endParaRPr/>
          </a:p>
          <a:p>
            <a:pPr indent="-342900" lvl="0" marL="457200" rtl="0" algn="l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Computation: Might run out of GPIOs if you want to do anything besides driving 4 motors (thinking ahead to the final project)</a:t>
            </a:r>
            <a:endParaRPr/>
          </a:p>
          <a:p>
            <a:pPr indent="-342900" lvl="0" marL="457200" rtl="0" algn="l">
              <a:lnSpc>
                <a:spcPct val="102000"/>
              </a:lnSpc>
              <a:spcBef>
                <a:spcPts val="600"/>
              </a:spcBef>
              <a:spcAft>
                <a:spcPts val="600"/>
              </a:spcAft>
              <a:buSzPts val="1800"/>
              <a:buChar char="●"/>
            </a:pPr>
            <a:r>
              <a:rPr lang="en"/>
              <a:t>Harder to program movement and design UI (vs differential drive)</a:t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322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Holonomic Drives: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223" y="3331423"/>
            <a:ext cx="1545775" cy="15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125" y="3322177"/>
            <a:ext cx="1545775" cy="1549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