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259" r:id="rId3"/>
    <p:sldId id="257" r:id="rId4"/>
    <p:sldId id="264" r:id="rId5"/>
    <p:sldId id="268" r:id="rId6"/>
    <p:sldId id="265" r:id="rId7"/>
    <p:sldId id="270" r:id="rId8"/>
    <p:sldId id="269" r:id="rId9"/>
    <p:sldId id="261" r:id="rId10"/>
    <p:sldId id="267" r:id="rId11"/>
    <p:sldId id="271" r:id="rId12"/>
    <p:sldId id="272" r:id="rId13"/>
    <p:sldId id="263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9429"/>
  </p:normalViewPr>
  <p:slideViewPr>
    <p:cSldViewPr snapToGrid="0" snapToObjects="1">
      <p:cViewPr varScale="1">
        <p:scale>
          <a:sx n="99" d="100"/>
          <a:sy n="99" d="100"/>
        </p:scale>
        <p:origin x="2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0CE05-3E1B-7845-96B5-B703E09727A3}" type="datetimeFigureOut">
              <a:rPr lang="en-US" smtClean="0"/>
              <a:t>6/11/18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DD569-3CE0-3046-B875-CC077491C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ir.org/media/953/live-953-2037-jair.pdf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comprises coarser characterization of the user's activities. For instance the low-level annotations "reach door" and "open door" are combined into a single "open door" mid-level annotation.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DD569-3CE0-3046-B875-CC077491CD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77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NCC: Euclidean distance between the test sample and the centroid for each class samples is used for the classification </a:t>
            </a:r>
            <a:endParaRPr lang="en-SG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Weighted F-measure: </a:t>
            </a: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can be weighted according to their sample proportion, </a:t>
            </a:r>
            <a:endParaRPr lang="en-SG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Receiver operating characteristic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DD569-3CE0-3046-B875-CC077491CD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6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imbalance of the dataset and the lack of enough training data. In the first case, I usually apply 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SMOTE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oversampling technique and naturally adapt it as a data augmentation solution for the second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DD569-3CE0-3046-B875-CC077491CD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68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shape of that file is </a:t>
            </a:r>
            <a:r>
              <a:rPr lang="en-SG" dirty="0"/>
              <a:t>[n_sample,128,9]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that is, every windows has 9 channels with each channel has length 128. When feeding it to </a:t>
            </a:r>
            <a:r>
              <a:rPr lang="en-SG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it has to be reshaped to </a:t>
            </a:r>
            <a:r>
              <a:rPr lang="en-SG" dirty="0"/>
              <a:t>[n_sample,128,1,9]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we expect there is 128 X 1 signals for every channel.</a:t>
            </a:r>
          </a:p>
          <a:p>
            <a:b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Convolution + pooling + convolution + pooling + dense + dense + dense + output</a:t>
            </a:r>
          </a:p>
          <a:p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is: 2 convolutions, 2 </a:t>
            </a:r>
            <a:r>
              <a:rPr lang="en-SG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poolings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3 fully connected layers. Please check the following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DD569-3CE0-3046-B875-CC077491CD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2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0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9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406399"/>
            <a:ext cx="7543800" cy="72446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86410"/>
            <a:ext cx="7543801" cy="40233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3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22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6/11/18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6/11/18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5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6/11/18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33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6/11/18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6/11/18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6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6/11/18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6746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42093"/>
            <a:ext cx="7543801" cy="46845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6/11/18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151692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53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Abnormal</a:t>
            </a:r>
            <a:r>
              <a:rPr lang="zh-CN" altLang="en-US" dirty="0"/>
              <a:t> </a:t>
            </a:r>
            <a:r>
              <a:rPr lang="en-US" altLang="zh-CN" dirty="0"/>
              <a:t>Event</a:t>
            </a:r>
            <a:r>
              <a:rPr lang="zh-CN" altLang="en-US" dirty="0"/>
              <a:t> </a:t>
            </a:r>
            <a:r>
              <a:rPr lang="en-US" altLang="zh-CN" dirty="0"/>
              <a:t>Detection:</a:t>
            </a:r>
            <a:r>
              <a:rPr lang="zh-CN" altLang="en-US" dirty="0"/>
              <a:t> </a:t>
            </a:r>
            <a:r>
              <a:rPr lang="en-US" altLang="zh-CN" dirty="0"/>
              <a:t>Human</a:t>
            </a:r>
            <a:r>
              <a:rPr lang="zh-CN" altLang="en-US" dirty="0"/>
              <a:t> </a:t>
            </a:r>
            <a:r>
              <a:rPr lang="en-US" altLang="zh-CN" dirty="0"/>
              <a:t>Activity</a:t>
            </a:r>
            <a:r>
              <a:rPr lang="zh-CN" altLang="en-US" dirty="0"/>
              <a:t> </a:t>
            </a:r>
            <a:r>
              <a:rPr lang="en-US" altLang="zh-CN" dirty="0"/>
              <a:t>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Opportunity </a:t>
            </a:r>
            <a:r>
              <a:rPr lang="en-US" altLang="zh-CN" dirty="0" err="1"/>
              <a:t>uci</a:t>
            </a:r>
            <a:r>
              <a:rPr lang="en-US" altLang="zh-CN" dirty="0"/>
              <a:t>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1F27D-DB68-B04E-B36C-6F4B3C826037}"/>
              </a:ext>
            </a:extLst>
          </p:cNvPr>
          <p:cNvSpPr txBox="1"/>
          <p:nvPr/>
        </p:nvSpPr>
        <p:spPr>
          <a:xfrm>
            <a:off x="7243010" y="5648846"/>
            <a:ext cx="1395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</a:t>
            </a:r>
            <a:r>
              <a:rPr lang="en-US" dirty="0" err="1"/>
              <a:t>Jin</a:t>
            </a:r>
            <a:r>
              <a:rPr lang="en-US" dirty="0"/>
              <a:t> Wei</a:t>
            </a:r>
          </a:p>
          <a:p>
            <a:r>
              <a:rPr lang="en-US" dirty="0"/>
              <a:t>13/6/2018</a:t>
            </a:r>
          </a:p>
        </p:txBody>
      </p:sp>
    </p:spTree>
    <p:extLst>
      <p:ext uri="{BB962C8B-B14F-4D97-AF65-F5344CB8AC3E}">
        <p14:creationId xmlns:p14="http://schemas.microsoft.com/office/powerpoint/2010/main" val="188721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Proposed</a:t>
            </a:r>
            <a:r>
              <a:rPr lang="zh-CN" altLang="en-US" dirty="0"/>
              <a:t> </a:t>
            </a:r>
            <a:r>
              <a:rPr lang="en-US" altLang="zh-CN" dirty="0"/>
              <a:t>Approach: Algorithms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306122"/>
            <a:ext cx="7543801" cy="51075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200" dirty="0"/>
              <a:t>RNN</a:t>
            </a:r>
            <a:endParaRPr lang="en-US" altLang="zh-CN" dirty="0"/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altLang="zh-CN" sz="1900" dirty="0"/>
              <a:t>Why RNN:</a:t>
            </a:r>
            <a:endParaRPr lang="zh-CN" altLang="en-US" sz="1900" dirty="0"/>
          </a:p>
          <a:p>
            <a:pPr lvl="1"/>
            <a:r>
              <a:rPr lang="en-US" altLang="zh-CN" sz="1900" dirty="0"/>
              <a:t>Sequence data </a:t>
            </a:r>
            <a:r>
              <a:rPr lang="en-SG" sz="1900" dirty="0"/>
              <a:t> </a:t>
            </a:r>
          </a:p>
          <a:p>
            <a:pPr lvl="1"/>
            <a:r>
              <a:rPr lang="en-SG" sz="1900" dirty="0"/>
              <a:t>Time series data : extracts temporal dependencies</a:t>
            </a:r>
          </a:p>
          <a:p>
            <a:pPr lvl="1"/>
            <a:r>
              <a:rPr lang="en-SG" sz="1900" dirty="0"/>
              <a:t>Capture long-range dependencies in variable-length input sequences</a:t>
            </a:r>
            <a:endParaRPr lang="en-US" altLang="zh-CN" sz="1900" dirty="0"/>
          </a:p>
          <a:p>
            <a:r>
              <a:rPr lang="en-US" altLang="zh-CN" dirty="0"/>
              <a:t>Types of RNN:</a:t>
            </a:r>
          </a:p>
          <a:p>
            <a:pPr lvl="1"/>
            <a:r>
              <a:rPr lang="en-US" altLang="zh-CN" sz="1900" dirty="0"/>
              <a:t>Feed-forward LSTM: </a:t>
            </a:r>
            <a:r>
              <a:rPr lang="en-SG" sz="1900" dirty="0"/>
              <a:t> how a number of input variables affect the output variable.</a:t>
            </a:r>
            <a:endParaRPr lang="en-US" altLang="zh-CN" sz="1900" dirty="0"/>
          </a:p>
          <a:p>
            <a:pPr lvl="1"/>
            <a:r>
              <a:rPr lang="en-US" altLang="zh-CN" sz="1900" dirty="0"/>
              <a:t>Bi-directional LSTM: </a:t>
            </a:r>
            <a:r>
              <a:rPr lang="en-SG" sz="1900" dirty="0"/>
              <a:t>output layer can get information from past and future states, more computational intense</a:t>
            </a:r>
          </a:p>
          <a:p>
            <a:r>
              <a:rPr lang="en-SG" sz="2400" dirty="0"/>
              <a:t>CNN</a:t>
            </a:r>
            <a:r>
              <a:rPr lang="en-SG" dirty="0"/>
              <a:t>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SG" sz="1900" dirty="0"/>
              <a:t>Require minimal preprocessing</a:t>
            </a:r>
            <a:endParaRPr lang="en-US" sz="1900" dirty="0"/>
          </a:p>
          <a:p>
            <a:pPr lvl="1"/>
            <a:r>
              <a:rPr lang="en-SG" sz="1900" dirty="0"/>
              <a:t>Automatically extracts local features within each sensor modality and merges the local features of different sensor modalities into global features hierarchically. </a:t>
            </a:r>
          </a:p>
          <a:p>
            <a:pPr lvl="1"/>
            <a:r>
              <a:rPr lang="en-SG" sz="1900" dirty="0"/>
              <a:t>Use convolutions across a one-dimensional temporal sequence to capture dependencies among input data.</a:t>
            </a:r>
          </a:p>
          <a:p>
            <a:pPr lvl="1"/>
            <a:r>
              <a:rPr lang="en-SG" sz="1900" dirty="0"/>
              <a:t>Use 1-direction (time-axis) to calculate conv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16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Proposed</a:t>
            </a:r>
            <a:r>
              <a:rPr lang="zh-CN" altLang="en-US" dirty="0"/>
              <a:t> </a:t>
            </a:r>
            <a:r>
              <a:rPr lang="en-US" altLang="zh-CN" dirty="0"/>
              <a:t>Approach: </a:t>
            </a:r>
            <a:r>
              <a:rPr lang="en-US" altLang="zh-CN" dirty="0" err="1"/>
              <a:t>TensorBoard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47791"/>
            <a:ext cx="3120055" cy="4303304"/>
          </a:xfrm>
        </p:spPr>
        <p:txBody>
          <a:bodyPr>
            <a:normAutofit/>
          </a:bodyPr>
          <a:lstStyle/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altLang="zh-CN" sz="2000" dirty="0"/>
              <a:t>Why </a:t>
            </a:r>
            <a:r>
              <a:rPr lang="en-US" altLang="zh-CN" sz="2000" dirty="0" err="1"/>
              <a:t>TensorBoard</a:t>
            </a:r>
            <a:r>
              <a:rPr lang="en-US" altLang="zh-CN" sz="2000" dirty="0"/>
              <a:t> :</a:t>
            </a:r>
            <a:endParaRPr lang="zh-CN" altLang="en-US" sz="2000" dirty="0"/>
          </a:p>
          <a:p>
            <a:pPr lvl="1"/>
            <a:r>
              <a:rPr lang="en-US" dirty="0"/>
              <a:t>A suite of visualization tools </a:t>
            </a:r>
          </a:p>
          <a:p>
            <a:pPr lvl="1"/>
            <a:r>
              <a:rPr lang="en-US" dirty="0"/>
              <a:t>Easier to understand, debug, and optimize </a:t>
            </a:r>
            <a:r>
              <a:rPr lang="en-US" dirty="0" err="1"/>
              <a:t>TensorFlow</a:t>
            </a:r>
            <a:r>
              <a:rPr lang="en-US" dirty="0"/>
              <a:t> programs </a:t>
            </a:r>
            <a:endParaRPr lang="zh-CN" altLang="en-US" dirty="0"/>
          </a:p>
          <a:p>
            <a:pPr lvl="1"/>
            <a:endParaRPr lang="en-US" altLang="zh-CN" dirty="0"/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</a:pPr>
            <a:endParaRPr lang="zh-CN" alt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20EB0F-5211-704C-8498-DF28C2AA7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016" y="1359568"/>
            <a:ext cx="46990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63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Proposed</a:t>
            </a:r>
            <a:r>
              <a:rPr lang="zh-CN" altLang="en-US" dirty="0"/>
              <a:t> </a:t>
            </a:r>
            <a:r>
              <a:rPr lang="en-US" altLang="zh-CN" dirty="0"/>
              <a:t>Approach: Google Cloud Platform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47791"/>
            <a:ext cx="7543801" cy="4023360"/>
          </a:xfrm>
        </p:spPr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altLang="zh-CN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altLang="zh-CN" sz="2000" dirty="0"/>
              <a:t>Why Google Cloud Platform (GCP):</a:t>
            </a:r>
            <a:endParaRPr lang="zh-CN" altLang="en-US" sz="2000" dirty="0"/>
          </a:p>
          <a:p>
            <a:pPr lvl="1"/>
            <a:r>
              <a:rPr lang="en-SG" dirty="0"/>
              <a:t>Building a deep learning model from scratch requires high performing computers and GPUs</a:t>
            </a:r>
          </a:p>
          <a:p>
            <a:pPr lvl="1"/>
            <a:r>
              <a:rPr lang="en-SG" dirty="0"/>
              <a:t>Deep Neural Network library (</a:t>
            </a:r>
            <a:r>
              <a:rPr lang="en-SG" dirty="0" err="1"/>
              <a:t>cuDNN</a:t>
            </a:r>
            <a:r>
              <a:rPr lang="en-SG" dirty="0"/>
              <a:t>)</a:t>
            </a:r>
          </a:p>
          <a:p>
            <a:pPr lvl="1"/>
            <a:r>
              <a:rPr lang="en-SG" altLang="zh-CN" dirty="0" err="1"/>
              <a:t>Tensorflow</a:t>
            </a:r>
            <a:endParaRPr lang="en-SG" altLang="zh-CN" dirty="0"/>
          </a:p>
          <a:p>
            <a:pPr lvl="1"/>
            <a:r>
              <a:rPr lang="en-SG" altLang="zh-CN" dirty="0" err="1"/>
              <a:t>Jupyter</a:t>
            </a:r>
            <a:endParaRPr lang="zh-CN" alt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9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81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3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463896-AD95-CC40-B58F-C196C63311E3}"/>
              </a:ext>
            </a:extLst>
          </p:cNvPr>
          <p:cNvSpPr txBox="1">
            <a:spLocks/>
          </p:cNvSpPr>
          <p:nvPr/>
        </p:nvSpPr>
        <p:spPr>
          <a:xfrm>
            <a:off x="822959" y="1559511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2400" dirty="0"/>
              <a:t>Introduction</a:t>
            </a:r>
            <a:endParaRPr lang="zh-CN" altLang="en-US" sz="2400" dirty="0"/>
          </a:p>
          <a:p>
            <a:pPr lvl="1"/>
            <a:r>
              <a:rPr lang="en-US" altLang="zh-CN" sz="2400" dirty="0"/>
              <a:t>Baseline Approach</a:t>
            </a:r>
            <a:endParaRPr lang="zh-CN" altLang="en-US" sz="2400" dirty="0"/>
          </a:p>
          <a:p>
            <a:pPr lvl="1"/>
            <a:r>
              <a:rPr lang="en-US" altLang="zh-CN" sz="2400" dirty="0"/>
              <a:t>Proposed Approach</a:t>
            </a:r>
            <a:endParaRPr lang="zh-CN" altLang="en-US" sz="2400" dirty="0"/>
          </a:p>
          <a:p>
            <a:pPr lvl="1"/>
            <a:r>
              <a:rPr lang="en-US" altLang="zh-CN" sz="2400" dirty="0"/>
              <a:t>Demo in </a:t>
            </a:r>
            <a:r>
              <a:rPr lang="en-US" altLang="zh-CN" sz="2400" dirty="0" err="1"/>
              <a:t>jupyter</a:t>
            </a:r>
            <a:endParaRPr lang="en-US" altLang="zh-CN" sz="2400" dirty="0"/>
          </a:p>
          <a:p>
            <a:pPr lvl="1"/>
            <a:r>
              <a:rPr lang="en-US" altLang="zh-CN" sz="2400" dirty="0"/>
              <a:t>Conclusion &amp; Future Work</a:t>
            </a:r>
            <a:endParaRPr lang="zh-CN" altLang="en-US" sz="2400" dirty="0"/>
          </a:p>
          <a:p>
            <a:pPr lvl="2"/>
            <a:endParaRPr lang="zh-CN" altLang="en-US" sz="2400" dirty="0"/>
          </a:p>
          <a:p>
            <a:pPr lvl="2"/>
            <a:endParaRPr lang="zh-CN" altLang="en-US" sz="2400" dirty="0"/>
          </a:p>
          <a:p>
            <a:pPr lvl="1"/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022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D53EB1-A888-864E-87D1-D447B3AD0200}"/>
              </a:ext>
            </a:extLst>
          </p:cNvPr>
          <p:cNvSpPr txBox="1">
            <a:spLocks/>
          </p:cNvSpPr>
          <p:nvPr/>
        </p:nvSpPr>
        <p:spPr>
          <a:xfrm>
            <a:off x="595562" y="142212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2000" dirty="0"/>
              <a:t>Dataset:</a:t>
            </a:r>
            <a:r>
              <a:rPr lang="zh-CN" altLang="en-US" sz="2000" dirty="0"/>
              <a:t> </a:t>
            </a:r>
            <a:r>
              <a:rPr lang="en-US" altLang="zh-CN" sz="2000" dirty="0"/>
              <a:t>A subset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Opportunity</a:t>
            </a:r>
            <a:r>
              <a:rPr lang="zh-CN" altLang="en-US" sz="2000" dirty="0"/>
              <a:t> </a:t>
            </a:r>
            <a:r>
              <a:rPr lang="en-US" altLang="zh-CN" sz="2000" dirty="0"/>
              <a:t>UCI</a:t>
            </a:r>
            <a:r>
              <a:rPr lang="zh-CN" altLang="en-US" sz="2000" dirty="0"/>
              <a:t> </a:t>
            </a:r>
            <a:r>
              <a:rPr lang="en-US" altLang="zh-CN" sz="2000" dirty="0"/>
              <a:t>dataset</a:t>
            </a:r>
          </a:p>
          <a:p>
            <a:pPr lvl="1"/>
            <a:r>
              <a:rPr lang="en-US" sz="2000" dirty="0"/>
              <a:t>Body-worn sensors: 7 inertial measurement units, 12 3D acceleration sensors, 4 3D localization information. We use on-body sensors without quaternion data.</a:t>
            </a:r>
            <a:endParaRPr lang="zh-CN" altLang="en-US" sz="2000" dirty="0"/>
          </a:p>
          <a:p>
            <a:pPr lvl="1"/>
            <a:r>
              <a:rPr lang="en-US" sz="2000" dirty="0"/>
              <a:t>Recordings: 4 users, 6 runs per users. Of these, 5 are Activity of Daily Living runs characterized by a natural execution of daily activities. The 6th run is a "drill" run, where users execute a scripted sequence of activities </a:t>
            </a:r>
            <a:r>
              <a:rPr lang="en-US" altLang="zh-CN" sz="2000" dirty="0"/>
              <a:t>Measures</a:t>
            </a:r>
          </a:p>
          <a:p>
            <a:pPr lvl="1"/>
            <a:r>
              <a:rPr lang="en-US" sz="2000" dirty="0"/>
              <a:t>Annotations/classes: 17 mid-level gesture classes</a:t>
            </a:r>
            <a:endParaRPr lang="zh-CN" altLang="en-US" sz="2000" dirty="0"/>
          </a:p>
          <a:p>
            <a:pPr lvl="1"/>
            <a:r>
              <a:rPr lang="en-US" sz="2000" dirty="0"/>
              <a:t>Data format: synchronized sensor readings and annotations in text matrix format (one line per sample, one column per sensor channel, last columns for annotations</a:t>
            </a:r>
          </a:p>
          <a:p>
            <a:pPr lvl="1"/>
            <a:r>
              <a:rPr lang="en-US" sz="2000" dirty="0"/>
              <a:t>Data characteristics: missing data due to data loss are indicated by "</a:t>
            </a:r>
            <a:r>
              <a:rPr lang="en-US" sz="2000" dirty="0" err="1"/>
              <a:t>NaN</a:t>
            </a:r>
            <a:r>
              <a:rPr lang="en-US" sz="2000" dirty="0"/>
              <a:t>" (not-a-number)</a:t>
            </a:r>
            <a:endParaRPr lang="zh-CN" altLang="en-US" sz="2000" dirty="0"/>
          </a:p>
          <a:p>
            <a:pPr lvl="2"/>
            <a:endParaRPr lang="zh-CN" altLang="en-US" sz="2000" dirty="0"/>
          </a:p>
          <a:p>
            <a:pPr lvl="2"/>
            <a:endParaRPr lang="zh-CN" altLang="en-US" sz="2000" dirty="0"/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3442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957" y="1170822"/>
            <a:ext cx="2310415" cy="25227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927" y="1170822"/>
            <a:ext cx="2378810" cy="25227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423" y="3693545"/>
            <a:ext cx="4031230" cy="257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Explorer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MATLAB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52" y="1255043"/>
            <a:ext cx="6768286" cy="478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0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zh-CN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0335" y="1258802"/>
            <a:ext cx="5398570" cy="4913397"/>
          </a:xfrm>
        </p:spPr>
        <p:txBody>
          <a:bodyPr>
            <a:normAutofit/>
          </a:bodyPr>
          <a:lstStyle/>
          <a:p>
            <a:pPr lvl="1"/>
            <a:r>
              <a:rPr lang="en-US" altLang="zh-CN" sz="2200" dirty="0"/>
              <a:t>Script</a:t>
            </a:r>
            <a:r>
              <a:rPr lang="zh-CN" altLang="en-US" sz="2200" dirty="0"/>
              <a:t> </a:t>
            </a:r>
            <a:r>
              <a:rPr lang="en-US" altLang="zh-CN" sz="2200" dirty="0"/>
              <a:t>in</a:t>
            </a:r>
            <a:r>
              <a:rPr lang="zh-CN" altLang="en-US" sz="2200" dirty="0"/>
              <a:t> </a:t>
            </a:r>
            <a:r>
              <a:rPr lang="en-US" altLang="zh-CN" sz="2200" dirty="0"/>
              <a:t>MATLAB</a:t>
            </a:r>
            <a:endParaRPr lang="zh-CN" altLang="en-US" sz="2200" dirty="0"/>
          </a:p>
          <a:p>
            <a:pPr lvl="1"/>
            <a:r>
              <a:rPr lang="en-US" altLang="zh-CN" sz="2200" dirty="0"/>
              <a:t>Feature</a:t>
            </a:r>
            <a:r>
              <a:rPr lang="zh-CN" altLang="en-US" sz="2200" dirty="0"/>
              <a:t> </a:t>
            </a:r>
            <a:r>
              <a:rPr lang="en-US" altLang="zh-CN" sz="2200" dirty="0"/>
              <a:t>Engineering:</a:t>
            </a:r>
            <a:r>
              <a:rPr lang="zh-CN" altLang="en-US" sz="2200" dirty="0"/>
              <a:t> </a:t>
            </a:r>
          </a:p>
          <a:p>
            <a:pPr lvl="2"/>
            <a:r>
              <a:rPr lang="en-US" altLang="zh-CN" sz="1900" dirty="0"/>
              <a:t>Feature</a:t>
            </a:r>
            <a:r>
              <a:rPr lang="zh-CN" altLang="en-US" sz="1900" dirty="0"/>
              <a:t> </a:t>
            </a:r>
            <a:r>
              <a:rPr lang="en-US" altLang="zh-CN" sz="1900" dirty="0"/>
              <a:t>reduction: PCA</a:t>
            </a:r>
            <a:endParaRPr lang="zh-CN" altLang="en-US" sz="1900" dirty="0"/>
          </a:p>
          <a:p>
            <a:pPr lvl="2"/>
            <a:r>
              <a:rPr lang="en-US" altLang="zh-CN" sz="1900" dirty="0"/>
              <a:t>Feature</a:t>
            </a:r>
            <a:r>
              <a:rPr lang="zh-CN" altLang="en-US" sz="1900" dirty="0"/>
              <a:t> </a:t>
            </a:r>
            <a:r>
              <a:rPr lang="en-US" altLang="zh-CN" sz="1900" dirty="0"/>
              <a:t>extraction: mean, mean + variance</a:t>
            </a:r>
            <a:endParaRPr lang="zh-CN" altLang="en-US" sz="1900" dirty="0"/>
          </a:p>
          <a:p>
            <a:pPr lvl="2"/>
            <a:r>
              <a:rPr lang="en-US" altLang="zh-CN" sz="1900" dirty="0"/>
              <a:t>Missing</a:t>
            </a:r>
            <a:r>
              <a:rPr lang="zh-CN" altLang="en-US" sz="1900" dirty="0"/>
              <a:t> </a:t>
            </a:r>
            <a:r>
              <a:rPr lang="en-US" altLang="zh-CN" sz="1900" dirty="0"/>
              <a:t>value</a:t>
            </a:r>
            <a:r>
              <a:rPr lang="zh-CN" altLang="en-US" sz="1900" dirty="0"/>
              <a:t> </a:t>
            </a:r>
            <a:r>
              <a:rPr lang="en-US" altLang="zh-CN" sz="1900" dirty="0"/>
              <a:t>handle: remove, remove + replace</a:t>
            </a:r>
            <a:endParaRPr lang="zh-CN" altLang="en-US" sz="1900" dirty="0"/>
          </a:p>
          <a:p>
            <a:pPr lvl="1"/>
            <a:r>
              <a:rPr lang="en-US" altLang="zh-CN" sz="2200" dirty="0"/>
              <a:t>Classifiers</a:t>
            </a:r>
            <a:r>
              <a:rPr lang="en-US" altLang="zh-CN" dirty="0"/>
              <a:t>:</a:t>
            </a:r>
            <a:endParaRPr lang="zh-CN" altLang="en-US" dirty="0"/>
          </a:p>
          <a:p>
            <a:pPr lvl="2"/>
            <a:r>
              <a:rPr lang="en-US" altLang="zh-CN" sz="1900" dirty="0" err="1"/>
              <a:t>Guassian</a:t>
            </a:r>
            <a:r>
              <a:rPr lang="zh-CN" altLang="en-US" sz="1900" dirty="0"/>
              <a:t> </a:t>
            </a:r>
            <a:r>
              <a:rPr lang="en-US" altLang="zh-CN" sz="1900" dirty="0"/>
              <a:t>Classifier: LDA, QDA</a:t>
            </a:r>
            <a:endParaRPr lang="zh-CN" altLang="en-US" sz="1900" dirty="0"/>
          </a:p>
          <a:p>
            <a:pPr lvl="2"/>
            <a:r>
              <a:rPr lang="en-US" altLang="zh-CN" sz="1900" dirty="0" err="1"/>
              <a:t>kNN</a:t>
            </a:r>
            <a:r>
              <a:rPr lang="en-US" altLang="zh-CN" sz="1900" dirty="0"/>
              <a:t>: 1-NN, 3-NN</a:t>
            </a:r>
            <a:endParaRPr lang="zh-CN" altLang="en-US" sz="1900" dirty="0"/>
          </a:p>
          <a:p>
            <a:pPr lvl="2"/>
            <a:r>
              <a:rPr lang="en-US" altLang="zh-CN" sz="1900" dirty="0"/>
              <a:t>Nearest Centroid Classifier</a:t>
            </a:r>
          </a:p>
          <a:p>
            <a:pPr lvl="1"/>
            <a:r>
              <a:rPr lang="en-US" altLang="zh-CN" sz="2400" dirty="0"/>
              <a:t>Measures</a:t>
            </a:r>
          </a:p>
          <a:p>
            <a:pPr lvl="2"/>
            <a:r>
              <a:rPr lang="en-US" altLang="zh-CN" sz="1800" dirty="0"/>
              <a:t>Accuracy, Weighted F-measure, weighted F-measure</a:t>
            </a:r>
          </a:p>
          <a:p>
            <a:pPr lvl="2"/>
            <a:r>
              <a:rPr lang="en-US" altLang="zh-CN" sz="1800" dirty="0"/>
              <a:t>Area Under ROC Curve</a:t>
            </a:r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1"/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84370F-7BE3-9E4D-8810-87CAE3C22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918" y="2975559"/>
            <a:ext cx="49022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0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Proposed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zh-CN" alt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60" y="1236232"/>
            <a:ext cx="7543800" cy="4532148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en-US" altLang="zh-CN" sz="2000" dirty="0"/>
              <a:t>Works done so far:</a:t>
            </a:r>
            <a:endParaRPr lang="zh-CN" altLang="en-US" sz="2000" dirty="0"/>
          </a:p>
          <a:p>
            <a:pPr lvl="1"/>
            <a:r>
              <a:rPr lang="en-US" altLang="zh-CN" sz="2000" dirty="0"/>
              <a:t>Feature</a:t>
            </a:r>
            <a:r>
              <a:rPr lang="zh-CN" altLang="en-US" sz="2000" dirty="0"/>
              <a:t> </a:t>
            </a:r>
            <a:r>
              <a:rPr lang="en-US" altLang="zh-CN" sz="2000" dirty="0"/>
              <a:t>Engineering in Python:</a:t>
            </a:r>
            <a:r>
              <a:rPr lang="zh-CN" altLang="en-US" sz="2000" dirty="0"/>
              <a:t> </a:t>
            </a:r>
          </a:p>
          <a:p>
            <a:pPr lvl="2"/>
            <a:r>
              <a:rPr lang="en-US" altLang="zh-CN" sz="1800" dirty="0"/>
              <a:t>Missing</a:t>
            </a:r>
            <a:r>
              <a:rPr lang="zh-CN" altLang="en-US" sz="1800" dirty="0"/>
              <a:t> </a:t>
            </a:r>
            <a:r>
              <a:rPr lang="en-US" altLang="zh-CN" sz="1800" dirty="0"/>
              <a:t>value</a:t>
            </a:r>
            <a:r>
              <a:rPr lang="zh-CN" altLang="en-US" sz="1800" dirty="0"/>
              <a:t> </a:t>
            </a:r>
            <a:r>
              <a:rPr lang="en-US" altLang="zh-CN" sz="1800" dirty="0"/>
              <a:t>handle</a:t>
            </a:r>
          </a:p>
          <a:p>
            <a:pPr lvl="1"/>
            <a:r>
              <a:rPr lang="en-US" altLang="zh-CN" sz="2000" dirty="0"/>
              <a:t>Algorithms:</a:t>
            </a:r>
          </a:p>
          <a:p>
            <a:pPr lvl="2"/>
            <a:r>
              <a:rPr lang="en-US" altLang="zh-CN" sz="1800" dirty="0"/>
              <a:t>RNN: Feed-forward Long Short Term Memory</a:t>
            </a:r>
          </a:p>
          <a:p>
            <a:pPr lvl="2"/>
            <a:r>
              <a:rPr lang="en-US" altLang="zh-CN" sz="1800" dirty="0"/>
              <a:t>RNN: Bidirectional Long Short Term Memory</a:t>
            </a:r>
          </a:p>
          <a:p>
            <a:pPr lvl="2"/>
            <a:r>
              <a:rPr lang="en-US" altLang="zh-CN" sz="1800" dirty="0"/>
              <a:t>CNN: 1D</a:t>
            </a:r>
          </a:p>
          <a:p>
            <a:pPr lvl="1"/>
            <a:r>
              <a:rPr lang="en-US" altLang="zh-CN" sz="2000" dirty="0" err="1"/>
              <a:t>TensorBoard</a:t>
            </a:r>
            <a:endParaRPr lang="zh-CN" altLang="en-US" sz="2000" dirty="0"/>
          </a:p>
          <a:p>
            <a:pPr lvl="1"/>
            <a:r>
              <a:rPr lang="en-US" altLang="zh-CN" sz="2000" dirty="0"/>
              <a:t>Google Cloud Platform</a:t>
            </a:r>
          </a:p>
          <a:p>
            <a:pPr marL="201168" lvl="1" indent="0">
              <a:buNone/>
            </a:pPr>
            <a:endParaRPr lang="en-US" altLang="zh-CN" sz="2000" dirty="0"/>
          </a:p>
          <a:p>
            <a:pPr marL="201168" lvl="1" indent="0">
              <a:buNone/>
            </a:pPr>
            <a:r>
              <a:rPr lang="en-US" altLang="zh-CN" sz="2000" dirty="0"/>
              <a:t>To do:</a:t>
            </a:r>
          </a:p>
          <a:p>
            <a:pPr lvl="1"/>
            <a:r>
              <a:rPr lang="en-US" altLang="zh-CN" sz="2000" dirty="0"/>
              <a:t>Use Case</a:t>
            </a:r>
            <a:endParaRPr lang="zh-CN" altLang="en-US" sz="2000" dirty="0"/>
          </a:p>
          <a:p>
            <a:pPr lvl="1"/>
            <a:r>
              <a:rPr lang="en-US" altLang="zh-CN" sz="2000" dirty="0"/>
              <a:t>Simulate Data to detect the activity change timestamp</a:t>
            </a:r>
          </a:p>
          <a:p>
            <a:pPr lvl="1"/>
            <a:r>
              <a:rPr lang="en-US" altLang="zh-CN" sz="2000" dirty="0"/>
              <a:t>Sensor fusion</a:t>
            </a:r>
          </a:p>
          <a:p>
            <a:pPr lvl="1"/>
            <a:r>
              <a:rPr lang="en-US" altLang="zh-CN" sz="2000" dirty="0"/>
              <a:t>NULL Class: </a:t>
            </a:r>
            <a:r>
              <a:rPr lang="en-SG" dirty="0"/>
              <a:t>threshold-based mechanism to detect samples</a:t>
            </a:r>
            <a:r>
              <a:rPr lang="en-SG" sz="2000" dirty="0"/>
              <a:t>?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18002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428273"/>
            <a:ext cx="7543800" cy="674687"/>
          </a:xfrm>
        </p:spPr>
        <p:txBody>
          <a:bodyPr>
            <a:normAutofit/>
          </a:bodyPr>
          <a:lstStyle/>
          <a:p>
            <a:r>
              <a:rPr lang="en-US" sz="3600" dirty="0"/>
              <a:t>Missing Values Analysis: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800"/>
            <a:ext cx="9144000" cy="445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4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Proposed Approach: Feature Engineering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47791"/>
            <a:ext cx="7543801" cy="4023360"/>
          </a:xfrm>
        </p:spPr>
        <p:txBody>
          <a:bodyPr>
            <a:normAutofit/>
          </a:bodyPr>
          <a:lstStyle/>
          <a:p>
            <a:r>
              <a:rPr lang="en-SG" dirty="0"/>
              <a:t>Missing value handler:</a:t>
            </a:r>
            <a:r>
              <a:rPr lang="zh-CN" altLang="en-US" dirty="0"/>
              <a:t> </a:t>
            </a:r>
          </a:p>
          <a:p>
            <a:pPr lvl="1"/>
            <a:r>
              <a:rPr lang="en-US" altLang="zh-CN" dirty="0"/>
              <a:t>Method 1: Omit</a:t>
            </a:r>
            <a:r>
              <a:rPr lang="zh-CN" altLang="en-US" dirty="0"/>
              <a:t> </a:t>
            </a:r>
            <a:r>
              <a:rPr lang="en-SG" dirty="0"/>
              <a:t>samples (rows)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contain</a:t>
            </a:r>
            <a:r>
              <a:rPr lang="zh-CN" altLang="en-US" dirty="0"/>
              <a:t> </a:t>
            </a:r>
            <a:r>
              <a:rPr lang="en-US" altLang="zh-CN" dirty="0"/>
              <a:t>’</a:t>
            </a:r>
            <a:r>
              <a:rPr lang="en-US" altLang="zh-CN" dirty="0" err="1"/>
              <a:t>NaN</a:t>
            </a:r>
            <a:r>
              <a:rPr lang="en-US" altLang="zh-CN" dirty="0"/>
              <a:t>’</a:t>
            </a:r>
          </a:p>
          <a:p>
            <a:pPr lvl="1"/>
            <a:r>
              <a:rPr lang="en-US" altLang="zh-CN" dirty="0"/>
              <a:t>Method 2: Replace</a:t>
            </a:r>
            <a:r>
              <a:rPr lang="zh-CN" altLang="en-US" dirty="0"/>
              <a:t> </a:t>
            </a:r>
            <a:r>
              <a:rPr lang="en-US" altLang="zh-CN" dirty="0"/>
              <a:t>‘</a:t>
            </a:r>
            <a:r>
              <a:rPr lang="en-US" altLang="zh-CN" dirty="0" err="1"/>
              <a:t>NaN</a:t>
            </a:r>
            <a:r>
              <a:rPr lang="en-US" altLang="zh-CN" dirty="0"/>
              <a:t>’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row’s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endParaRPr lang="zh-CN" altLang="en-US" dirty="0"/>
          </a:p>
          <a:p>
            <a:pPr lvl="1"/>
            <a:r>
              <a:rPr lang="en-US" altLang="zh-CN" dirty="0"/>
              <a:t>Method 3: </a:t>
            </a:r>
            <a:r>
              <a:rPr lang="en-SG" dirty="0"/>
              <a:t>Omit samples (rows) which have </a:t>
            </a:r>
            <a:r>
              <a:rPr lang="en-SG" dirty="0" err="1"/>
              <a:t>NaN</a:t>
            </a:r>
            <a:r>
              <a:rPr lang="en-SG" dirty="0"/>
              <a:t> more than threshold (</a:t>
            </a:r>
            <a:r>
              <a:rPr lang="en-US" altLang="zh-CN" dirty="0"/>
              <a:t>15 </a:t>
            </a:r>
            <a:r>
              <a:rPr lang="en-SG" dirty="0"/>
              <a:t>columns)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Replace</a:t>
            </a:r>
            <a:r>
              <a:rPr lang="zh-CN" altLang="en-US" dirty="0"/>
              <a:t> </a:t>
            </a:r>
            <a:r>
              <a:rPr lang="en-US" altLang="zh-CN" dirty="0" err="1"/>
              <a:t>NaN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row’s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endParaRPr lang="zh-CN" altLang="en-US" dirty="0"/>
          </a:p>
          <a:p>
            <a:pPr lvl="1"/>
            <a:endParaRPr lang="zh-CN" altLang="en-US" dirty="0"/>
          </a:p>
          <a:p>
            <a:pPr marL="201168" lvl="1" indent="0">
              <a:buNone/>
            </a:pPr>
            <a:r>
              <a:rPr lang="en-US" altLang="zh-CN" sz="2000" dirty="0"/>
              <a:t>To do:</a:t>
            </a:r>
            <a:endParaRPr lang="zh-CN" altLang="en-US" sz="2000" dirty="0"/>
          </a:p>
          <a:p>
            <a:pPr lvl="1"/>
            <a:r>
              <a:rPr lang="en-SG" dirty="0"/>
              <a:t>Omit sensor (columns) which have </a:t>
            </a:r>
            <a:r>
              <a:rPr lang="en-SG" dirty="0" err="1"/>
              <a:t>NaN</a:t>
            </a:r>
            <a:r>
              <a:rPr lang="en-SG" dirty="0"/>
              <a:t> more than threshold (</a:t>
            </a:r>
            <a:r>
              <a:rPr lang="en-US" altLang="zh-CN" dirty="0"/>
              <a:t>30% of total columns</a:t>
            </a:r>
            <a:r>
              <a:rPr lang="en-SG" dirty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Feature PCA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493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2682</TotalTime>
  <Words>536</Words>
  <Application>Microsoft Macintosh PowerPoint</Application>
  <PresentationFormat>On-screen Show (4:3)</PresentationFormat>
  <Paragraphs>103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宋体</vt:lpstr>
      <vt:lpstr>Calibri</vt:lpstr>
      <vt:lpstr>Calibri Light</vt:lpstr>
      <vt:lpstr>Retrospect</vt:lpstr>
      <vt:lpstr>Abnormal Event Detection: Human Activity Recognition</vt:lpstr>
      <vt:lpstr>Agenda</vt:lpstr>
      <vt:lpstr>Introduction</vt:lpstr>
      <vt:lpstr>Introduction</vt:lpstr>
      <vt:lpstr>Data Explorer Using MATLAB</vt:lpstr>
      <vt:lpstr>Baseline Approach</vt:lpstr>
      <vt:lpstr>Proposed Approach</vt:lpstr>
      <vt:lpstr>Missing Values Analysis:</vt:lpstr>
      <vt:lpstr>Proposed Approach: Feature Engineering</vt:lpstr>
      <vt:lpstr>Proposed Approach: Algorithms</vt:lpstr>
      <vt:lpstr>Proposed Approach: TensorBoard</vt:lpstr>
      <vt:lpstr>Proposed Approach: Google Cloud Platform</vt:lpstr>
      <vt:lpstr>Demo</vt:lpstr>
      <vt:lpstr>Conclusion &amp; Future Work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Abnormal Event Detection: Human Activity Recognition</dc:title>
  <dc:creator>Microsoft Office User</dc:creator>
  <cp:lastModifiedBy>sg24</cp:lastModifiedBy>
  <cp:revision>56</cp:revision>
  <dcterms:created xsi:type="dcterms:W3CDTF">2018-06-08T15:15:10Z</dcterms:created>
  <dcterms:modified xsi:type="dcterms:W3CDTF">2018-06-11T11:09:02Z</dcterms:modified>
</cp:coreProperties>
</file>