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2127567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2562" y="-120"/>
      </p:cViewPr>
      <p:guideLst>
        <p:guide orient="horz" pos="9535"/>
        <p:guide pos="6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676" y="4954765"/>
            <a:ext cx="18084324" cy="10540259"/>
          </a:xfrm>
        </p:spPr>
        <p:txBody>
          <a:bodyPr anchor="b"/>
          <a:lstStyle>
            <a:lvl1pPr algn="ctr">
              <a:defRPr sz="13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9460" y="15901497"/>
            <a:ext cx="15956756" cy="7309499"/>
          </a:xfrm>
        </p:spPr>
        <p:txBody>
          <a:bodyPr/>
          <a:lstStyle>
            <a:lvl1pPr marL="0" indent="0" algn="ctr">
              <a:buNone/>
              <a:defRPr sz="5584"/>
            </a:lvl1pPr>
            <a:lvl2pPr marL="1063767" indent="0" algn="ctr">
              <a:buNone/>
              <a:defRPr sz="4653"/>
            </a:lvl2pPr>
            <a:lvl3pPr marL="2127534" indent="0" algn="ctr">
              <a:buNone/>
              <a:defRPr sz="4188"/>
            </a:lvl3pPr>
            <a:lvl4pPr marL="3191302" indent="0" algn="ctr">
              <a:buNone/>
              <a:defRPr sz="3723"/>
            </a:lvl4pPr>
            <a:lvl5pPr marL="4255069" indent="0" algn="ctr">
              <a:buNone/>
              <a:defRPr sz="3723"/>
            </a:lvl5pPr>
            <a:lvl6pPr marL="5318836" indent="0" algn="ctr">
              <a:buNone/>
              <a:defRPr sz="3723"/>
            </a:lvl6pPr>
            <a:lvl7pPr marL="6382603" indent="0" algn="ctr">
              <a:buNone/>
              <a:defRPr sz="3723"/>
            </a:lvl7pPr>
            <a:lvl8pPr marL="7446371" indent="0" algn="ctr">
              <a:buNone/>
              <a:defRPr sz="3723"/>
            </a:lvl8pPr>
            <a:lvl9pPr marL="8510138" indent="0" algn="ctr">
              <a:buNone/>
              <a:defRPr sz="37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25406" y="1611875"/>
            <a:ext cx="4587567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2704" y="1611875"/>
            <a:ext cx="13496756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623" y="7547788"/>
            <a:ext cx="18350270" cy="12593645"/>
          </a:xfrm>
        </p:spPr>
        <p:txBody>
          <a:bodyPr anchor="b"/>
          <a:lstStyle>
            <a:lvl1pPr>
              <a:defRPr sz="13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623" y="20260574"/>
            <a:ext cx="18350270" cy="6622701"/>
          </a:xfrm>
        </p:spPr>
        <p:txBody>
          <a:bodyPr/>
          <a:lstStyle>
            <a:lvl1pPr marL="0" indent="0">
              <a:buNone/>
              <a:defRPr sz="5584">
                <a:solidFill>
                  <a:schemeClr val="tx1"/>
                </a:solidFill>
              </a:defRPr>
            </a:lvl1pPr>
            <a:lvl2pPr marL="1063767" indent="0">
              <a:buNone/>
              <a:defRPr sz="4653">
                <a:solidFill>
                  <a:schemeClr val="tx1">
                    <a:tint val="75000"/>
                  </a:schemeClr>
                </a:solidFill>
              </a:defRPr>
            </a:lvl2pPr>
            <a:lvl3pPr marL="2127534" indent="0">
              <a:buNone/>
              <a:defRPr sz="4188">
                <a:solidFill>
                  <a:schemeClr val="tx1">
                    <a:tint val="75000"/>
                  </a:schemeClr>
                </a:solidFill>
              </a:defRPr>
            </a:lvl3pPr>
            <a:lvl4pPr marL="3191302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4pPr>
            <a:lvl5pPr marL="4255069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5pPr>
            <a:lvl6pPr marL="5318836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6pPr>
            <a:lvl7pPr marL="6382603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7pPr>
            <a:lvl8pPr marL="7446371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8pPr>
            <a:lvl9pPr marL="8510138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2703" y="8059374"/>
            <a:ext cx="9042162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70810" y="8059374"/>
            <a:ext cx="9042162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0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474" y="1611882"/>
            <a:ext cx="18350270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476" y="7421634"/>
            <a:ext cx="9000606" cy="3637228"/>
          </a:xfrm>
        </p:spPr>
        <p:txBody>
          <a:bodyPr anchor="b"/>
          <a:lstStyle>
            <a:lvl1pPr marL="0" indent="0">
              <a:buNone/>
              <a:defRPr sz="5584" b="1"/>
            </a:lvl1pPr>
            <a:lvl2pPr marL="1063767" indent="0">
              <a:buNone/>
              <a:defRPr sz="4653" b="1"/>
            </a:lvl2pPr>
            <a:lvl3pPr marL="2127534" indent="0">
              <a:buNone/>
              <a:defRPr sz="4188" b="1"/>
            </a:lvl3pPr>
            <a:lvl4pPr marL="3191302" indent="0">
              <a:buNone/>
              <a:defRPr sz="3723" b="1"/>
            </a:lvl4pPr>
            <a:lvl5pPr marL="4255069" indent="0">
              <a:buNone/>
              <a:defRPr sz="3723" b="1"/>
            </a:lvl5pPr>
            <a:lvl6pPr marL="5318836" indent="0">
              <a:buNone/>
              <a:defRPr sz="3723" b="1"/>
            </a:lvl6pPr>
            <a:lvl7pPr marL="6382603" indent="0">
              <a:buNone/>
              <a:defRPr sz="3723" b="1"/>
            </a:lvl7pPr>
            <a:lvl8pPr marL="7446371" indent="0">
              <a:buNone/>
              <a:defRPr sz="3723" b="1"/>
            </a:lvl8pPr>
            <a:lvl9pPr marL="8510138" indent="0">
              <a:buNone/>
              <a:defRPr sz="37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5476" y="11058863"/>
            <a:ext cx="900060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70812" y="7421634"/>
            <a:ext cx="9044933" cy="3637228"/>
          </a:xfrm>
        </p:spPr>
        <p:txBody>
          <a:bodyPr anchor="b"/>
          <a:lstStyle>
            <a:lvl1pPr marL="0" indent="0">
              <a:buNone/>
              <a:defRPr sz="5584" b="1"/>
            </a:lvl1pPr>
            <a:lvl2pPr marL="1063767" indent="0">
              <a:buNone/>
              <a:defRPr sz="4653" b="1"/>
            </a:lvl2pPr>
            <a:lvl3pPr marL="2127534" indent="0">
              <a:buNone/>
              <a:defRPr sz="4188" b="1"/>
            </a:lvl3pPr>
            <a:lvl4pPr marL="3191302" indent="0">
              <a:buNone/>
              <a:defRPr sz="3723" b="1"/>
            </a:lvl4pPr>
            <a:lvl5pPr marL="4255069" indent="0">
              <a:buNone/>
              <a:defRPr sz="3723" b="1"/>
            </a:lvl5pPr>
            <a:lvl6pPr marL="5318836" indent="0">
              <a:buNone/>
              <a:defRPr sz="3723" b="1"/>
            </a:lvl6pPr>
            <a:lvl7pPr marL="6382603" indent="0">
              <a:buNone/>
              <a:defRPr sz="3723" b="1"/>
            </a:lvl7pPr>
            <a:lvl8pPr marL="7446371" indent="0">
              <a:buNone/>
              <a:defRPr sz="3723" b="1"/>
            </a:lvl8pPr>
            <a:lvl9pPr marL="8510138" indent="0">
              <a:buNone/>
              <a:defRPr sz="37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70812" y="11058863"/>
            <a:ext cx="9044933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5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474" y="2018348"/>
            <a:ext cx="6861959" cy="7064216"/>
          </a:xfrm>
        </p:spPr>
        <p:txBody>
          <a:bodyPr anchor="b"/>
          <a:lstStyle>
            <a:lvl1pPr>
              <a:defRPr sz="7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4933" y="4359077"/>
            <a:ext cx="10770810" cy="21515024"/>
          </a:xfrm>
        </p:spPr>
        <p:txBody>
          <a:bodyPr/>
          <a:lstStyle>
            <a:lvl1pPr>
              <a:defRPr sz="7445"/>
            </a:lvl1pPr>
            <a:lvl2pPr>
              <a:defRPr sz="6515"/>
            </a:lvl2pPr>
            <a:lvl3pPr>
              <a:defRPr sz="5584"/>
            </a:lvl3pPr>
            <a:lvl4pPr>
              <a:defRPr sz="4653"/>
            </a:lvl4pPr>
            <a:lvl5pPr>
              <a:defRPr sz="4653"/>
            </a:lvl5pPr>
            <a:lvl6pPr>
              <a:defRPr sz="4653"/>
            </a:lvl6pPr>
            <a:lvl7pPr>
              <a:defRPr sz="4653"/>
            </a:lvl7pPr>
            <a:lvl8pPr>
              <a:defRPr sz="4653"/>
            </a:lvl8pPr>
            <a:lvl9pPr>
              <a:defRPr sz="4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5474" y="9082564"/>
            <a:ext cx="6861959" cy="16826573"/>
          </a:xfrm>
        </p:spPr>
        <p:txBody>
          <a:bodyPr/>
          <a:lstStyle>
            <a:lvl1pPr marL="0" indent="0">
              <a:buNone/>
              <a:defRPr sz="3723"/>
            </a:lvl1pPr>
            <a:lvl2pPr marL="1063767" indent="0">
              <a:buNone/>
              <a:defRPr sz="3257"/>
            </a:lvl2pPr>
            <a:lvl3pPr marL="2127534" indent="0">
              <a:buNone/>
              <a:defRPr sz="2792"/>
            </a:lvl3pPr>
            <a:lvl4pPr marL="3191302" indent="0">
              <a:buNone/>
              <a:defRPr sz="2327"/>
            </a:lvl4pPr>
            <a:lvl5pPr marL="4255069" indent="0">
              <a:buNone/>
              <a:defRPr sz="2327"/>
            </a:lvl5pPr>
            <a:lvl6pPr marL="5318836" indent="0">
              <a:buNone/>
              <a:defRPr sz="2327"/>
            </a:lvl6pPr>
            <a:lvl7pPr marL="6382603" indent="0">
              <a:buNone/>
              <a:defRPr sz="2327"/>
            </a:lvl7pPr>
            <a:lvl8pPr marL="7446371" indent="0">
              <a:buNone/>
              <a:defRPr sz="2327"/>
            </a:lvl8pPr>
            <a:lvl9pPr marL="8510138" indent="0">
              <a:buNone/>
              <a:defRPr sz="23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474" y="2018348"/>
            <a:ext cx="6861959" cy="7064216"/>
          </a:xfrm>
        </p:spPr>
        <p:txBody>
          <a:bodyPr anchor="b"/>
          <a:lstStyle>
            <a:lvl1pPr>
              <a:defRPr sz="7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44933" y="4359077"/>
            <a:ext cx="10770810" cy="21515024"/>
          </a:xfrm>
        </p:spPr>
        <p:txBody>
          <a:bodyPr anchor="t"/>
          <a:lstStyle>
            <a:lvl1pPr marL="0" indent="0">
              <a:buNone/>
              <a:defRPr sz="7445"/>
            </a:lvl1pPr>
            <a:lvl2pPr marL="1063767" indent="0">
              <a:buNone/>
              <a:defRPr sz="6515"/>
            </a:lvl2pPr>
            <a:lvl3pPr marL="2127534" indent="0">
              <a:buNone/>
              <a:defRPr sz="5584"/>
            </a:lvl3pPr>
            <a:lvl4pPr marL="3191302" indent="0">
              <a:buNone/>
              <a:defRPr sz="4653"/>
            </a:lvl4pPr>
            <a:lvl5pPr marL="4255069" indent="0">
              <a:buNone/>
              <a:defRPr sz="4653"/>
            </a:lvl5pPr>
            <a:lvl6pPr marL="5318836" indent="0">
              <a:buNone/>
              <a:defRPr sz="4653"/>
            </a:lvl6pPr>
            <a:lvl7pPr marL="6382603" indent="0">
              <a:buNone/>
              <a:defRPr sz="4653"/>
            </a:lvl7pPr>
            <a:lvl8pPr marL="7446371" indent="0">
              <a:buNone/>
              <a:defRPr sz="4653"/>
            </a:lvl8pPr>
            <a:lvl9pPr marL="8510138" indent="0">
              <a:buNone/>
              <a:defRPr sz="4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5474" y="9082564"/>
            <a:ext cx="6861959" cy="16826573"/>
          </a:xfrm>
        </p:spPr>
        <p:txBody>
          <a:bodyPr/>
          <a:lstStyle>
            <a:lvl1pPr marL="0" indent="0">
              <a:buNone/>
              <a:defRPr sz="3723"/>
            </a:lvl1pPr>
            <a:lvl2pPr marL="1063767" indent="0">
              <a:buNone/>
              <a:defRPr sz="3257"/>
            </a:lvl2pPr>
            <a:lvl3pPr marL="2127534" indent="0">
              <a:buNone/>
              <a:defRPr sz="2792"/>
            </a:lvl3pPr>
            <a:lvl4pPr marL="3191302" indent="0">
              <a:buNone/>
              <a:defRPr sz="2327"/>
            </a:lvl4pPr>
            <a:lvl5pPr marL="4255069" indent="0">
              <a:buNone/>
              <a:defRPr sz="2327"/>
            </a:lvl5pPr>
            <a:lvl6pPr marL="5318836" indent="0">
              <a:buNone/>
              <a:defRPr sz="2327"/>
            </a:lvl6pPr>
            <a:lvl7pPr marL="6382603" indent="0">
              <a:buNone/>
              <a:defRPr sz="2327"/>
            </a:lvl7pPr>
            <a:lvl8pPr marL="7446371" indent="0">
              <a:buNone/>
              <a:defRPr sz="2327"/>
            </a:lvl8pPr>
            <a:lvl9pPr marL="8510138" indent="0">
              <a:buNone/>
              <a:defRPr sz="23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703" y="1611882"/>
            <a:ext cx="18350270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703" y="8059374"/>
            <a:ext cx="18350270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703" y="28060644"/>
            <a:ext cx="478702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47568" y="28060644"/>
            <a:ext cx="718054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25945" y="28060644"/>
            <a:ext cx="478702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9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27534" rtl="0" eaLnBrk="1" latinLnBrk="0" hangingPunct="1">
        <a:lnSpc>
          <a:spcPct val="90000"/>
        </a:lnSpc>
        <a:spcBef>
          <a:spcPct val="0"/>
        </a:spcBef>
        <a:buNone/>
        <a:defRPr sz="10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884" indent="-531884" algn="l" defTabSz="2127534" rtl="0" eaLnBrk="1" latinLnBrk="0" hangingPunct="1">
        <a:lnSpc>
          <a:spcPct val="90000"/>
        </a:lnSpc>
        <a:spcBef>
          <a:spcPts val="2327"/>
        </a:spcBef>
        <a:buFont typeface="Arial" panose="020B0604020202020204" pitchFamily="34" charset="0"/>
        <a:buChar char="•"/>
        <a:defRPr sz="6515" kern="1200">
          <a:solidFill>
            <a:schemeClr val="tx1"/>
          </a:solidFill>
          <a:latin typeface="+mn-lt"/>
          <a:ea typeface="+mn-ea"/>
          <a:cs typeface="+mn-cs"/>
        </a:defRPr>
      </a:lvl1pPr>
      <a:lvl2pPr marL="1595651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5584" kern="1200">
          <a:solidFill>
            <a:schemeClr val="tx1"/>
          </a:solidFill>
          <a:latin typeface="+mn-lt"/>
          <a:ea typeface="+mn-ea"/>
          <a:cs typeface="+mn-cs"/>
        </a:defRPr>
      </a:lvl2pPr>
      <a:lvl3pPr marL="2659418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653" kern="1200">
          <a:solidFill>
            <a:schemeClr val="tx1"/>
          </a:solidFill>
          <a:latin typeface="+mn-lt"/>
          <a:ea typeface="+mn-ea"/>
          <a:cs typeface="+mn-cs"/>
        </a:defRPr>
      </a:lvl3pPr>
      <a:lvl4pPr marL="3723185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4pPr>
      <a:lvl5pPr marL="4786953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5pPr>
      <a:lvl6pPr marL="5850720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6pPr>
      <a:lvl7pPr marL="6914487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7pPr>
      <a:lvl8pPr marL="7978254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8pPr>
      <a:lvl9pPr marL="9042022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1pPr>
      <a:lvl2pPr marL="1063767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2pPr>
      <a:lvl3pPr marL="2127534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3pPr>
      <a:lvl4pPr marL="3191302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4pPr>
      <a:lvl5pPr marL="4255069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5pPr>
      <a:lvl6pPr marL="5318836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6pPr>
      <a:lvl7pPr marL="6382603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7pPr>
      <a:lvl8pPr marL="7446371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8pPr>
      <a:lvl9pPr marL="8510138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702" y="1409700"/>
            <a:ext cx="19454197" cy="28384500"/>
          </a:xfrm>
        </p:spPr>
        <p:txBody>
          <a:bodyPr>
            <a:normAutofit/>
          </a:bodyPr>
          <a:lstStyle/>
          <a:p>
            <a:r>
              <a:rPr lang="uk-UA" sz="7200" b="1" dirty="0"/>
              <a:t>Роботу виконав: </a:t>
            </a:r>
            <a:r>
              <a:rPr lang="uk-UA" sz="7200" dirty="0"/>
              <a:t>студент групи ТС-32 </a:t>
            </a:r>
            <a:r>
              <a:rPr lang="uk-UA" sz="7200" dirty="0" smtClean="0"/>
              <a:t>Некраш Іван Іванович</a:t>
            </a:r>
            <a:endParaRPr lang="en-US" sz="7200" b="1" dirty="0"/>
          </a:p>
          <a:p>
            <a:r>
              <a:rPr lang="uk-UA" sz="7200" b="1" dirty="0"/>
              <a:t>Науковий керівник:</a:t>
            </a:r>
            <a:r>
              <a:rPr lang="uk-UA" sz="7200" dirty="0"/>
              <a:t> к.т.н. Лісковський Ігор Олегович</a:t>
            </a:r>
          </a:p>
          <a:p>
            <a:endParaRPr lang="uk-UA" sz="7200" b="1" dirty="0"/>
          </a:p>
          <a:p>
            <a:r>
              <a:rPr lang="uk-UA" sz="7200" b="1" dirty="0"/>
              <a:t>Тема:</a:t>
            </a:r>
            <a:r>
              <a:rPr lang="uk-UA" sz="7200" dirty="0"/>
              <a:t> “</a:t>
            </a:r>
            <a:r>
              <a:rPr lang="ru-RU" sz="8800" b="1" dirty="0"/>
              <a:t>Дослідження </a:t>
            </a:r>
            <a:r>
              <a:rPr lang="ru-RU" sz="8800" b="1" dirty="0" err="1"/>
              <a:t>методів</a:t>
            </a:r>
            <a:r>
              <a:rPr lang="ru-RU" sz="8800" b="1" dirty="0"/>
              <a:t> </a:t>
            </a:r>
            <a:r>
              <a:rPr lang="ru-RU" sz="8800" b="1" dirty="0" err="1" smtClean="0"/>
              <a:t>забезпечення</a:t>
            </a:r>
            <a:r>
              <a:rPr lang="ru-RU" sz="8800" b="1" dirty="0" smtClean="0"/>
              <a:t> </a:t>
            </a:r>
            <a:r>
              <a:rPr lang="ru-RU" sz="8800" b="1" dirty="0" err="1" smtClean="0"/>
              <a:t>якості</a:t>
            </a:r>
            <a:r>
              <a:rPr lang="ru-RU" sz="8800" b="1" dirty="0" smtClean="0"/>
              <a:t> </a:t>
            </a:r>
            <a:r>
              <a:rPr lang="ru-RU" sz="8800" b="1" dirty="0" err="1" smtClean="0"/>
              <a:t>виготовлення</a:t>
            </a:r>
            <a:r>
              <a:rPr lang="ru-RU" sz="8800" b="1" dirty="0" smtClean="0"/>
              <a:t> </a:t>
            </a:r>
            <a:r>
              <a:rPr lang="ru-RU" sz="8800" b="1" dirty="0" err="1" smtClean="0"/>
              <a:t>програмних</a:t>
            </a:r>
            <a:r>
              <a:rPr lang="ru-RU" sz="8800" b="1" dirty="0" smtClean="0"/>
              <a:t> </a:t>
            </a:r>
            <a:r>
              <a:rPr lang="ru-RU" sz="8800" b="1" dirty="0"/>
              <a:t>додатків</a:t>
            </a:r>
            <a:r>
              <a:rPr lang="uk-UA" sz="7200" dirty="0"/>
              <a:t>”</a:t>
            </a:r>
          </a:p>
          <a:p>
            <a:endParaRPr lang="en-US" sz="7200" b="1" dirty="0"/>
          </a:p>
          <a:p>
            <a:r>
              <a:rPr lang="uk-UA" sz="7200" b="1" dirty="0"/>
              <a:t>Мета</a:t>
            </a:r>
            <a:r>
              <a:rPr lang="uk-UA" sz="7200" b="1" dirty="0" smtClean="0"/>
              <a:t>:</a:t>
            </a:r>
            <a:r>
              <a:rPr lang="uk-UA" sz="7200" dirty="0" smtClean="0"/>
              <a:t> Дослідити процеси забезпечення якості у циклі розробки програмного забезпечення. </a:t>
            </a:r>
            <a:endParaRPr lang="en-US" sz="7200" b="1" dirty="0"/>
          </a:p>
          <a:p>
            <a:r>
              <a:rPr lang="uk-UA" sz="7200" b="1" dirty="0"/>
              <a:t>Об</a:t>
            </a:r>
            <a:r>
              <a:rPr lang="ru-RU" sz="7200" b="1" dirty="0"/>
              <a:t>’</a:t>
            </a:r>
            <a:r>
              <a:rPr lang="uk-UA" sz="7200" b="1" dirty="0"/>
              <a:t>єкт дослідження:</a:t>
            </a:r>
            <a:r>
              <a:rPr lang="uk-UA" sz="7200" dirty="0"/>
              <a:t> </a:t>
            </a:r>
            <a:r>
              <a:rPr lang="uk-UA" sz="7200" dirty="0" smtClean="0"/>
              <a:t>Процес забезпечення якості в ході розробки програмного забезпечення</a:t>
            </a:r>
            <a:endParaRPr lang="uk-UA" sz="7200" dirty="0"/>
          </a:p>
          <a:p>
            <a:endParaRPr lang="en-US" sz="7200" b="1" dirty="0"/>
          </a:p>
          <a:p>
            <a:r>
              <a:rPr lang="uk-UA" sz="7200" b="1" dirty="0"/>
              <a:t>Предмет дослідження</a:t>
            </a:r>
            <a:r>
              <a:rPr lang="uk-UA" sz="7200" b="1" dirty="0" smtClean="0"/>
              <a:t>:</a:t>
            </a:r>
            <a:r>
              <a:rPr lang="uk-UA" sz="7200" dirty="0" smtClean="0"/>
              <a:t> Використання статистичних методів забезпечення якості, для покращення якості розроблюваних додатків.</a:t>
            </a:r>
            <a:endParaRPr lang="uk-UA" sz="7200" dirty="0"/>
          </a:p>
          <a:p>
            <a:endParaRPr lang="en-US" sz="7200" b="1" dirty="0"/>
          </a:p>
          <a:p>
            <a:r>
              <a:rPr lang="uk-UA" sz="7200" b="1" dirty="0"/>
              <a:t>Нові результати:</a:t>
            </a:r>
            <a:r>
              <a:rPr lang="uk-UA" sz="7200" dirty="0"/>
              <a:t> </a:t>
            </a:r>
            <a:r>
              <a:rPr lang="uk-UA" sz="7200" dirty="0" smtClean="0"/>
              <a:t>Розраховано план вибіркового контролю перевірки програмного забезпечення. </a:t>
            </a:r>
            <a:endParaRPr lang="en-US" sz="72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8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4800" dirty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702" y="8059374"/>
            <a:ext cx="19035097" cy="192093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/>
              <a:t>	В </a:t>
            </a:r>
            <a:r>
              <a:rPr lang="uk-UA" dirty="0"/>
              <a:t>ході роботи було обґрунтовано актуальність дослідження методів забезпечення якості програмних додатків, заснованих за використанні статистичних методів контролю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Проведено аналіз моделей життєвого циклу розробки програмних додатків. Дано визначення різних складових якості відповідно до стандарту </a:t>
            </a:r>
            <a:r>
              <a:rPr lang="en-US" dirty="0"/>
              <a:t>ISO</a:t>
            </a:r>
            <a:r>
              <a:rPr lang="uk-UA" dirty="0"/>
              <a:t> 9126:2001.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Досліджено вимоги до безпеки  для різних компонент розроблюваного програмного додатку, такі як модуль </a:t>
            </a:r>
            <a:r>
              <a:rPr lang="uk-UA" dirty="0" err="1" smtClean="0"/>
              <a:t>автентифікації</a:t>
            </a:r>
            <a:r>
              <a:rPr lang="uk-UA" dirty="0"/>
              <a:t>, модулі шифрування та управління сеансами, а також до архітектури в цілому.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Проведено аналіз методів забезпечення якості на основі статичних планів </a:t>
            </a:r>
            <a:r>
              <a:rPr lang="uk-UA" dirty="0" smtClean="0"/>
              <a:t>контролю </a:t>
            </a:r>
            <a:r>
              <a:rPr lang="uk-UA" dirty="0"/>
              <a:t>якості, які при їх використанні в умовах сучасного ринку ІТ дають змогу забезпечити високу якість і при цьому зменшити витрати на ресурси.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Використовуючи </a:t>
            </a:r>
            <a:r>
              <a:rPr lang="en-US" dirty="0"/>
              <a:t>IBM Rational </a:t>
            </a:r>
            <a:r>
              <a:rPr lang="en-US" dirty="0" err="1"/>
              <a:t>AppScan</a:t>
            </a:r>
            <a:r>
              <a:rPr lang="en-US" dirty="0"/>
              <a:t> </a:t>
            </a:r>
            <a:r>
              <a:rPr lang="uk-UA" dirty="0"/>
              <a:t>було закладено план контролю та отримано список </a:t>
            </a:r>
            <a:r>
              <a:rPr lang="uk-UA" dirty="0" err="1"/>
              <a:t>вразливостей</a:t>
            </a:r>
            <a:r>
              <a:rPr lang="uk-UA" dirty="0"/>
              <a:t>, що дозволило проаналізувати якість програмного додатку, який було досліджено. Використання таких комплексів дає можливість вивести якість додатків на доволі високий рівень. Це можливо, адже така система акумулює в собі набагато більше знань в конкретній області аніж невелика група людей.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7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terfall 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75" y="2880837"/>
            <a:ext cx="9373238" cy="757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V-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513" y="3400426"/>
            <a:ext cx="10587139" cy="65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894" y="10729277"/>
            <a:ext cx="10502583" cy="881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0269200"/>
            <a:ext cx="6345090" cy="906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965" y="20250150"/>
            <a:ext cx="6163424" cy="908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261" y="20250150"/>
            <a:ext cx="6161089" cy="923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167146" y="526033"/>
            <a:ext cx="11605278" cy="198856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Життєвий цикл ПЗ і вимоги до якості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73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108057"/>
            <a:ext cx="6588124" cy="971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063" y="2108057"/>
            <a:ext cx="6534035" cy="939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098" y="2108057"/>
            <a:ext cx="6600472" cy="879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664" y="11823054"/>
            <a:ext cx="11431905" cy="425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Untitled Diagram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262" y="16075023"/>
            <a:ext cx="8042307" cy="13128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093367" y="472789"/>
            <a:ext cx="17282497" cy="149239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Принцип роботи аналізаторів коду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50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37" y="8915399"/>
            <a:ext cx="16420702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37" y="14030324"/>
            <a:ext cx="16071757" cy="330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Рисунок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135" y="17659527"/>
            <a:ext cx="15549560" cy="105725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879600" y="780032"/>
            <a:ext cx="17659350" cy="1788543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Розрахунок плану вибіркового контролю</a:t>
            </a:r>
            <a:endParaRPr lang="ru-RU" dirty="0"/>
          </a:p>
        </p:txBody>
      </p:sp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3405187"/>
            <a:ext cx="12927654" cy="519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1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546" y="3459004"/>
            <a:ext cx="9488864" cy="569134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24027" t="19450" r="24502" b="19732"/>
          <a:stretch/>
        </p:blipFill>
        <p:spPr bwMode="auto">
          <a:xfrm>
            <a:off x="11573548" y="3513238"/>
            <a:ext cx="8448229" cy="56913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46" y="9376034"/>
            <a:ext cx="3270398" cy="9255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5310105" y="10772776"/>
            <a:ext cx="15353989" cy="7858354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6"/>
          <a:stretch>
            <a:fillRect/>
          </a:stretch>
        </p:blipFill>
        <p:spPr>
          <a:xfrm>
            <a:off x="1944126" y="18843028"/>
            <a:ext cx="7114149" cy="10189172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231" y="18843028"/>
            <a:ext cx="10140958" cy="1018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492899" y="584611"/>
            <a:ext cx="16911022" cy="233146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Проведення </a:t>
            </a:r>
            <a:r>
              <a:rPr lang="uk-UA" dirty="0" err="1" smtClean="0"/>
              <a:t>ска</a:t>
            </a:r>
            <a:r>
              <a:rPr lang="ru-RU" dirty="0"/>
              <a:t>н</a:t>
            </a:r>
            <a:r>
              <a:rPr lang="uk-UA" dirty="0" err="1" smtClean="0"/>
              <a:t>ування</a:t>
            </a:r>
            <a:r>
              <a:rPr lang="uk-UA" dirty="0" smtClean="0"/>
              <a:t> </a:t>
            </a:r>
            <a:r>
              <a:rPr lang="uk-UA" dirty="0" smtClean="0"/>
              <a:t>за допомогою </a:t>
            </a:r>
            <a:r>
              <a:rPr lang="en-US" dirty="0" err="1" smtClean="0"/>
              <a:t>AppScan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67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</TotalTime>
  <Words>102</Words>
  <Application>Microsoft Office PowerPoint</Application>
  <PresentationFormat>Произвольный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Презентация PowerPoint</vt:lpstr>
      <vt:lpstr>Висновки</vt:lpstr>
      <vt:lpstr>Життєвий цикл ПЗ і вимоги до якості</vt:lpstr>
      <vt:lpstr>Принцип роботи аналізаторів коду</vt:lpstr>
      <vt:lpstr>Розрахунок плану вибіркового контролю</vt:lpstr>
      <vt:lpstr>Проведення сканування за допомогою AppScan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Андрей Полонский</dc:creator>
  <cp:lastModifiedBy>Пользователь Windows</cp:lastModifiedBy>
  <cp:revision>23</cp:revision>
  <dcterms:created xsi:type="dcterms:W3CDTF">2017-06-15T20:36:19Z</dcterms:created>
  <dcterms:modified xsi:type="dcterms:W3CDTF">2017-06-19T08:13:09Z</dcterms:modified>
</cp:coreProperties>
</file>