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4793"/>
  </p:normalViewPr>
  <p:slideViewPr>
    <p:cSldViewPr snapToGrid="0">
      <p:cViewPr varScale="1">
        <p:scale>
          <a:sx n="94" d="100"/>
          <a:sy n="94" d="100"/>
        </p:scale>
        <p:origin x="127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57A8361-CC24-2146-9A3B-E85AF49FF875}" type="datetimeFigureOut">
              <a:rPr lang="en-US" smtClean="0"/>
              <a:t>11/25/24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BA55E-D197-CF4F-B848-B88940F8327D}" type="slidenum">
              <a:rPr lang="en-US" smtClean="0"/>
              <a:t>‹#›</a:t>
            </a:fld>
            <a:endParaRPr lang="en-US"/>
          </a:p>
        </p:txBody>
      </p:sp>
    </p:spTree>
    <p:extLst>
      <p:ext uri="{BB962C8B-B14F-4D97-AF65-F5344CB8AC3E}">
        <p14:creationId xmlns:p14="http://schemas.microsoft.com/office/powerpoint/2010/main" val="1573609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57A8361-CC24-2146-9A3B-E85AF49FF875}" type="datetimeFigureOut">
              <a:rPr lang="en-US" smtClean="0"/>
              <a:t>11/25/24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BA55E-D197-CF4F-B848-B88940F8327D}" type="slidenum">
              <a:rPr lang="en-US" smtClean="0"/>
              <a:t>‹#›</a:t>
            </a:fld>
            <a:endParaRPr lang="en-US"/>
          </a:p>
        </p:txBody>
      </p:sp>
    </p:spTree>
    <p:extLst>
      <p:ext uri="{BB962C8B-B14F-4D97-AF65-F5344CB8AC3E}">
        <p14:creationId xmlns:p14="http://schemas.microsoft.com/office/powerpoint/2010/main" val="6660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57A8361-CC24-2146-9A3B-E85AF49FF875}" type="datetimeFigureOut">
              <a:rPr lang="en-US" smtClean="0"/>
              <a:t>11/25/24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BA55E-D197-CF4F-B848-B88940F8327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16498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57A8361-CC24-2146-9A3B-E85AF49FF875}" type="datetimeFigureOut">
              <a:rPr lang="en-US" smtClean="0"/>
              <a:t>11/25/24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BA55E-D197-CF4F-B848-B88940F8327D}" type="slidenum">
              <a:rPr lang="en-US" smtClean="0"/>
              <a:t>‹#›</a:t>
            </a:fld>
            <a:endParaRPr lang="en-US"/>
          </a:p>
        </p:txBody>
      </p:sp>
    </p:spTree>
    <p:extLst>
      <p:ext uri="{BB962C8B-B14F-4D97-AF65-F5344CB8AC3E}">
        <p14:creationId xmlns:p14="http://schemas.microsoft.com/office/powerpoint/2010/main" val="3140389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57A8361-CC24-2146-9A3B-E85AF49FF875}" type="datetimeFigureOut">
              <a:rPr lang="en-US" smtClean="0"/>
              <a:t>11/25/24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BA55E-D197-CF4F-B848-B88940F8327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3969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57A8361-CC24-2146-9A3B-E85AF49FF875}" type="datetimeFigureOut">
              <a:rPr lang="en-US" smtClean="0"/>
              <a:t>11/25/24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BA55E-D197-CF4F-B848-B88940F8327D}" type="slidenum">
              <a:rPr lang="en-US" smtClean="0"/>
              <a:t>‹#›</a:t>
            </a:fld>
            <a:endParaRPr lang="en-US"/>
          </a:p>
        </p:txBody>
      </p:sp>
    </p:spTree>
    <p:extLst>
      <p:ext uri="{BB962C8B-B14F-4D97-AF65-F5344CB8AC3E}">
        <p14:creationId xmlns:p14="http://schemas.microsoft.com/office/powerpoint/2010/main" val="3095791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57A8361-CC24-2146-9A3B-E85AF49FF875}" type="datetimeFigureOut">
              <a:rPr lang="en-US" smtClean="0"/>
              <a:t>11/25/24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BA55E-D197-CF4F-B848-B88940F8327D}" type="slidenum">
              <a:rPr lang="en-US" smtClean="0"/>
              <a:t>‹#›</a:t>
            </a:fld>
            <a:endParaRPr lang="en-US"/>
          </a:p>
        </p:txBody>
      </p:sp>
    </p:spTree>
    <p:extLst>
      <p:ext uri="{BB962C8B-B14F-4D97-AF65-F5344CB8AC3E}">
        <p14:creationId xmlns:p14="http://schemas.microsoft.com/office/powerpoint/2010/main" val="5226855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57A8361-CC24-2146-9A3B-E85AF49FF875}" type="datetimeFigureOut">
              <a:rPr lang="en-US" smtClean="0"/>
              <a:t>11/25/24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BA55E-D197-CF4F-B848-B88940F8327D}" type="slidenum">
              <a:rPr lang="en-US" smtClean="0"/>
              <a:t>‹#›</a:t>
            </a:fld>
            <a:endParaRPr lang="en-US"/>
          </a:p>
        </p:txBody>
      </p:sp>
    </p:spTree>
    <p:extLst>
      <p:ext uri="{BB962C8B-B14F-4D97-AF65-F5344CB8AC3E}">
        <p14:creationId xmlns:p14="http://schemas.microsoft.com/office/powerpoint/2010/main" val="354205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57A8361-CC24-2146-9A3B-E85AF49FF875}" type="datetimeFigureOut">
              <a:rPr lang="en-US" smtClean="0"/>
              <a:t>11/25/24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BA55E-D197-CF4F-B848-B88940F8327D}" type="slidenum">
              <a:rPr lang="en-US" smtClean="0"/>
              <a:t>‹#›</a:t>
            </a:fld>
            <a:endParaRPr lang="en-US"/>
          </a:p>
        </p:txBody>
      </p:sp>
    </p:spTree>
    <p:extLst>
      <p:ext uri="{BB962C8B-B14F-4D97-AF65-F5344CB8AC3E}">
        <p14:creationId xmlns:p14="http://schemas.microsoft.com/office/powerpoint/2010/main" val="21115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57A8361-CC24-2146-9A3B-E85AF49FF875}" type="datetimeFigureOut">
              <a:rPr lang="en-US" smtClean="0"/>
              <a:t>11/25/24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3BA55E-D197-CF4F-B848-B88940F8327D}" type="slidenum">
              <a:rPr lang="en-US" smtClean="0"/>
              <a:t>‹#›</a:t>
            </a:fld>
            <a:endParaRPr lang="en-US"/>
          </a:p>
        </p:txBody>
      </p:sp>
    </p:spTree>
    <p:extLst>
      <p:ext uri="{BB962C8B-B14F-4D97-AF65-F5344CB8AC3E}">
        <p14:creationId xmlns:p14="http://schemas.microsoft.com/office/powerpoint/2010/main" val="1432978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57A8361-CC24-2146-9A3B-E85AF49FF875}" type="datetimeFigureOut">
              <a:rPr lang="en-US" smtClean="0"/>
              <a:t>11/25/24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BA55E-D197-CF4F-B848-B88940F8327D}" type="slidenum">
              <a:rPr lang="en-US" smtClean="0"/>
              <a:t>‹#›</a:t>
            </a:fld>
            <a:endParaRPr lang="en-US"/>
          </a:p>
        </p:txBody>
      </p:sp>
    </p:spTree>
    <p:extLst>
      <p:ext uri="{BB962C8B-B14F-4D97-AF65-F5344CB8AC3E}">
        <p14:creationId xmlns:p14="http://schemas.microsoft.com/office/powerpoint/2010/main" val="1940801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57A8361-CC24-2146-9A3B-E85AF49FF875}" type="datetimeFigureOut">
              <a:rPr lang="en-US" smtClean="0"/>
              <a:t>11/25/24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3BA55E-D197-CF4F-B848-B88940F8327D}" type="slidenum">
              <a:rPr lang="en-US" smtClean="0"/>
              <a:t>‹#›</a:t>
            </a:fld>
            <a:endParaRPr lang="en-US"/>
          </a:p>
        </p:txBody>
      </p:sp>
    </p:spTree>
    <p:extLst>
      <p:ext uri="{BB962C8B-B14F-4D97-AF65-F5344CB8AC3E}">
        <p14:creationId xmlns:p14="http://schemas.microsoft.com/office/powerpoint/2010/main" val="3459548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57A8361-CC24-2146-9A3B-E85AF49FF875}" type="datetimeFigureOut">
              <a:rPr lang="en-US" smtClean="0"/>
              <a:t>11/25/24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3BA55E-D197-CF4F-B848-B88940F8327D}" type="slidenum">
              <a:rPr lang="en-US" smtClean="0"/>
              <a:t>‹#›</a:t>
            </a:fld>
            <a:endParaRPr lang="en-US"/>
          </a:p>
        </p:txBody>
      </p:sp>
    </p:spTree>
    <p:extLst>
      <p:ext uri="{BB962C8B-B14F-4D97-AF65-F5344CB8AC3E}">
        <p14:creationId xmlns:p14="http://schemas.microsoft.com/office/powerpoint/2010/main" val="541467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7A8361-CC24-2146-9A3B-E85AF49FF875}" type="datetimeFigureOut">
              <a:rPr lang="en-US" smtClean="0"/>
              <a:t>11/25/24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3BA55E-D197-CF4F-B848-B88940F8327D}" type="slidenum">
              <a:rPr lang="en-US" smtClean="0"/>
              <a:t>‹#›</a:t>
            </a:fld>
            <a:endParaRPr lang="en-US"/>
          </a:p>
        </p:txBody>
      </p:sp>
    </p:spTree>
    <p:extLst>
      <p:ext uri="{BB962C8B-B14F-4D97-AF65-F5344CB8AC3E}">
        <p14:creationId xmlns:p14="http://schemas.microsoft.com/office/powerpoint/2010/main" val="137141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57A8361-CC24-2146-9A3B-E85AF49FF875}" type="datetimeFigureOut">
              <a:rPr lang="en-US" smtClean="0"/>
              <a:t>11/25/24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BA55E-D197-CF4F-B848-B88940F8327D}" type="slidenum">
              <a:rPr lang="en-US" smtClean="0"/>
              <a:t>‹#›</a:t>
            </a:fld>
            <a:endParaRPr lang="en-US"/>
          </a:p>
        </p:txBody>
      </p:sp>
    </p:spTree>
    <p:extLst>
      <p:ext uri="{BB962C8B-B14F-4D97-AF65-F5344CB8AC3E}">
        <p14:creationId xmlns:p14="http://schemas.microsoft.com/office/powerpoint/2010/main" val="812093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57A8361-CC24-2146-9A3B-E85AF49FF875}" type="datetimeFigureOut">
              <a:rPr lang="en-US" smtClean="0"/>
              <a:t>11/25/24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3BA55E-D197-CF4F-B848-B88940F8327D}" type="slidenum">
              <a:rPr lang="en-US" smtClean="0"/>
              <a:t>‹#›</a:t>
            </a:fld>
            <a:endParaRPr lang="en-US"/>
          </a:p>
        </p:txBody>
      </p:sp>
    </p:spTree>
    <p:extLst>
      <p:ext uri="{BB962C8B-B14F-4D97-AF65-F5344CB8AC3E}">
        <p14:creationId xmlns:p14="http://schemas.microsoft.com/office/powerpoint/2010/main" val="2155502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7A8361-CC24-2146-9A3B-E85AF49FF875}" type="datetimeFigureOut">
              <a:rPr lang="en-US" smtClean="0"/>
              <a:t>11/25/24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73BA55E-D197-CF4F-B848-B88940F8327D}" type="slidenum">
              <a:rPr lang="en-US" smtClean="0"/>
              <a:t>‹#›</a:t>
            </a:fld>
            <a:endParaRPr lang="en-US"/>
          </a:p>
        </p:txBody>
      </p:sp>
    </p:spTree>
    <p:extLst>
      <p:ext uri="{BB962C8B-B14F-4D97-AF65-F5344CB8AC3E}">
        <p14:creationId xmlns:p14="http://schemas.microsoft.com/office/powerpoint/2010/main" val="307247940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7EDD-3A0C-B905-C8F5-3D91117F308D}"/>
              </a:ext>
            </a:extLst>
          </p:cNvPr>
          <p:cNvSpPr>
            <a:spLocks noGrp="1"/>
          </p:cNvSpPr>
          <p:nvPr>
            <p:ph type="ctrTitle"/>
          </p:nvPr>
        </p:nvSpPr>
        <p:spPr>
          <a:xfrm>
            <a:off x="762000" y="2404534"/>
            <a:ext cx="8512003" cy="1646302"/>
          </a:xfrm>
        </p:spPr>
        <p:txBody>
          <a:bodyPr/>
          <a:lstStyle/>
          <a:p>
            <a:r>
              <a:rPr lang="en-US" dirty="0"/>
              <a:t>RANDOM FOREST ALGORITHM</a:t>
            </a:r>
          </a:p>
        </p:txBody>
      </p:sp>
      <p:sp>
        <p:nvSpPr>
          <p:cNvPr id="3" name="Subtitle 2">
            <a:extLst>
              <a:ext uri="{FF2B5EF4-FFF2-40B4-BE49-F238E27FC236}">
                <a16:creationId xmlns:a16="http://schemas.microsoft.com/office/drawing/2014/main" id="{60B9AAEE-9B09-8005-7329-5351D31DAC9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687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666BCB6-E7E0-53F4-70A9-D00F13070223}"/>
              </a:ext>
            </a:extLst>
          </p:cNvPr>
          <p:cNvGraphicFramePr>
            <a:graphicFrameLocks noGrp="1"/>
          </p:cNvGraphicFramePr>
          <p:nvPr>
            <p:extLst>
              <p:ext uri="{D42A27DB-BD31-4B8C-83A1-F6EECF244321}">
                <p14:modId xmlns:p14="http://schemas.microsoft.com/office/powerpoint/2010/main" val="4089146655"/>
              </p:ext>
            </p:extLst>
          </p:nvPr>
        </p:nvGraphicFramePr>
        <p:xfrm>
          <a:off x="374763" y="986050"/>
          <a:ext cx="8596668" cy="4257222"/>
        </p:xfrm>
        <a:graphic>
          <a:graphicData uri="http://schemas.openxmlformats.org/drawingml/2006/table">
            <a:tbl>
              <a:tblPr firstRow="1" bandRow="1">
                <a:tableStyleId>{5C22544A-7EE6-4342-B048-85BDC9FD1C3A}</a:tableStyleId>
              </a:tblPr>
              <a:tblGrid>
                <a:gridCol w="4298334">
                  <a:extLst>
                    <a:ext uri="{9D8B030D-6E8A-4147-A177-3AD203B41FA5}">
                      <a16:colId xmlns:a16="http://schemas.microsoft.com/office/drawing/2014/main" val="3995192595"/>
                    </a:ext>
                  </a:extLst>
                </a:gridCol>
                <a:gridCol w="4298334">
                  <a:extLst>
                    <a:ext uri="{9D8B030D-6E8A-4147-A177-3AD203B41FA5}">
                      <a16:colId xmlns:a16="http://schemas.microsoft.com/office/drawing/2014/main" val="3782127858"/>
                    </a:ext>
                  </a:extLst>
                </a:gridCol>
              </a:tblGrid>
              <a:tr h="5274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1" i="0" u="none" strike="noStrike" kern="1200" dirty="0">
                          <a:solidFill>
                            <a:schemeClr val="lt1"/>
                          </a:solidFill>
                          <a:effectLst/>
                          <a:latin typeface="+mn-lt"/>
                          <a:ea typeface="+mn-ea"/>
                          <a:cs typeface="+mn-cs"/>
                        </a:rPr>
                        <a:t>Decision Trees</a:t>
                      </a:r>
                      <a:endParaRPr lang="en-IN" sz="1800" b="0" i="0" u="none" strike="noStrike" kern="1200" dirty="0">
                        <a:solidFill>
                          <a:schemeClr val="lt1"/>
                        </a:solidFill>
                        <a:effectLst/>
                        <a:latin typeface="+mn-lt"/>
                        <a:ea typeface="+mn-ea"/>
                        <a:cs typeface="+mn-cs"/>
                      </a:endParaRPr>
                    </a:p>
                  </a:txBody>
                  <a:tcPr/>
                </a:tc>
                <a:tc>
                  <a:txBody>
                    <a:bodyPr/>
                    <a:lstStyle/>
                    <a:p>
                      <a:pPr algn="ctr"/>
                      <a:r>
                        <a:rPr lang="en-US" dirty="0"/>
                        <a:t>Random Forest</a:t>
                      </a:r>
                    </a:p>
                  </a:txBody>
                  <a:tcPr/>
                </a:tc>
                <a:extLst>
                  <a:ext uri="{0D108BD9-81ED-4DB2-BD59-A6C34878D82A}">
                    <a16:rowId xmlns:a16="http://schemas.microsoft.com/office/drawing/2014/main" val="1484953350"/>
                  </a:ext>
                </a:extLst>
              </a:tr>
              <a:tr h="1538545">
                <a:tc>
                  <a:txBody>
                    <a:bodyPr/>
                    <a:lstStyle/>
                    <a:p>
                      <a:r>
                        <a:rPr lang="en-IN" sz="1800" b="0" i="0" u="none" strike="noStrike" kern="1200" dirty="0">
                          <a:solidFill>
                            <a:schemeClr val="dk1"/>
                          </a:solidFill>
                          <a:effectLst/>
                          <a:latin typeface="+mn-lt"/>
                          <a:ea typeface="+mn-ea"/>
                          <a:cs typeface="+mn-cs"/>
                        </a:rPr>
                        <a:t>Normally </a:t>
                      </a:r>
                      <a:r>
                        <a:rPr lang="en-IN" sz="1800" b="1" i="0" u="none" strike="noStrike" kern="1200" dirty="0">
                          <a:solidFill>
                            <a:schemeClr val="dk1"/>
                          </a:solidFill>
                          <a:effectLst/>
                          <a:latin typeface="+mn-lt"/>
                          <a:ea typeface="+mn-ea"/>
                          <a:cs typeface="+mn-cs"/>
                        </a:rPr>
                        <a:t>suffer from the problem of overfitting</a:t>
                      </a:r>
                      <a:r>
                        <a:rPr lang="en-IN" sz="1800" b="0" i="0" u="none" strike="noStrike" kern="1200" dirty="0">
                          <a:solidFill>
                            <a:schemeClr val="dk1"/>
                          </a:solidFill>
                          <a:effectLst/>
                          <a:latin typeface="+mn-lt"/>
                          <a:ea typeface="+mn-ea"/>
                          <a:cs typeface="+mn-cs"/>
                        </a:rPr>
                        <a:t> if it’s allowed to grow till its maximum depth.</a:t>
                      </a:r>
                      <a:endParaRPr lang="en-US" dirty="0"/>
                    </a:p>
                  </a:txBody>
                  <a:tcPr/>
                </a:tc>
                <a:tc>
                  <a:txBody>
                    <a:bodyPr/>
                    <a:lstStyle/>
                    <a:p>
                      <a:r>
                        <a:rPr lang="en-IN" sz="1800" b="0" i="0" u="none" strike="noStrike" kern="1200" dirty="0">
                          <a:solidFill>
                            <a:schemeClr val="dk1"/>
                          </a:solidFill>
                          <a:effectLst/>
                          <a:latin typeface="+mn-lt"/>
                          <a:ea typeface="+mn-ea"/>
                          <a:cs typeface="+mn-cs"/>
                        </a:rPr>
                        <a:t>Uses bagging method, which creates a subset of the original dataset, and the final output is based on majority ranking and hence the problem of </a:t>
                      </a:r>
                      <a:r>
                        <a:rPr lang="en-IN" sz="1800" b="1" i="0" u="none" strike="noStrike" kern="1200" dirty="0">
                          <a:solidFill>
                            <a:schemeClr val="dk1"/>
                          </a:solidFill>
                          <a:effectLst/>
                          <a:latin typeface="+mn-lt"/>
                          <a:ea typeface="+mn-ea"/>
                          <a:cs typeface="+mn-cs"/>
                        </a:rPr>
                        <a:t>overfitting is taken care of</a:t>
                      </a:r>
                      <a:r>
                        <a:rPr lang="en-IN" sz="1800" b="0" i="0" u="none" strike="noStrike"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1995740550"/>
                  </a:ext>
                </a:extLst>
              </a:tr>
              <a:tr h="742043">
                <a:tc>
                  <a:txBody>
                    <a:bodyPr/>
                    <a:lstStyle/>
                    <a:p>
                      <a:r>
                        <a:rPr lang="en-IN" sz="1800" b="0" i="0" u="none" strike="noStrike" kern="1200" dirty="0">
                          <a:solidFill>
                            <a:schemeClr val="dk1"/>
                          </a:solidFill>
                          <a:effectLst/>
                          <a:latin typeface="+mn-lt"/>
                          <a:ea typeface="+mn-ea"/>
                          <a:cs typeface="+mn-cs"/>
                        </a:rPr>
                        <a:t>A single decision tree is </a:t>
                      </a:r>
                      <a:r>
                        <a:rPr lang="en-IN" sz="1800" b="1" i="0" u="none" strike="noStrike" kern="1200" dirty="0">
                          <a:solidFill>
                            <a:schemeClr val="dk1"/>
                          </a:solidFill>
                          <a:effectLst/>
                          <a:latin typeface="+mn-lt"/>
                          <a:ea typeface="+mn-ea"/>
                          <a:cs typeface="+mn-cs"/>
                        </a:rPr>
                        <a:t>faster</a:t>
                      </a:r>
                      <a:r>
                        <a:rPr lang="en-IN" sz="1800" b="0" i="0" u="none" strike="noStrike" kern="1200" dirty="0">
                          <a:solidFill>
                            <a:schemeClr val="dk1"/>
                          </a:solidFill>
                          <a:effectLst/>
                          <a:latin typeface="+mn-lt"/>
                          <a:ea typeface="+mn-ea"/>
                          <a:cs typeface="+mn-cs"/>
                        </a:rPr>
                        <a:t> in computation</a:t>
                      </a:r>
                      <a:endParaRPr lang="en-US" dirty="0"/>
                    </a:p>
                  </a:txBody>
                  <a:tcPr/>
                </a:tc>
                <a:tc>
                  <a:txBody>
                    <a:bodyPr/>
                    <a:lstStyle/>
                    <a:p>
                      <a:r>
                        <a:rPr lang="en-IN" sz="1800" b="0" i="0" u="none" strike="noStrike" kern="1200" dirty="0">
                          <a:solidFill>
                            <a:schemeClr val="dk1"/>
                          </a:solidFill>
                          <a:effectLst/>
                          <a:latin typeface="+mn-lt"/>
                          <a:ea typeface="+mn-ea"/>
                          <a:cs typeface="+mn-cs"/>
                        </a:rPr>
                        <a:t>It is comparatively </a:t>
                      </a:r>
                      <a:r>
                        <a:rPr lang="en-IN" sz="1800" b="1" i="0" u="none" strike="noStrike" kern="1200" dirty="0">
                          <a:solidFill>
                            <a:schemeClr val="dk1"/>
                          </a:solidFill>
                          <a:effectLst/>
                          <a:latin typeface="+mn-lt"/>
                          <a:ea typeface="+mn-ea"/>
                          <a:cs typeface="+mn-cs"/>
                        </a:rPr>
                        <a:t>slower</a:t>
                      </a:r>
                      <a:r>
                        <a:rPr lang="en-IN" sz="1800" b="0" i="0" u="none" strike="noStrike"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2640233916"/>
                  </a:ext>
                </a:extLst>
              </a:tr>
              <a:tr h="1449194">
                <a:tc>
                  <a:txBody>
                    <a:bodyPr/>
                    <a:lstStyle/>
                    <a:p>
                      <a:r>
                        <a:rPr lang="en-IN" sz="1800" b="0" i="0" u="none" strike="noStrike" kern="1200" dirty="0">
                          <a:solidFill>
                            <a:schemeClr val="dk1"/>
                          </a:solidFill>
                          <a:effectLst/>
                          <a:latin typeface="+mn-lt"/>
                          <a:ea typeface="+mn-ea"/>
                          <a:cs typeface="+mn-cs"/>
                        </a:rPr>
                        <a:t>When a data set with features is taken as input by a decision tree it will </a:t>
                      </a:r>
                      <a:r>
                        <a:rPr lang="en-IN" sz="1800" b="1" i="0" u="none" strike="noStrike" kern="1200" dirty="0">
                          <a:solidFill>
                            <a:schemeClr val="dk1"/>
                          </a:solidFill>
                          <a:effectLst/>
                          <a:latin typeface="+mn-lt"/>
                          <a:ea typeface="+mn-ea"/>
                          <a:cs typeface="+mn-cs"/>
                        </a:rPr>
                        <a:t>formulate some set of rules to do prediction</a:t>
                      </a:r>
                      <a:r>
                        <a:rPr lang="en-IN" sz="1800" b="0" i="0" u="none" strike="noStrike" kern="1200" dirty="0">
                          <a:solidFill>
                            <a:schemeClr val="dk1"/>
                          </a:solidFill>
                          <a:effectLst/>
                          <a:latin typeface="+mn-lt"/>
                          <a:ea typeface="+mn-ea"/>
                          <a:cs typeface="+mn-cs"/>
                        </a:rPr>
                        <a:t>.</a:t>
                      </a:r>
                      <a:endParaRPr lang="en-US" dirty="0"/>
                    </a:p>
                  </a:txBody>
                  <a:tcPr/>
                </a:tc>
                <a:tc>
                  <a:txBody>
                    <a:bodyPr/>
                    <a:lstStyle/>
                    <a:p>
                      <a:r>
                        <a:rPr lang="en-IN" sz="1800" b="0" i="0" u="none" strike="noStrike" kern="1200" dirty="0">
                          <a:solidFill>
                            <a:schemeClr val="dk1"/>
                          </a:solidFill>
                          <a:effectLst/>
                          <a:latin typeface="+mn-lt"/>
                          <a:ea typeface="+mn-ea"/>
                          <a:cs typeface="+mn-cs"/>
                        </a:rPr>
                        <a:t>Random forest randomly selects observations, builds a decision tree and the average result is taken. It </a:t>
                      </a:r>
                      <a:r>
                        <a:rPr lang="en-IN" sz="1800" b="1" i="0" u="none" strike="noStrike" kern="1200" dirty="0">
                          <a:solidFill>
                            <a:schemeClr val="dk1"/>
                          </a:solidFill>
                          <a:effectLst/>
                          <a:latin typeface="+mn-lt"/>
                          <a:ea typeface="+mn-ea"/>
                          <a:cs typeface="+mn-cs"/>
                        </a:rPr>
                        <a:t>doesn’t use any set of formulas</a:t>
                      </a:r>
                      <a:r>
                        <a:rPr lang="en-IN" sz="1800" b="0" i="0" u="none" strike="noStrike"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598730544"/>
                  </a:ext>
                </a:extLst>
              </a:tr>
            </a:tbl>
          </a:graphicData>
        </a:graphic>
      </p:graphicFrame>
    </p:spTree>
    <p:extLst>
      <p:ext uri="{BB962C8B-B14F-4D97-AF65-F5344CB8AC3E}">
        <p14:creationId xmlns:p14="http://schemas.microsoft.com/office/powerpoint/2010/main" val="361513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05A3C-5E81-02B3-3E08-ADE2EB3FDE45}"/>
              </a:ext>
            </a:extLst>
          </p:cNvPr>
          <p:cNvSpPr>
            <a:spLocks noGrp="1"/>
          </p:cNvSpPr>
          <p:nvPr>
            <p:ph type="title"/>
          </p:nvPr>
        </p:nvSpPr>
        <p:spPr>
          <a:xfrm>
            <a:off x="936642" y="1564942"/>
            <a:ext cx="6283023" cy="864359"/>
          </a:xfrm>
        </p:spPr>
        <p:txBody>
          <a:bodyPr/>
          <a:lstStyle/>
          <a:p>
            <a:r>
              <a:rPr lang="en-US" dirty="0"/>
              <a:t>Advantages of Random Forest</a:t>
            </a:r>
          </a:p>
        </p:txBody>
      </p:sp>
      <p:sp>
        <p:nvSpPr>
          <p:cNvPr id="4" name="TextBox 3">
            <a:extLst>
              <a:ext uri="{FF2B5EF4-FFF2-40B4-BE49-F238E27FC236}">
                <a16:creationId xmlns:a16="http://schemas.microsoft.com/office/drawing/2014/main" id="{318A369B-59ED-E47A-8EE3-7387BE371318}"/>
              </a:ext>
            </a:extLst>
          </p:cNvPr>
          <p:cNvSpPr txBox="1"/>
          <p:nvPr/>
        </p:nvSpPr>
        <p:spPr>
          <a:xfrm>
            <a:off x="682388" y="2674374"/>
            <a:ext cx="807947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Flexibility: </a:t>
            </a:r>
            <a:r>
              <a:rPr lang="en-IN" b="0" i="0" u="none" strike="noStrike" dirty="0">
                <a:solidFill>
                  <a:srgbClr val="383838"/>
                </a:solidFill>
                <a:effectLst/>
                <a:latin typeface="Inter"/>
              </a:rPr>
              <a:t>We can use this algorithm for regression as well as classification.</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a:p>
            <a:pPr marL="285750" indent="-285750">
              <a:buFont typeface="Arial" panose="020B0604020202020204" pitchFamily="34" charset="0"/>
              <a:buChar char="•"/>
            </a:pPr>
            <a:r>
              <a:rPr lang="en-IN" dirty="0">
                <a:solidFill>
                  <a:srgbClr val="383838"/>
                </a:solidFill>
                <a:latin typeface="Inter"/>
              </a:rPr>
              <a:t>P</a:t>
            </a:r>
            <a:r>
              <a:rPr lang="en-IN" b="0" i="0" u="none" strike="noStrike" dirty="0">
                <a:solidFill>
                  <a:srgbClr val="383838"/>
                </a:solidFill>
                <a:effectLst/>
                <a:latin typeface="Inter"/>
              </a:rPr>
              <a:t>roduces better results even without hyperparameter tuning.</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a:p>
            <a:pPr marL="285750" indent="-285750">
              <a:buFont typeface="Arial" panose="020B0604020202020204" pitchFamily="34" charset="0"/>
              <a:buChar char="•"/>
            </a:pPr>
            <a:r>
              <a:rPr lang="en-IN" b="0" i="0" u="none" strike="noStrike" dirty="0">
                <a:solidFill>
                  <a:srgbClr val="383838"/>
                </a:solidFill>
                <a:effectLst/>
                <a:latin typeface="Inter"/>
              </a:rPr>
              <a:t>Overcomes overfitting</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p:txBody>
      </p:sp>
    </p:spTree>
    <p:extLst>
      <p:ext uri="{BB962C8B-B14F-4D97-AF65-F5344CB8AC3E}">
        <p14:creationId xmlns:p14="http://schemas.microsoft.com/office/powerpoint/2010/main" val="4083924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EFEAE-28D1-B252-2016-C026CB2FB690}"/>
              </a:ext>
            </a:extLst>
          </p:cNvPr>
          <p:cNvSpPr>
            <a:spLocks noGrp="1"/>
          </p:cNvSpPr>
          <p:nvPr>
            <p:ph type="title"/>
          </p:nvPr>
        </p:nvSpPr>
        <p:spPr>
          <a:xfrm>
            <a:off x="677334" y="1264693"/>
            <a:ext cx="6487741" cy="796119"/>
          </a:xfrm>
        </p:spPr>
        <p:txBody>
          <a:bodyPr/>
          <a:lstStyle/>
          <a:p>
            <a:r>
              <a:rPr lang="en-US" dirty="0"/>
              <a:t>Limitations of Random Forest</a:t>
            </a:r>
          </a:p>
        </p:txBody>
      </p:sp>
      <p:sp>
        <p:nvSpPr>
          <p:cNvPr id="3" name="TextBox 2">
            <a:extLst>
              <a:ext uri="{FF2B5EF4-FFF2-40B4-BE49-F238E27FC236}">
                <a16:creationId xmlns:a16="http://schemas.microsoft.com/office/drawing/2014/main" id="{B44E90DD-FDFE-3A7D-296C-E46F3AA0BC74}"/>
              </a:ext>
            </a:extLst>
          </p:cNvPr>
          <p:cNvSpPr txBox="1"/>
          <p:nvPr/>
        </p:nvSpPr>
        <p:spPr>
          <a:xfrm>
            <a:off x="677334" y="2551837"/>
            <a:ext cx="8521257"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383838"/>
                </a:solidFill>
                <a:latin typeface="Inter"/>
              </a:rPr>
              <a:t>Slow: D</a:t>
            </a:r>
            <a:r>
              <a:rPr lang="en-IN" b="0" i="0" u="none" strike="noStrike" dirty="0">
                <a:solidFill>
                  <a:srgbClr val="383838"/>
                </a:solidFill>
                <a:effectLst/>
                <a:latin typeface="Inter"/>
              </a:rPr>
              <a:t>ue to a large number of trees the algorithm takes high training time</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a:p>
            <a:pPr marL="285750" indent="-285750">
              <a:buFont typeface="Arial" panose="020B0604020202020204" pitchFamily="34" charset="0"/>
              <a:buChar char="•"/>
            </a:pPr>
            <a:r>
              <a:rPr lang="en-IN" dirty="0">
                <a:solidFill>
                  <a:srgbClr val="383838"/>
                </a:solidFill>
                <a:latin typeface="Inter"/>
              </a:rPr>
              <a:t>I</a:t>
            </a:r>
            <a:r>
              <a:rPr lang="en-IN" b="0" i="0" u="none" strike="noStrike" dirty="0">
                <a:solidFill>
                  <a:srgbClr val="383838"/>
                </a:solidFill>
                <a:effectLst/>
                <a:latin typeface="Inter"/>
              </a:rPr>
              <a:t>neffective for real-time predictions</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a:p>
            <a:pPr marL="285750" indent="-285750">
              <a:buFont typeface="Arial" panose="020B0604020202020204" pitchFamily="34" charset="0"/>
              <a:buChar char="•"/>
            </a:pPr>
            <a:r>
              <a:rPr lang="en-IN" b="0" i="0" u="none" strike="noStrike" dirty="0">
                <a:solidFill>
                  <a:srgbClr val="383838"/>
                </a:solidFill>
                <a:effectLst/>
                <a:latin typeface="Inter"/>
              </a:rPr>
              <a:t>In most real-world applications, the random forest algorithm is fast enough but there may be situations where run-time performance is critical.</a:t>
            </a:r>
            <a:endParaRPr lang="en-US" dirty="0"/>
          </a:p>
        </p:txBody>
      </p:sp>
    </p:spTree>
    <p:extLst>
      <p:ext uri="{BB962C8B-B14F-4D97-AF65-F5344CB8AC3E}">
        <p14:creationId xmlns:p14="http://schemas.microsoft.com/office/powerpoint/2010/main" val="1537493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4338-AEC8-768E-766E-DD0FA68AB684}"/>
              </a:ext>
            </a:extLst>
          </p:cNvPr>
          <p:cNvSpPr>
            <a:spLocks noGrp="1"/>
          </p:cNvSpPr>
          <p:nvPr>
            <p:ph type="title"/>
          </p:nvPr>
        </p:nvSpPr>
        <p:spPr/>
        <p:txBody>
          <a:bodyPr/>
          <a:lstStyle/>
          <a:p>
            <a:r>
              <a:rPr lang="en-US" dirty="0"/>
              <a:t>Applications of Random Forest</a:t>
            </a:r>
          </a:p>
        </p:txBody>
      </p:sp>
      <p:sp>
        <p:nvSpPr>
          <p:cNvPr id="3" name="TextBox 2">
            <a:extLst>
              <a:ext uri="{FF2B5EF4-FFF2-40B4-BE49-F238E27FC236}">
                <a16:creationId xmlns:a16="http://schemas.microsoft.com/office/drawing/2014/main" id="{06837B37-85BD-4375-7461-72FB6A1BFDE0}"/>
              </a:ext>
            </a:extLst>
          </p:cNvPr>
          <p:cNvSpPr txBox="1"/>
          <p:nvPr/>
        </p:nvSpPr>
        <p:spPr>
          <a:xfrm>
            <a:off x="677334" y="1692322"/>
            <a:ext cx="8275597"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Finance </a:t>
            </a:r>
            <a:br>
              <a:rPr lang="en-US" dirty="0"/>
            </a:br>
            <a:endParaRPr lang="en-US" dirty="0"/>
          </a:p>
          <a:p>
            <a:pPr marL="285750" indent="-285750">
              <a:buFont typeface="Arial" panose="020B0604020202020204" pitchFamily="34" charset="0"/>
              <a:buChar char="•"/>
            </a:pPr>
            <a:r>
              <a:rPr lang="en-US" dirty="0"/>
              <a:t>Healthcare</a:t>
            </a:r>
            <a:br>
              <a:rPr lang="en-US" dirty="0"/>
            </a:br>
            <a:endParaRPr lang="en-US" dirty="0"/>
          </a:p>
          <a:p>
            <a:pPr marL="285750" indent="-285750">
              <a:buFont typeface="Arial" panose="020B0604020202020204" pitchFamily="34" charset="0"/>
              <a:buChar char="•"/>
            </a:pPr>
            <a:r>
              <a:rPr lang="en-US" dirty="0"/>
              <a:t>E-Commerce</a:t>
            </a:r>
            <a:br>
              <a:rPr lang="en-US" dirty="0"/>
            </a:br>
            <a:endParaRPr lang="en-US" dirty="0"/>
          </a:p>
          <a:p>
            <a:pPr marL="285750" indent="-285750">
              <a:buFont typeface="Arial" panose="020B0604020202020204" pitchFamily="34" charset="0"/>
              <a:buChar char="•"/>
            </a:pPr>
            <a:r>
              <a:rPr lang="en-US" dirty="0"/>
              <a:t>Trading</a:t>
            </a:r>
            <a:br>
              <a:rPr lang="en-US" dirty="0"/>
            </a:br>
            <a:endParaRPr lang="en-US" dirty="0"/>
          </a:p>
          <a:p>
            <a:pPr marL="285750" indent="-285750">
              <a:buFont typeface="Arial" panose="020B0604020202020204" pitchFamily="34" charset="0"/>
              <a:buChar char="•"/>
            </a:pPr>
            <a:r>
              <a:rPr lang="en-US" dirty="0"/>
              <a:t>Insurance</a:t>
            </a:r>
            <a:br>
              <a:rPr lang="en-US" dirty="0"/>
            </a:br>
            <a:endParaRPr lang="en-US" dirty="0"/>
          </a:p>
          <a:p>
            <a:pPr marL="285750" indent="-285750">
              <a:buFont typeface="Arial" panose="020B0604020202020204" pitchFamily="34" charset="0"/>
              <a:buChar char="•"/>
            </a:pPr>
            <a:r>
              <a:rPr lang="en-US" dirty="0"/>
              <a:t>Retail</a:t>
            </a:r>
          </a:p>
        </p:txBody>
      </p:sp>
    </p:spTree>
    <p:extLst>
      <p:ext uri="{BB962C8B-B14F-4D97-AF65-F5344CB8AC3E}">
        <p14:creationId xmlns:p14="http://schemas.microsoft.com/office/powerpoint/2010/main" val="3963185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72576-A51D-96E9-894A-B4861254468B}"/>
              </a:ext>
            </a:extLst>
          </p:cNvPr>
          <p:cNvSpPr>
            <a:spLocks noGrp="1"/>
          </p:cNvSpPr>
          <p:nvPr>
            <p:ph type="title"/>
          </p:nvPr>
        </p:nvSpPr>
        <p:spPr>
          <a:xfrm>
            <a:off x="3707138" y="2973316"/>
            <a:ext cx="4345042" cy="1320800"/>
          </a:xfrm>
        </p:spPr>
        <p:txBody>
          <a:bodyPr/>
          <a:lstStyle/>
          <a:p>
            <a:r>
              <a:rPr lang="en-US" dirty="0"/>
              <a:t>THANK YOU !</a:t>
            </a:r>
          </a:p>
        </p:txBody>
      </p:sp>
    </p:spTree>
    <p:extLst>
      <p:ext uri="{BB962C8B-B14F-4D97-AF65-F5344CB8AC3E}">
        <p14:creationId xmlns:p14="http://schemas.microsoft.com/office/powerpoint/2010/main" val="1472311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B521-3D04-35CF-FCCF-656B2BCB62AD}"/>
              </a:ext>
            </a:extLst>
          </p:cNvPr>
          <p:cNvSpPr>
            <a:spLocks noGrp="1"/>
          </p:cNvSpPr>
          <p:nvPr>
            <p:ph type="title"/>
          </p:nvPr>
        </p:nvSpPr>
        <p:spPr/>
        <p:txBody>
          <a:bodyPr/>
          <a:lstStyle/>
          <a:p>
            <a:r>
              <a:rPr lang="en-US" dirty="0"/>
              <a:t>Introduction</a:t>
            </a:r>
          </a:p>
        </p:txBody>
      </p:sp>
      <p:sp>
        <p:nvSpPr>
          <p:cNvPr id="3" name="TextBox 2">
            <a:extLst>
              <a:ext uri="{FF2B5EF4-FFF2-40B4-BE49-F238E27FC236}">
                <a16:creationId xmlns:a16="http://schemas.microsoft.com/office/drawing/2014/main" id="{87C6B8BF-987F-5AA8-C2FA-E919B0447AA2}"/>
              </a:ext>
            </a:extLst>
          </p:cNvPr>
          <p:cNvSpPr txBox="1"/>
          <p:nvPr/>
        </p:nvSpPr>
        <p:spPr>
          <a:xfrm>
            <a:off x="677334" y="1587500"/>
            <a:ext cx="9114366" cy="4247317"/>
          </a:xfrm>
          <a:prstGeom prst="rect">
            <a:avLst/>
          </a:prstGeom>
          <a:noFill/>
        </p:spPr>
        <p:txBody>
          <a:bodyPr wrap="square" rtlCol="0">
            <a:spAutoFit/>
          </a:bodyPr>
          <a:lstStyle/>
          <a:p>
            <a:pPr marL="285750" indent="-285750">
              <a:buFont typeface="Arial" panose="020B0604020202020204" pitchFamily="34" charset="0"/>
              <a:buChar char="•"/>
            </a:pPr>
            <a:r>
              <a:rPr lang="en-IN" b="0" i="0" u="none" strike="noStrike" dirty="0">
                <a:solidFill>
                  <a:srgbClr val="383838"/>
                </a:solidFill>
                <a:effectLst/>
                <a:latin typeface="Inter"/>
              </a:rPr>
              <a:t>Random Forest is a supervised Machine learning algorithm</a:t>
            </a:r>
          </a:p>
          <a:p>
            <a:endParaRPr lang="en-IN" b="0" i="0" u="none" strike="noStrike" dirty="0">
              <a:solidFill>
                <a:srgbClr val="383838"/>
              </a:solidFill>
              <a:effectLst/>
              <a:latin typeface="Inter"/>
            </a:endParaRPr>
          </a:p>
          <a:p>
            <a:pPr marL="285750" indent="-285750">
              <a:buFont typeface="Arial" panose="020B0604020202020204" pitchFamily="34" charset="0"/>
              <a:buChar char="•"/>
            </a:pPr>
            <a:r>
              <a:rPr lang="en-IN" dirty="0">
                <a:solidFill>
                  <a:srgbClr val="383838"/>
                </a:solidFill>
                <a:latin typeface="Inter"/>
              </a:rPr>
              <a:t>Used in </a:t>
            </a:r>
            <a:r>
              <a:rPr lang="en-IN" b="0" i="0" u="none" strike="noStrike" dirty="0">
                <a:solidFill>
                  <a:srgbClr val="383838"/>
                </a:solidFill>
                <a:effectLst/>
                <a:latin typeface="Inter"/>
              </a:rPr>
              <a:t>regression and classification.</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a:p>
            <a:pPr marL="285750" indent="-285750">
              <a:buFont typeface="Arial" panose="020B0604020202020204" pitchFamily="34" charset="0"/>
              <a:buChar char="•"/>
            </a:pPr>
            <a:r>
              <a:rPr lang="en-IN" b="0" i="0" u="none" strike="noStrike" dirty="0">
                <a:solidFill>
                  <a:srgbClr val="383838"/>
                </a:solidFill>
                <a:effectLst/>
                <a:latin typeface="Inter"/>
              </a:rPr>
              <a:t>Produces great results most of the time even without hyperparameter tuning.</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a:p>
            <a:pPr marL="285750" indent="-285750">
              <a:buFont typeface="Arial" panose="020B0604020202020204" pitchFamily="34" charset="0"/>
              <a:buChar char="•"/>
            </a:pPr>
            <a:r>
              <a:rPr lang="en-IN" dirty="0">
                <a:solidFill>
                  <a:srgbClr val="383838"/>
                </a:solidFill>
                <a:latin typeface="Inter"/>
              </a:rPr>
              <a:t>P</a:t>
            </a:r>
            <a:r>
              <a:rPr lang="en-IN" b="0" i="0" u="none" strike="noStrike" dirty="0">
                <a:solidFill>
                  <a:srgbClr val="383838"/>
                </a:solidFill>
                <a:effectLst/>
                <a:latin typeface="Inter"/>
              </a:rPr>
              <a:t>erhaps the most used algorithm because of its simplicity.</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a:p>
            <a:pPr marL="285750" indent="-285750">
              <a:buFont typeface="Arial" panose="020B0604020202020204" pitchFamily="34" charset="0"/>
              <a:buChar char="•"/>
            </a:pPr>
            <a:r>
              <a:rPr lang="en-IN" dirty="0">
                <a:solidFill>
                  <a:srgbClr val="383838"/>
                </a:solidFill>
                <a:latin typeface="Inter"/>
              </a:rPr>
              <a:t>Firstly, it b</a:t>
            </a:r>
            <a:r>
              <a:rPr lang="en-IN" b="0" i="0" u="none" strike="noStrike" dirty="0">
                <a:solidFill>
                  <a:srgbClr val="383838"/>
                </a:solidFill>
                <a:effectLst/>
                <a:latin typeface="Inter"/>
              </a:rPr>
              <a:t>uilds a number of decision trees on different samples.</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a:p>
            <a:pPr marL="285750" indent="-285750">
              <a:buFont typeface="Arial" panose="020B0604020202020204" pitchFamily="34" charset="0"/>
              <a:buChar char="•"/>
            </a:pPr>
            <a:r>
              <a:rPr lang="en-IN" dirty="0">
                <a:solidFill>
                  <a:srgbClr val="383838"/>
                </a:solidFill>
                <a:latin typeface="Inter"/>
              </a:rPr>
              <a:t>In case of classification, it takes a majority vote.</a:t>
            </a:r>
            <a:br>
              <a:rPr lang="en-IN" dirty="0">
                <a:solidFill>
                  <a:srgbClr val="383838"/>
                </a:solidFill>
                <a:latin typeface="Inter"/>
              </a:rPr>
            </a:br>
            <a:endParaRPr lang="en-IN" dirty="0">
              <a:solidFill>
                <a:srgbClr val="383838"/>
              </a:solidFill>
              <a:latin typeface="Inter"/>
            </a:endParaRPr>
          </a:p>
          <a:p>
            <a:pPr marL="285750" indent="-285750">
              <a:buFont typeface="Arial" panose="020B0604020202020204" pitchFamily="34" charset="0"/>
              <a:buChar char="•"/>
            </a:pPr>
            <a:r>
              <a:rPr lang="en-IN" b="0" i="0" u="none" strike="noStrike" dirty="0">
                <a:solidFill>
                  <a:srgbClr val="383838"/>
                </a:solidFill>
                <a:effectLst/>
                <a:latin typeface="Inter"/>
              </a:rPr>
              <a:t>In case of </a:t>
            </a:r>
            <a:r>
              <a:rPr lang="en-IN" dirty="0">
                <a:solidFill>
                  <a:srgbClr val="383838"/>
                </a:solidFill>
                <a:latin typeface="Inter"/>
              </a:rPr>
              <a:t>regression, it takes average.</a:t>
            </a:r>
            <a:endParaRPr lang="en-IN" b="0" i="0" u="none" strike="noStrike" dirty="0">
              <a:solidFill>
                <a:srgbClr val="383838"/>
              </a:solidFill>
              <a:effectLst/>
              <a:latin typeface="Inter"/>
            </a:endParaRPr>
          </a:p>
          <a:p>
            <a:endParaRPr lang="en-IN" b="0" i="0" u="none" strike="noStrike" dirty="0">
              <a:solidFill>
                <a:srgbClr val="383838"/>
              </a:solidFill>
              <a:effectLst/>
              <a:latin typeface="Inter"/>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4444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0383-3AF9-B1DA-F4FE-817B441AB974}"/>
              </a:ext>
            </a:extLst>
          </p:cNvPr>
          <p:cNvSpPr>
            <a:spLocks noGrp="1"/>
          </p:cNvSpPr>
          <p:nvPr>
            <p:ph type="title"/>
          </p:nvPr>
        </p:nvSpPr>
        <p:spPr/>
        <p:txBody>
          <a:bodyPr/>
          <a:lstStyle/>
          <a:p>
            <a:r>
              <a:rPr lang="en-US" dirty="0"/>
              <a:t>Ensemble Techniques</a:t>
            </a:r>
          </a:p>
        </p:txBody>
      </p:sp>
      <p:sp>
        <p:nvSpPr>
          <p:cNvPr id="5" name="TextBox 4">
            <a:extLst>
              <a:ext uri="{FF2B5EF4-FFF2-40B4-BE49-F238E27FC236}">
                <a16:creationId xmlns:a16="http://schemas.microsoft.com/office/drawing/2014/main" id="{F3057560-B03C-99DF-6D9E-5933B65AC144}"/>
              </a:ext>
            </a:extLst>
          </p:cNvPr>
          <p:cNvSpPr txBox="1"/>
          <p:nvPr/>
        </p:nvSpPr>
        <p:spPr>
          <a:xfrm>
            <a:off x="677334" y="1676400"/>
            <a:ext cx="880956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Ensemble Technique combines multiple models</a:t>
            </a:r>
            <a:br>
              <a:rPr lang="en-US" dirty="0"/>
            </a:br>
            <a:endParaRPr lang="en-US" dirty="0"/>
          </a:p>
          <a:p>
            <a:pPr marL="285750" indent="-285750">
              <a:buFont typeface="Arial" panose="020B0604020202020204" pitchFamily="34" charset="0"/>
              <a:buChar char="•"/>
            </a:pPr>
            <a:r>
              <a:rPr lang="en-IN" dirty="0">
                <a:solidFill>
                  <a:srgbClr val="383838"/>
                </a:solidFill>
                <a:latin typeface="Inter"/>
              </a:rPr>
              <a:t>A</a:t>
            </a:r>
            <a:r>
              <a:rPr lang="en-IN" b="0" i="0" u="none" strike="noStrike" dirty="0">
                <a:solidFill>
                  <a:srgbClr val="383838"/>
                </a:solidFill>
                <a:effectLst/>
                <a:latin typeface="Inter"/>
              </a:rPr>
              <a:t> collection of models is used to make predictions rather than an individual model.</a:t>
            </a:r>
            <a:br>
              <a:rPr lang="en-IN" dirty="0">
                <a:solidFill>
                  <a:srgbClr val="383838"/>
                </a:solidFill>
                <a:latin typeface="Inter"/>
              </a:rPr>
            </a:br>
            <a:endParaRPr lang="en-IN" dirty="0">
              <a:solidFill>
                <a:srgbClr val="383838"/>
              </a:solidFill>
              <a:latin typeface="Inter"/>
            </a:endParaRPr>
          </a:p>
          <a:p>
            <a:pPr marL="285750" indent="-285750">
              <a:buFont typeface="Arial" panose="020B0604020202020204" pitchFamily="34" charset="0"/>
              <a:buChar char="•"/>
            </a:pPr>
            <a:r>
              <a:rPr lang="en-IN" b="0" i="0" u="none" strike="noStrike" dirty="0">
                <a:solidFill>
                  <a:srgbClr val="383838"/>
                </a:solidFill>
                <a:effectLst/>
                <a:latin typeface="Inter"/>
              </a:rPr>
              <a:t>This will increase the overall performance.</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a:p>
            <a:pPr marL="285750" indent="-285750">
              <a:buFont typeface="Arial" panose="020B0604020202020204" pitchFamily="34" charset="0"/>
              <a:buChar char="•"/>
            </a:pPr>
            <a:r>
              <a:rPr lang="en-IN" b="0" i="0" u="none" strike="noStrike" dirty="0">
                <a:solidFill>
                  <a:srgbClr val="383838"/>
                </a:solidFill>
                <a:effectLst/>
                <a:latin typeface="Inter"/>
              </a:rPr>
              <a:t>2 main ensemble methods in Machine Learning:</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a:p>
            <a:pPr lvl="1"/>
            <a:r>
              <a:rPr lang="en-IN" dirty="0">
                <a:solidFill>
                  <a:srgbClr val="383838"/>
                </a:solidFill>
                <a:latin typeface="Inter"/>
              </a:rPr>
              <a:t>									1. Bagging</a:t>
            </a:r>
          </a:p>
          <a:p>
            <a:pPr lvl="1"/>
            <a:r>
              <a:rPr lang="en-IN" dirty="0">
                <a:solidFill>
                  <a:srgbClr val="383838"/>
                </a:solidFill>
                <a:latin typeface="Inter"/>
              </a:rPr>
              <a:t>									</a:t>
            </a:r>
          </a:p>
          <a:p>
            <a:pPr lvl="1"/>
            <a:r>
              <a:rPr lang="en-IN" dirty="0">
                <a:solidFill>
                  <a:srgbClr val="383838"/>
                </a:solidFill>
                <a:latin typeface="Inter"/>
              </a:rPr>
              <a:t>									2. Boosting							</a:t>
            </a:r>
            <a:endParaRPr lang="en-US" b="0" i="0" u="none" strike="noStrike" dirty="0">
              <a:solidFill>
                <a:srgbClr val="383838"/>
              </a:solidFill>
              <a:effectLst/>
              <a:latin typeface="Inter"/>
            </a:endParaRPr>
          </a:p>
        </p:txBody>
      </p:sp>
    </p:spTree>
    <p:extLst>
      <p:ext uri="{BB962C8B-B14F-4D97-AF65-F5344CB8AC3E}">
        <p14:creationId xmlns:p14="http://schemas.microsoft.com/office/powerpoint/2010/main" val="431203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6CC7-3AB8-1E53-D893-950DD13CD417}"/>
              </a:ext>
            </a:extLst>
          </p:cNvPr>
          <p:cNvSpPr>
            <a:spLocks noGrp="1"/>
          </p:cNvSpPr>
          <p:nvPr>
            <p:ph type="title"/>
          </p:nvPr>
        </p:nvSpPr>
        <p:spPr>
          <a:xfrm>
            <a:off x="434446" y="1623066"/>
            <a:ext cx="8596668" cy="1320800"/>
          </a:xfrm>
        </p:spPr>
        <p:txBody>
          <a:bodyPr/>
          <a:lstStyle/>
          <a:p>
            <a:r>
              <a:rPr lang="en-US" dirty="0"/>
              <a:t>BAGGING</a:t>
            </a:r>
          </a:p>
        </p:txBody>
      </p:sp>
      <p:sp>
        <p:nvSpPr>
          <p:cNvPr id="7" name="TextBox 6">
            <a:extLst>
              <a:ext uri="{FF2B5EF4-FFF2-40B4-BE49-F238E27FC236}">
                <a16:creationId xmlns:a16="http://schemas.microsoft.com/office/drawing/2014/main" id="{0D06A3A0-F476-2D20-41CA-98662384954E}"/>
              </a:ext>
            </a:extLst>
          </p:cNvPr>
          <p:cNvSpPr txBox="1"/>
          <p:nvPr/>
        </p:nvSpPr>
        <p:spPr>
          <a:xfrm>
            <a:off x="286193" y="4272677"/>
            <a:ext cx="6565900" cy="2585323"/>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383838"/>
                </a:solidFill>
                <a:latin typeface="Inter"/>
              </a:rPr>
              <a:t>A</a:t>
            </a:r>
            <a:r>
              <a:rPr lang="en-IN" b="0" i="0" u="none" strike="noStrike" dirty="0">
                <a:solidFill>
                  <a:srgbClr val="383838"/>
                </a:solidFill>
                <a:effectLst/>
                <a:latin typeface="Inter"/>
              </a:rPr>
              <a:t> technique called </a:t>
            </a:r>
            <a:r>
              <a:rPr lang="en-IN" b="1" i="1" u="none" strike="noStrike" dirty="0">
                <a:solidFill>
                  <a:srgbClr val="383838"/>
                </a:solidFill>
                <a:effectLst/>
                <a:latin typeface="Inter"/>
              </a:rPr>
              <a:t>bootstrapping</a:t>
            </a:r>
            <a:r>
              <a:rPr lang="en-IN" b="0" i="1" u="none" strike="noStrike" dirty="0">
                <a:solidFill>
                  <a:srgbClr val="383838"/>
                </a:solidFill>
                <a:effectLst/>
                <a:latin typeface="Inter"/>
              </a:rPr>
              <a:t> is used.</a:t>
            </a:r>
          </a:p>
          <a:p>
            <a:pPr marL="285750" indent="-285750">
              <a:buFont typeface="Arial" panose="020B0604020202020204" pitchFamily="34" charset="0"/>
              <a:buChar char="•"/>
            </a:pPr>
            <a:endParaRPr lang="en-IN" i="1" dirty="0">
              <a:solidFill>
                <a:srgbClr val="383838"/>
              </a:solidFill>
              <a:latin typeface="Inter"/>
            </a:endParaRPr>
          </a:p>
          <a:p>
            <a:pPr marL="285750" indent="-285750">
              <a:buFont typeface="Arial" panose="020B0604020202020204" pitchFamily="34" charset="0"/>
              <a:buChar char="•"/>
            </a:pPr>
            <a:r>
              <a:rPr lang="en-IN" dirty="0">
                <a:solidFill>
                  <a:srgbClr val="383838"/>
                </a:solidFill>
                <a:latin typeface="Inter"/>
              </a:rPr>
              <a:t>W</a:t>
            </a:r>
            <a:r>
              <a:rPr lang="en-IN" b="0" i="0" u="none" strike="noStrike" dirty="0">
                <a:solidFill>
                  <a:srgbClr val="383838"/>
                </a:solidFill>
                <a:effectLst/>
                <a:latin typeface="Inter"/>
              </a:rPr>
              <a:t>e create subsets of the original dataset with replacement</a:t>
            </a:r>
            <a:r>
              <a:rPr lang="en-IN" b="0" i="1" u="none" strike="noStrike" dirty="0">
                <a:solidFill>
                  <a:srgbClr val="383838"/>
                </a:solidFill>
                <a:effectLst/>
                <a:latin typeface="Inter"/>
              </a:rPr>
              <a:t>.</a:t>
            </a:r>
          </a:p>
          <a:p>
            <a:pPr marL="285750" indent="-285750">
              <a:buFont typeface="Arial" panose="020B0604020202020204" pitchFamily="34" charset="0"/>
              <a:buChar char="•"/>
            </a:pPr>
            <a:endParaRPr lang="en-IN" i="1" dirty="0">
              <a:solidFill>
                <a:srgbClr val="383838"/>
              </a:solidFill>
              <a:latin typeface="Inter"/>
            </a:endParaRPr>
          </a:p>
          <a:p>
            <a:pPr marL="285750" indent="-285750">
              <a:buFont typeface="Arial" panose="020B0604020202020204" pitchFamily="34" charset="0"/>
              <a:buChar char="•"/>
            </a:pPr>
            <a:r>
              <a:rPr lang="en-IN" b="0" i="0" u="none" strike="noStrike" dirty="0">
                <a:solidFill>
                  <a:srgbClr val="383838"/>
                </a:solidFill>
                <a:effectLst/>
                <a:latin typeface="Inter"/>
              </a:rPr>
              <a:t>The size of the subsets is the same as the size of the original set</a:t>
            </a:r>
            <a:r>
              <a:rPr lang="en-IN" b="0" i="1" u="none" strike="noStrike" dirty="0">
                <a:solidFill>
                  <a:srgbClr val="383838"/>
                </a:solidFill>
                <a:effectLst/>
                <a:latin typeface="Inter"/>
              </a:rPr>
              <a:t>.</a:t>
            </a:r>
            <a:br>
              <a:rPr lang="en-IN" b="0" i="1" u="none" strike="noStrike" dirty="0">
                <a:solidFill>
                  <a:srgbClr val="383838"/>
                </a:solidFill>
                <a:effectLst/>
                <a:latin typeface="Inter"/>
              </a:rPr>
            </a:br>
            <a:endParaRPr lang="en-IN" b="0" i="1" u="none" strike="noStrike" dirty="0">
              <a:solidFill>
                <a:srgbClr val="383838"/>
              </a:solidFill>
              <a:effectLst/>
              <a:latin typeface="Inter"/>
            </a:endParaRPr>
          </a:p>
          <a:p>
            <a:pPr marL="285750" indent="-285750">
              <a:buFont typeface="Arial" panose="020B0604020202020204" pitchFamily="34" charset="0"/>
              <a:buChar char="•"/>
            </a:pPr>
            <a:r>
              <a:rPr lang="en-IN" b="0" i="0" u="none" strike="noStrike" dirty="0">
                <a:solidFill>
                  <a:srgbClr val="383838"/>
                </a:solidFill>
                <a:effectLst/>
                <a:latin typeface="Inter"/>
              </a:rPr>
              <a:t>Since we use replacements</a:t>
            </a:r>
            <a:r>
              <a:rPr lang="en-IN" dirty="0">
                <a:solidFill>
                  <a:srgbClr val="383838"/>
                </a:solidFill>
                <a:latin typeface="Inter"/>
              </a:rPr>
              <a:t>, different data points are provided.</a:t>
            </a:r>
          </a:p>
          <a:p>
            <a:pPr marL="285750" indent="-285750">
              <a:buFont typeface="Arial" panose="020B0604020202020204" pitchFamily="34" charset="0"/>
              <a:buChar char="•"/>
            </a:pPr>
            <a:endParaRPr lang="en-IN" dirty="0">
              <a:solidFill>
                <a:srgbClr val="383838"/>
              </a:solidFill>
              <a:latin typeface="Inter"/>
            </a:endParaRPr>
          </a:p>
          <a:p>
            <a:pPr marL="285750" indent="-285750">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E75ACD36-A22B-76CC-2A10-0040CB461612}"/>
              </a:ext>
            </a:extLst>
          </p:cNvPr>
          <p:cNvPicPr>
            <a:picLocks noChangeAspect="1"/>
          </p:cNvPicPr>
          <p:nvPr/>
        </p:nvPicPr>
        <p:blipFill>
          <a:blip r:embed="rId2"/>
          <a:stretch>
            <a:fillRect/>
          </a:stretch>
        </p:blipFill>
        <p:spPr>
          <a:xfrm>
            <a:off x="4166043" y="0"/>
            <a:ext cx="5143500" cy="4325864"/>
          </a:xfrm>
          <a:prstGeom prst="rect">
            <a:avLst/>
          </a:prstGeom>
        </p:spPr>
      </p:pic>
    </p:spTree>
    <p:extLst>
      <p:ext uri="{BB962C8B-B14F-4D97-AF65-F5344CB8AC3E}">
        <p14:creationId xmlns:p14="http://schemas.microsoft.com/office/powerpoint/2010/main" val="2682772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788FC-8BAA-861D-38B0-5964249BFCF6}"/>
              </a:ext>
            </a:extLst>
          </p:cNvPr>
          <p:cNvSpPr>
            <a:spLocks noGrp="1"/>
          </p:cNvSpPr>
          <p:nvPr>
            <p:ph type="title"/>
          </p:nvPr>
        </p:nvSpPr>
        <p:spPr/>
        <p:txBody>
          <a:bodyPr/>
          <a:lstStyle/>
          <a:p>
            <a:r>
              <a:rPr lang="en-US" dirty="0"/>
              <a:t>BOOSTING</a:t>
            </a:r>
          </a:p>
        </p:txBody>
      </p:sp>
      <p:sp>
        <p:nvSpPr>
          <p:cNvPr id="3" name="TextBox 2">
            <a:extLst>
              <a:ext uri="{FF2B5EF4-FFF2-40B4-BE49-F238E27FC236}">
                <a16:creationId xmlns:a16="http://schemas.microsoft.com/office/drawing/2014/main" id="{BF49ECF5-B602-03A0-5C19-388286CEC9E3}"/>
              </a:ext>
            </a:extLst>
          </p:cNvPr>
          <p:cNvSpPr txBox="1"/>
          <p:nvPr/>
        </p:nvSpPr>
        <p:spPr>
          <a:xfrm>
            <a:off x="816864" y="1536192"/>
            <a:ext cx="7693152" cy="2585323"/>
          </a:xfrm>
          <a:prstGeom prst="rect">
            <a:avLst/>
          </a:prstGeom>
          <a:noFill/>
        </p:spPr>
        <p:txBody>
          <a:bodyPr wrap="square" rtlCol="0">
            <a:spAutoFit/>
          </a:bodyPr>
          <a:lstStyle/>
          <a:p>
            <a:pPr marL="285750" indent="-285750">
              <a:buFont typeface="Arial" panose="020B0604020202020204" pitchFamily="34" charset="0"/>
              <a:buChar char="•"/>
            </a:pPr>
            <a:r>
              <a:rPr lang="en-IN" b="0" i="0" u="none" strike="noStrike" dirty="0">
                <a:solidFill>
                  <a:srgbClr val="383838"/>
                </a:solidFill>
                <a:effectLst/>
                <a:latin typeface="Inter"/>
              </a:rPr>
              <a:t>Boosting technique is a sequential process.</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a:p>
            <a:pPr marL="285750" indent="-285750">
              <a:buFont typeface="Arial" panose="020B0604020202020204" pitchFamily="34" charset="0"/>
              <a:buChar char="•"/>
            </a:pPr>
            <a:r>
              <a:rPr lang="en-IN" dirty="0">
                <a:solidFill>
                  <a:srgbClr val="383838"/>
                </a:solidFill>
                <a:latin typeface="Inter"/>
              </a:rPr>
              <a:t>Co</a:t>
            </a:r>
            <a:r>
              <a:rPr lang="en-IN" b="0" i="0" u="none" strike="noStrike" dirty="0">
                <a:solidFill>
                  <a:srgbClr val="383838"/>
                </a:solidFill>
                <a:effectLst/>
                <a:latin typeface="Inter"/>
              </a:rPr>
              <a:t>mbines weak learners into strong learners by creating sequential models</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a:p>
            <a:pPr marL="285750" indent="-285750">
              <a:buFont typeface="Arial" panose="020B0604020202020204" pitchFamily="34" charset="0"/>
              <a:buChar char="•"/>
            </a:pPr>
            <a:r>
              <a:rPr lang="en-IN" b="0" i="0" u="none" strike="noStrike" dirty="0">
                <a:solidFill>
                  <a:srgbClr val="383838"/>
                </a:solidFill>
                <a:effectLst/>
                <a:latin typeface="Inter"/>
              </a:rPr>
              <a:t>Each model tries to correct the errors of the previous model.</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a:p>
            <a:pPr marL="285750" indent="-285750">
              <a:buFont typeface="Arial" panose="020B0604020202020204" pitchFamily="34" charset="0"/>
              <a:buChar char="•"/>
            </a:pPr>
            <a:r>
              <a:rPr lang="en-IN" b="0" i="0" u="none" strike="noStrike" dirty="0">
                <a:solidFill>
                  <a:srgbClr val="383838"/>
                </a:solidFill>
                <a:effectLst/>
                <a:latin typeface="Inter"/>
              </a:rPr>
              <a:t>The succeeding models are dependent on the previous model.</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a:p>
            <a:pPr marL="285750" indent="-285750">
              <a:buFont typeface="Arial" panose="020B0604020202020204" pitchFamily="34" charset="0"/>
              <a:buChar char="•"/>
            </a:pPr>
            <a:r>
              <a:rPr lang="en-IN" dirty="0">
                <a:solidFill>
                  <a:srgbClr val="383838"/>
                </a:solidFill>
                <a:latin typeface="Inter"/>
              </a:rPr>
              <a:t>T</a:t>
            </a:r>
            <a:r>
              <a:rPr lang="en-IN" b="0" i="0" u="none" strike="noStrike" dirty="0">
                <a:solidFill>
                  <a:srgbClr val="383838"/>
                </a:solidFill>
                <a:effectLst/>
                <a:latin typeface="Inter"/>
              </a:rPr>
              <a:t>he final model has the highest accuracy.</a:t>
            </a:r>
            <a:endParaRPr lang="en-US" dirty="0"/>
          </a:p>
        </p:txBody>
      </p:sp>
    </p:spTree>
    <p:extLst>
      <p:ext uri="{BB962C8B-B14F-4D97-AF65-F5344CB8AC3E}">
        <p14:creationId xmlns:p14="http://schemas.microsoft.com/office/powerpoint/2010/main" val="2401953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528C62-C1B0-B815-C211-04EC145FFAC6}"/>
              </a:ext>
            </a:extLst>
          </p:cNvPr>
          <p:cNvPicPr>
            <a:picLocks noChangeAspect="1"/>
          </p:cNvPicPr>
          <p:nvPr/>
        </p:nvPicPr>
        <p:blipFill>
          <a:blip r:embed="rId2"/>
          <a:stretch>
            <a:fillRect/>
          </a:stretch>
        </p:blipFill>
        <p:spPr>
          <a:xfrm>
            <a:off x="356927" y="743044"/>
            <a:ext cx="9134989" cy="4866186"/>
          </a:xfrm>
          <a:prstGeom prst="rect">
            <a:avLst/>
          </a:prstGeom>
        </p:spPr>
      </p:pic>
    </p:spTree>
    <p:extLst>
      <p:ext uri="{BB962C8B-B14F-4D97-AF65-F5344CB8AC3E}">
        <p14:creationId xmlns:p14="http://schemas.microsoft.com/office/powerpoint/2010/main" val="3601408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04CE3-4821-FBD9-4143-F68254722974}"/>
              </a:ext>
            </a:extLst>
          </p:cNvPr>
          <p:cNvSpPr>
            <a:spLocks noGrp="1"/>
          </p:cNvSpPr>
          <p:nvPr>
            <p:ph type="title"/>
          </p:nvPr>
        </p:nvSpPr>
        <p:spPr>
          <a:xfrm>
            <a:off x="636391" y="1204036"/>
            <a:ext cx="8596668" cy="952310"/>
          </a:xfrm>
        </p:spPr>
        <p:txBody>
          <a:bodyPr/>
          <a:lstStyle/>
          <a:p>
            <a:r>
              <a:rPr lang="en-US" dirty="0"/>
              <a:t>Why Random Forest? </a:t>
            </a:r>
          </a:p>
        </p:txBody>
      </p:sp>
      <p:sp>
        <p:nvSpPr>
          <p:cNvPr id="3" name="TextBox 2">
            <a:extLst>
              <a:ext uri="{FF2B5EF4-FFF2-40B4-BE49-F238E27FC236}">
                <a16:creationId xmlns:a16="http://schemas.microsoft.com/office/drawing/2014/main" id="{3C4764A2-DCA6-67AA-8590-EAB001572BBC}"/>
              </a:ext>
            </a:extLst>
          </p:cNvPr>
          <p:cNvSpPr txBox="1"/>
          <p:nvPr/>
        </p:nvSpPr>
        <p:spPr>
          <a:xfrm>
            <a:off x="518615" y="2524836"/>
            <a:ext cx="7970293" cy="2031325"/>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383838"/>
                </a:solidFill>
                <a:latin typeface="Inter"/>
              </a:rPr>
              <a:t>W</a:t>
            </a:r>
            <a:r>
              <a:rPr lang="en-IN" b="0" i="0" u="none" strike="noStrike" dirty="0">
                <a:solidFill>
                  <a:srgbClr val="383838"/>
                </a:solidFill>
                <a:effectLst/>
                <a:latin typeface="Inter"/>
              </a:rPr>
              <a:t>hen we grow our decision tree to its depth, </a:t>
            </a:r>
            <a:r>
              <a:rPr lang="en-IN" b="1" i="0" u="none" strike="noStrike" dirty="0">
                <a:solidFill>
                  <a:srgbClr val="383838"/>
                </a:solidFill>
                <a:effectLst/>
                <a:latin typeface="Inter"/>
              </a:rPr>
              <a:t>Overfitting</a:t>
            </a:r>
            <a:r>
              <a:rPr lang="en-IN" b="0" i="0" u="none" strike="noStrike" dirty="0">
                <a:solidFill>
                  <a:srgbClr val="383838"/>
                </a:solidFill>
                <a:effectLst/>
                <a:latin typeface="Inter"/>
              </a:rPr>
              <a:t> can occur, i.e. we get </a:t>
            </a:r>
            <a:r>
              <a:rPr lang="en-IN" b="1" i="0" u="none" strike="noStrike" dirty="0">
                <a:solidFill>
                  <a:srgbClr val="383838"/>
                </a:solidFill>
                <a:effectLst/>
                <a:latin typeface="Inter"/>
              </a:rPr>
              <a:t>Low Bias</a:t>
            </a:r>
            <a:r>
              <a:rPr lang="en-IN" b="0" i="0" u="none" strike="noStrike" dirty="0">
                <a:solidFill>
                  <a:srgbClr val="383838"/>
                </a:solidFill>
                <a:effectLst/>
                <a:latin typeface="Inter"/>
              </a:rPr>
              <a:t> and </a:t>
            </a:r>
            <a:r>
              <a:rPr lang="en-IN" b="1" i="0" u="none" strike="noStrike" dirty="0">
                <a:solidFill>
                  <a:srgbClr val="383838"/>
                </a:solidFill>
                <a:effectLst/>
                <a:latin typeface="Inter"/>
              </a:rPr>
              <a:t>High Variance.</a:t>
            </a:r>
            <a:br>
              <a:rPr lang="en-IN" b="1" i="0" u="none" strike="noStrike" dirty="0">
                <a:solidFill>
                  <a:srgbClr val="383838"/>
                </a:solidFill>
                <a:effectLst/>
                <a:latin typeface="Inter"/>
              </a:rPr>
            </a:br>
            <a:endParaRPr lang="en-IN" b="1" i="0" u="none" strike="noStrike" dirty="0">
              <a:solidFill>
                <a:srgbClr val="383838"/>
              </a:solidFill>
              <a:effectLst/>
              <a:latin typeface="Inter"/>
            </a:endParaRPr>
          </a:p>
          <a:p>
            <a:pPr marL="285750" indent="-285750">
              <a:buFont typeface="Arial" panose="020B0604020202020204" pitchFamily="34" charset="0"/>
              <a:buChar char="•"/>
            </a:pPr>
            <a:r>
              <a:rPr lang="en-IN" b="0" i="0" u="none" strike="noStrike" dirty="0">
                <a:solidFill>
                  <a:srgbClr val="383838"/>
                </a:solidFill>
                <a:effectLst/>
                <a:latin typeface="Inter"/>
              </a:rPr>
              <a:t>Our model will perform well on our training dataset, but it’ll underperform when a new datapoint comes into the picture. </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a:p>
            <a:pPr marL="285750" indent="-285750">
              <a:buFont typeface="Arial" panose="020B0604020202020204" pitchFamily="34" charset="0"/>
              <a:buChar char="•"/>
            </a:pPr>
            <a:r>
              <a:rPr lang="en-IN" b="0" i="0" u="none" strike="noStrike" dirty="0">
                <a:solidFill>
                  <a:srgbClr val="383838"/>
                </a:solidFill>
                <a:effectLst/>
                <a:latin typeface="Inter"/>
              </a:rPr>
              <a:t>To tackle this high variance situation</a:t>
            </a:r>
            <a:r>
              <a:rPr lang="en-IN" b="1" i="0" u="none" strike="noStrike" dirty="0">
                <a:solidFill>
                  <a:srgbClr val="383838"/>
                </a:solidFill>
                <a:effectLst/>
                <a:latin typeface="Inter"/>
              </a:rPr>
              <a:t>, </a:t>
            </a:r>
            <a:r>
              <a:rPr lang="en-IN" b="0" i="0" u="none" strike="noStrike" dirty="0">
                <a:solidFill>
                  <a:srgbClr val="383838"/>
                </a:solidFill>
                <a:effectLst/>
                <a:latin typeface="Inter"/>
              </a:rPr>
              <a:t>we use Random </a:t>
            </a:r>
            <a:r>
              <a:rPr lang="en-IN" dirty="0">
                <a:solidFill>
                  <a:srgbClr val="383838"/>
                </a:solidFill>
                <a:latin typeface="Inter"/>
              </a:rPr>
              <a:t>F</a:t>
            </a:r>
            <a:r>
              <a:rPr lang="en-IN" b="0" i="0" u="none" strike="noStrike" dirty="0">
                <a:solidFill>
                  <a:srgbClr val="383838"/>
                </a:solidFill>
                <a:effectLst/>
                <a:latin typeface="Inter"/>
              </a:rPr>
              <a:t>orest.</a:t>
            </a:r>
          </a:p>
        </p:txBody>
      </p:sp>
    </p:spTree>
    <p:extLst>
      <p:ext uri="{BB962C8B-B14F-4D97-AF65-F5344CB8AC3E}">
        <p14:creationId xmlns:p14="http://schemas.microsoft.com/office/powerpoint/2010/main" val="70516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D455-6565-DAA3-4930-5D3B08BDC9AC}"/>
              </a:ext>
            </a:extLst>
          </p:cNvPr>
          <p:cNvSpPr>
            <a:spLocks noGrp="1"/>
          </p:cNvSpPr>
          <p:nvPr>
            <p:ph type="title"/>
          </p:nvPr>
        </p:nvSpPr>
        <p:spPr>
          <a:xfrm>
            <a:off x="677334" y="1038410"/>
            <a:ext cx="8596668" cy="776743"/>
          </a:xfrm>
        </p:spPr>
        <p:txBody>
          <a:bodyPr/>
          <a:lstStyle/>
          <a:p>
            <a:r>
              <a:rPr lang="en-US" dirty="0"/>
              <a:t>Random Forest Algorithm - Steps</a:t>
            </a:r>
          </a:p>
        </p:txBody>
      </p:sp>
      <p:sp>
        <p:nvSpPr>
          <p:cNvPr id="3" name="TextBox 2">
            <a:extLst>
              <a:ext uri="{FF2B5EF4-FFF2-40B4-BE49-F238E27FC236}">
                <a16:creationId xmlns:a16="http://schemas.microsoft.com/office/drawing/2014/main" id="{718774C3-B81F-D509-BAAC-C0710B2BB22F}"/>
              </a:ext>
            </a:extLst>
          </p:cNvPr>
          <p:cNvSpPr txBox="1"/>
          <p:nvPr/>
        </p:nvSpPr>
        <p:spPr>
          <a:xfrm>
            <a:off x="259307" y="2156347"/>
            <a:ext cx="9014695" cy="3139321"/>
          </a:xfrm>
          <a:prstGeom prst="rect">
            <a:avLst/>
          </a:prstGeom>
          <a:noFill/>
        </p:spPr>
        <p:txBody>
          <a:bodyPr wrap="square" rtlCol="0">
            <a:spAutoFit/>
          </a:bodyPr>
          <a:lstStyle/>
          <a:p>
            <a:pPr algn="l"/>
            <a:r>
              <a:rPr lang="en-IN" b="1" i="0" strike="noStrike" dirty="0">
                <a:solidFill>
                  <a:srgbClr val="383838"/>
                </a:solidFill>
                <a:effectLst/>
                <a:latin typeface="Inter"/>
              </a:rPr>
              <a:t>STEP 1</a:t>
            </a:r>
            <a:r>
              <a:rPr lang="en-IN" i="0" strike="noStrike" dirty="0">
                <a:solidFill>
                  <a:srgbClr val="383838"/>
                </a:solidFill>
                <a:effectLst/>
                <a:latin typeface="Inter"/>
              </a:rPr>
              <a:t> </a:t>
            </a:r>
            <a:r>
              <a:rPr lang="en-IN" dirty="0">
                <a:solidFill>
                  <a:srgbClr val="383838"/>
                </a:solidFill>
                <a:latin typeface="Inter"/>
              </a:rPr>
              <a:t>:</a:t>
            </a:r>
            <a:r>
              <a:rPr lang="en-IN" b="0" i="0" u="none" strike="noStrike" dirty="0">
                <a:solidFill>
                  <a:srgbClr val="383838"/>
                </a:solidFill>
                <a:effectLst/>
                <a:latin typeface="Inter"/>
              </a:rPr>
              <a:t> We first make subsets of our original data. We will do row sampling and feature sampling that means we’ll select rows and columns with replacement and create subsets of the training dataset</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a:p>
            <a:pPr algn="l"/>
            <a:r>
              <a:rPr lang="en-IN" b="1" i="0" u="none" strike="noStrike" dirty="0">
                <a:solidFill>
                  <a:srgbClr val="383838"/>
                </a:solidFill>
                <a:effectLst/>
                <a:latin typeface="Inter"/>
              </a:rPr>
              <a:t>STEP 2</a:t>
            </a:r>
            <a:r>
              <a:rPr lang="en-IN" b="0" i="0" u="none" strike="noStrike" dirty="0">
                <a:solidFill>
                  <a:srgbClr val="383838"/>
                </a:solidFill>
                <a:effectLst/>
                <a:latin typeface="Inter"/>
              </a:rPr>
              <a:t> : We create an individual decision tree for each subset we take</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a:p>
            <a:pPr algn="l"/>
            <a:r>
              <a:rPr lang="en-IN" b="1" i="0" u="none" strike="noStrike" dirty="0">
                <a:solidFill>
                  <a:srgbClr val="383838"/>
                </a:solidFill>
                <a:effectLst/>
                <a:latin typeface="Inter"/>
              </a:rPr>
              <a:t>STEP 3</a:t>
            </a:r>
            <a:r>
              <a:rPr lang="en-IN" b="0" i="0" u="none" strike="noStrike" dirty="0">
                <a:solidFill>
                  <a:srgbClr val="383838"/>
                </a:solidFill>
                <a:effectLst/>
                <a:latin typeface="Inter"/>
              </a:rPr>
              <a:t> : Each decision tree will give an output</a:t>
            </a:r>
            <a:br>
              <a:rPr lang="en-IN" b="0" i="0" u="none" strike="noStrike" dirty="0">
                <a:solidFill>
                  <a:srgbClr val="383838"/>
                </a:solidFill>
                <a:effectLst/>
                <a:latin typeface="Inter"/>
              </a:rPr>
            </a:br>
            <a:endParaRPr lang="en-IN" b="0" i="0" u="none" strike="noStrike" dirty="0">
              <a:solidFill>
                <a:srgbClr val="383838"/>
              </a:solidFill>
              <a:effectLst/>
              <a:latin typeface="Inter"/>
            </a:endParaRPr>
          </a:p>
          <a:p>
            <a:pPr algn="l"/>
            <a:r>
              <a:rPr lang="en-IN" b="1" i="0" u="none" strike="noStrike" dirty="0">
                <a:solidFill>
                  <a:srgbClr val="383838"/>
                </a:solidFill>
                <a:effectLst/>
                <a:latin typeface="Inter"/>
              </a:rPr>
              <a:t>STEP 4</a:t>
            </a:r>
            <a:r>
              <a:rPr lang="en-IN" b="0" i="0" u="none" strike="noStrike" dirty="0">
                <a:solidFill>
                  <a:srgbClr val="383838"/>
                </a:solidFill>
                <a:effectLst/>
                <a:latin typeface="Inter"/>
              </a:rPr>
              <a:t> : Final output is considered based on Majority Voting if it’s a classification problem and average if it’s a regression problem.</a:t>
            </a:r>
          </a:p>
          <a:p>
            <a:endParaRPr lang="en-US" dirty="0"/>
          </a:p>
        </p:txBody>
      </p:sp>
    </p:spTree>
    <p:extLst>
      <p:ext uri="{BB962C8B-B14F-4D97-AF65-F5344CB8AC3E}">
        <p14:creationId xmlns:p14="http://schemas.microsoft.com/office/powerpoint/2010/main" val="203038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206800-A51D-1EF3-C6D3-4E83B22AE157}"/>
              </a:ext>
            </a:extLst>
          </p:cNvPr>
          <p:cNvPicPr>
            <a:picLocks noChangeAspect="1"/>
          </p:cNvPicPr>
          <p:nvPr/>
        </p:nvPicPr>
        <p:blipFill>
          <a:blip r:embed="rId2"/>
          <a:stretch>
            <a:fillRect/>
          </a:stretch>
        </p:blipFill>
        <p:spPr>
          <a:xfrm>
            <a:off x="377082" y="520093"/>
            <a:ext cx="9012577" cy="5026244"/>
          </a:xfrm>
          <a:prstGeom prst="rect">
            <a:avLst/>
          </a:prstGeom>
        </p:spPr>
      </p:pic>
    </p:spTree>
    <p:extLst>
      <p:ext uri="{BB962C8B-B14F-4D97-AF65-F5344CB8AC3E}">
        <p14:creationId xmlns:p14="http://schemas.microsoft.com/office/powerpoint/2010/main" val="815685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{3A117DFB-D935-0140-9E6D-2AA18333D27A}tf10001060</Template>
  <TotalTime>135</TotalTime>
  <Words>629</Words>
  <Application>Microsoft Macintosh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Inter</vt:lpstr>
      <vt:lpstr>Trebuchet MS</vt:lpstr>
      <vt:lpstr>Wingdings 3</vt:lpstr>
      <vt:lpstr>Facet</vt:lpstr>
      <vt:lpstr>RANDOM FOREST ALGORITHM</vt:lpstr>
      <vt:lpstr>Introduction</vt:lpstr>
      <vt:lpstr>Ensemble Techniques</vt:lpstr>
      <vt:lpstr>BAGGING</vt:lpstr>
      <vt:lpstr>BOOSTING</vt:lpstr>
      <vt:lpstr>PowerPoint Presentation</vt:lpstr>
      <vt:lpstr>Why Random Forest? </vt:lpstr>
      <vt:lpstr>Random Forest Algorithm - Steps</vt:lpstr>
      <vt:lpstr>PowerPoint Presentation</vt:lpstr>
      <vt:lpstr>PowerPoint Presentation</vt:lpstr>
      <vt:lpstr>Advantages of Random Forest</vt:lpstr>
      <vt:lpstr>Limitations of Random Forest</vt:lpstr>
      <vt:lpstr>Applications of Random Forest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 ALGORITHM</dc:title>
  <dc:creator>Microsoft Office User</dc:creator>
  <cp:lastModifiedBy>Microsoft Office User</cp:lastModifiedBy>
  <cp:revision>4</cp:revision>
  <dcterms:created xsi:type="dcterms:W3CDTF">2024-11-24T09:20:18Z</dcterms:created>
  <dcterms:modified xsi:type="dcterms:W3CDTF">2024-11-25T04:26:00Z</dcterms:modified>
</cp:coreProperties>
</file>