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256" r:id="rId2"/>
    <p:sldId id="270" r:id="rId3"/>
    <p:sldId id="258" r:id="rId4"/>
    <p:sldId id="274" r:id="rId5"/>
    <p:sldId id="259" r:id="rId6"/>
    <p:sldId id="260" r:id="rId7"/>
    <p:sldId id="263" r:id="rId8"/>
    <p:sldId id="271" r:id="rId9"/>
    <p:sldId id="275" r:id="rId10"/>
    <p:sldId id="272" r:id="rId11"/>
    <p:sldId id="276" r:id="rId12"/>
    <p:sldId id="269" r:id="rId13"/>
    <p:sldId id="266" r:id="rId14"/>
    <p:sldId id="273"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1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B70066-148B-46C1-8D6D-FD2A350CD022}" type="datetimeFigureOut">
              <a:rPr lang="en-US" smtClean="0"/>
              <a:pPr/>
              <a:t>6/23/2022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CD3F8-194C-4B10-A953-4BED40A9DC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A8B12A-7711-44FD-88FB-88EE55AF4492}" type="datetime1">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013C4-1C0A-4170-8B6A-51760C76E6B6}" type="datetime1">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775A2F-7A58-4C0B-904A-CE58EE3F39E0}" type="datetime1">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970170-D799-42FD-9501-ECE380AA5FEA}" type="datetime1">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956DD-91F8-4B8F-9301-1D5F6083D273}" type="datetime1">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32261-FFAA-431A-BC6A-536514277C52}" type="datetime1">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D1E6EE-D03D-4E3F-B533-240A7A6FF804}" type="datetime1">
              <a:rPr lang="en-US" smtClean="0"/>
              <a:pPr/>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8CEDD-440A-4317-8CC3-1F5EA9A51517}" type="datetime1">
              <a:rPr lang="en-US" smtClean="0"/>
              <a:pPr/>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F7C8F-81E2-4BCE-BD77-209BD3D2A40F}" type="datetime1">
              <a:rPr lang="en-US" smtClean="0"/>
              <a:pPr/>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D82D4D-198F-4D99-AF3F-9B508721F479}" type="datetime1">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87A4AC-F98E-4ECC-A3B0-DA326F7716EE}" type="datetime1">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CD3CE-B2E3-49C2-9379-105A96BF6354}" type="datetime1">
              <a:rPr lang="en-US" smtClean="0"/>
              <a:pPr/>
              <a:t>6/23/2022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9847A-037B-4C47-B8E3-5257362A4C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772400" cy="1828800"/>
          </a:xfrm>
        </p:spPr>
        <p:txBody>
          <a:bodyPr>
            <a:normAutofit/>
          </a:bodyPr>
          <a:lstStyle/>
          <a:p>
            <a:r>
              <a:rPr lang="en-US" b="1" dirty="0">
                <a:solidFill>
                  <a:srgbClr val="C00000"/>
                </a:solidFill>
              </a:rPr>
              <a:t>House Price Prediction using machine learning</a:t>
            </a:r>
          </a:p>
        </p:txBody>
      </p:sp>
      <p:sp>
        <p:nvSpPr>
          <p:cNvPr id="3" name="Subtitle 2"/>
          <p:cNvSpPr>
            <a:spLocks noGrp="1"/>
          </p:cNvSpPr>
          <p:nvPr>
            <p:ph type="subTitle" idx="1"/>
          </p:nvPr>
        </p:nvSpPr>
        <p:spPr>
          <a:xfrm>
            <a:off x="533400" y="2057400"/>
            <a:ext cx="8534400" cy="4572000"/>
          </a:xfrm>
        </p:spPr>
        <p:txBody>
          <a:bodyPr>
            <a:normAutofit fontScale="92500" lnSpcReduction="10000"/>
          </a:bodyPr>
          <a:lstStyle/>
          <a:p>
            <a:pPr>
              <a:spcBef>
                <a:spcPts val="1200"/>
              </a:spcBef>
            </a:pPr>
            <a:r>
              <a:rPr lang="en-US" b="1" dirty="0" err="1">
                <a:solidFill>
                  <a:schemeClr val="tx1"/>
                </a:solidFill>
              </a:rPr>
              <a:t>B.Tech</a:t>
            </a:r>
            <a:r>
              <a:rPr lang="en-US" b="1" dirty="0">
                <a:solidFill>
                  <a:schemeClr val="tx1"/>
                </a:solidFill>
              </a:rPr>
              <a:t> F.Y. </a:t>
            </a:r>
          </a:p>
          <a:p>
            <a:pPr>
              <a:spcBef>
                <a:spcPts val="1200"/>
              </a:spcBef>
            </a:pPr>
            <a:r>
              <a:rPr lang="en-US" b="1" dirty="0">
                <a:solidFill>
                  <a:srgbClr val="C00000"/>
                </a:solidFill>
              </a:rPr>
              <a:t>DIV:Q             Batch:1           Group:2</a:t>
            </a:r>
          </a:p>
          <a:p>
            <a:pPr algn="l">
              <a:spcBef>
                <a:spcPts val="1200"/>
              </a:spcBef>
            </a:pPr>
            <a:r>
              <a:rPr lang="en-US" b="1" dirty="0">
                <a:solidFill>
                  <a:srgbClr val="C00000"/>
                </a:solidFill>
              </a:rPr>
              <a:t>Group Members:          Guide: </a:t>
            </a:r>
            <a:r>
              <a:rPr lang="en-US" b="1" dirty="0" err="1">
                <a:solidFill>
                  <a:srgbClr val="C00000"/>
                </a:solidFill>
              </a:rPr>
              <a:t>Mrs.Puja</a:t>
            </a:r>
            <a:r>
              <a:rPr lang="en-US" b="1" dirty="0">
                <a:solidFill>
                  <a:srgbClr val="C00000"/>
                </a:solidFill>
              </a:rPr>
              <a:t> </a:t>
            </a:r>
            <a:r>
              <a:rPr lang="en-US" b="1" dirty="0" err="1">
                <a:solidFill>
                  <a:srgbClr val="C00000"/>
                </a:solidFill>
              </a:rPr>
              <a:t>Cholke</a:t>
            </a:r>
            <a:r>
              <a:rPr lang="en-US" b="1" dirty="0">
                <a:solidFill>
                  <a:srgbClr val="C00000"/>
                </a:solidFill>
              </a:rPr>
              <a:t>  06_Pratham Sharma</a:t>
            </a:r>
          </a:p>
          <a:p>
            <a:pPr algn="l">
              <a:spcBef>
                <a:spcPts val="1200"/>
              </a:spcBef>
            </a:pPr>
            <a:r>
              <a:rPr lang="en-US" b="1" dirty="0">
                <a:solidFill>
                  <a:srgbClr val="C00000"/>
                </a:solidFill>
              </a:rPr>
              <a:t>07_Rituraj Sharma</a:t>
            </a:r>
          </a:p>
          <a:p>
            <a:pPr algn="l">
              <a:spcBef>
                <a:spcPts val="1200"/>
              </a:spcBef>
            </a:pPr>
            <a:r>
              <a:rPr lang="en-US" b="1" dirty="0">
                <a:solidFill>
                  <a:srgbClr val="C00000"/>
                </a:solidFill>
              </a:rPr>
              <a:t>08_Shafaque Shaikh</a:t>
            </a:r>
          </a:p>
          <a:p>
            <a:pPr algn="l">
              <a:spcBef>
                <a:spcPts val="1200"/>
              </a:spcBef>
            </a:pPr>
            <a:r>
              <a:rPr lang="en-US" b="1" dirty="0">
                <a:solidFill>
                  <a:srgbClr val="C00000"/>
                </a:solidFill>
              </a:rPr>
              <a:t>09_Prem Shejole</a:t>
            </a:r>
          </a:p>
          <a:p>
            <a:pPr algn="l">
              <a:spcBef>
                <a:spcPts val="1200"/>
              </a:spcBef>
            </a:pPr>
            <a:r>
              <a:rPr lang="en-US" b="1" dirty="0">
                <a:solidFill>
                  <a:srgbClr val="C00000"/>
                </a:solidFill>
              </a:rPr>
              <a:t>10_Dhiraj </a:t>
            </a:r>
            <a:r>
              <a:rPr lang="en-US" b="1" dirty="0" err="1">
                <a:solidFill>
                  <a:srgbClr val="C00000"/>
                </a:solidFill>
              </a:rPr>
              <a:t>Shelke</a:t>
            </a:r>
            <a:r>
              <a:rPr lang="en-US" b="1" dirty="0">
                <a:solidFill>
                  <a:srgbClr val="C00000"/>
                </a:solidFill>
              </a:rPr>
              <a:t> </a:t>
            </a:r>
          </a:p>
          <a:p>
            <a:pPr>
              <a:spcBef>
                <a:spcPts val="1200"/>
              </a:spcBef>
            </a:pPr>
            <a:endParaRPr lang="en-US" dirty="0">
              <a:solidFill>
                <a:schemeClr val="tx1"/>
              </a:solidFill>
            </a:endParaRPr>
          </a:p>
          <a:p>
            <a:pPr>
              <a:spcBef>
                <a:spcPts val="1200"/>
              </a:spcBef>
            </a:pP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29847A-037B-4C47-B8E3-5257362A4C86}" type="slidenum">
              <a:rPr lang="en-US" smtClean="0"/>
              <a:pPr/>
              <a:t>10</a:t>
            </a:fld>
            <a:endParaRPr lang="en-US"/>
          </a:p>
        </p:txBody>
      </p:sp>
      <p:sp>
        <p:nvSpPr>
          <p:cNvPr id="7" name="Rectangle 6">
            <a:extLst>
              <a:ext uri="{FF2B5EF4-FFF2-40B4-BE49-F238E27FC236}">
                <a16:creationId xmlns:a16="http://schemas.microsoft.com/office/drawing/2014/main" id="{D336F130-6096-9539-E0EB-19D999D41D49}"/>
              </a:ext>
            </a:extLst>
          </p:cNvPr>
          <p:cNvSpPr/>
          <p:nvPr/>
        </p:nvSpPr>
        <p:spPr>
          <a:xfrm>
            <a:off x="76199" y="1846073"/>
            <a:ext cx="2057399" cy="744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Import the libraries</a:t>
            </a:r>
          </a:p>
        </p:txBody>
      </p:sp>
      <p:sp>
        <p:nvSpPr>
          <p:cNvPr id="8" name="Rectangle 7">
            <a:extLst>
              <a:ext uri="{FF2B5EF4-FFF2-40B4-BE49-F238E27FC236}">
                <a16:creationId xmlns:a16="http://schemas.microsoft.com/office/drawing/2014/main" id="{F39A2072-AF1A-2D84-7C8D-A0B3D3EB7F0A}"/>
              </a:ext>
            </a:extLst>
          </p:cNvPr>
          <p:cNvSpPr/>
          <p:nvPr/>
        </p:nvSpPr>
        <p:spPr>
          <a:xfrm>
            <a:off x="3048000" y="1846073"/>
            <a:ext cx="2057399" cy="744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Add the dataset</a:t>
            </a:r>
          </a:p>
        </p:txBody>
      </p:sp>
      <p:sp>
        <p:nvSpPr>
          <p:cNvPr id="9" name="Rectangle 8">
            <a:extLst>
              <a:ext uri="{FF2B5EF4-FFF2-40B4-BE49-F238E27FC236}">
                <a16:creationId xmlns:a16="http://schemas.microsoft.com/office/drawing/2014/main" id="{5BB75206-34C8-7511-CBF0-D83805136927}"/>
              </a:ext>
            </a:extLst>
          </p:cNvPr>
          <p:cNvSpPr/>
          <p:nvPr/>
        </p:nvSpPr>
        <p:spPr>
          <a:xfrm>
            <a:off x="6248400" y="3963326"/>
            <a:ext cx="2148526" cy="761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Train and test Dataset</a:t>
            </a:r>
          </a:p>
        </p:txBody>
      </p:sp>
      <p:sp>
        <p:nvSpPr>
          <p:cNvPr id="10" name="Rectangle 9">
            <a:extLst>
              <a:ext uri="{FF2B5EF4-FFF2-40B4-BE49-F238E27FC236}">
                <a16:creationId xmlns:a16="http://schemas.microsoft.com/office/drawing/2014/main" id="{712844A1-BF8B-2D5B-06E3-0BB74015625C}"/>
              </a:ext>
            </a:extLst>
          </p:cNvPr>
          <p:cNvSpPr/>
          <p:nvPr/>
        </p:nvSpPr>
        <p:spPr>
          <a:xfrm>
            <a:off x="6157274" y="1846073"/>
            <a:ext cx="2148526" cy="668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Data Pre-Processing</a:t>
            </a:r>
          </a:p>
        </p:txBody>
      </p:sp>
      <p:sp>
        <p:nvSpPr>
          <p:cNvPr id="12" name="Rectangle 11">
            <a:extLst>
              <a:ext uri="{FF2B5EF4-FFF2-40B4-BE49-F238E27FC236}">
                <a16:creationId xmlns:a16="http://schemas.microsoft.com/office/drawing/2014/main" id="{52D1ADAA-BAED-440D-A6C3-F917948D27AA}"/>
              </a:ext>
            </a:extLst>
          </p:cNvPr>
          <p:cNvSpPr/>
          <p:nvPr/>
        </p:nvSpPr>
        <p:spPr>
          <a:xfrm>
            <a:off x="3048000" y="3971968"/>
            <a:ext cx="2081752" cy="761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Linear regression</a:t>
            </a:r>
          </a:p>
        </p:txBody>
      </p:sp>
      <p:sp>
        <p:nvSpPr>
          <p:cNvPr id="13" name="Rectangle 12">
            <a:extLst>
              <a:ext uri="{FF2B5EF4-FFF2-40B4-BE49-F238E27FC236}">
                <a16:creationId xmlns:a16="http://schemas.microsoft.com/office/drawing/2014/main" id="{957B0FCE-CCE6-5DDC-2252-478D0D8FC119}"/>
              </a:ext>
            </a:extLst>
          </p:cNvPr>
          <p:cNvSpPr/>
          <p:nvPr/>
        </p:nvSpPr>
        <p:spPr>
          <a:xfrm>
            <a:off x="74629" y="3955622"/>
            <a:ext cx="2057398" cy="744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Evaluation</a:t>
            </a:r>
          </a:p>
        </p:txBody>
      </p:sp>
      <p:sp>
        <p:nvSpPr>
          <p:cNvPr id="19" name="Arrow: Right 18">
            <a:extLst>
              <a:ext uri="{FF2B5EF4-FFF2-40B4-BE49-F238E27FC236}">
                <a16:creationId xmlns:a16="http://schemas.microsoft.com/office/drawing/2014/main" id="{A2C1FC97-9D97-FE92-390A-AAC75821B18D}"/>
              </a:ext>
            </a:extLst>
          </p:cNvPr>
          <p:cNvSpPr/>
          <p:nvPr/>
        </p:nvSpPr>
        <p:spPr>
          <a:xfrm>
            <a:off x="2237295" y="2028167"/>
            <a:ext cx="609600" cy="228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EFA0F8FC-880D-5583-D97E-08AAD6C8A2B2}"/>
              </a:ext>
            </a:extLst>
          </p:cNvPr>
          <p:cNvSpPr/>
          <p:nvPr/>
        </p:nvSpPr>
        <p:spPr>
          <a:xfrm>
            <a:off x="5267227" y="2036959"/>
            <a:ext cx="609600" cy="228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FBE559B1-B3B0-A2FF-C0DC-F914E47E578E}"/>
              </a:ext>
            </a:extLst>
          </p:cNvPr>
          <p:cNvSpPr/>
          <p:nvPr/>
        </p:nvSpPr>
        <p:spPr>
          <a:xfrm>
            <a:off x="7086600" y="2672369"/>
            <a:ext cx="381000" cy="1133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3790F15C-829A-C262-BD56-8A26A47E4BA3}"/>
              </a:ext>
            </a:extLst>
          </p:cNvPr>
          <p:cNvSpPr/>
          <p:nvPr/>
        </p:nvSpPr>
        <p:spPr>
          <a:xfrm rot="10800000">
            <a:off x="5284116" y="4238435"/>
            <a:ext cx="695227" cy="228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D4B8E5A5-B008-A84B-2270-E4A545AD6319}"/>
              </a:ext>
            </a:extLst>
          </p:cNvPr>
          <p:cNvSpPr/>
          <p:nvPr/>
        </p:nvSpPr>
        <p:spPr>
          <a:xfrm rot="10800000">
            <a:off x="2194481" y="4213916"/>
            <a:ext cx="695227" cy="228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CF5EB676-1DA0-C648-1F06-062A0E71781A}"/>
              </a:ext>
            </a:extLst>
          </p:cNvPr>
          <p:cNvSpPr>
            <a:spLocks noGrp="1"/>
          </p:cNvSpPr>
          <p:nvPr>
            <p:ph idx="1"/>
          </p:nvPr>
        </p:nvSpPr>
        <p:spPr>
          <a:xfrm>
            <a:off x="304800" y="333375"/>
            <a:ext cx="8229600" cy="5811838"/>
          </a:xfrm>
        </p:spPr>
        <p:txBody>
          <a:bodyPr>
            <a:normAutofit fontScale="97500"/>
          </a:bodyPr>
          <a:lstStyle/>
          <a:p>
            <a:pPr marL="0" indent="0" algn="ctr">
              <a:buNone/>
            </a:pPr>
            <a:r>
              <a:rPr lang="en-US" sz="4400" b="1" dirty="0"/>
              <a:t>Architecture</a:t>
            </a:r>
            <a:br>
              <a:rPr lang="en-US" sz="4400" b="1"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7FD9E3-8255-8F62-FA2C-8E6F4DEADA7A}"/>
              </a:ext>
            </a:extLst>
          </p:cNvPr>
          <p:cNvSpPr>
            <a:spLocks noGrp="1"/>
          </p:cNvSpPr>
          <p:nvPr>
            <p:ph type="subTitle" idx="1"/>
          </p:nvPr>
        </p:nvSpPr>
        <p:spPr>
          <a:xfrm>
            <a:off x="685800" y="533400"/>
            <a:ext cx="8001000" cy="5562600"/>
          </a:xfrm>
        </p:spPr>
        <p:txBody>
          <a:bodyPr/>
          <a:lstStyle/>
          <a:p>
            <a:pPr marL="457200" indent="-457200" algn="l">
              <a:buFont typeface="Arial" panose="020B0604020202020204" pitchFamily="34" charset="0"/>
              <a:buChar char="•"/>
            </a:pPr>
            <a:r>
              <a:rPr lang="en-IN" b="1" dirty="0">
                <a:solidFill>
                  <a:schemeClr val="tx1"/>
                </a:solidFill>
              </a:rPr>
              <a:t>Advantages</a:t>
            </a:r>
          </a:p>
          <a:p>
            <a:pPr marL="514350" indent="-514350" algn="l">
              <a:buFont typeface="+mj-lt"/>
              <a:buAutoNum type="arabicPeriod"/>
            </a:pPr>
            <a:r>
              <a:rPr lang="en-IN" dirty="0">
                <a:solidFill>
                  <a:schemeClr val="tx1"/>
                </a:solidFill>
              </a:rPr>
              <a:t>With the help of this model user can analyse the price graphically.</a:t>
            </a:r>
          </a:p>
          <a:p>
            <a:pPr marL="514350" indent="-514350" algn="l">
              <a:buFont typeface="+mj-lt"/>
              <a:buAutoNum type="arabicPeriod"/>
            </a:pPr>
            <a:r>
              <a:rPr lang="en-IN" dirty="0">
                <a:solidFill>
                  <a:schemeClr val="tx1"/>
                </a:solidFill>
              </a:rPr>
              <a:t>it helps us to get idea how the house prices vary with each parameter.</a:t>
            </a:r>
          </a:p>
          <a:p>
            <a:pPr marL="514350" indent="-514350" algn="l">
              <a:buFont typeface="Arial" panose="020B0604020202020204" pitchFamily="34" charset="0"/>
              <a:buChar char="•"/>
            </a:pPr>
            <a:r>
              <a:rPr lang="en-IN" b="1" dirty="0">
                <a:solidFill>
                  <a:schemeClr val="tx1"/>
                </a:solidFill>
              </a:rPr>
              <a:t>Disadvantage </a:t>
            </a:r>
          </a:p>
          <a:p>
            <a:pPr marL="514350" indent="-514350" algn="l">
              <a:buFont typeface="+mj-lt"/>
              <a:buAutoNum type="arabicPeriod"/>
            </a:pPr>
            <a:r>
              <a:rPr lang="en-IN" dirty="0">
                <a:solidFill>
                  <a:schemeClr val="tx1"/>
                </a:solidFill>
              </a:rPr>
              <a:t>Our model have accuracy 87%</a:t>
            </a:r>
            <a:r>
              <a:rPr lang="en-IN" b="1" dirty="0">
                <a:solidFill>
                  <a:schemeClr val="tx1"/>
                </a:solidFill>
              </a:rPr>
              <a:t> </a:t>
            </a:r>
            <a:r>
              <a:rPr lang="en-IN" dirty="0">
                <a:solidFill>
                  <a:schemeClr val="tx1"/>
                </a:solidFill>
              </a:rPr>
              <a:t>so our model is not too accurate.</a:t>
            </a:r>
          </a:p>
          <a:p>
            <a:pPr marL="514350" indent="-514350" algn="l">
              <a:buFont typeface="+mj-lt"/>
              <a:buAutoNum type="arabicPeriod"/>
            </a:pPr>
            <a:r>
              <a:rPr lang="en-IN" dirty="0">
                <a:solidFill>
                  <a:schemeClr val="tx1"/>
                </a:solidFill>
              </a:rPr>
              <a:t>This model is limited for one city only.</a:t>
            </a:r>
          </a:p>
          <a:p>
            <a:pPr marL="514350" indent="-514350" algn="l">
              <a:buFont typeface="+mj-lt"/>
              <a:buAutoNum type="arabicPeriod"/>
            </a:pPr>
            <a:endParaRPr lang="en-IN" dirty="0">
              <a:solidFill>
                <a:schemeClr val="tx1"/>
              </a:solidFill>
            </a:endParaRPr>
          </a:p>
        </p:txBody>
      </p:sp>
    </p:spTree>
    <p:extLst>
      <p:ext uri="{BB962C8B-B14F-4D97-AF65-F5344CB8AC3E}">
        <p14:creationId xmlns:p14="http://schemas.microsoft.com/office/powerpoint/2010/main" val="199037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B19032-7565-B08D-C395-00F14FADA1AD}"/>
              </a:ext>
            </a:extLst>
          </p:cNvPr>
          <p:cNvSpPr>
            <a:spLocks noGrp="1"/>
          </p:cNvSpPr>
          <p:nvPr>
            <p:ph type="body" idx="1"/>
          </p:nvPr>
        </p:nvSpPr>
        <p:spPr>
          <a:xfrm>
            <a:off x="381000" y="970797"/>
            <a:ext cx="8189913" cy="3581401"/>
          </a:xfrm>
        </p:spPr>
        <p:txBody>
          <a:bodyPr>
            <a:normAutofit/>
          </a:bodyPr>
          <a:lstStyle/>
          <a:p>
            <a:pPr algn="ctr">
              <a:lnSpc>
                <a:spcPct val="107000"/>
              </a:lnSpc>
            </a:pPr>
            <a:r>
              <a:rPr lang="en-US" sz="4000" b="1" cap="small" dirty="0">
                <a:solidFill>
                  <a:schemeClr val="tx1"/>
                </a:solidFill>
              </a:rPr>
              <a:t>Results and discussion</a:t>
            </a:r>
          </a:p>
          <a:p>
            <a:pPr marL="342900" lvl="0" indent="-342900" algn="just">
              <a:lnSpc>
                <a:spcPct val="107000"/>
              </a:lnSpc>
              <a:buFont typeface="Symbol" panose="05050102010706020507" pitchFamily="18" charset="2"/>
              <a:buChar char=""/>
            </a:pPr>
            <a:r>
              <a:rPr lang="en-IN" sz="2800" dirty="0">
                <a:solidFill>
                  <a:schemeClr val="tx1"/>
                </a:solidFill>
                <a:effectLst/>
                <a:latin typeface="Times New Roman" panose="02020603050405020304" pitchFamily="18" charset="0"/>
                <a:ea typeface="Times New Roman" panose="02020603050405020304" pitchFamily="18" charset="0"/>
              </a:rPr>
              <a:t>Our aim is to get most effective price for house, based on various attributes.</a:t>
            </a:r>
            <a:endParaRPr lang="en-IN" sz="2800" dirty="0">
              <a:solidFill>
                <a:schemeClr val="tx1"/>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IN" sz="2800" dirty="0">
                <a:solidFill>
                  <a:schemeClr val="tx1"/>
                </a:solidFill>
                <a:effectLst/>
                <a:latin typeface="Times New Roman" panose="02020603050405020304" pitchFamily="18" charset="0"/>
                <a:ea typeface="Times New Roman" panose="02020603050405020304" pitchFamily="18" charset="0"/>
              </a:rPr>
              <a:t>Based on our dataset we get the different types of graphs which help us  analysing house price.</a:t>
            </a:r>
            <a:endParaRPr lang="en-IN" sz="2800" dirty="0">
              <a:solidFill>
                <a:schemeClr val="tx1"/>
              </a:solidFill>
              <a:effectLst/>
              <a:latin typeface="Calibri" panose="020F0502020204030204" pitchFamily="34" charset="0"/>
              <a:ea typeface="Calibri" panose="020F0502020204030204" pitchFamily="34" charset="0"/>
            </a:endParaRPr>
          </a:p>
          <a:p>
            <a:pPr marL="457200" algn="just">
              <a:lnSpc>
                <a:spcPct val="107000"/>
              </a:lnSpc>
              <a:spcAft>
                <a:spcPts val="800"/>
              </a:spcAft>
            </a:pPr>
            <a:r>
              <a:rPr lang="en-IN" sz="2400" b="1" dirty="0">
                <a:solidFill>
                  <a:schemeClr val="tx1"/>
                </a:solidFill>
                <a:effectLst/>
                <a:latin typeface="Times New Roman" panose="02020603050405020304" pitchFamily="18" charset="0"/>
                <a:ea typeface="Times New Roman" panose="02020603050405020304" pitchFamily="18" charset="0"/>
              </a:rPr>
              <a:t> </a:t>
            </a:r>
            <a:endParaRPr lang="en-IN" sz="2400" dirty="0">
              <a:solidFill>
                <a:schemeClr val="tx1"/>
              </a:solidFill>
              <a:effectLst/>
              <a:latin typeface="Calibri" panose="020F050202020403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B65086D7-36A0-6F1A-6C6F-CC761EB72A35}"/>
              </a:ext>
            </a:extLst>
          </p:cNvPr>
          <p:cNvSpPr>
            <a:spLocks noGrp="1"/>
          </p:cNvSpPr>
          <p:nvPr>
            <p:ph type="sldNum" sz="quarter" idx="12"/>
          </p:nvPr>
        </p:nvSpPr>
        <p:spPr/>
        <p:txBody>
          <a:bodyPr/>
          <a:lstStyle/>
          <a:p>
            <a:fld id="{BD29847A-037B-4C47-B8E3-5257362A4C86}" type="slidenum">
              <a:rPr lang="en-US" smtClean="0"/>
              <a:pPr/>
              <a:t>12</a:t>
            </a:fld>
            <a:endParaRPr lang="en-US"/>
          </a:p>
        </p:txBody>
      </p:sp>
    </p:spTree>
    <p:extLst>
      <p:ext uri="{BB962C8B-B14F-4D97-AF65-F5344CB8AC3E}">
        <p14:creationId xmlns:p14="http://schemas.microsoft.com/office/powerpoint/2010/main" val="240146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6102"/>
            <a:ext cx="8077200" cy="1511298"/>
          </a:xfrm>
        </p:spPr>
        <p:txBody>
          <a:bodyPr>
            <a:normAutofit/>
          </a:bodyPr>
          <a:lstStyle/>
          <a:p>
            <a:r>
              <a:rPr lang="en-US" b="1" cap="small" dirty="0"/>
              <a:t>Conclusion and Future Scope </a:t>
            </a:r>
            <a:r>
              <a:rPr lang="en-US" dirty="0"/>
              <a:t> </a:t>
            </a:r>
            <a:br>
              <a:rPr lang="en-US" b="1" cap="small" dirty="0"/>
            </a:br>
            <a:endParaRPr lang="en-US" b="1" cap="small" dirty="0"/>
          </a:p>
        </p:txBody>
      </p:sp>
      <p:sp>
        <p:nvSpPr>
          <p:cNvPr id="3" name="Content Placeholder 2"/>
          <p:cNvSpPr>
            <a:spLocks noGrp="1"/>
          </p:cNvSpPr>
          <p:nvPr>
            <p:ph idx="1"/>
          </p:nvPr>
        </p:nvSpPr>
        <p:spPr>
          <a:xfrm>
            <a:off x="739219" y="1676400"/>
            <a:ext cx="7718981" cy="4800600"/>
          </a:xfrm>
        </p:spPr>
        <p:txBody>
          <a:bodyPr>
            <a:normAutofit fontScale="92500" lnSpcReduction="20000"/>
          </a:bodyPr>
          <a:lstStyle/>
          <a:p>
            <a:pPr marL="0" indent="0" algn="just">
              <a:buNone/>
            </a:pPr>
            <a:r>
              <a:rPr lang="en-US" dirty="0"/>
              <a:t>       w</a:t>
            </a:r>
            <a:r>
              <a:rPr lang="en-US" sz="2800" dirty="0">
                <a:latin typeface="Times New Roman" panose="02020603050405020304" pitchFamily="18" charset="0"/>
                <a:cs typeface="Times New Roman" panose="02020603050405020304" pitchFamily="18" charset="0"/>
              </a:rPr>
              <a:t>e constructed an algorithm based on Linear regression method to predict house prices on the basis of  different parameters and To also train and test the  parameters of this Linear regression model. We apply dataset for predicting house price. It helps the people to buy houses in budget. </a:t>
            </a:r>
          </a:p>
          <a:p>
            <a:pPr marL="0" indent="0" algn="just">
              <a:buNone/>
            </a:pPr>
            <a:r>
              <a:rPr lang="en-US" sz="2800" dirty="0">
                <a:latin typeface="Times New Roman" panose="02020603050405020304" pitchFamily="18" charset="0"/>
                <a:cs typeface="Times New Roman" panose="02020603050405020304" pitchFamily="18" charset="0"/>
              </a:rPr>
              <a:t>        In future, we will create the datasets for different cities from that we will be able to predict the house prices of that cities.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dirty="0"/>
              <a:t>        </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a:t>
            </a:r>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pPr>
              <a:spcBef>
                <a:spcPts val="1200"/>
              </a:spcBef>
            </a:pPr>
            <a:r>
              <a:rPr lang="en-US" b="1" dirty="0"/>
              <a:t>Example</a:t>
            </a:r>
          </a:p>
          <a:p>
            <a:pPr>
              <a:spcBef>
                <a:spcPts val="1200"/>
              </a:spcBef>
            </a:pPr>
            <a:r>
              <a:rPr lang="en-US" b="1" dirty="0"/>
              <a:t>Div B Batch B1</a:t>
            </a:r>
          </a:p>
          <a:p>
            <a:pPr>
              <a:spcBef>
                <a:spcPts val="1200"/>
              </a:spcBef>
            </a:pPr>
            <a:r>
              <a:rPr lang="en-US" b="1" dirty="0">
                <a:solidFill>
                  <a:srgbClr val="C00000"/>
                </a:solidFill>
              </a:rPr>
              <a:t>Roll No 6-GRNo-1211264-Pratham Sharma</a:t>
            </a:r>
          </a:p>
          <a:p>
            <a:pPr lvl="1">
              <a:spcBef>
                <a:spcPts val="1200"/>
              </a:spcBef>
            </a:pPr>
            <a:r>
              <a:rPr lang="en-US" dirty="0">
                <a:solidFill>
                  <a:srgbClr val="C00000"/>
                </a:solidFill>
              </a:rPr>
              <a:t> logic building and coding</a:t>
            </a:r>
          </a:p>
          <a:p>
            <a:pPr>
              <a:spcBef>
                <a:spcPts val="1200"/>
              </a:spcBef>
            </a:pPr>
            <a:r>
              <a:rPr lang="en-US" b="1" dirty="0">
                <a:solidFill>
                  <a:srgbClr val="C00000"/>
                </a:solidFill>
              </a:rPr>
              <a:t>Roll No 7-GRNo-12111256-Rituraj Sharma</a:t>
            </a:r>
          </a:p>
          <a:p>
            <a:pPr lvl="1">
              <a:spcBef>
                <a:spcPts val="1200"/>
              </a:spcBef>
            </a:pPr>
            <a:r>
              <a:rPr lang="en-US" sz="3200" dirty="0">
                <a:solidFill>
                  <a:srgbClr val="C00000"/>
                </a:solidFill>
              </a:rPr>
              <a:t>logic building and coding</a:t>
            </a:r>
            <a:endParaRPr lang="en-US" sz="2900" dirty="0">
              <a:solidFill>
                <a:srgbClr val="C00000"/>
              </a:solidFill>
            </a:endParaRPr>
          </a:p>
          <a:p>
            <a:pPr>
              <a:spcBef>
                <a:spcPts val="1200"/>
              </a:spcBef>
            </a:pPr>
            <a:r>
              <a:rPr lang="en-US" b="1" dirty="0">
                <a:solidFill>
                  <a:srgbClr val="C00000"/>
                </a:solidFill>
              </a:rPr>
              <a:t>Roll No 8-GRNo-12110980-shafaque shaikh</a:t>
            </a:r>
          </a:p>
          <a:p>
            <a:pPr lvl="1">
              <a:spcBef>
                <a:spcPts val="1200"/>
              </a:spcBef>
            </a:pPr>
            <a:r>
              <a:rPr lang="en-US" sz="2900" dirty="0">
                <a:solidFill>
                  <a:srgbClr val="C00000"/>
                </a:solidFill>
              </a:rPr>
              <a:t>Research paper, Collection of Dataset </a:t>
            </a:r>
          </a:p>
          <a:p>
            <a:pPr>
              <a:spcBef>
                <a:spcPts val="1200"/>
              </a:spcBef>
            </a:pPr>
            <a:r>
              <a:rPr lang="en-US" b="1" dirty="0">
                <a:solidFill>
                  <a:srgbClr val="C00000"/>
                </a:solidFill>
              </a:rPr>
              <a:t>Roll No 9-GRNo-12111049-Prem Shejole</a:t>
            </a:r>
          </a:p>
          <a:p>
            <a:pPr marL="0" indent="0">
              <a:spcBef>
                <a:spcPts val="1200"/>
              </a:spcBef>
              <a:buNone/>
            </a:pPr>
            <a:r>
              <a:rPr lang="en-US" sz="2900" dirty="0">
                <a:solidFill>
                  <a:srgbClr val="C00000"/>
                </a:solidFill>
              </a:rPr>
              <a:t>         - ideation, Collection of Dataset and coding</a:t>
            </a:r>
          </a:p>
          <a:p>
            <a:pPr>
              <a:spcBef>
                <a:spcPts val="1200"/>
              </a:spcBef>
            </a:pPr>
            <a:r>
              <a:rPr lang="en-US" b="1" dirty="0">
                <a:solidFill>
                  <a:srgbClr val="C00000"/>
                </a:solidFill>
              </a:rPr>
              <a:t>Roll No 5-GRNo-12110584-Dhiraj </a:t>
            </a:r>
            <a:r>
              <a:rPr lang="en-US" b="1" dirty="0" err="1">
                <a:solidFill>
                  <a:srgbClr val="C00000"/>
                </a:solidFill>
              </a:rPr>
              <a:t>Shelke</a:t>
            </a:r>
            <a:endParaRPr lang="en-US" b="1" dirty="0">
              <a:solidFill>
                <a:srgbClr val="C00000"/>
              </a:solidFill>
            </a:endParaRPr>
          </a:p>
          <a:p>
            <a:pPr lvl="1">
              <a:spcBef>
                <a:spcPts val="1200"/>
              </a:spcBef>
            </a:pPr>
            <a:r>
              <a:rPr lang="en-US" sz="2900" dirty="0">
                <a:solidFill>
                  <a:srgbClr val="C00000"/>
                </a:solidFill>
              </a:rPr>
              <a:t>Research paper</a:t>
            </a:r>
          </a:p>
          <a:p>
            <a:pPr marL="457200" lvl="1" indent="0">
              <a:spcBef>
                <a:spcPts val="1200"/>
              </a:spcBef>
              <a:buNone/>
            </a:pPr>
            <a:endParaRPr lang="en-US" sz="2900" dirty="0">
              <a:solidFill>
                <a:srgbClr val="C00000"/>
              </a:solidFill>
            </a:endParaRPr>
          </a:p>
          <a:p>
            <a:pPr>
              <a:spcBef>
                <a:spcPts val="1200"/>
              </a:spcBef>
            </a:pPr>
            <a:endParaRPr lang="en-US" b="1" dirty="0">
              <a:solidFill>
                <a:srgbClr val="C00000"/>
              </a:solidFill>
            </a:endParaRPr>
          </a:p>
          <a:p>
            <a:pPr>
              <a:spcBef>
                <a:spcPts val="1200"/>
              </a:spcBef>
            </a:pPr>
            <a:endParaRPr lang="en-US" b="1" dirty="0">
              <a:solidFill>
                <a:srgbClr val="C00000"/>
              </a:solidFill>
            </a:endParaRPr>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References</a:t>
            </a:r>
          </a:p>
        </p:txBody>
      </p:sp>
      <p:sp>
        <p:nvSpPr>
          <p:cNvPr id="3" name="Content Placeholder 2"/>
          <p:cNvSpPr>
            <a:spLocks noGrp="1"/>
          </p:cNvSpPr>
          <p:nvPr>
            <p:ph idx="1"/>
          </p:nvPr>
        </p:nvSpPr>
        <p:spPr>
          <a:xfrm>
            <a:off x="457200" y="1219200"/>
            <a:ext cx="8229600" cy="4906963"/>
          </a:xfrm>
        </p:spPr>
        <p:txBody>
          <a:bodyPr>
            <a:normAutofit/>
          </a:bodyPr>
          <a:lstStyle/>
          <a:p>
            <a:pPr marL="514350" indent="-514350">
              <a:buFont typeface="+mj-lt"/>
              <a:buAutoNum type="arabicPeriod"/>
            </a:pPr>
            <a:r>
              <a:rPr lang="en-US" sz="1800" dirty="0"/>
              <a:t>Calhoun C. A., (2003), “Property Valuation Models and House Price Indexes for The Provinces of Thailand: 1992 2000”, Housing Finance International, 17(3): 31 – 41. </a:t>
            </a:r>
          </a:p>
          <a:p>
            <a:pPr marL="514350" indent="-514350">
              <a:buFont typeface="+mj-lt"/>
              <a:buAutoNum type="arabicPeriod"/>
            </a:pPr>
            <a:r>
              <a:rPr lang="en-US" sz="1800" dirty="0"/>
              <a:t>Visit </a:t>
            </a:r>
            <a:r>
              <a:rPr lang="en-US" sz="1800" dirty="0" err="1"/>
              <a:t>Limsombunchai</a:t>
            </a:r>
            <a:r>
              <a:rPr lang="en-US" sz="1800" dirty="0"/>
              <a:t>, Christopher Gan and </a:t>
            </a:r>
            <a:r>
              <a:rPr lang="en-US" sz="1800" dirty="0" err="1"/>
              <a:t>Minsoo</a:t>
            </a:r>
            <a:r>
              <a:rPr lang="en-US" sz="1800" dirty="0"/>
              <a:t> </a:t>
            </a:r>
            <a:r>
              <a:rPr lang="en-US" sz="1800" dirty="0" err="1"/>
              <a:t>Lee,“House</a:t>
            </a:r>
            <a:r>
              <a:rPr lang="en-US" sz="1800" dirty="0"/>
              <a:t> Price Prediction: Hedonic Price Model vs. Artificial Neural Network”, American Journal of Applied Sciences 1 (3):193-201, 2004, ISSN 1546-9239, 193 – 201.</a:t>
            </a:r>
          </a:p>
          <a:p>
            <a:pPr marL="514350" indent="-514350">
              <a:buFont typeface="+mj-lt"/>
              <a:buAutoNum type="arabicPeriod"/>
            </a:pPr>
            <a:r>
              <a:rPr lang="en-US" sz="1800" dirty="0"/>
              <a:t>Housing Price Prediction An Nguyen March 20, 2018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143000"/>
          </a:xfrm>
        </p:spPr>
        <p:txBody>
          <a:bodyPr>
            <a:noAutofit/>
          </a:bodyPr>
          <a:lstStyle/>
          <a:p>
            <a:r>
              <a:rPr lang="en-US" sz="9600" b="1" dirty="0"/>
              <a:t>Thank You!</a:t>
            </a:r>
          </a:p>
        </p:txBody>
      </p:sp>
      <p:sp>
        <p:nvSpPr>
          <p:cNvPr id="4" name="Slide Number Placeholder 3"/>
          <p:cNvSpPr>
            <a:spLocks noGrp="1"/>
          </p:cNvSpPr>
          <p:nvPr>
            <p:ph type="sldNum" sz="quarter" idx="12"/>
          </p:nvPr>
        </p:nvSpPr>
        <p:spPr/>
        <p:txBody>
          <a:bodyPr/>
          <a:lstStyle/>
          <a:p>
            <a:fld id="{BD29847A-037B-4C47-B8E3-5257362A4C86}" type="slidenum">
              <a:rPr 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5867400" cy="1143000"/>
          </a:xfrm>
        </p:spPr>
        <p:txBody>
          <a:bodyPr/>
          <a:lstStyle/>
          <a:p>
            <a:r>
              <a:rPr lang="en-US" b="1" dirty="0"/>
              <a:t>OUTLINE</a:t>
            </a:r>
          </a:p>
        </p:txBody>
      </p:sp>
      <p:sp>
        <p:nvSpPr>
          <p:cNvPr id="3" name="Content Placeholder 2"/>
          <p:cNvSpPr>
            <a:spLocks noGrp="1"/>
          </p:cNvSpPr>
          <p:nvPr>
            <p:ph idx="1"/>
          </p:nvPr>
        </p:nvSpPr>
        <p:spPr>
          <a:xfrm>
            <a:off x="2133600" y="1371600"/>
            <a:ext cx="5410200" cy="4800600"/>
          </a:xfrm>
        </p:spPr>
        <p:txBody>
          <a:bodyPr>
            <a:normAutofit fontScale="85000" lnSpcReduction="20000"/>
          </a:bodyPr>
          <a:lstStyle/>
          <a:p>
            <a:r>
              <a:rPr lang="en-US" b="1" cap="small" dirty="0"/>
              <a:t>Introduction </a:t>
            </a:r>
          </a:p>
          <a:p>
            <a:r>
              <a:rPr lang="en-US" b="1" cap="small" dirty="0"/>
              <a:t>Literature review </a:t>
            </a:r>
          </a:p>
          <a:p>
            <a:r>
              <a:rPr lang="en-US" b="1" cap="small" dirty="0"/>
              <a:t>problem statement</a:t>
            </a:r>
          </a:p>
          <a:p>
            <a:r>
              <a:rPr lang="en-US" b="1" cap="small" dirty="0"/>
              <a:t>Objectives</a:t>
            </a:r>
          </a:p>
          <a:p>
            <a:r>
              <a:rPr lang="en-US" b="1" cap="small" dirty="0"/>
              <a:t>Algorithm</a:t>
            </a:r>
          </a:p>
          <a:p>
            <a:r>
              <a:rPr lang="en-US" b="1" cap="small" dirty="0"/>
              <a:t>Flowchart</a:t>
            </a:r>
          </a:p>
          <a:p>
            <a:r>
              <a:rPr lang="en-US" b="1" cap="small" dirty="0"/>
              <a:t>Architecture</a:t>
            </a:r>
          </a:p>
          <a:p>
            <a:r>
              <a:rPr lang="en-US" b="1" cap="small" dirty="0"/>
              <a:t>Advantages and Disadvantages</a:t>
            </a:r>
          </a:p>
          <a:p>
            <a:r>
              <a:rPr lang="en-US" b="1" cap="small" dirty="0"/>
              <a:t>Results and discussion</a:t>
            </a:r>
          </a:p>
          <a:p>
            <a:r>
              <a:rPr lang="en-US" b="1" cap="small" dirty="0"/>
              <a:t>Conclusion and Future Scope </a:t>
            </a:r>
            <a:r>
              <a:rPr lang="en-US" dirty="0"/>
              <a:t> </a:t>
            </a:r>
            <a:endParaRPr lang="en-US" b="1" cap="small" dirty="0"/>
          </a:p>
          <a:p>
            <a:r>
              <a:rPr lang="en-US" b="1" cap="small" dirty="0"/>
              <a:t>References</a:t>
            </a:r>
          </a:p>
          <a:p>
            <a:endParaRPr lang="en-US" b="1" cap="small" dirty="0"/>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Introduction </a:t>
            </a:r>
          </a:p>
        </p:txBody>
      </p:sp>
      <p:sp>
        <p:nvSpPr>
          <p:cNvPr id="3" name="Content Placeholder 2"/>
          <p:cNvSpPr>
            <a:spLocks noGrp="1"/>
          </p:cNvSpPr>
          <p:nvPr>
            <p:ph idx="1"/>
          </p:nvPr>
        </p:nvSpPr>
        <p:spPr>
          <a:xfrm>
            <a:off x="457200" y="1828801"/>
            <a:ext cx="8382000" cy="2743200"/>
          </a:xfrm>
        </p:spPr>
        <p:txBody>
          <a:bodyPr>
            <a:normAutofit fontScale="92500" lnSpcReduction="20000"/>
          </a:bodyPr>
          <a:lstStyle/>
          <a:p>
            <a:r>
              <a:rPr lang="en-IN" sz="3000" dirty="0">
                <a:latin typeface="Times New Roman" panose="02020603050405020304" pitchFamily="18" charset="0"/>
                <a:cs typeface="Times New Roman" panose="02020603050405020304" pitchFamily="18" charset="0"/>
              </a:rPr>
              <a:t>It is a ML based  effective house price prediction Project.</a:t>
            </a:r>
          </a:p>
          <a:p>
            <a:r>
              <a:rPr lang="en-IN" sz="3000" dirty="0">
                <a:latin typeface="Times New Roman" panose="02020603050405020304" pitchFamily="18" charset="0"/>
                <a:cs typeface="Times New Roman" panose="02020603050405020304" pitchFamily="18" charset="0"/>
              </a:rPr>
              <a:t>It predicts the house price by analysing the dataset which contains price of houses according to different parameters.</a:t>
            </a:r>
          </a:p>
          <a:p>
            <a:r>
              <a:rPr lang="en-IN" sz="3000" dirty="0">
                <a:latin typeface="Times New Roman" panose="02020603050405020304" pitchFamily="18" charset="0"/>
                <a:cs typeface="Times New Roman" panose="02020603050405020304" pitchFamily="18" charset="0"/>
              </a:rPr>
              <a:t>In this project we can analyse the price of houses using the graphs.</a:t>
            </a:r>
          </a:p>
          <a:p>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390CDC-6978-F5C1-799B-AC7C80162105}"/>
              </a:ext>
            </a:extLst>
          </p:cNvPr>
          <p:cNvSpPr txBox="1"/>
          <p:nvPr/>
        </p:nvSpPr>
        <p:spPr>
          <a:xfrm>
            <a:off x="2209800" y="-76200"/>
            <a:ext cx="4343400" cy="769441"/>
          </a:xfrm>
          <a:prstGeom prst="rect">
            <a:avLst/>
          </a:prstGeom>
          <a:noFill/>
        </p:spPr>
        <p:txBody>
          <a:bodyPr wrap="square">
            <a:spAutoFit/>
          </a:bodyPr>
          <a:lstStyle/>
          <a:p>
            <a:r>
              <a:rPr lang="en-US" sz="4400" b="1" cap="small" dirty="0"/>
              <a:t>Literature review </a:t>
            </a:r>
          </a:p>
        </p:txBody>
      </p:sp>
      <p:graphicFrame>
        <p:nvGraphicFramePr>
          <p:cNvPr id="10" name="Table 4">
            <a:extLst>
              <a:ext uri="{FF2B5EF4-FFF2-40B4-BE49-F238E27FC236}">
                <a16:creationId xmlns:a16="http://schemas.microsoft.com/office/drawing/2014/main" id="{BCE69A37-A6DD-BA51-3475-8EC8C5F04EAE}"/>
              </a:ext>
            </a:extLst>
          </p:cNvPr>
          <p:cNvGraphicFramePr>
            <a:graphicFrameLocks noGrp="1"/>
          </p:cNvGraphicFramePr>
          <p:nvPr>
            <p:extLst>
              <p:ext uri="{D42A27DB-BD31-4B8C-83A1-F6EECF244321}">
                <p14:modId xmlns:p14="http://schemas.microsoft.com/office/powerpoint/2010/main" val="234720502"/>
              </p:ext>
            </p:extLst>
          </p:nvPr>
        </p:nvGraphicFramePr>
        <p:xfrm>
          <a:off x="400048" y="657681"/>
          <a:ext cx="8445408" cy="6156960"/>
        </p:xfrm>
        <a:graphic>
          <a:graphicData uri="http://schemas.openxmlformats.org/drawingml/2006/table">
            <a:tbl>
              <a:tblPr firstRow="1" bandRow="1">
                <a:tableStyleId>{5C22544A-7EE6-4342-B048-85BDC9FD1C3A}</a:tableStyleId>
              </a:tblPr>
              <a:tblGrid>
                <a:gridCol w="659679">
                  <a:extLst>
                    <a:ext uri="{9D8B030D-6E8A-4147-A177-3AD203B41FA5}">
                      <a16:colId xmlns:a16="http://schemas.microsoft.com/office/drawing/2014/main" val="366351334"/>
                    </a:ext>
                  </a:extLst>
                </a:gridCol>
                <a:gridCol w="1728000">
                  <a:extLst>
                    <a:ext uri="{9D8B030D-6E8A-4147-A177-3AD203B41FA5}">
                      <a16:colId xmlns:a16="http://schemas.microsoft.com/office/drawing/2014/main" val="1284252762"/>
                    </a:ext>
                  </a:extLst>
                </a:gridCol>
                <a:gridCol w="1892038">
                  <a:extLst>
                    <a:ext uri="{9D8B030D-6E8A-4147-A177-3AD203B41FA5}">
                      <a16:colId xmlns:a16="http://schemas.microsoft.com/office/drawing/2014/main" val="3342903306"/>
                    </a:ext>
                  </a:extLst>
                </a:gridCol>
                <a:gridCol w="961691">
                  <a:extLst>
                    <a:ext uri="{9D8B030D-6E8A-4147-A177-3AD203B41FA5}">
                      <a16:colId xmlns:a16="http://schemas.microsoft.com/office/drawing/2014/main" val="3601449298"/>
                    </a:ext>
                  </a:extLst>
                </a:gridCol>
                <a:gridCol w="2052000">
                  <a:extLst>
                    <a:ext uri="{9D8B030D-6E8A-4147-A177-3AD203B41FA5}">
                      <a16:colId xmlns:a16="http://schemas.microsoft.com/office/drawing/2014/main" val="2645977340"/>
                    </a:ext>
                  </a:extLst>
                </a:gridCol>
                <a:gridCol w="1152000">
                  <a:extLst>
                    <a:ext uri="{9D8B030D-6E8A-4147-A177-3AD203B41FA5}">
                      <a16:colId xmlns:a16="http://schemas.microsoft.com/office/drawing/2014/main" val="2557750319"/>
                    </a:ext>
                  </a:extLst>
                </a:gridCol>
              </a:tblGrid>
              <a:tr h="684000">
                <a:tc>
                  <a:txBody>
                    <a:bodyPr/>
                    <a:lstStyle/>
                    <a:p>
                      <a:r>
                        <a:rPr lang="en-IN" sz="2000" dirty="0" err="1">
                          <a:solidFill>
                            <a:schemeClr val="tx1"/>
                          </a:solidFill>
                        </a:rPr>
                        <a:t>Sr.No</a:t>
                      </a:r>
                      <a:r>
                        <a:rPr lang="en-IN" sz="20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Name of 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Title of Paper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Year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Output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Published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5038250"/>
                  </a:ext>
                </a:extLst>
              </a:tr>
              <a:tr h="125349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ALAN IHRE AND ISAK ENGSTORM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Predicting house prices with machine learning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Splitting ,training and testing of </a:t>
                      </a:r>
                      <a:r>
                        <a:rPr lang="en-IN" sz="2000" dirty="0" err="1"/>
                        <a:t>datset</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IEEE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149945"/>
                  </a:ext>
                </a:extLst>
              </a:tr>
              <a:tr h="1726505">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Bindu </a:t>
                      </a:r>
                      <a:r>
                        <a:rPr lang="en-IN" sz="2000" dirty="0" err="1"/>
                        <a:t>Sivasankar,Arun</a:t>
                      </a:r>
                      <a:r>
                        <a:rPr lang="en-IN" sz="2000" dirty="0"/>
                        <a:t> </a:t>
                      </a:r>
                      <a:r>
                        <a:rPr lang="en-IN" sz="2000" dirty="0" err="1"/>
                        <a:t>P.Ashok,Gouri</a:t>
                      </a:r>
                      <a:r>
                        <a:rPr lang="en-IN" sz="2000" dirty="0"/>
                        <a:t> </a:t>
                      </a:r>
                      <a:r>
                        <a:rPr lang="en-IN" sz="2000" dirty="0" err="1"/>
                        <a:t>Madhu,Fousiya</a:t>
                      </a:r>
                      <a:r>
                        <a:rPr lang="en-IN" sz="2000" dirty="0"/>
                        <a:t>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House Price Prediction Using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Algorithm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IEEE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6105506"/>
                  </a:ext>
                </a:extLst>
              </a:tr>
              <a:tr h="1489998">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Anand </a:t>
                      </a:r>
                      <a:r>
                        <a:rPr lang="en-IN" sz="2000" dirty="0" err="1"/>
                        <a:t>Rawool</a:t>
                      </a:r>
                      <a:r>
                        <a:rPr lang="en-IN" sz="2000" dirty="0"/>
                        <a:t>,</a:t>
                      </a:r>
                    </a:p>
                    <a:p>
                      <a:r>
                        <a:rPr lang="en-IN" sz="2000" dirty="0"/>
                        <a:t>Dattatray </a:t>
                      </a:r>
                      <a:r>
                        <a:rPr lang="en-IN" sz="2000" dirty="0" err="1"/>
                        <a:t>Rogye,Sainath</a:t>
                      </a:r>
                      <a:r>
                        <a:rPr lang="en-IN" sz="2000" dirty="0"/>
                        <a:t> </a:t>
                      </a:r>
                      <a:r>
                        <a:rPr lang="en-IN" sz="2000" dirty="0" err="1"/>
                        <a:t>Rane,Dr.Vinayak</a:t>
                      </a:r>
                      <a:r>
                        <a:rPr lang="en-IN" sz="2000" dirty="0"/>
                        <a:t> </a:t>
                      </a:r>
                      <a:r>
                        <a:rPr lang="en-IN" sz="2000" dirty="0" err="1"/>
                        <a:t>Bharadi</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House Price Prediction With Machine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IEEE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0327524"/>
                  </a:ext>
                </a:extLst>
              </a:tr>
            </a:tbl>
          </a:graphicData>
        </a:graphic>
      </p:graphicFrame>
    </p:spTree>
    <p:extLst>
      <p:ext uri="{BB962C8B-B14F-4D97-AF65-F5344CB8AC3E}">
        <p14:creationId xmlns:p14="http://schemas.microsoft.com/office/powerpoint/2010/main" val="84854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small" dirty="0"/>
              <a:t>problem statement</a:t>
            </a: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To Figure out best possible way to get an estimate for the user for house price</a:t>
            </a:r>
          </a:p>
        </p:txBody>
      </p:sp>
      <p:sp>
        <p:nvSpPr>
          <p:cNvPr id="4" name="Slide Number Placeholder 3"/>
          <p:cNvSpPr>
            <a:spLocks noGrp="1"/>
          </p:cNvSpPr>
          <p:nvPr>
            <p:ph type="sldNum" sz="quarter" idx="12"/>
          </p:nvPr>
        </p:nvSpPr>
        <p:spPr/>
        <p:txBody>
          <a:bodyPr/>
          <a:lstStyle/>
          <a:p>
            <a:fld id="{BD29847A-037B-4C47-B8E3-5257362A4C8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objectives</a:t>
            </a:r>
          </a:p>
        </p:txBody>
      </p:sp>
      <p:sp>
        <p:nvSpPr>
          <p:cNvPr id="6" name="Slide Number Placeholder 5"/>
          <p:cNvSpPr>
            <a:spLocks noGrp="1"/>
          </p:cNvSpPr>
          <p:nvPr>
            <p:ph type="sldNum" sz="quarter" idx="12"/>
          </p:nvPr>
        </p:nvSpPr>
        <p:spPr/>
        <p:txBody>
          <a:bodyPr/>
          <a:lstStyle/>
          <a:p>
            <a:fld id="{BD29847A-037B-4C47-B8E3-5257362A4C86}" type="slidenum">
              <a:rPr lang="en-US" smtClean="0"/>
              <a:pPr/>
              <a:t>6</a:t>
            </a:fld>
            <a:endParaRPr lang="en-US"/>
          </a:p>
        </p:txBody>
      </p:sp>
      <p:sp>
        <p:nvSpPr>
          <p:cNvPr id="7" name="Content Placeholder 2">
            <a:extLst>
              <a:ext uri="{FF2B5EF4-FFF2-40B4-BE49-F238E27FC236}">
                <a16:creationId xmlns:a16="http://schemas.microsoft.com/office/drawing/2014/main" id="{DE6E62BA-1B3C-D5B0-3BBB-8D1045E59950}"/>
              </a:ext>
            </a:extLst>
          </p:cNvPr>
          <p:cNvSpPr>
            <a:spLocks noGrp="1"/>
          </p:cNvSpPr>
          <p:nvPr>
            <p:ph idx="1"/>
          </p:nvPr>
        </p:nvSpPr>
        <p:spPr>
          <a:xfrm>
            <a:off x="457200" y="1600200"/>
            <a:ext cx="8229600" cy="4525963"/>
          </a:xfrm>
        </p:spPr>
        <p:txBody>
          <a:bodyPr/>
          <a:lstStyle/>
          <a:p>
            <a:r>
              <a:rPr lang="en-US" sz="2800" dirty="0">
                <a:latin typeface="Times New Roman" panose="02020603050405020304" pitchFamily="18" charset="0"/>
                <a:cs typeface="Times New Roman" panose="02020603050405020304" pitchFamily="18" charset="0"/>
              </a:rPr>
              <a:t>To make an effective price prediction model.</a:t>
            </a:r>
          </a:p>
          <a:p>
            <a:r>
              <a:rPr lang="en-US" sz="2800" dirty="0">
                <a:latin typeface="Times New Roman" panose="02020603050405020304" pitchFamily="18" charset="0"/>
                <a:cs typeface="Times New Roman" panose="02020603050405020304" pitchFamily="18" charset="0"/>
              </a:rPr>
              <a:t>To identify the house price using different parameters like area, population in that area etc.</a:t>
            </a:r>
          </a:p>
          <a:p>
            <a:r>
              <a:rPr lang="en-US" sz="2800" dirty="0">
                <a:latin typeface="Times New Roman" panose="02020603050405020304" pitchFamily="18" charset="0"/>
                <a:cs typeface="Times New Roman" panose="02020603050405020304" pitchFamily="18" charset="0"/>
              </a:rPr>
              <a:t>To predict accurate price of house.</a:t>
            </a:r>
          </a:p>
          <a:p>
            <a:pPr marL="0" indent="0">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a:t>
            </a:r>
          </a:p>
        </p:txBody>
      </p:sp>
      <p:sp>
        <p:nvSpPr>
          <p:cNvPr id="3" name="Content Placeholder 2"/>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We are using python and its libraries.</a:t>
            </a:r>
          </a:p>
          <a:p>
            <a:r>
              <a:rPr lang="en-US" sz="3000" dirty="0">
                <a:latin typeface="Times New Roman" panose="02020603050405020304" pitchFamily="18" charset="0"/>
                <a:cs typeface="Times New Roman" panose="02020603050405020304" pitchFamily="18" charset="0"/>
              </a:rPr>
              <a:t>We are adding dataset for predicting the price of houses.</a:t>
            </a:r>
          </a:p>
          <a:p>
            <a:r>
              <a:rPr lang="en-US" sz="3000" dirty="0">
                <a:latin typeface="Times New Roman" panose="02020603050405020304" pitchFamily="18" charset="0"/>
                <a:cs typeface="Times New Roman" panose="02020603050405020304" pitchFamily="18" charset="0"/>
              </a:rPr>
              <a:t>Libraries which we are using for our project are as follow:</a:t>
            </a:r>
          </a:p>
          <a:p>
            <a:endParaRPr lang="en-US" sz="3000" dirty="0">
              <a:solidFill>
                <a:srgbClr val="FF0000"/>
              </a:solidFill>
              <a:latin typeface="Times New Roman" panose="02020603050405020304" pitchFamily="18" charset="0"/>
              <a:cs typeface="Times New Roman" panose="02020603050405020304" pitchFamily="18" charset="0"/>
            </a:endParaRPr>
          </a:p>
          <a:p>
            <a:endParaRPr lang="en-US" sz="3000" dirty="0">
              <a:solidFill>
                <a:srgbClr val="FF0000"/>
              </a:solidFill>
              <a:latin typeface="Times New Roman" panose="02020603050405020304" pitchFamily="18" charset="0"/>
              <a:cs typeface="Times New Roman" panose="02020603050405020304" pitchFamily="18" charset="0"/>
            </a:endParaRPr>
          </a:p>
          <a:p>
            <a:endParaRPr lang="en-US" sz="30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FF0000"/>
              </a:solidFill>
            </a:endParaRPr>
          </a:p>
          <a:p>
            <a:pPr marL="0" indent="0">
              <a:buNone/>
            </a:pPr>
            <a:endParaRPr lang="en-US" sz="2400"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7</a:t>
            </a:fld>
            <a:endParaRPr lang="en-US"/>
          </a:p>
        </p:txBody>
      </p:sp>
      <p:sp>
        <p:nvSpPr>
          <p:cNvPr id="6" name="TextBox 5">
            <a:extLst>
              <a:ext uri="{FF2B5EF4-FFF2-40B4-BE49-F238E27FC236}">
                <a16:creationId xmlns:a16="http://schemas.microsoft.com/office/drawing/2014/main" id="{C8CE1C03-3FD6-154A-A459-68E9B39B7E4D}"/>
              </a:ext>
            </a:extLst>
          </p:cNvPr>
          <p:cNvSpPr txBox="1"/>
          <p:nvPr/>
        </p:nvSpPr>
        <p:spPr>
          <a:xfrm>
            <a:off x="1905000" y="4187171"/>
            <a:ext cx="6172200" cy="1569660"/>
          </a:xfrm>
          <a:prstGeom prst="rect">
            <a:avLst/>
          </a:prstGeom>
          <a:noFill/>
        </p:spPr>
        <p:txBody>
          <a:bodyPr wrap="square" rtlCol="0">
            <a:spAutoFit/>
          </a:bodyPr>
          <a:lstStyle/>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Pandas</a:t>
            </a:r>
            <a:r>
              <a:rPr lang="en-IN" sz="2400" dirty="0">
                <a:latin typeface="Times New Roman" panose="02020603050405020304" pitchFamily="18" charset="0"/>
                <a:cs typeface="Times New Roman" panose="02020603050405020304" pitchFamily="18" charset="0"/>
              </a:rPr>
              <a:t> : data analysis</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 mathematical Operation</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Matplotlib</a:t>
            </a:r>
            <a:r>
              <a:rPr lang="en-IN" sz="2400" dirty="0">
                <a:latin typeface="Times New Roman" panose="02020603050405020304" pitchFamily="18" charset="0"/>
                <a:cs typeface="Times New Roman" panose="02020603050405020304" pitchFamily="18" charset="0"/>
              </a:rPr>
              <a:t>: graph plotting of dataset</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Seaborn: </a:t>
            </a:r>
            <a:r>
              <a:rPr lang="en-IN" sz="2400" dirty="0">
                <a:latin typeface="Times New Roman" panose="02020603050405020304" pitchFamily="18" charset="0"/>
                <a:cs typeface="Times New Roman" panose="02020603050405020304" pitchFamily="18" charset="0"/>
              </a:rPr>
              <a:t>statistical data visualization</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a:t>
            </a:r>
            <a:br>
              <a:rPr lang="en-US" b="1" dirty="0"/>
            </a:br>
            <a:endParaRPr lang="en-US" b="1" cap="small" dirty="0"/>
          </a:p>
        </p:txBody>
      </p:sp>
      <p:sp>
        <p:nvSpPr>
          <p:cNvPr id="3" name="Content Placeholder 2"/>
          <p:cNvSpPr>
            <a:spLocks noGrp="1"/>
          </p:cNvSpPr>
          <p:nvPr>
            <p:ph idx="1"/>
          </p:nvPr>
        </p:nvSpPr>
        <p:spPr>
          <a:xfrm>
            <a:off x="1143000" y="1295400"/>
            <a:ext cx="7543800" cy="4495800"/>
          </a:xfrm>
        </p:spPr>
        <p:txBody>
          <a:bodyPr>
            <a:normAutofit fontScale="92500" lnSpcReduction="20000"/>
          </a:bodyPr>
          <a:lstStyle/>
          <a:p>
            <a:r>
              <a:rPr lang="en-US" dirty="0"/>
              <a:t>Import libraries.</a:t>
            </a:r>
          </a:p>
          <a:p>
            <a:r>
              <a:rPr lang="en-US" dirty="0"/>
              <a:t>Adding of dataset.</a:t>
            </a:r>
          </a:p>
          <a:p>
            <a:r>
              <a:rPr lang="en-US" dirty="0"/>
              <a:t>Exploratory data analysis.</a:t>
            </a:r>
          </a:p>
          <a:p>
            <a:r>
              <a:rPr lang="en-US" dirty="0"/>
              <a:t>Dealing with a missing values.</a:t>
            </a:r>
          </a:p>
          <a:p>
            <a:r>
              <a:rPr lang="en-US" dirty="0"/>
              <a:t>Remove outliers.</a:t>
            </a:r>
          </a:p>
          <a:p>
            <a:r>
              <a:rPr lang="en-US" dirty="0"/>
              <a:t>Data Loading and Preprocessing.</a:t>
            </a:r>
          </a:p>
          <a:p>
            <a:r>
              <a:rPr lang="en-US" dirty="0"/>
              <a:t>Splitting data into the training and testing.</a:t>
            </a:r>
          </a:p>
          <a:p>
            <a:r>
              <a:rPr lang="en-US" dirty="0"/>
              <a:t>linear regression model.</a:t>
            </a:r>
          </a:p>
          <a:p>
            <a:r>
              <a:rPr lang="en-US" dirty="0"/>
              <a:t>Determine the prediction of house price.</a:t>
            </a:r>
          </a:p>
          <a:p>
            <a:endParaRPr lang="en-US" dirty="0"/>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DF83-3CAB-706B-F10E-5E04B78F0A94}"/>
              </a:ext>
            </a:extLst>
          </p:cNvPr>
          <p:cNvSpPr>
            <a:spLocks noGrp="1"/>
          </p:cNvSpPr>
          <p:nvPr>
            <p:ph type="title"/>
          </p:nvPr>
        </p:nvSpPr>
        <p:spPr>
          <a:xfrm>
            <a:off x="457200" y="274638"/>
            <a:ext cx="8229600" cy="868362"/>
          </a:xfrm>
        </p:spPr>
        <p:txBody>
          <a:bodyPr>
            <a:normAutofit fontScale="90000"/>
          </a:bodyPr>
          <a:lstStyle/>
          <a:p>
            <a:r>
              <a:rPr lang="en-US" sz="4400" b="1" dirty="0"/>
              <a:t>Flowchart</a:t>
            </a:r>
            <a:br>
              <a:rPr lang="en-US" sz="4400" b="1" dirty="0"/>
            </a:br>
            <a:endParaRPr lang="en-IN" dirty="0"/>
          </a:p>
        </p:txBody>
      </p:sp>
      <p:pic>
        <p:nvPicPr>
          <p:cNvPr id="6" name="Content Placeholder 5">
            <a:extLst>
              <a:ext uri="{FF2B5EF4-FFF2-40B4-BE49-F238E27FC236}">
                <a16:creationId xmlns:a16="http://schemas.microsoft.com/office/drawing/2014/main" id="{27390048-3A47-C13B-BB25-1A038CF73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762000"/>
            <a:ext cx="6400800" cy="5821362"/>
          </a:xfrm>
        </p:spPr>
      </p:pic>
      <p:sp>
        <p:nvSpPr>
          <p:cNvPr id="4" name="Slide Number Placeholder 3">
            <a:extLst>
              <a:ext uri="{FF2B5EF4-FFF2-40B4-BE49-F238E27FC236}">
                <a16:creationId xmlns:a16="http://schemas.microsoft.com/office/drawing/2014/main" id="{3E30C680-1FA0-3394-E45D-6ED47DF05C7E}"/>
              </a:ext>
            </a:extLst>
          </p:cNvPr>
          <p:cNvSpPr>
            <a:spLocks noGrp="1"/>
          </p:cNvSpPr>
          <p:nvPr>
            <p:ph type="sldNum" sz="quarter" idx="12"/>
          </p:nvPr>
        </p:nvSpPr>
        <p:spPr/>
        <p:txBody>
          <a:bodyPr/>
          <a:lstStyle/>
          <a:p>
            <a:fld id="{BD29847A-037B-4C47-B8E3-5257362A4C86}" type="slidenum">
              <a:rPr lang="en-US" smtClean="0"/>
              <a:pPr/>
              <a:t>9</a:t>
            </a:fld>
            <a:endParaRPr lang="en-US"/>
          </a:p>
        </p:txBody>
      </p:sp>
    </p:spTree>
    <p:extLst>
      <p:ext uri="{BB962C8B-B14F-4D97-AF65-F5344CB8AC3E}">
        <p14:creationId xmlns:p14="http://schemas.microsoft.com/office/powerpoint/2010/main" val="2965984777"/>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1094</TotalTime>
  <Words>697</Words>
  <Application>Microsoft Office PowerPoint</Application>
  <PresentationFormat>On-screen Show (4:3)</PresentationFormat>
  <Paragraphs>134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Symbol</vt:lpstr>
      <vt:lpstr>Times New Roman</vt:lpstr>
      <vt:lpstr>Office Theme</vt:lpstr>
      <vt:lpstr>House Price Prediction using machine learning</vt:lpstr>
      <vt:lpstr>OUTLINE</vt:lpstr>
      <vt:lpstr>Introduction </vt:lpstr>
      <vt:lpstr>PowerPoint Presentation</vt:lpstr>
      <vt:lpstr>problem statement</vt:lpstr>
      <vt:lpstr>objectives</vt:lpstr>
      <vt:lpstr>implementation</vt:lpstr>
      <vt:lpstr>Algorithm </vt:lpstr>
      <vt:lpstr>Flowchart </vt:lpstr>
      <vt:lpstr>PowerPoint Presentation</vt:lpstr>
      <vt:lpstr>PowerPoint Presentation</vt:lpstr>
      <vt:lpstr>PowerPoint Presentation</vt:lpstr>
      <vt:lpstr>Conclusion and Future Scope   </vt:lpstr>
      <vt:lpstr>Contribution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owner</dc:creator>
  <cp:lastModifiedBy>Prem Shejole</cp:lastModifiedBy>
  <cp:revision>33</cp:revision>
  <dcterms:created xsi:type="dcterms:W3CDTF">2020-04-18T19:31:48Z</dcterms:created>
  <dcterms:modified xsi:type="dcterms:W3CDTF">2022-06-23T01:14:42Z</dcterms:modified>
</cp:coreProperties>
</file>